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86" r:id="rId4"/>
    <p:sldId id="287" r:id="rId5"/>
    <p:sldId id="288" r:id="rId6"/>
    <p:sldId id="289" r:id="rId7"/>
    <p:sldId id="290" r:id="rId8"/>
    <p:sldId id="292" r:id="rId9"/>
    <p:sldId id="28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160BDC-3422-4D08-907C-1C5E7F6DBB96}" type="datetimeFigureOut">
              <a:rPr lang="en-US" smtClean="0"/>
              <a:pPr/>
              <a:t>10/31/2022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5BB3D-75F3-47E4-B919-E369EAD9EFB9}" type="slidenum">
              <a:rPr lang="en-US" smtClean="0"/>
              <a:pPr/>
              <a:t>‹#›</a:t>
            </a:fld>
            <a:endParaRPr lang="en-US"/>
          </a:p>
        </p:txBody>
      </p:sp>
    </p:spTree>
    <p:extLst>
      <p:ext uri="{BB962C8B-B14F-4D97-AF65-F5344CB8AC3E}">
        <p14:creationId xmlns:p14="http://schemas.microsoft.com/office/powerpoint/2010/main" val="1125436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CF4F5FC-CAED-4766-B5D7-C6AC98B684F1}" type="slidenum">
              <a:rPr lang="en-US" smtClean="0"/>
              <a:pPr/>
              <a:t>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97CF36A-60C8-4965-9844-042A3F4ADB25}" type="slidenum">
              <a:rPr lang="en-US" smtClean="0"/>
              <a:pPr/>
              <a:t>9</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A298421-83C0-4219-8E99-D4636B512A5B}"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298421-83C0-4219-8E99-D4636B512A5B}"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298421-83C0-4219-8E99-D4636B512A5B}"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298421-83C0-4219-8E99-D4636B512A5B}"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298421-83C0-4219-8E99-D4636B512A5B}"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298421-83C0-4219-8E99-D4636B512A5B}" type="datetimeFigureOut">
              <a:rPr lang="en-US" smtClean="0"/>
              <a:pPr/>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298421-83C0-4219-8E99-D4636B512A5B}" type="datetimeFigureOut">
              <a:rPr lang="en-US" smtClean="0"/>
              <a:pPr/>
              <a:t>10/31/2022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298421-83C0-4219-8E99-D4636B512A5B}" type="datetimeFigureOut">
              <a:rPr lang="en-US" smtClean="0"/>
              <a:pPr/>
              <a:t>10/31/2022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98421-83C0-4219-8E99-D4636B512A5B}" type="datetimeFigureOut">
              <a:rPr lang="en-US" smtClean="0"/>
              <a:pPr/>
              <a:t>10/31/2022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298421-83C0-4219-8E99-D4636B512A5B}" type="datetimeFigureOut">
              <a:rPr lang="en-US" smtClean="0"/>
              <a:pPr/>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298421-83C0-4219-8E99-D4636B512A5B}" type="datetimeFigureOut">
              <a:rPr lang="en-US" smtClean="0"/>
              <a:pPr/>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 Box 7">
            <a:extLst>
              <a:ext uri="{FF2B5EF4-FFF2-40B4-BE49-F238E27FC236}">
                <a16:creationId xmlns:a16="http://schemas.microsoft.com/office/drawing/2014/main" id="{2C95BBC0-576D-485D-9EB0-7B5363B942EE}"/>
              </a:ext>
            </a:extLst>
          </p:cNvPr>
          <p:cNvSpPr txBox="1">
            <a:spLocks noChangeArrowheads="1"/>
          </p:cNvSpPr>
          <p:nvPr userDrawn="1"/>
        </p:nvSpPr>
        <p:spPr bwMode="auto">
          <a:xfrm>
            <a:off x="0" y="6642100"/>
            <a:ext cx="2170113" cy="215900"/>
          </a:xfrm>
          <a:prstGeom prst="rect">
            <a:avLst/>
          </a:prstGeom>
          <a:noFill/>
          <a:ln w="9525">
            <a:noFill/>
            <a:miter lim="800000"/>
            <a:headEnd/>
            <a:tailEnd/>
          </a:ln>
        </p:spPr>
        <p:txBody>
          <a:bodyPr>
            <a:spAutoFit/>
          </a:bodyPr>
          <a:lstStyle/>
          <a:p>
            <a:pPr>
              <a:defRPr/>
            </a:pPr>
            <a:r>
              <a:rPr lang="en-US" sz="800" dirty="0">
                <a:solidFill>
                  <a:schemeClr val="tx2">
                    <a:lumMod val="60000"/>
                    <a:lumOff val="40000"/>
                  </a:schemeClr>
                </a:solidFill>
                <a:latin typeface="Trebuchet MS" pitchFamily="34" charset="0"/>
              </a:rPr>
              <a:t>Copyright © 2011 - MsRazz ChemClass</a:t>
            </a:r>
          </a:p>
        </p:txBody>
      </p:sp>
      <p:pic>
        <p:nvPicPr>
          <p:cNvPr id="7" name="Picture 3" descr="C:\Users\Karen\AppData\Local\Microsoft\Windows\Temporary Internet Files\Content.IE5\YAA64XB3\MP900442368[1].jpg"/>
          <p:cNvPicPr>
            <a:picLocks noChangeAspect="1" noChangeArrowheads="1"/>
          </p:cNvPicPr>
          <p:nvPr userDrawn="1"/>
        </p:nvPicPr>
        <p:blipFill>
          <a:blip r:embed="rId13" cstate="print"/>
          <a:srcRect l="5850" r="6406"/>
          <a:stretch>
            <a:fillRect/>
          </a:stretch>
        </p:blipFill>
        <p:spPr bwMode="auto">
          <a:xfrm>
            <a:off x="0" y="0"/>
            <a:ext cx="9144000" cy="6934200"/>
          </a:xfrm>
          <a:prstGeom prst="rect">
            <a:avLst/>
          </a:prstGeom>
          <a:noFill/>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98421-83C0-4219-8E99-D4636B512A5B}" type="datetimeFigureOut">
              <a:rPr lang="en-US" smtClean="0"/>
              <a:pPr/>
              <a:t>10/31/2022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E7B27-543B-41A8-9374-DD303B4949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mtSSWr29mewt3M&amp;tbnid=laBEwt4Eezd1UM:&amp;ved=&amp;url=http://www.biography.com/people/john-dalton-9265201&amp;ei=UEJrUbaIE-614AO4t4CoDg&amp;bvm=bv.45175338,d.dmg&amp;psig=AFQjCNEUfRc5Z8XW1yvprwEgMlyhLnh4uA&amp;ust=1366070224709295"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3.gif"/><Relationship Id="rId5" Type="http://schemas.openxmlformats.org/officeDocument/2006/relationships/image" Target="http://www.biography.com/imported/images/Biography/Images/Profiles/D/John-Dalton-9265201-1-402.jpg" TargetMode="Externa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url?sa=i&amp;source=images&amp;cd=&amp;cad=rja&amp;docid=2yw4yUlVfYbWNM&amp;tbnid=tND9-wNm3RmWVM:&amp;ved=0CAgQjRwwAA&amp;url=http://www.britannica.com/EBchecked/media/38395/Thomas-Graham-engraving-by-C-Cook-after-a-photograph&amp;ei=kVdrUYzGMNi04APXl4HADQ&amp;psig=AFQjCNG4SYXKks3WkiIV7SqAY_ViXNv6CQ&amp;ust=1366075665949642"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3.gif"/><Relationship Id="rId5" Type="http://schemas.openxmlformats.org/officeDocument/2006/relationships/image" Target="http://media-3.web.britannica.com/eb-media/24/45824-004-87D6078E.jpg" TargetMode="Externa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152400" y="2130425"/>
            <a:ext cx="8839200" cy="1222375"/>
          </a:xfrm>
          <a:solidFill>
            <a:schemeClr val="tx2">
              <a:lumMod val="20000"/>
              <a:lumOff val="80000"/>
              <a:alpha val="80000"/>
            </a:schemeClr>
          </a:solidFill>
          <a:ln w="50800">
            <a:solidFill>
              <a:schemeClr val="tx1"/>
            </a:solidFill>
          </a:ln>
        </p:spPr>
        <p:txBody>
          <a:bodyPr>
            <a:noAutofit/>
          </a:bodyPr>
          <a:lstStyle/>
          <a:p>
            <a:pPr eaLnBrk="1" hangingPunct="1"/>
            <a:r>
              <a:rPr lang="en-US" sz="8000" b="1" dirty="0">
                <a:solidFill>
                  <a:schemeClr val="tx1"/>
                </a:solidFill>
                <a:latin typeface="Trebuchet MS" pitchFamily="34" charset="0"/>
              </a:rPr>
              <a:t>Unit: Gas Laws</a:t>
            </a:r>
          </a:p>
        </p:txBody>
      </p:sp>
      <p:sp>
        <p:nvSpPr>
          <p:cNvPr id="2052" name="Rectangle 3"/>
          <p:cNvSpPr>
            <a:spLocks noGrp="1" noChangeArrowheads="1"/>
          </p:cNvSpPr>
          <p:nvPr>
            <p:ph type="subTitle" idx="1"/>
          </p:nvPr>
        </p:nvSpPr>
        <p:spPr>
          <a:xfrm>
            <a:off x="152400" y="3429000"/>
            <a:ext cx="8839200" cy="914400"/>
          </a:xfrm>
          <a:solidFill>
            <a:schemeClr val="tx2">
              <a:lumMod val="20000"/>
              <a:lumOff val="80000"/>
              <a:alpha val="80000"/>
            </a:schemeClr>
          </a:solidFill>
          <a:ln w="50800">
            <a:solidFill>
              <a:schemeClr val="tx1"/>
            </a:solidFill>
          </a:ln>
        </p:spPr>
        <p:txBody>
          <a:bodyPr anchor="ctr">
            <a:normAutofit fontScale="77500" lnSpcReduction="20000"/>
          </a:bodyPr>
          <a:lstStyle/>
          <a:p>
            <a:pPr algn="r" eaLnBrk="1" hangingPunct="1"/>
            <a:r>
              <a:rPr lang="en-US" sz="3600" i="1" dirty="0">
                <a:solidFill>
                  <a:srgbClr val="002060"/>
                </a:solidFill>
                <a:latin typeface="Trebuchet MS" pitchFamily="34" charset="0"/>
              </a:rPr>
              <a:t>Dalton’s Law of Partial Pressures, Grahams Law, </a:t>
            </a:r>
          </a:p>
          <a:p>
            <a:pPr algn="r" eaLnBrk="1" hangingPunct="1"/>
            <a:r>
              <a:rPr lang="en-US" sz="3600" i="1" dirty="0">
                <a:solidFill>
                  <a:srgbClr val="002060"/>
                </a:solidFill>
                <a:latin typeface="Trebuchet MS" pitchFamily="34" charset="0"/>
              </a:rPr>
              <a:t>and Real vs. Ideal Gases</a:t>
            </a:r>
          </a:p>
        </p:txBody>
      </p:sp>
      <p:sp>
        <p:nvSpPr>
          <p:cNvPr id="6" name="Explosion 1 5"/>
          <p:cNvSpPr/>
          <p:nvPr/>
        </p:nvSpPr>
        <p:spPr bwMode="auto">
          <a:xfrm rot="20747757">
            <a:off x="-424007" y="953525"/>
            <a:ext cx="4336516" cy="1431925"/>
          </a:xfrm>
          <a:prstGeom prst="irregularSeal1">
            <a:avLst/>
          </a:prstGeom>
          <a:solidFill>
            <a:schemeClr val="tx2">
              <a:lumMod val="20000"/>
              <a:lumOff val="80000"/>
              <a:alpha val="80000"/>
            </a:schemeClr>
          </a:solidFill>
          <a:ln>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algn="ctr">
              <a:buFontTx/>
              <a:buNone/>
              <a:defRPr/>
            </a:pPr>
            <a:r>
              <a:rPr lang="en-US" sz="2800" dirty="0">
                <a:solidFill>
                  <a:schemeClr val="tx1"/>
                </a:solidFill>
                <a:latin typeface="Script MT Bold" pitchFamily="66" charset="0"/>
              </a:rPr>
              <a:t>Day 5 – Notes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solidFill>
            <a:schemeClr val="tx2">
              <a:lumMod val="20000"/>
              <a:lumOff val="80000"/>
              <a:alpha val="80000"/>
            </a:schemeClr>
          </a:solidFill>
          <a:ln w="50800">
            <a:solidFill>
              <a:schemeClr val="tx1"/>
            </a:solidFill>
          </a:ln>
        </p:spPr>
        <p:txBody>
          <a:bodyPr>
            <a:normAutofit fontScale="90000"/>
          </a:bodyPr>
          <a:lstStyle/>
          <a:p>
            <a:pPr eaLnBrk="1" hangingPunct="1"/>
            <a:r>
              <a:rPr lang="en-US" sz="4200" b="1" dirty="0">
                <a:solidFill>
                  <a:srgbClr val="002060"/>
                </a:solidFill>
                <a:latin typeface="Trebuchet MS" pitchFamily="34" charset="0"/>
              </a:rPr>
              <a:t>After today you should be able to…</a:t>
            </a:r>
          </a:p>
        </p:txBody>
      </p:sp>
      <p:sp>
        <p:nvSpPr>
          <p:cNvPr id="3076" name="Rectangle 3"/>
          <p:cNvSpPr>
            <a:spLocks noGrp="1" noChangeArrowheads="1"/>
          </p:cNvSpPr>
          <p:nvPr>
            <p:ph type="body" idx="1"/>
          </p:nvPr>
        </p:nvSpPr>
        <p:spPr>
          <a:xfrm>
            <a:off x="457200" y="1506538"/>
            <a:ext cx="8229600" cy="4873625"/>
          </a:xfrm>
          <a:solidFill>
            <a:schemeClr val="tx2">
              <a:lumMod val="20000"/>
              <a:lumOff val="80000"/>
              <a:alpha val="80000"/>
            </a:schemeClr>
          </a:solidFill>
          <a:ln w="50800">
            <a:solidFill>
              <a:schemeClr val="tx1"/>
            </a:solidFill>
          </a:ln>
        </p:spPr>
        <p:txBody>
          <a:bodyPr>
            <a:normAutofit lnSpcReduction="10000"/>
          </a:bodyPr>
          <a:lstStyle/>
          <a:p>
            <a:pPr lvl="0"/>
            <a:r>
              <a:rPr lang="en-US" sz="4000" dirty="0">
                <a:latin typeface="Trebuchet MS" pitchFamily="34" charset="0"/>
              </a:rPr>
              <a:t>Describe Dalton’s law of partial pressures and calculate </a:t>
            </a:r>
            <a:r>
              <a:rPr lang="en-US" sz="4000" dirty="0" err="1">
                <a:latin typeface="Trebuchet MS" pitchFamily="34" charset="0"/>
              </a:rPr>
              <a:t>P</a:t>
            </a:r>
            <a:r>
              <a:rPr lang="en-US" sz="4000" baseline="-25000" dirty="0" err="1">
                <a:latin typeface="Trebuchet MS" pitchFamily="34" charset="0"/>
              </a:rPr>
              <a:t>total</a:t>
            </a:r>
            <a:r>
              <a:rPr lang="en-US" sz="4000" dirty="0">
                <a:latin typeface="Trebuchet MS" pitchFamily="34" charset="0"/>
              </a:rPr>
              <a:t> or a partial pressure</a:t>
            </a:r>
          </a:p>
          <a:p>
            <a:pPr lvl="0"/>
            <a:r>
              <a:rPr lang="en-US" sz="4000" dirty="0">
                <a:latin typeface="Trebuchet MS" pitchFamily="34" charset="0"/>
              </a:rPr>
              <a:t>Explain Graham’s law of effusion and calculate the rate at which gases effuse</a:t>
            </a:r>
          </a:p>
          <a:p>
            <a:pPr lvl="0"/>
            <a:r>
              <a:rPr lang="en-US" sz="4000" dirty="0">
                <a:latin typeface="Trebuchet MS" pitchFamily="34" charset="0"/>
              </a:rPr>
              <a:t>Explain what is meant by the term “real” vs. “ideal” gases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noChangeArrowheads="1"/>
          </p:cNvSpPr>
          <p:nvPr>
            <p:ph sz="half" idx="1"/>
          </p:nvPr>
        </p:nvSpPr>
        <p:spPr>
          <a:xfrm>
            <a:off x="457200" y="457200"/>
            <a:ext cx="8229600" cy="5715000"/>
          </a:xfrm>
          <a:solidFill>
            <a:schemeClr val="tx2">
              <a:lumMod val="20000"/>
              <a:lumOff val="80000"/>
              <a:alpha val="80000"/>
            </a:schemeClr>
          </a:solidFill>
          <a:ln w="50800">
            <a:solidFill>
              <a:schemeClr val="tx1"/>
            </a:solidFill>
          </a:ln>
        </p:spPr>
        <p:txBody>
          <a:bodyPr anchor="ctr">
            <a:noAutofit/>
          </a:bodyPr>
          <a:lstStyle/>
          <a:p>
            <a:pPr marL="0" indent="0">
              <a:buNone/>
            </a:pPr>
            <a:r>
              <a:rPr lang="en-US" sz="4000" dirty="0">
                <a:latin typeface="Trebuchet MS" pitchFamily="34" charset="0"/>
              </a:rPr>
              <a:t>Recall, gas pressure results from </a:t>
            </a:r>
            <a:r>
              <a:rPr lang="en-US" sz="4000" i="1" dirty="0">
                <a:solidFill>
                  <a:srgbClr val="002060"/>
                </a:solidFill>
                <a:effectLst>
                  <a:outerShdw blurRad="38100" dist="38100" dir="2700000" algn="tl">
                    <a:srgbClr val="000000">
                      <a:alpha val="43137"/>
                    </a:srgbClr>
                  </a:outerShdw>
                </a:effectLst>
                <a:latin typeface="Trebuchet MS" pitchFamily="34" charset="0"/>
              </a:rPr>
              <a:t>collisions of gas particles.</a:t>
            </a:r>
          </a:p>
          <a:p>
            <a:r>
              <a:rPr lang="en-US" sz="4000" dirty="0">
                <a:latin typeface="Trebuchet MS" pitchFamily="34" charset="0"/>
              </a:rPr>
              <a:t>Gas pressure depends on </a:t>
            </a:r>
            <a:r>
              <a:rPr lang="en-US" sz="4000" i="1" dirty="0">
                <a:solidFill>
                  <a:srgbClr val="002060"/>
                </a:solidFill>
                <a:effectLst>
                  <a:outerShdw blurRad="38100" dist="38100" dir="2700000" algn="tl">
                    <a:srgbClr val="000000">
                      <a:alpha val="43137"/>
                    </a:srgbClr>
                  </a:outerShdw>
                </a:effectLst>
                <a:latin typeface="Trebuchet MS" pitchFamily="34" charset="0"/>
              </a:rPr>
              <a:t>the amount of gas and the </a:t>
            </a:r>
            <a:r>
              <a:rPr lang="en-US" sz="4000" i="1" dirty="0" err="1">
                <a:solidFill>
                  <a:srgbClr val="002060"/>
                </a:solidFill>
                <a:effectLst>
                  <a:outerShdw blurRad="38100" dist="38100" dir="2700000" algn="tl">
                    <a:srgbClr val="000000">
                      <a:alpha val="43137"/>
                    </a:srgbClr>
                  </a:outerShdw>
                </a:effectLst>
                <a:latin typeface="Trebuchet MS" pitchFamily="34" charset="0"/>
              </a:rPr>
              <a:t>KE</a:t>
            </a:r>
            <a:r>
              <a:rPr lang="en-US" sz="4000" i="1" dirty="0">
                <a:solidFill>
                  <a:srgbClr val="002060"/>
                </a:solidFill>
                <a:effectLst>
                  <a:outerShdw blurRad="38100" dist="38100" dir="2700000" algn="tl">
                    <a:srgbClr val="000000">
                      <a:alpha val="43137"/>
                    </a:srgbClr>
                  </a:outerShdw>
                </a:effectLst>
                <a:latin typeface="Trebuchet MS" pitchFamily="34" charset="0"/>
              </a:rPr>
              <a:t> of its particles.</a:t>
            </a:r>
          </a:p>
          <a:p>
            <a:r>
              <a:rPr lang="en-US" sz="4000" dirty="0">
                <a:latin typeface="Trebuchet MS" pitchFamily="34" charset="0"/>
              </a:rPr>
              <a:t>Since particles in a mixture of gases at the same temperature contain the same average </a:t>
            </a:r>
            <a:r>
              <a:rPr lang="en-US" sz="4000" dirty="0" err="1">
                <a:latin typeface="Trebuchet MS" pitchFamily="34" charset="0"/>
              </a:rPr>
              <a:t>KE</a:t>
            </a:r>
            <a:r>
              <a:rPr lang="en-US" sz="4000" dirty="0">
                <a:latin typeface="Trebuchet MS" pitchFamily="34" charset="0"/>
              </a:rPr>
              <a:t>, the</a:t>
            </a:r>
            <a:r>
              <a:rPr lang="en-US" sz="4000" i="1" dirty="0">
                <a:latin typeface="Trebuchet MS" pitchFamily="34" charset="0"/>
              </a:rPr>
              <a:t> kind</a:t>
            </a:r>
            <a:r>
              <a:rPr lang="en-US" sz="4000" dirty="0">
                <a:latin typeface="Trebuchet MS" pitchFamily="34" charset="0"/>
              </a:rPr>
              <a:t> of particle is unimportant.</a:t>
            </a:r>
            <a:endParaRPr lang="en-US" sz="4000" i="1" dirty="0">
              <a:solidFill>
                <a:srgbClr val="002060"/>
              </a:solidFill>
              <a:effectLst>
                <a:outerShdw blurRad="38100" dist="38100" dir="2700000" algn="tl">
                  <a:srgbClr val="000000">
                    <a:alpha val="43137"/>
                  </a:srgbClr>
                </a:outerShdw>
              </a:effectLst>
              <a:latin typeface="Trebuchet MS" pitchFamily="34" charset="0"/>
            </a:endParaRPr>
          </a:p>
        </p:txBody>
      </p:sp>
    </p:spTree>
    <p:extLst>
      <p:ext uri="{BB962C8B-B14F-4D97-AF65-F5344CB8AC3E}">
        <p14:creationId xmlns:p14="http://schemas.microsoft.com/office/powerpoint/2010/main" val="185104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57634"/>
            <a:ext cx="8229600" cy="1037766"/>
          </a:xfrm>
          <a:solidFill>
            <a:schemeClr val="tx2">
              <a:lumMod val="20000"/>
              <a:lumOff val="80000"/>
              <a:alpha val="80000"/>
            </a:schemeClr>
          </a:solidFill>
          <a:ln w="50800">
            <a:solidFill>
              <a:schemeClr val="tx1"/>
            </a:solidFill>
          </a:ln>
        </p:spPr>
        <p:txBody>
          <a:bodyPr>
            <a:noAutofit/>
          </a:bodyPr>
          <a:lstStyle/>
          <a:p>
            <a:pPr eaLnBrk="1" hangingPunct="1"/>
            <a:r>
              <a:rPr lang="en-US" sz="4100" b="1" dirty="0">
                <a:solidFill>
                  <a:srgbClr val="002060"/>
                </a:solidFill>
                <a:latin typeface="Trebuchet MS" pitchFamily="34" charset="0"/>
              </a:rPr>
              <a:t>Example: Composition of Dry Air</a:t>
            </a:r>
          </a:p>
        </p:txBody>
      </p:sp>
      <p:graphicFrame>
        <p:nvGraphicFramePr>
          <p:cNvPr id="10" name="Content Placeholder 9"/>
          <p:cNvGraphicFramePr>
            <a:graphicFrameLocks noGrp="1"/>
          </p:cNvGraphicFramePr>
          <p:nvPr>
            <p:ph sz="half" idx="1"/>
          </p:nvPr>
        </p:nvGraphicFramePr>
        <p:xfrm>
          <a:off x="457200" y="1447800"/>
          <a:ext cx="8229600" cy="4648199"/>
        </p:xfrm>
        <a:graphic>
          <a:graphicData uri="http://schemas.openxmlformats.org/drawingml/2006/table">
            <a:tbl>
              <a:tblPr/>
              <a:tblGrid>
                <a:gridCol w="3000215">
                  <a:extLst>
                    <a:ext uri="{9D8B030D-6E8A-4147-A177-3AD203B41FA5}">
                      <a16:colId xmlns:a16="http://schemas.microsoft.com/office/drawing/2014/main" val="20000"/>
                    </a:ext>
                  </a:extLst>
                </a:gridCol>
                <a:gridCol w="1711936">
                  <a:extLst>
                    <a:ext uri="{9D8B030D-6E8A-4147-A177-3AD203B41FA5}">
                      <a16:colId xmlns:a16="http://schemas.microsoft.com/office/drawing/2014/main" val="20001"/>
                    </a:ext>
                  </a:extLst>
                </a:gridCol>
                <a:gridCol w="3517449">
                  <a:extLst>
                    <a:ext uri="{9D8B030D-6E8A-4147-A177-3AD203B41FA5}">
                      <a16:colId xmlns:a16="http://schemas.microsoft.com/office/drawing/2014/main" val="20002"/>
                    </a:ext>
                  </a:extLst>
                </a:gridCol>
              </a:tblGrid>
              <a:tr h="707564">
                <a:tc>
                  <a:txBody>
                    <a:bodyPr/>
                    <a:lstStyle/>
                    <a:p>
                      <a:pPr marL="0" marR="0" algn="ctr">
                        <a:spcBef>
                          <a:spcPts val="0"/>
                        </a:spcBef>
                        <a:spcAft>
                          <a:spcPts val="0"/>
                        </a:spcAft>
                      </a:pPr>
                      <a:r>
                        <a:rPr lang="en-US" sz="3500" b="1" dirty="0">
                          <a:latin typeface="Trebuchet MS"/>
                          <a:ea typeface="Times New Roman"/>
                        </a:rPr>
                        <a:t>Component</a:t>
                      </a:r>
                      <a:endParaRPr lang="en-US" sz="3500" dirty="0">
                        <a:latin typeface="Times New Roman"/>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tc>
                  <a:txBody>
                    <a:bodyPr/>
                    <a:lstStyle/>
                    <a:p>
                      <a:pPr marL="0" marR="0" algn="ctr">
                        <a:spcBef>
                          <a:spcPts val="0"/>
                        </a:spcBef>
                        <a:spcAft>
                          <a:spcPts val="0"/>
                        </a:spcAft>
                      </a:pPr>
                      <a:r>
                        <a:rPr lang="en-US" sz="3500" b="1" dirty="0">
                          <a:latin typeface="Trebuchet MS"/>
                          <a:ea typeface="Times New Roman"/>
                        </a:rPr>
                        <a:t>Volume</a:t>
                      </a:r>
                      <a:endParaRPr lang="en-US" sz="3500" dirty="0">
                        <a:latin typeface="Times New Roman"/>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tc>
                  <a:txBody>
                    <a:bodyPr/>
                    <a:lstStyle/>
                    <a:p>
                      <a:pPr marL="0" marR="0" algn="ctr">
                        <a:spcBef>
                          <a:spcPts val="0"/>
                        </a:spcBef>
                        <a:spcAft>
                          <a:spcPts val="0"/>
                        </a:spcAft>
                      </a:pPr>
                      <a:r>
                        <a:rPr lang="en-US" sz="3500" b="1" dirty="0">
                          <a:latin typeface="Trebuchet MS"/>
                          <a:ea typeface="Times New Roman"/>
                        </a:rPr>
                        <a:t>Partial</a:t>
                      </a:r>
                      <a:r>
                        <a:rPr lang="en-US" sz="3500" b="1" baseline="0" dirty="0">
                          <a:latin typeface="Trebuchet MS"/>
                          <a:ea typeface="Times New Roman"/>
                        </a:rPr>
                        <a:t> </a:t>
                      </a:r>
                      <a:r>
                        <a:rPr lang="en-US" sz="3500" b="1" dirty="0">
                          <a:latin typeface="Trebuchet MS"/>
                          <a:ea typeface="Times New Roman"/>
                        </a:rPr>
                        <a:t>Pressure</a:t>
                      </a:r>
                      <a:endParaRPr lang="en-US" sz="3500" dirty="0">
                        <a:latin typeface="Times New Roman"/>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extLst>
                  <a:ext uri="{0D108BD9-81ED-4DB2-BD59-A6C34878D82A}">
                    <a16:rowId xmlns:a16="http://schemas.microsoft.com/office/drawing/2014/main" val="10000"/>
                  </a:ext>
                </a:extLst>
              </a:tr>
              <a:tr h="788127">
                <a:tc>
                  <a:txBody>
                    <a:bodyPr/>
                    <a:lstStyle/>
                    <a:p>
                      <a:pPr marL="0" marR="0" algn="ctr">
                        <a:spcBef>
                          <a:spcPts val="0"/>
                        </a:spcBef>
                        <a:spcAft>
                          <a:spcPts val="0"/>
                        </a:spcAft>
                      </a:pPr>
                      <a:r>
                        <a:rPr lang="en-US" sz="3200">
                          <a:latin typeface="Trebuchet MS"/>
                          <a:ea typeface="Times New Roman"/>
                        </a:rPr>
                        <a:t>Nitrogen</a:t>
                      </a:r>
                      <a:endParaRPr lang="en-US" sz="3200">
                        <a:latin typeface="Times New Roman"/>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tc>
                  <a:txBody>
                    <a:bodyPr/>
                    <a:lstStyle/>
                    <a:p>
                      <a:pPr marL="0" marR="0" algn="ctr">
                        <a:spcBef>
                          <a:spcPts val="0"/>
                        </a:spcBef>
                        <a:spcAft>
                          <a:spcPts val="0"/>
                        </a:spcAft>
                      </a:pPr>
                      <a:r>
                        <a:rPr lang="en-US" sz="3200" i="1" dirty="0">
                          <a:latin typeface="Trebuchet MS"/>
                          <a:ea typeface="Times New Roman"/>
                        </a:rPr>
                        <a:t>78.08%</a:t>
                      </a:r>
                      <a:endParaRPr lang="en-US" sz="3200" i="1" dirty="0">
                        <a:latin typeface="Times New Roman"/>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tc>
                  <a:txBody>
                    <a:bodyPr/>
                    <a:lstStyle/>
                    <a:p>
                      <a:pPr marL="0" marR="0" algn="ctr">
                        <a:spcBef>
                          <a:spcPts val="0"/>
                        </a:spcBef>
                        <a:spcAft>
                          <a:spcPts val="0"/>
                        </a:spcAft>
                      </a:pPr>
                      <a:r>
                        <a:rPr lang="en-US" sz="3200" i="1" dirty="0">
                          <a:solidFill>
                            <a:srgbClr val="002060"/>
                          </a:solidFill>
                          <a:effectLst>
                            <a:outerShdw blurRad="38100" dist="38100" dir="2700000" algn="tl">
                              <a:srgbClr val="000000">
                                <a:alpha val="43137"/>
                              </a:srgbClr>
                            </a:outerShdw>
                          </a:effectLst>
                          <a:latin typeface="Trebuchet MS"/>
                          <a:ea typeface="Times New Roman"/>
                        </a:rPr>
                        <a:t>79.11 </a:t>
                      </a:r>
                      <a:r>
                        <a:rPr lang="en-US" sz="3200" i="1" dirty="0" err="1">
                          <a:solidFill>
                            <a:srgbClr val="002060"/>
                          </a:solidFill>
                          <a:effectLst>
                            <a:outerShdw blurRad="38100" dist="38100" dir="2700000" algn="tl">
                              <a:srgbClr val="000000">
                                <a:alpha val="43137"/>
                              </a:srgbClr>
                            </a:outerShdw>
                          </a:effectLst>
                          <a:latin typeface="Trebuchet MS"/>
                          <a:ea typeface="Times New Roman"/>
                        </a:rPr>
                        <a:t>kPa</a:t>
                      </a:r>
                      <a:endParaRPr lang="en-US" sz="3200" i="1" dirty="0">
                        <a:solidFill>
                          <a:srgbClr val="002060"/>
                        </a:solidFill>
                        <a:effectLst>
                          <a:outerShdw blurRad="38100" dist="38100" dir="2700000" algn="tl">
                            <a:srgbClr val="000000">
                              <a:alpha val="43137"/>
                            </a:srgbClr>
                          </a:outerShdw>
                        </a:effectLst>
                        <a:latin typeface="Trebuchet MS"/>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extLst>
                  <a:ext uri="{0D108BD9-81ED-4DB2-BD59-A6C34878D82A}">
                    <a16:rowId xmlns:a16="http://schemas.microsoft.com/office/drawing/2014/main" val="10001"/>
                  </a:ext>
                </a:extLst>
              </a:tr>
              <a:tr h="788127">
                <a:tc>
                  <a:txBody>
                    <a:bodyPr/>
                    <a:lstStyle/>
                    <a:p>
                      <a:pPr marL="0" marR="0" algn="ctr">
                        <a:spcBef>
                          <a:spcPts val="0"/>
                        </a:spcBef>
                        <a:spcAft>
                          <a:spcPts val="0"/>
                        </a:spcAft>
                      </a:pPr>
                      <a:r>
                        <a:rPr lang="en-US" sz="3200" dirty="0">
                          <a:latin typeface="Trebuchet MS"/>
                          <a:ea typeface="Times New Roman"/>
                        </a:rPr>
                        <a:t>Oxygen</a:t>
                      </a:r>
                      <a:endParaRPr lang="en-US" sz="3200" dirty="0">
                        <a:latin typeface="Times New Roman"/>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tc>
                  <a:txBody>
                    <a:bodyPr/>
                    <a:lstStyle/>
                    <a:p>
                      <a:pPr marL="0" marR="0" algn="ctr">
                        <a:spcBef>
                          <a:spcPts val="0"/>
                        </a:spcBef>
                        <a:spcAft>
                          <a:spcPts val="0"/>
                        </a:spcAft>
                      </a:pPr>
                      <a:r>
                        <a:rPr lang="en-US" sz="3200" i="1" dirty="0">
                          <a:latin typeface="Trebuchet MS"/>
                          <a:ea typeface="Times New Roman"/>
                        </a:rPr>
                        <a:t>20.95%</a:t>
                      </a:r>
                      <a:endParaRPr lang="en-US" sz="3200" i="1" dirty="0">
                        <a:latin typeface="Times New Roman"/>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tc>
                  <a:txBody>
                    <a:bodyPr/>
                    <a:lstStyle/>
                    <a:p>
                      <a:pPr marL="0" marR="0" algn="ctr">
                        <a:spcBef>
                          <a:spcPts val="0"/>
                        </a:spcBef>
                        <a:spcAft>
                          <a:spcPts val="0"/>
                        </a:spcAft>
                      </a:pPr>
                      <a:r>
                        <a:rPr lang="en-US" sz="3200" i="1" dirty="0">
                          <a:solidFill>
                            <a:srgbClr val="002060"/>
                          </a:solidFill>
                          <a:effectLst>
                            <a:outerShdw blurRad="38100" dist="38100" dir="2700000" algn="tl">
                              <a:srgbClr val="000000">
                                <a:alpha val="43137"/>
                              </a:srgbClr>
                            </a:outerShdw>
                          </a:effectLst>
                          <a:latin typeface="Trebuchet MS"/>
                          <a:ea typeface="Times New Roman"/>
                        </a:rPr>
                        <a:t>21.22 </a:t>
                      </a:r>
                      <a:r>
                        <a:rPr lang="en-US" sz="3200" i="1" dirty="0" err="1">
                          <a:solidFill>
                            <a:srgbClr val="002060"/>
                          </a:solidFill>
                          <a:effectLst>
                            <a:outerShdw blurRad="38100" dist="38100" dir="2700000" algn="tl">
                              <a:srgbClr val="000000">
                                <a:alpha val="43137"/>
                              </a:srgbClr>
                            </a:outerShdw>
                          </a:effectLst>
                          <a:latin typeface="Trebuchet MS"/>
                          <a:ea typeface="Times New Roman"/>
                        </a:rPr>
                        <a:t>kPa</a:t>
                      </a:r>
                      <a:endParaRPr lang="en-US" sz="3200" i="1" dirty="0">
                        <a:solidFill>
                          <a:srgbClr val="002060"/>
                        </a:solidFill>
                        <a:effectLst>
                          <a:outerShdw blurRad="38100" dist="38100" dir="2700000" algn="tl">
                            <a:srgbClr val="000000">
                              <a:alpha val="43137"/>
                            </a:srgbClr>
                          </a:outerShdw>
                        </a:effectLst>
                        <a:latin typeface="Trebuchet MS"/>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extLst>
                  <a:ext uri="{0D108BD9-81ED-4DB2-BD59-A6C34878D82A}">
                    <a16:rowId xmlns:a16="http://schemas.microsoft.com/office/drawing/2014/main" val="10002"/>
                  </a:ext>
                </a:extLst>
              </a:tr>
              <a:tr h="788127">
                <a:tc>
                  <a:txBody>
                    <a:bodyPr/>
                    <a:lstStyle/>
                    <a:p>
                      <a:pPr marL="0" marR="0" algn="ctr">
                        <a:spcBef>
                          <a:spcPts val="0"/>
                        </a:spcBef>
                        <a:spcAft>
                          <a:spcPts val="0"/>
                        </a:spcAft>
                      </a:pPr>
                      <a:r>
                        <a:rPr lang="en-US" sz="3200" dirty="0">
                          <a:latin typeface="Trebuchet MS"/>
                          <a:ea typeface="Times New Roman"/>
                        </a:rPr>
                        <a:t>Carbon dioxide</a:t>
                      </a:r>
                      <a:endParaRPr lang="en-US" sz="3200" dirty="0">
                        <a:latin typeface="Times New Roman"/>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tc>
                  <a:txBody>
                    <a:bodyPr/>
                    <a:lstStyle/>
                    <a:p>
                      <a:pPr marL="0" marR="0" algn="ctr">
                        <a:spcBef>
                          <a:spcPts val="0"/>
                        </a:spcBef>
                        <a:spcAft>
                          <a:spcPts val="0"/>
                        </a:spcAft>
                      </a:pPr>
                      <a:r>
                        <a:rPr lang="en-US" sz="3200" i="1" dirty="0">
                          <a:latin typeface="Trebuchet MS"/>
                          <a:ea typeface="Times New Roman"/>
                        </a:rPr>
                        <a:t>0.04%</a:t>
                      </a:r>
                      <a:endParaRPr lang="en-US" sz="3200" i="1" dirty="0">
                        <a:latin typeface="Times New Roman"/>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tc>
                  <a:txBody>
                    <a:bodyPr/>
                    <a:lstStyle/>
                    <a:p>
                      <a:pPr marL="0" marR="0" algn="ctr">
                        <a:spcBef>
                          <a:spcPts val="0"/>
                        </a:spcBef>
                        <a:spcAft>
                          <a:spcPts val="0"/>
                        </a:spcAft>
                      </a:pPr>
                      <a:r>
                        <a:rPr lang="en-US" sz="3200" i="1" dirty="0">
                          <a:solidFill>
                            <a:srgbClr val="002060"/>
                          </a:solidFill>
                          <a:effectLst>
                            <a:outerShdw blurRad="38100" dist="38100" dir="2700000" algn="tl">
                              <a:srgbClr val="000000">
                                <a:alpha val="43137"/>
                              </a:srgbClr>
                            </a:outerShdw>
                          </a:effectLst>
                          <a:latin typeface="Trebuchet MS"/>
                          <a:ea typeface="Times New Roman"/>
                        </a:rPr>
                        <a:t>0.04 </a:t>
                      </a:r>
                      <a:r>
                        <a:rPr lang="en-US" sz="3200" i="1" dirty="0" err="1">
                          <a:solidFill>
                            <a:srgbClr val="002060"/>
                          </a:solidFill>
                          <a:effectLst>
                            <a:outerShdw blurRad="38100" dist="38100" dir="2700000" algn="tl">
                              <a:srgbClr val="000000">
                                <a:alpha val="43137"/>
                              </a:srgbClr>
                            </a:outerShdw>
                          </a:effectLst>
                          <a:latin typeface="Trebuchet MS"/>
                          <a:ea typeface="Times New Roman"/>
                        </a:rPr>
                        <a:t>kPa</a:t>
                      </a:r>
                      <a:endParaRPr lang="en-US" sz="3200" i="1" dirty="0">
                        <a:solidFill>
                          <a:srgbClr val="002060"/>
                        </a:solidFill>
                        <a:effectLst>
                          <a:outerShdw blurRad="38100" dist="38100" dir="2700000" algn="tl">
                            <a:srgbClr val="000000">
                              <a:alpha val="43137"/>
                            </a:srgbClr>
                          </a:outerShdw>
                        </a:effectLst>
                        <a:latin typeface="Trebuchet MS"/>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extLst>
                  <a:ext uri="{0D108BD9-81ED-4DB2-BD59-A6C34878D82A}">
                    <a16:rowId xmlns:a16="http://schemas.microsoft.com/office/drawing/2014/main" val="10003"/>
                  </a:ext>
                </a:extLst>
              </a:tr>
              <a:tr h="788127">
                <a:tc>
                  <a:txBody>
                    <a:bodyPr/>
                    <a:lstStyle/>
                    <a:p>
                      <a:pPr marL="0" marR="0" algn="ctr">
                        <a:spcBef>
                          <a:spcPts val="0"/>
                        </a:spcBef>
                        <a:spcAft>
                          <a:spcPts val="0"/>
                        </a:spcAft>
                      </a:pPr>
                      <a:r>
                        <a:rPr lang="en-US" sz="3200" dirty="0">
                          <a:latin typeface="Trebuchet MS"/>
                          <a:ea typeface="Times New Roman"/>
                        </a:rPr>
                        <a:t>MISC gases</a:t>
                      </a:r>
                      <a:endParaRPr lang="en-US" sz="3200" dirty="0">
                        <a:latin typeface="Times New Roman"/>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tc>
                  <a:txBody>
                    <a:bodyPr/>
                    <a:lstStyle/>
                    <a:p>
                      <a:pPr marL="0" marR="0" algn="ctr">
                        <a:spcBef>
                          <a:spcPts val="0"/>
                        </a:spcBef>
                        <a:spcAft>
                          <a:spcPts val="0"/>
                        </a:spcAft>
                      </a:pPr>
                      <a:r>
                        <a:rPr lang="en-US" sz="3200" i="1" dirty="0">
                          <a:latin typeface="Trebuchet MS"/>
                          <a:ea typeface="Times New Roman"/>
                        </a:rPr>
                        <a:t>0.93%</a:t>
                      </a:r>
                      <a:endParaRPr lang="en-US" sz="3200" i="1" dirty="0">
                        <a:latin typeface="Times New Roman"/>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tc>
                  <a:txBody>
                    <a:bodyPr/>
                    <a:lstStyle/>
                    <a:p>
                      <a:pPr marL="0" marR="0" algn="ctr">
                        <a:spcBef>
                          <a:spcPts val="0"/>
                        </a:spcBef>
                        <a:spcAft>
                          <a:spcPts val="0"/>
                        </a:spcAft>
                      </a:pPr>
                      <a:r>
                        <a:rPr lang="en-US" sz="3200" i="1" dirty="0">
                          <a:solidFill>
                            <a:srgbClr val="002060"/>
                          </a:solidFill>
                          <a:effectLst>
                            <a:outerShdw blurRad="38100" dist="38100" dir="2700000" algn="tl">
                              <a:srgbClr val="000000">
                                <a:alpha val="43137"/>
                              </a:srgbClr>
                            </a:outerShdw>
                          </a:effectLst>
                          <a:latin typeface="Trebuchet MS"/>
                          <a:ea typeface="Times New Roman"/>
                        </a:rPr>
                        <a:t>0.95 </a:t>
                      </a:r>
                      <a:r>
                        <a:rPr lang="en-US" sz="3200" i="1" dirty="0" err="1">
                          <a:solidFill>
                            <a:srgbClr val="002060"/>
                          </a:solidFill>
                          <a:effectLst>
                            <a:outerShdw blurRad="38100" dist="38100" dir="2700000" algn="tl">
                              <a:srgbClr val="000000">
                                <a:alpha val="43137"/>
                              </a:srgbClr>
                            </a:outerShdw>
                          </a:effectLst>
                          <a:latin typeface="Trebuchet MS"/>
                          <a:ea typeface="Times New Roman"/>
                        </a:rPr>
                        <a:t>kPa</a:t>
                      </a:r>
                      <a:endParaRPr lang="en-US" sz="3200" i="1" dirty="0">
                        <a:solidFill>
                          <a:srgbClr val="002060"/>
                        </a:solidFill>
                        <a:effectLst>
                          <a:outerShdw blurRad="38100" dist="38100" dir="2700000" algn="tl">
                            <a:srgbClr val="000000">
                              <a:alpha val="43137"/>
                            </a:srgbClr>
                          </a:outerShdw>
                        </a:effectLst>
                        <a:latin typeface="Trebuchet MS"/>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extLst>
                  <a:ext uri="{0D108BD9-81ED-4DB2-BD59-A6C34878D82A}">
                    <a16:rowId xmlns:a16="http://schemas.microsoft.com/office/drawing/2014/main" val="10004"/>
                  </a:ext>
                </a:extLst>
              </a:tr>
              <a:tr h="788127">
                <a:tc>
                  <a:txBody>
                    <a:bodyPr/>
                    <a:lstStyle/>
                    <a:p>
                      <a:pPr marL="0" marR="0" algn="r">
                        <a:spcBef>
                          <a:spcPts val="0"/>
                        </a:spcBef>
                        <a:spcAft>
                          <a:spcPts val="0"/>
                        </a:spcAft>
                      </a:pPr>
                      <a:r>
                        <a:rPr lang="en-US" sz="3200" i="1" dirty="0">
                          <a:latin typeface="Trebuchet MS"/>
                          <a:ea typeface="Times New Roman"/>
                        </a:rPr>
                        <a:t>Total</a:t>
                      </a:r>
                      <a:endParaRPr lang="en-US" sz="3200" dirty="0">
                        <a:latin typeface="Times New Roman"/>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tc>
                  <a:txBody>
                    <a:bodyPr/>
                    <a:lstStyle/>
                    <a:p>
                      <a:pPr marL="0" marR="0" algn="ctr">
                        <a:spcBef>
                          <a:spcPts val="0"/>
                        </a:spcBef>
                        <a:spcAft>
                          <a:spcPts val="0"/>
                        </a:spcAft>
                      </a:pPr>
                      <a:r>
                        <a:rPr lang="en-US" sz="3200" i="1" dirty="0">
                          <a:latin typeface="Trebuchet MS"/>
                          <a:ea typeface="Times New Roman"/>
                        </a:rPr>
                        <a:t>100.00%</a:t>
                      </a:r>
                      <a:endParaRPr lang="en-US" sz="3200" i="1" dirty="0">
                        <a:latin typeface="Times New Roman"/>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tc>
                  <a:txBody>
                    <a:bodyPr/>
                    <a:lstStyle/>
                    <a:p>
                      <a:pPr marL="0" marR="0" algn="ctr">
                        <a:spcBef>
                          <a:spcPts val="0"/>
                        </a:spcBef>
                        <a:spcAft>
                          <a:spcPts val="0"/>
                        </a:spcAft>
                      </a:pPr>
                      <a:r>
                        <a:rPr lang="en-US" sz="3200" i="1" dirty="0">
                          <a:solidFill>
                            <a:srgbClr val="002060"/>
                          </a:solidFill>
                          <a:effectLst>
                            <a:outerShdw blurRad="38100" dist="38100" dir="2700000" algn="tl">
                              <a:srgbClr val="000000">
                                <a:alpha val="43137"/>
                              </a:srgbClr>
                            </a:outerShdw>
                          </a:effectLst>
                          <a:latin typeface="Trebuchet MS"/>
                          <a:ea typeface="Times New Roman"/>
                        </a:rPr>
                        <a:t>101.32 </a:t>
                      </a:r>
                      <a:r>
                        <a:rPr lang="en-US" sz="3200" i="1" dirty="0" err="1">
                          <a:solidFill>
                            <a:srgbClr val="002060"/>
                          </a:solidFill>
                          <a:effectLst>
                            <a:outerShdw blurRad="38100" dist="38100" dir="2700000" algn="tl">
                              <a:srgbClr val="000000">
                                <a:alpha val="43137"/>
                              </a:srgbClr>
                            </a:outerShdw>
                          </a:effectLst>
                          <a:latin typeface="Trebuchet MS"/>
                          <a:ea typeface="Times New Roman"/>
                        </a:rPr>
                        <a:t>kPa</a:t>
                      </a:r>
                      <a:endParaRPr lang="en-US" sz="3200" i="1" dirty="0">
                        <a:solidFill>
                          <a:srgbClr val="002060"/>
                        </a:solidFill>
                        <a:effectLst>
                          <a:outerShdw blurRad="38100" dist="38100" dir="2700000" algn="tl">
                            <a:srgbClr val="000000">
                              <a:alpha val="43137"/>
                            </a:srgbClr>
                          </a:outerShdw>
                        </a:effectLst>
                        <a:latin typeface="Trebuchet MS"/>
                        <a:ea typeface="Times New Roman"/>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alpha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5104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5181600" y="1676400"/>
            <a:ext cx="3124200" cy="3886200"/>
          </a:xfrm>
          <a:solidFill>
            <a:schemeClr val="tx2">
              <a:lumMod val="20000"/>
              <a:lumOff val="80000"/>
              <a:alpha val="80000"/>
            </a:schemeClr>
          </a:solidFill>
          <a:ln w="50800">
            <a:solidFill>
              <a:schemeClr val="tx1"/>
            </a:solidFill>
          </a:ln>
        </p:spPr>
        <p:txBody>
          <a:bodyPr/>
          <a:lstStyle/>
          <a:p>
            <a:endParaRPr lang="en-US" dirty="0"/>
          </a:p>
        </p:txBody>
      </p:sp>
      <p:sp>
        <p:nvSpPr>
          <p:cNvPr id="5" name="AutoShape 2"/>
          <p:cNvSpPr>
            <a:spLocks noChangeArrowheads="1"/>
          </p:cNvSpPr>
          <p:nvPr/>
        </p:nvSpPr>
        <p:spPr bwMode="auto">
          <a:xfrm>
            <a:off x="65286" y="609600"/>
            <a:ext cx="5566254" cy="5411561"/>
          </a:xfrm>
          <a:prstGeom prst="verticalScroll">
            <a:avLst>
              <a:gd name="adj" fmla="val 12500"/>
            </a:avLst>
          </a:prstGeom>
          <a:solidFill>
            <a:srgbClr val="FFFFFF">
              <a:alpha val="80000"/>
            </a:srgbClr>
          </a:solidFill>
          <a:ln w="50800">
            <a:solidFill>
              <a:srgbClr val="000000"/>
            </a:solid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ts val="1000"/>
              </a:spcAft>
            </a:pPr>
            <a:r>
              <a:rPr lang="en-US" sz="4000" dirty="0">
                <a:latin typeface="Old English Text MT" pitchFamily="66" charset="0"/>
                <a:cs typeface="Arial" pitchFamily="34" charset="0"/>
              </a:rPr>
              <a:t>“The total pressure of a mixture of gases is equal to the sum of the individual (partial) pressures.”</a:t>
            </a:r>
            <a:endParaRPr kumimoji="0" lang="en-US" sz="4000" b="0" i="0" u="none" strike="noStrike" cap="none" normalizeH="0" baseline="0" dirty="0">
              <a:ln>
                <a:noFill/>
              </a:ln>
              <a:solidFill>
                <a:schemeClr val="tx1"/>
              </a:solidFill>
              <a:effectLst/>
              <a:latin typeface="Old English Text MT" pitchFamily="66" charset="0"/>
              <a:cs typeface="Arial" pitchFamily="34" charset="0"/>
            </a:endParaRPr>
          </a:p>
        </p:txBody>
      </p:sp>
      <p:pic>
        <p:nvPicPr>
          <p:cNvPr id="34818" name="irc_mi" descr="http://www.biography.com/imported/images/Biography/Images/Profiles/D/John-Dalton-9265201-1-402.jpg">
            <a:hlinkClick r:id="rId3"/>
          </p:cNvPr>
          <p:cNvPicPr>
            <a:picLocks noChangeAspect="1" noChangeArrowheads="1"/>
          </p:cNvPicPr>
          <p:nvPr/>
        </p:nvPicPr>
        <p:blipFill>
          <a:blip r:embed="rId4" r:link="rId5" cstate="print"/>
          <a:srcRect/>
          <a:stretch>
            <a:fillRect/>
          </a:stretch>
        </p:blipFill>
        <p:spPr bwMode="auto">
          <a:xfrm>
            <a:off x="5285013" y="2253342"/>
            <a:ext cx="2895600" cy="2895600"/>
          </a:xfrm>
          <a:prstGeom prst="rect">
            <a:avLst/>
          </a:prstGeom>
          <a:noFill/>
          <a:ln w="9525">
            <a:noFill/>
            <a:miter lim="800000"/>
            <a:headEnd/>
            <a:tailEnd/>
          </a:ln>
        </p:spPr>
      </p:pic>
      <p:pic>
        <p:nvPicPr>
          <p:cNvPr id="7" name="Picture 6" descr="http://www.gifs.net/Animation11/Science_and_Body/Mouths/Mouth_3.gif"/>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30886" y="3549989"/>
            <a:ext cx="418933" cy="357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54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3">
                                            <p:bg/>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nodePh="1">
                                  <p:stCondLst>
                                    <p:cond delay="0"/>
                                  </p:stCondLst>
                                  <p:endCondLst>
                                    <p:cond evt="begin" delay="0">
                                      <p:tn val="13"/>
                                    </p:cond>
                                  </p:end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4818"/>
                                        </p:tgtEl>
                                        <p:attrNameLst>
                                          <p:attrName>style.visibility</p:attrName>
                                        </p:attrNameLst>
                                      </p:cBhvr>
                                      <p:to>
                                        <p:strVal val="visible"/>
                                      </p:to>
                                    </p:set>
                                    <p:anim calcmode="lin" valueType="num">
                                      <p:cBhvr additive="base">
                                        <p:cTn id="19" dur="500" fill="hold"/>
                                        <p:tgtEl>
                                          <p:spTgt spid="34818"/>
                                        </p:tgtEl>
                                        <p:attrNameLst>
                                          <p:attrName>ppt_x</p:attrName>
                                        </p:attrNameLst>
                                      </p:cBhvr>
                                      <p:tavLst>
                                        <p:tav tm="0">
                                          <p:val>
                                            <p:strVal val="#ppt_x"/>
                                          </p:val>
                                        </p:tav>
                                        <p:tav tm="100000">
                                          <p:val>
                                            <p:strVal val="#ppt_x"/>
                                          </p:val>
                                        </p:tav>
                                      </p:tavLst>
                                    </p:anim>
                                    <p:anim calcmode="lin" valueType="num">
                                      <p:cBhvr additive="base">
                                        <p:cTn id="20" dur="500" fill="hold"/>
                                        <p:tgtEl>
                                          <p:spTgt spid="3481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57634"/>
            <a:ext cx="8229600" cy="1037766"/>
          </a:xfrm>
          <a:solidFill>
            <a:schemeClr val="tx2">
              <a:lumMod val="20000"/>
              <a:lumOff val="80000"/>
              <a:alpha val="80000"/>
            </a:schemeClr>
          </a:solidFill>
          <a:ln w="50800">
            <a:solidFill>
              <a:schemeClr val="tx1"/>
            </a:solidFill>
          </a:ln>
        </p:spPr>
        <p:txBody>
          <a:bodyPr>
            <a:noAutofit/>
          </a:bodyPr>
          <a:lstStyle/>
          <a:p>
            <a:pPr eaLnBrk="1" hangingPunct="1"/>
            <a:r>
              <a:rPr lang="en-US" sz="4100" b="1" dirty="0">
                <a:solidFill>
                  <a:srgbClr val="002060"/>
                </a:solidFill>
                <a:latin typeface="Trebuchet MS" pitchFamily="34" charset="0"/>
              </a:rPr>
              <a:t>Dalton’s Law of Partial Pressures</a:t>
            </a:r>
          </a:p>
        </p:txBody>
      </p:sp>
      <p:sp>
        <p:nvSpPr>
          <p:cNvPr id="2" name="Rectangle 3"/>
          <p:cNvSpPr>
            <a:spLocks noGrp="1" noChangeArrowheads="1"/>
          </p:cNvSpPr>
          <p:nvPr>
            <p:ph sz="half" idx="1"/>
          </p:nvPr>
        </p:nvSpPr>
        <p:spPr>
          <a:xfrm>
            <a:off x="457200" y="1447800"/>
            <a:ext cx="8229600" cy="4724400"/>
          </a:xfrm>
          <a:solidFill>
            <a:schemeClr val="tx2">
              <a:lumMod val="20000"/>
              <a:lumOff val="80000"/>
              <a:alpha val="80000"/>
            </a:schemeClr>
          </a:solidFill>
          <a:ln w="50800">
            <a:solidFill>
              <a:schemeClr val="tx1"/>
            </a:solidFill>
          </a:ln>
        </p:spPr>
        <p:txBody>
          <a:bodyPr>
            <a:noAutofit/>
          </a:bodyPr>
          <a:lstStyle/>
          <a:p>
            <a:pPr marL="0" indent="0">
              <a:buNone/>
            </a:pPr>
            <a:endParaRPr lang="en-US" sz="3800" dirty="0">
              <a:solidFill>
                <a:srgbClr val="002060"/>
              </a:solidFill>
              <a:effectLst>
                <a:outerShdw blurRad="38100" dist="38100" dir="2700000" algn="tl">
                  <a:srgbClr val="000000">
                    <a:alpha val="43137"/>
                  </a:srgbClr>
                </a:outerShdw>
              </a:effectLst>
              <a:latin typeface="Trebuchet MS" pitchFamily="34" charset="0"/>
            </a:endParaRPr>
          </a:p>
          <a:p>
            <a:pPr marL="0" indent="0">
              <a:buNone/>
            </a:pPr>
            <a:endParaRPr lang="en-US" sz="3800" dirty="0">
              <a:solidFill>
                <a:srgbClr val="002060"/>
              </a:solidFill>
              <a:effectLst>
                <a:outerShdw blurRad="38100" dist="38100" dir="2700000" algn="tl">
                  <a:srgbClr val="000000">
                    <a:alpha val="43137"/>
                  </a:srgbClr>
                </a:outerShdw>
              </a:effectLst>
              <a:latin typeface="Trebuchet MS" pitchFamily="34" charset="0"/>
            </a:endParaRPr>
          </a:p>
          <a:p>
            <a:pPr marL="0" indent="0">
              <a:buNone/>
            </a:pPr>
            <a:endParaRPr lang="en-US" sz="3800" dirty="0">
              <a:solidFill>
                <a:srgbClr val="002060"/>
              </a:solidFill>
              <a:effectLst>
                <a:outerShdw blurRad="38100" dist="38100" dir="2700000" algn="tl">
                  <a:srgbClr val="000000">
                    <a:alpha val="43137"/>
                  </a:srgbClr>
                </a:outerShdw>
              </a:effectLst>
              <a:latin typeface="Trebuchet MS" pitchFamily="34" charset="0"/>
            </a:endParaRPr>
          </a:p>
          <a:p>
            <a:pPr marL="0" indent="0" algn="ctr">
              <a:buNone/>
            </a:pPr>
            <a:r>
              <a:rPr lang="en-US" sz="3800" i="1" dirty="0">
                <a:effectLst>
                  <a:outerShdw blurRad="38100" dist="38100" dir="2700000" algn="tl">
                    <a:srgbClr val="000000">
                      <a:alpha val="43137"/>
                    </a:srgbClr>
                  </a:outerShdw>
                </a:effectLst>
                <a:latin typeface="Trebuchet MS" pitchFamily="34" charset="0"/>
              </a:rPr>
              <a:t>Units of pressure must match!</a:t>
            </a:r>
          </a:p>
        </p:txBody>
      </p:sp>
      <p:sp>
        <p:nvSpPr>
          <p:cNvPr id="5" name="TextBox 4"/>
          <p:cNvSpPr txBox="1"/>
          <p:nvPr/>
        </p:nvSpPr>
        <p:spPr>
          <a:xfrm>
            <a:off x="838200" y="2133600"/>
            <a:ext cx="7467600" cy="1107996"/>
          </a:xfrm>
          <a:prstGeom prst="rect">
            <a:avLst/>
          </a:prstGeom>
          <a:noFill/>
          <a:ln w="50800" cmpd="dbl">
            <a:solidFill>
              <a:srgbClr val="002060"/>
            </a:solidFill>
          </a:ln>
        </p:spPr>
        <p:txBody>
          <a:bodyPr wrap="square" rtlCol="0">
            <a:spAutoFit/>
          </a:bodyPr>
          <a:lstStyle/>
          <a:p>
            <a:pPr algn="ctr"/>
            <a:r>
              <a:rPr lang="en-US" sz="6600" i="1" dirty="0" err="1">
                <a:solidFill>
                  <a:srgbClr val="002060"/>
                </a:solidFill>
                <a:effectLst>
                  <a:outerShdw blurRad="38100" dist="38100" dir="2700000" algn="tl">
                    <a:srgbClr val="000000">
                      <a:alpha val="43137"/>
                    </a:srgbClr>
                  </a:outerShdw>
                </a:effectLst>
                <a:latin typeface="Trebuchet MS" pitchFamily="34" charset="0"/>
              </a:rPr>
              <a:t>P</a:t>
            </a:r>
            <a:r>
              <a:rPr lang="en-US" sz="6600" i="1" baseline="-25000" dirty="0" err="1">
                <a:solidFill>
                  <a:srgbClr val="002060"/>
                </a:solidFill>
                <a:effectLst>
                  <a:outerShdw blurRad="38100" dist="38100" dir="2700000" algn="tl">
                    <a:srgbClr val="000000">
                      <a:alpha val="43137"/>
                    </a:srgbClr>
                  </a:outerShdw>
                </a:effectLst>
                <a:latin typeface="Trebuchet MS" pitchFamily="34" charset="0"/>
              </a:rPr>
              <a:t>total</a:t>
            </a:r>
            <a:r>
              <a:rPr lang="en-US" sz="6600" i="1" dirty="0">
                <a:solidFill>
                  <a:srgbClr val="002060"/>
                </a:solidFill>
                <a:effectLst>
                  <a:outerShdw blurRad="38100" dist="38100" dir="2700000" algn="tl">
                    <a:srgbClr val="000000">
                      <a:alpha val="43137"/>
                    </a:srgbClr>
                  </a:outerShdw>
                </a:effectLst>
                <a:latin typeface="Trebuchet MS" pitchFamily="34" charset="0"/>
              </a:rPr>
              <a:t>= </a:t>
            </a:r>
            <a:r>
              <a:rPr lang="en-US" sz="6600" i="1" dirty="0" err="1">
                <a:solidFill>
                  <a:srgbClr val="002060"/>
                </a:solidFill>
                <a:effectLst>
                  <a:outerShdw blurRad="38100" dist="38100" dir="2700000" algn="tl">
                    <a:srgbClr val="000000">
                      <a:alpha val="43137"/>
                    </a:srgbClr>
                  </a:outerShdw>
                </a:effectLst>
                <a:latin typeface="Trebuchet MS" pitchFamily="34" charset="0"/>
              </a:rPr>
              <a:t>P</a:t>
            </a:r>
            <a:r>
              <a:rPr lang="en-US" sz="6600" i="1" baseline="-25000" dirty="0" err="1">
                <a:solidFill>
                  <a:srgbClr val="002060"/>
                </a:solidFill>
                <a:effectLst>
                  <a:outerShdw blurRad="38100" dist="38100" dir="2700000" algn="tl">
                    <a:srgbClr val="000000">
                      <a:alpha val="43137"/>
                    </a:srgbClr>
                  </a:outerShdw>
                </a:effectLst>
                <a:latin typeface="Trebuchet MS" pitchFamily="34" charset="0"/>
              </a:rPr>
              <a:t>1</a:t>
            </a:r>
            <a:r>
              <a:rPr lang="en-US" sz="6600" i="1" dirty="0">
                <a:solidFill>
                  <a:srgbClr val="002060"/>
                </a:solidFill>
                <a:effectLst>
                  <a:outerShdw blurRad="38100" dist="38100" dir="2700000" algn="tl">
                    <a:srgbClr val="000000">
                      <a:alpha val="43137"/>
                    </a:srgbClr>
                  </a:outerShdw>
                </a:effectLst>
                <a:latin typeface="Trebuchet MS" pitchFamily="34" charset="0"/>
              </a:rPr>
              <a:t> + </a:t>
            </a:r>
            <a:r>
              <a:rPr lang="en-US" sz="6600" i="1" dirty="0" err="1">
                <a:solidFill>
                  <a:srgbClr val="002060"/>
                </a:solidFill>
                <a:effectLst>
                  <a:outerShdw blurRad="38100" dist="38100" dir="2700000" algn="tl">
                    <a:srgbClr val="000000">
                      <a:alpha val="43137"/>
                    </a:srgbClr>
                  </a:outerShdw>
                </a:effectLst>
                <a:latin typeface="Trebuchet MS" pitchFamily="34" charset="0"/>
              </a:rPr>
              <a:t>P</a:t>
            </a:r>
            <a:r>
              <a:rPr lang="en-US" sz="6600" i="1" baseline="-25000" dirty="0" err="1">
                <a:solidFill>
                  <a:srgbClr val="002060"/>
                </a:solidFill>
                <a:effectLst>
                  <a:outerShdw blurRad="38100" dist="38100" dir="2700000" algn="tl">
                    <a:srgbClr val="000000">
                      <a:alpha val="43137"/>
                    </a:srgbClr>
                  </a:outerShdw>
                </a:effectLst>
                <a:latin typeface="Trebuchet MS" pitchFamily="34" charset="0"/>
              </a:rPr>
              <a:t>2</a:t>
            </a:r>
            <a:r>
              <a:rPr lang="en-US" sz="6600" i="1" dirty="0">
                <a:solidFill>
                  <a:srgbClr val="002060"/>
                </a:solidFill>
                <a:effectLst>
                  <a:outerShdw blurRad="38100" dist="38100" dir="2700000" algn="tl">
                    <a:srgbClr val="000000">
                      <a:alpha val="43137"/>
                    </a:srgbClr>
                  </a:outerShdw>
                </a:effectLst>
                <a:latin typeface="Trebuchet MS" pitchFamily="34" charset="0"/>
              </a:rPr>
              <a:t> + </a:t>
            </a:r>
            <a:r>
              <a:rPr lang="en-US" sz="6600" i="1" dirty="0" err="1">
                <a:solidFill>
                  <a:srgbClr val="002060"/>
                </a:solidFill>
                <a:effectLst>
                  <a:outerShdw blurRad="38100" dist="38100" dir="2700000" algn="tl">
                    <a:srgbClr val="000000">
                      <a:alpha val="43137"/>
                    </a:srgbClr>
                  </a:outerShdw>
                </a:effectLst>
                <a:latin typeface="Trebuchet MS" pitchFamily="34" charset="0"/>
              </a:rPr>
              <a:t>P</a:t>
            </a:r>
            <a:r>
              <a:rPr lang="en-US" sz="6600" i="1" baseline="-25000" dirty="0" err="1">
                <a:solidFill>
                  <a:srgbClr val="002060"/>
                </a:solidFill>
                <a:effectLst>
                  <a:outerShdw blurRad="38100" dist="38100" dir="2700000" algn="tl">
                    <a:srgbClr val="000000">
                      <a:alpha val="43137"/>
                    </a:srgbClr>
                  </a:outerShdw>
                </a:effectLst>
                <a:latin typeface="Trebuchet MS" pitchFamily="34" charset="0"/>
              </a:rPr>
              <a:t>3</a:t>
            </a:r>
            <a:r>
              <a:rPr lang="en-US" sz="6600" i="1" dirty="0">
                <a:solidFill>
                  <a:srgbClr val="002060"/>
                </a:solidFill>
                <a:effectLst>
                  <a:outerShdw blurRad="38100" dist="38100" dir="2700000" algn="tl">
                    <a:srgbClr val="000000">
                      <a:alpha val="43137"/>
                    </a:srgbClr>
                  </a:outerShdw>
                </a:effectLst>
                <a:latin typeface="Trebuchet MS" pitchFamily="34" charset="0"/>
              </a:rPr>
              <a:t>…</a:t>
            </a:r>
            <a:endParaRPr lang="en-US" sz="6600" i="1" baseline="-25000" dirty="0">
              <a:solidFill>
                <a:srgbClr val="002060"/>
              </a:solidFill>
              <a:effectLst>
                <a:outerShdw blurRad="38100" dist="38100" dir="2700000" algn="tl">
                  <a:srgbClr val="000000">
                    <a:alpha val="43137"/>
                  </a:srgbClr>
                </a:outerShdw>
              </a:effectLst>
              <a:latin typeface="Trebuchet MS" pitchFamily="34" charset="0"/>
            </a:endParaRPr>
          </a:p>
        </p:txBody>
      </p:sp>
    </p:spTree>
    <p:extLst>
      <p:ext uri="{BB962C8B-B14F-4D97-AF65-F5344CB8AC3E}">
        <p14:creationId xmlns:p14="http://schemas.microsoft.com/office/powerpoint/2010/main" val="185104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57634"/>
            <a:ext cx="8229600" cy="1037766"/>
          </a:xfrm>
          <a:solidFill>
            <a:schemeClr val="tx2">
              <a:lumMod val="20000"/>
              <a:lumOff val="80000"/>
              <a:alpha val="80000"/>
            </a:schemeClr>
          </a:solidFill>
          <a:ln w="50800">
            <a:solidFill>
              <a:schemeClr val="tx1"/>
            </a:solidFill>
          </a:ln>
        </p:spPr>
        <p:txBody>
          <a:bodyPr>
            <a:noAutofit/>
          </a:bodyPr>
          <a:lstStyle/>
          <a:p>
            <a:pPr eaLnBrk="1" hangingPunct="1"/>
            <a:r>
              <a:rPr lang="en-US" sz="5400" b="1" dirty="0">
                <a:solidFill>
                  <a:srgbClr val="002060"/>
                </a:solidFill>
                <a:latin typeface="Trebuchet MS" pitchFamily="34" charset="0"/>
              </a:rPr>
              <a:t>Example: Dalton’s Law</a:t>
            </a:r>
          </a:p>
        </p:txBody>
      </p:sp>
      <p:sp>
        <p:nvSpPr>
          <p:cNvPr id="2" name="Rectangle 3"/>
          <p:cNvSpPr>
            <a:spLocks noGrp="1" noChangeArrowheads="1"/>
          </p:cNvSpPr>
          <p:nvPr>
            <p:ph sz="half" idx="1"/>
          </p:nvPr>
        </p:nvSpPr>
        <p:spPr>
          <a:xfrm>
            <a:off x="457200" y="1447800"/>
            <a:ext cx="8229600" cy="4724400"/>
          </a:xfrm>
          <a:solidFill>
            <a:schemeClr val="tx2">
              <a:lumMod val="20000"/>
              <a:lumOff val="80000"/>
              <a:alpha val="80000"/>
            </a:schemeClr>
          </a:solidFill>
          <a:ln w="50800">
            <a:solidFill>
              <a:schemeClr val="tx1"/>
            </a:solidFill>
          </a:ln>
        </p:spPr>
        <p:txBody>
          <a:bodyPr>
            <a:noAutofit/>
          </a:bodyPr>
          <a:lstStyle/>
          <a:p>
            <a:pPr marL="0" indent="0">
              <a:buNone/>
            </a:pPr>
            <a:r>
              <a:rPr lang="en-US" dirty="0">
                <a:latin typeface="Trebuchet MS" pitchFamily="34" charset="0"/>
              </a:rPr>
              <a:t>What is the total pressure for a mixture of </a:t>
            </a:r>
            <a:r>
              <a:rPr lang="en-US" dirty="0" err="1">
                <a:latin typeface="Trebuchet MS" pitchFamily="34" charset="0"/>
              </a:rPr>
              <a:t>O</a:t>
            </a:r>
            <a:r>
              <a:rPr lang="en-US" baseline="-25000" dirty="0" err="1">
                <a:latin typeface="Trebuchet MS" pitchFamily="34" charset="0"/>
              </a:rPr>
              <a:t>2</a:t>
            </a:r>
            <a:r>
              <a:rPr lang="en-US" dirty="0">
                <a:latin typeface="Trebuchet MS" pitchFamily="34" charset="0"/>
              </a:rPr>
              <a:t> and CO</a:t>
            </a:r>
            <a:r>
              <a:rPr lang="en-US" baseline="-25000" dirty="0">
                <a:latin typeface="Trebuchet MS" pitchFamily="34" charset="0"/>
              </a:rPr>
              <a:t>2</a:t>
            </a:r>
            <a:r>
              <a:rPr lang="en-US" dirty="0">
                <a:latin typeface="Trebuchet MS" pitchFamily="34" charset="0"/>
              </a:rPr>
              <a:t> if </a:t>
            </a:r>
            <a:r>
              <a:rPr lang="en-US" dirty="0" err="1">
                <a:latin typeface="Trebuchet MS" pitchFamily="34" charset="0"/>
              </a:rPr>
              <a:t>P</a:t>
            </a:r>
            <a:r>
              <a:rPr lang="en-US" baseline="-25000" dirty="0" err="1">
                <a:latin typeface="Trebuchet MS" pitchFamily="34" charset="0"/>
              </a:rPr>
              <a:t>O2</a:t>
            </a:r>
            <a:r>
              <a:rPr lang="en-US" dirty="0">
                <a:latin typeface="Trebuchet MS" pitchFamily="34" charset="0"/>
              </a:rPr>
              <a:t>= 0.719 </a:t>
            </a:r>
            <a:r>
              <a:rPr lang="en-US" dirty="0" err="1">
                <a:latin typeface="Trebuchet MS" pitchFamily="34" charset="0"/>
              </a:rPr>
              <a:t>atm</a:t>
            </a:r>
            <a:r>
              <a:rPr lang="en-US" dirty="0">
                <a:latin typeface="Trebuchet MS" pitchFamily="34" charset="0"/>
              </a:rPr>
              <a:t> and </a:t>
            </a:r>
            <a:r>
              <a:rPr lang="en-US" dirty="0" err="1">
                <a:latin typeface="Trebuchet MS" pitchFamily="34" charset="0"/>
              </a:rPr>
              <a:t>P</a:t>
            </a:r>
            <a:r>
              <a:rPr lang="en-US" baseline="-25000" dirty="0" err="1">
                <a:latin typeface="Trebuchet MS" pitchFamily="34" charset="0"/>
              </a:rPr>
              <a:t>CO2</a:t>
            </a:r>
            <a:r>
              <a:rPr lang="en-US" dirty="0">
                <a:latin typeface="Trebuchet MS" pitchFamily="34" charset="0"/>
              </a:rPr>
              <a:t>= </a:t>
            </a:r>
            <a:r>
              <a:rPr lang="en-US" dirty="0" err="1">
                <a:latin typeface="Trebuchet MS" pitchFamily="34" charset="0"/>
              </a:rPr>
              <a:t>423mmHg</a:t>
            </a:r>
            <a:r>
              <a:rPr lang="en-US" dirty="0">
                <a:latin typeface="Trebuchet MS" pitchFamily="34" charset="0"/>
              </a:rPr>
              <a:t>.</a:t>
            </a:r>
          </a:p>
          <a:p>
            <a:pPr marL="0" indent="0">
              <a:lnSpc>
                <a:spcPct val="150000"/>
              </a:lnSpc>
              <a:buNone/>
            </a:pPr>
            <a:r>
              <a:rPr lang="en-US" dirty="0" err="1">
                <a:latin typeface="Trebuchet MS" pitchFamily="34" charset="0"/>
              </a:rPr>
              <a:t>P</a:t>
            </a:r>
            <a:r>
              <a:rPr lang="en-US" baseline="-25000" dirty="0" err="1">
                <a:latin typeface="Trebuchet MS" pitchFamily="34" charset="0"/>
              </a:rPr>
              <a:t>O2</a:t>
            </a:r>
            <a:r>
              <a:rPr lang="en-US" dirty="0">
                <a:latin typeface="Trebuchet MS" pitchFamily="34" charset="0"/>
              </a:rPr>
              <a:t>= </a:t>
            </a:r>
            <a:r>
              <a:rPr lang="en-US" i="1" dirty="0">
                <a:solidFill>
                  <a:srgbClr val="002060"/>
                </a:solidFill>
                <a:effectLst>
                  <a:outerShdw blurRad="38100" dist="38100" dir="2700000" algn="tl">
                    <a:srgbClr val="000000">
                      <a:alpha val="43137"/>
                    </a:srgbClr>
                  </a:outerShdw>
                </a:effectLst>
                <a:latin typeface="Trebuchet MS" pitchFamily="34" charset="0"/>
              </a:rPr>
              <a:t>0.719atm</a:t>
            </a:r>
          </a:p>
          <a:p>
            <a:pPr marL="0" indent="0">
              <a:lnSpc>
                <a:spcPct val="150000"/>
              </a:lnSpc>
              <a:buNone/>
            </a:pPr>
            <a:r>
              <a:rPr lang="en-US" dirty="0" err="1">
                <a:latin typeface="Trebuchet MS" pitchFamily="34" charset="0"/>
              </a:rPr>
              <a:t>P</a:t>
            </a:r>
            <a:r>
              <a:rPr lang="en-US" baseline="-25000" dirty="0" err="1">
                <a:latin typeface="Trebuchet MS" pitchFamily="34" charset="0"/>
              </a:rPr>
              <a:t>CO2</a:t>
            </a:r>
            <a:r>
              <a:rPr lang="en-US" dirty="0">
                <a:latin typeface="Trebuchet MS" pitchFamily="34" charset="0"/>
              </a:rPr>
              <a:t>=</a:t>
            </a:r>
            <a:r>
              <a:rPr lang="en-US" i="1" dirty="0">
                <a:solidFill>
                  <a:srgbClr val="002060"/>
                </a:solidFill>
                <a:effectLst>
                  <a:outerShdw blurRad="38100" dist="38100" dir="2700000" algn="tl">
                    <a:srgbClr val="000000">
                      <a:alpha val="43137"/>
                    </a:srgbClr>
                  </a:outerShdw>
                </a:effectLst>
                <a:latin typeface="Trebuchet MS" pitchFamily="34" charset="0"/>
              </a:rPr>
              <a:t> </a:t>
            </a:r>
            <a:r>
              <a:rPr lang="en-US" i="1" dirty="0" err="1">
                <a:solidFill>
                  <a:srgbClr val="002060"/>
                </a:solidFill>
                <a:effectLst>
                  <a:outerShdw blurRad="38100" dist="38100" dir="2700000" algn="tl">
                    <a:srgbClr val="000000">
                      <a:alpha val="43137"/>
                    </a:srgbClr>
                  </a:outerShdw>
                </a:effectLst>
                <a:latin typeface="Trebuchet MS" pitchFamily="34" charset="0"/>
              </a:rPr>
              <a:t>423mmHg</a:t>
            </a:r>
            <a:endParaRPr lang="en-US" i="1" baseline="-25000" dirty="0">
              <a:solidFill>
                <a:srgbClr val="002060"/>
              </a:solidFill>
              <a:effectLst>
                <a:outerShdw blurRad="38100" dist="38100" dir="2700000" algn="tl">
                  <a:srgbClr val="000000">
                    <a:alpha val="43137"/>
                  </a:srgbClr>
                </a:outerShdw>
              </a:effectLst>
              <a:latin typeface="Trebuchet MS" pitchFamily="34" charset="0"/>
            </a:endParaRPr>
          </a:p>
          <a:p>
            <a:pPr marL="0" indent="0">
              <a:buNone/>
            </a:pPr>
            <a:endParaRPr lang="en-US" dirty="0">
              <a:solidFill>
                <a:srgbClr val="002060"/>
              </a:solidFill>
              <a:effectLst>
                <a:outerShdw blurRad="38100" dist="38100" dir="2700000" algn="tl">
                  <a:srgbClr val="000000">
                    <a:alpha val="43137"/>
                  </a:srgbClr>
                </a:outerShdw>
              </a:effectLst>
              <a:latin typeface="Trebuchet MS" pitchFamily="34" charset="0"/>
            </a:endParaRPr>
          </a:p>
        </p:txBody>
      </p:sp>
      <p:sp>
        <p:nvSpPr>
          <p:cNvPr id="7" name="TextBox 6"/>
          <p:cNvSpPr txBox="1"/>
          <p:nvPr/>
        </p:nvSpPr>
        <p:spPr>
          <a:xfrm>
            <a:off x="2852058" y="2525484"/>
            <a:ext cx="381000" cy="523220"/>
          </a:xfrm>
          <a:prstGeom prst="rect">
            <a:avLst/>
          </a:prstGeom>
          <a:noFill/>
        </p:spPr>
        <p:txBody>
          <a:bodyPr wrap="square" rtlCol="0">
            <a:spAutoFit/>
          </a:bodyPr>
          <a:lstStyle/>
          <a:p>
            <a:r>
              <a:rPr lang="en-US" sz="2800" i="1" dirty="0">
                <a:solidFill>
                  <a:srgbClr val="002060"/>
                </a:solidFill>
                <a:effectLst>
                  <a:outerShdw blurRad="38100" dist="38100" dir="2700000" algn="tl">
                    <a:srgbClr val="000000">
                      <a:alpha val="43137"/>
                    </a:srgbClr>
                  </a:outerShdw>
                </a:effectLst>
                <a:latin typeface="Trebuchet MS" pitchFamily="34" charset="0"/>
              </a:rPr>
              <a:t>x</a:t>
            </a:r>
            <a:endParaRPr lang="en-US" i="1" dirty="0">
              <a:solidFill>
                <a:srgbClr val="002060"/>
              </a:solidFill>
              <a:effectLst>
                <a:outerShdw blurRad="38100" dist="38100" dir="2700000" algn="tl">
                  <a:srgbClr val="000000">
                    <a:alpha val="43137"/>
                  </a:srgbClr>
                </a:outerShdw>
              </a:effectLst>
              <a:latin typeface="Trebuchet MS" pitchFamily="34" charset="0"/>
            </a:endParaRPr>
          </a:p>
        </p:txBody>
      </p:sp>
      <p:cxnSp>
        <p:nvCxnSpPr>
          <p:cNvPr id="9" name="Straight Connector 8"/>
          <p:cNvCxnSpPr/>
          <p:nvPr/>
        </p:nvCxnSpPr>
        <p:spPr>
          <a:xfrm>
            <a:off x="3218544" y="2819400"/>
            <a:ext cx="17526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461658" y="2771524"/>
            <a:ext cx="1219200" cy="523220"/>
          </a:xfrm>
          <a:prstGeom prst="rect">
            <a:avLst/>
          </a:prstGeom>
          <a:noFill/>
        </p:spPr>
        <p:txBody>
          <a:bodyPr wrap="square" rtlCol="0">
            <a:spAutoFit/>
          </a:bodyPr>
          <a:lstStyle/>
          <a:p>
            <a:r>
              <a:rPr lang="en-US" sz="2800" i="1" dirty="0" err="1">
                <a:solidFill>
                  <a:srgbClr val="002060"/>
                </a:solidFill>
                <a:effectLst>
                  <a:outerShdw blurRad="38100" dist="38100" dir="2700000" algn="tl">
                    <a:srgbClr val="000000">
                      <a:alpha val="43137"/>
                    </a:srgbClr>
                  </a:outerShdw>
                </a:effectLst>
                <a:latin typeface="Trebuchet MS" pitchFamily="34" charset="0"/>
              </a:rPr>
              <a:t>1atm</a:t>
            </a:r>
            <a:endParaRPr lang="en-US" i="1" dirty="0">
              <a:solidFill>
                <a:srgbClr val="002060"/>
              </a:solidFill>
              <a:effectLst>
                <a:outerShdw blurRad="38100" dist="38100" dir="2700000" algn="tl">
                  <a:srgbClr val="000000">
                    <a:alpha val="43137"/>
                  </a:srgbClr>
                </a:outerShdw>
              </a:effectLst>
              <a:latin typeface="Trebuchet MS" pitchFamily="34" charset="0"/>
            </a:endParaRPr>
          </a:p>
        </p:txBody>
      </p:sp>
      <p:sp>
        <p:nvSpPr>
          <p:cNvPr id="11" name="TextBox 10"/>
          <p:cNvSpPr txBox="1"/>
          <p:nvPr/>
        </p:nvSpPr>
        <p:spPr>
          <a:xfrm>
            <a:off x="3200400" y="2329542"/>
            <a:ext cx="2057400" cy="523220"/>
          </a:xfrm>
          <a:prstGeom prst="rect">
            <a:avLst/>
          </a:prstGeom>
          <a:noFill/>
        </p:spPr>
        <p:txBody>
          <a:bodyPr wrap="square" rtlCol="0">
            <a:spAutoFit/>
          </a:bodyPr>
          <a:lstStyle/>
          <a:p>
            <a:r>
              <a:rPr lang="en-US" sz="2800" i="1" dirty="0" err="1">
                <a:solidFill>
                  <a:srgbClr val="002060"/>
                </a:solidFill>
                <a:effectLst>
                  <a:outerShdw blurRad="38100" dist="38100" dir="2700000" algn="tl">
                    <a:srgbClr val="000000">
                      <a:alpha val="43137"/>
                    </a:srgbClr>
                  </a:outerShdw>
                </a:effectLst>
                <a:latin typeface="Trebuchet MS" pitchFamily="34" charset="0"/>
              </a:rPr>
              <a:t>760mmHg</a:t>
            </a:r>
            <a:endParaRPr lang="en-US" i="1" dirty="0">
              <a:solidFill>
                <a:srgbClr val="002060"/>
              </a:solidFill>
              <a:effectLst>
                <a:outerShdw blurRad="38100" dist="38100" dir="2700000" algn="tl">
                  <a:srgbClr val="000000">
                    <a:alpha val="43137"/>
                  </a:srgbClr>
                </a:outerShdw>
              </a:effectLst>
              <a:latin typeface="Trebuchet MS" pitchFamily="34" charset="0"/>
            </a:endParaRPr>
          </a:p>
        </p:txBody>
      </p:sp>
      <p:sp>
        <p:nvSpPr>
          <p:cNvPr id="12" name="TextBox 11"/>
          <p:cNvSpPr txBox="1"/>
          <p:nvPr/>
        </p:nvSpPr>
        <p:spPr>
          <a:xfrm>
            <a:off x="4971144" y="2543628"/>
            <a:ext cx="381000" cy="523220"/>
          </a:xfrm>
          <a:prstGeom prst="rect">
            <a:avLst/>
          </a:prstGeom>
          <a:noFill/>
        </p:spPr>
        <p:txBody>
          <a:bodyPr wrap="square" rtlCol="0">
            <a:spAutoFit/>
          </a:bodyPr>
          <a:lstStyle/>
          <a:p>
            <a:r>
              <a:rPr lang="en-US" sz="2800" i="1" dirty="0">
                <a:solidFill>
                  <a:srgbClr val="002060"/>
                </a:solidFill>
                <a:effectLst>
                  <a:outerShdw blurRad="38100" dist="38100" dir="2700000" algn="tl">
                    <a:srgbClr val="000000">
                      <a:alpha val="43137"/>
                    </a:srgbClr>
                  </a:outerShdw>
                </a:effectLst>
                <a:latin typeface="Trebuchet MS" pitchFamily="34" charset="0"/>
              </a:rPr>
              <a:t>=</a:t>
            </a:r>
            <a:endParaRPr lang="en-US" i="1" dirty="0">
              <a:solidFill>
                <a:srgbClr val="002060"/>
              </a:solidFill>
              <a:effectLst>
                <a:outerShdw blurRad="38100" dist="38100" dir="2700000" algn="tl">
                  <a:srgbClr val="000000">
                    <a:alpha val="43137"/>
                  </a:srgbClr>
                </a:outerShdw>
              </a:effectLst>
              <a:latin typeface="Trebuchet MS" pitchFamily="34" charset="0"/>
            </a:endParaRPr>
          </a:p>
        </p:txBody>
      </p:sp>
      <p:sp>
        <p:nvSpPr>
          <p:cNvPr id="13" name="TextBox 12"/>
          <p:cNvSpPr txBox="1"/>
          <p:nvPr/>
        </p:nvSpPr>
        <p:spPr>
          <a:xfrm>
            <a:off x="5334000" y="2543628"/>
            <a:ext cx="2057400" cy="523220"/>
          </a:xfrm>
          <a:prstGeom prst="rect">
            <a:avLst/>
          </a:prstGeom>
          <a:noFill/>
        </p:spPr>
        <p:txBody>
          <a:bodyPr wrap="square" rtlCol="0">
            <a:spAutoFit/>
          </a:bodyPr>
          <a:lstStyle/>
          <a:p>
            <a:r>
              <a:rPr lang="en-US" sz="2800" i="1" dirty="0" err="1">
                <a:solidFill>
                  <a:srgbClr val="002060"/>
                </a:solidFill>
                <a:effectLst>
                  <a:outerShdw blurRad="38100" dist="38100" dir="2700000" algn="tl">
                    <a:srgbClr val="000000">
                      <a:alpha val="43137"/>
                    </a:srgbClr>
                  </a:outerShdw>
                </a:effectLst>
                <a:latin typeface="Trebuchet MS" pitchFamily="34" charset="0"/>
              </a:rPr>
              <a:t>546mmHg</a:t>
            </a:r>
            <a:endParaRPr lang="en-US" i="1" dirty="0">
              <a:solidFill>
                <a:srgbClr val="002060"/>
              </a:solidFill>
              <a:effectLst>
                <a:outerShdw blurRad="38100" dist="38100" dir="2700000" algn="tl">
                  <a:srgbClr val="000000">
                    <a:alpha val="43137"/>
                  </a:srgbClr>
                </a:outerShdw>
              </a:effectLst>
              <a:latin typeface="Trebuchet MS" pitchFamily="34" charset="0"/>
            </a:endParaRPr>
          </a:p>
        </p:txBody>
      </p:sp>
      <p:sp>
        <p:nvSpPr>
          <p:cNvPr id="14" name="TextBox 13"/>
          <p:cNvSpPr txBox="1"/>
          <p:nvPr/>
        </p:nvSpPr>
        <p:spPr>
          <a:xfrm>
            <a:off x="2304144" y="3886200"/>
            <a:ext cx="5029200" cy="523220"/>
          </a:xfrm>
          <a:prstGeom prst="rect">
            <a:avLst/>
          </a:prstGeom>
          <a:noFill/>
        </p:spPr>
        <p:txBody>
          <a:bodyPr wrap="square" rtlCol="0">
            <a:spAutoFit/>
          </a:bodyPr>
          <a:lstStyle/>
          <a:p>
            <a:r>
              <a:rPr lang="en-US" sz="2800" i="1" dirty="0" err="1">
                <a:solidFill>
                  <a:srgbClr val="002060"/>
                </a:solidFill>
                <a:effectLst>
                  <a:outerShdw blurRad="38100" dist="38100" dir="2700000" algn="tl">
                    <a:srgbClr val="000000">
                      <a:alpha val="43137"/>
                    </a:srgbClr>
                  </a:outerShdw>
                </a:effectLst>
                <a:latin typeface="Trebuchet MS" pitchFamily="34" charset="0"/>
              </a:rPr>
              <a:t>P</a:t>
            </a:r>
            <a:r>
              <a:rPr lang="en-US" sz="2800" i="1" baseline="-25000" dirty="0" err="1">
                <a:solidFill>
                  <a:srgbClr val="002060"/>
                </a:solidFill>
                <a:effectLst>
                  <a:outerShdw blurRad="38100" dist="38100" dir="2700000" algn="tl">
                    <a:srgbClr val="000000">
                      <a:alpha val="43137"/>
                    </a:srgbClr>
                  </a:outerShdw>
                </a:effectLst>
                <a:latin typeface="Trebuchet MS" pitchFamily="34" charset="0"/>
              </a:rPr>
              <a:t>total</a:t>
            </a:r>
            <a:r>
              <a:rPr lang="en-US" sz="2800" i="1" dirty="0">
                <a:solidFill>
                  <a:srgbClr val="002060"/>
                </a:solidFill>
                <a:effectLst>
                  <a:outerShdw blurRad="38100" dist="38100" dir="2700000" algn="tl">
                    <a:srgbClr val="000000">
                      <a:alpha val="43137"/>
                    </a:srgbClr>
                  </a:outerShdw>
                </a:effectLst>
                <a:latin typeface="Trebuchet MS" pitchFamily="34" charset="0"/>
              </a:rPr>
              <a:t>=</a:t>
            </a:r>
            <a:r>
              <a:rPr lang="en-US" sz="2800" i="1" dirty="0" err="1">
                <a:solidFill>
                  <a:srgbClr val="002060"/>
                </a:solidFill>
                <a:effectLst>
                  <a:outerShdw blurRad="38100" dist="38100" dir="2700000" algn="tl">
                    <a:srgbClr val="000000">
                      <a:alpha val="43137"/>
                    </a:srgbClr>
                  </a:outerShdw>
                </a:effectLst>
                <a:latin typeface="Trebuchet MS" pitchFamily="34" charset="0"/>
              </a:rPr>
              <a:t>546mmHg</a:t>
            </a:r>
            <a:r>
              <a:rPr lang="en-US" sz="2800" i="1" dirty="0">
                <a:solidFill>
                  <a:srgbClr val="002060"/>
                </a:solidFill>
                <a:effectLst>
                  <a:outerShdw blurRad="38100" dist="38100" dir="2700000" algn="tl">
                    <a:srgbClr val="000000">
                      <a:alpha val="43137"/>
                    </a:srgbClr>
                  </a:outerShdw>
                </a:effectLst>
                <a:latin typeface="Trebuchet MS" pitchFamily="34" charset="0"/>
              </a:rPr>
              <a:t> + </a:t>
            </a:r>
            <a:r>
              <a:rPr lang="en-US" sz="2800" i="1" dirty="0" err="1">
                <a:solidFill>
                  <a:srgbClr val="002060"/>
                </a:solidFill>
                <a:effectLst>
                  <a:outerShdw blurRad="38100" dist="38100" dir="2700000" algn="tl">
                    <a:srgbClr val="000000">
                      <a:alpha val="43137"/>
                    </a:srgbClr>
                  </a:outerShdw>
                </a:effectLst>
                <a:latin typeface="Trebuchet MS" pitchFamily="34" charset="0"/>
              </a:rPr>
              <a:t>423mmHg</a:t>
            </a:r>
            <a:endParaRPr lang="en-US" i="1" dirty="0">
              <a:solidFill>
                <a:srgbClr val="002060"/>
              </a:solidFill>
              <a:effectLst>
                <a:outerShdw blurRad="38100" dist="38100" dir="2700000" algn="tl">
                  <a:srgbClr val="000000">
                    <a:alpha val="43137"/>
                  </a:srgbClr>
                </a:outerShdw>
              </a:effectLst>
              <a:latin typeface="Trebuchet MS" pitchFamily="34" charset="0"/>
            </a:endParaRPr>
          </a:p>
        </p:txBody>
      </p:sp>
      <p:sp>
        <p:nvSpPr>
          <p:cNvPr id="15" name="TextBox 14"/>
          <p:cNvSpPr txBox="1"/>
          <p:nvPr/>
        </p:nvSpPr>
        <p:spPr>
          <a:xfrm>
            <a:off x="2286000" y="4429780"/>
            <a:ext cx="2819400" cy="523220"/>
          </a:xfrm>
          <a:prstGeom prst="rect">
            <a:avLst/>
          </a:prstGeom>
          <a:noFill/>
          <a:ln>
            <a:solidFill>
              <a:srgbClr val="FFFF00"/>
            </a:solidFill>
          </a:ln>
        </p:spPr>
        <p:txBody>
          <a:bodyPr wrap="square" rtlCol="0">
            <a:spAutoFit/>
          </a:bodyPr>
          <a:lstStyle/>
          <a:p>
            <a:r>
              <a:rPr lang="en-US" sz="2800" b="1" dirty="0" err="1">
                <a:solidFill>
                  <a:srgbClr val="002060"/>
                </a:solidFill>
                <a:latin typeface="Trebuchet MS" pitchFamily="34" charset="0"/>
              </a:rPr>
              <a:t>P</a:t>
            </a:r>
            <a:r>
              <a:rPr lang="en-US" sz="2800" b="1" baseline="-25000" dirty="0" err="1">
                <a:solidFill>
                  <a:srgbClr val="002060"/>
                </a:solidFill>
                <a:latin typeface="Trebuchet MS" pitchFamily="34" charset="0"/>
              </a:rPr>
              <a:t>total</a:t>
            </a:r>
            <a:r>
              <a:rPr lang="en-US" sz="2800" b="1" dirty="0">
                <a:solidFill>
                  <a:srgbClr val="002060"/>
                </a:solidFill>
                <a:latin typeface="Trebuchet MS" pitchFamily="34" charset="0"/>
              </a:rPr>
              <a:t>=</a:t>
            </a:r>
            <a:r>
              <a:rPr lang="en-US" sz="2800" b="1" dirty="0" err="1">
                <a:solidFill>
                  <a:srgbClr val="002060"/>
                </a:solidFill>
                <a:latin typeface="Trebuchet MS" pitchFamily="34" charset="0"/>
              </a:rPr>
              <a:t>969mmHg</a:t>
            </a:r>
            <a:endParaRPr lang="en-US" b="1" dirty="0">
              <a:solidFill>
                <a:srgbClr val="002060"/>
              </a:solidFill>
              <a:latin typeface="Trebuchet MS" pitchFamily="34" charset="0"/>
            </a:endParaRPr>
          </a:p>
        </p:txBody>
      </p:sp>
      <p:cxnSp>
        <p:nvCxnSpPr>
          <p:cNvPr id="17" name="Straight Connector 16"/>
          <p:cNvCxnSpPr/>
          <p:nvPr/>
        </p:nvCxnSpPr>
        <p:spPr>
          <a:xfrm flipV="1">
            <a:off x="2115456" y="2637972"/>
            <a:ext cx="762000" cy="30480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3719286" y="2924628"/>
            <a:ext cx="762000" cy="30480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04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ppt_x"/>
                                          </p:val>
                                        </p:tav>
                                        <p:tav tm="100000">
                                          <p:val>
                                            <p:strVal val="#ppt_x"/>
                                          </p:val>
                                        </p:tav>
                                      </p:tavLst>
                                    </p:anim>
                                    <p:anim calcmode="lin" valueType="num">
                                      <p:cBhvr additive="base">
                                        <p:cTn id="6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additive="base">
                                        <p:cTn id="71" dur="500" fill="hold"/>
                                        <p:tgtEl>
                                          <p:spTgt spid="15"/>
                                        </p:tgtEl>
                                        <p:attrNameLst>
                                          <p:attrName>ppt_x</p:attrName>
                                        </p:attrNameLst>
                                      </p:cBhvr>
                                      <p:tavLst>
                                        <p:tav tm="0">
                                          <p:val>
                                            <p:strVal val="#ppt_x"/>
                                          </p:val>
                                        </p:tav>
                                        <p:tav tm="100000">
                                          <p:val>
                                            <p:strVal val="#ppt_x"/>
                                          </p:val>
                                        </p:tav>
                                      </p:tavLst>
                                    </p:anim>
                                    <p:anim calcmode="lin" valueType="num">
                                      <p:cBhvr additive="base">
                                        <p:cTn id="7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2" grpId="0"/>
      <p:bldP spid="13" grpId="0"/>
      <p:bldP spid="14" grpId="0"/>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5181600" y="1676400"/>
            <a:ext cx="3124200" cy="3886200"/>
          </a:xfrm>
          <a:solidFill>
            <a:schemeClr val="tx2">
              <a:lumMod val="20000"/>
              <a:lumOff val="80000"/>
              <a:alpha val="80000"/>
            </a:schemeClr>
          </a:solidFill>
          <a:ln w="50800">
            <a:solidFill>
              <a:schemeClr val="tx1"/>
            </a:solidFill>
          </a:ln>
        </p:spPr>
        <p:txBody>
          <a:bodyPr/>
          <a:lstStyle/>
          <a:p>
            <a:endParaRPr lang="en-US" dirty="0"/>
          </a:p>
        </p:txBody>
      </p:sp>
      <p:sp>
        <p:nvSpPr>
          <p:cNvPr id="5" name="AutoShape 2"/>
          <p:cNvSpPr>
            <a:spLocks noChangeArrowheads="1"/>
          </p:cNvSpPr>
          <p:nvPr/>
        </p:nvSpPr>
        <p:spPr bwMode="auto">
          <a:xfrm>
            <a:off x="65286" y="609600"/>
            <a:ext cx="5566254" cy="5411561"/>
          </a:xfrm>
          <a:prstGeom prst="verticalScroll">
            <a:avLst>
              <a:gd name="adj" fmla="val 12500"/>
            </a:avLst>
          </a:prstGeom>
          <a:solidFill>
            <a:srgbClr val="FFFFFF">
              <a:alpha val="80000"/>
            </a:srgbClr>
          </a:solidFill>
          <a:ln w="50800">
            <a:solidFill>
              <a:srgbClr val="000000"/>
            </a:solidFill>
            <a:round/>
            <a:headEnd/>
            <a:tailEnd/>
          </a:ln>
        </p:spPr>
        <p:txBody>
          <a:bodyPr vert="horz" wrap="square" lIns="91440" tIns="45720" rIns="91440" bIns="45720" numCol="1" anchor="ctr" anchorCtr="0" compatLnSpc="1">
            <a:prstTxWarp prst="textNoShape">
              <a:avLst/>
            </a:prstTxWarp>
          </a:bodyPr>
          <a:lstStyle/>
          <a:p>
            <a:r>
              <a:rPr lang="en-US" sz="2700" dirty="0">
                <a:latin typeface="Trebuchet MS" pitchFamily="34" charset="0"/>
              </a:rPr>
              <a:t>An ideal gas has:</a:t>
            </a:r>
          </a:p>
          <a:p>
            <a:pPr marL="400050" lvl="1" indent="0"/>
            <a:r>
              <a:rPr lang="en-US" sz="2700" i="1" dirty="0">
                <a:solidFill>
                  <a:srgbClr val="002060"/>
                </a:solidFill>
                <a:effectLst>
                  <a:outerShdw blurRad="38100" dist="38100" dir="2700000" algn="tl">
                    <a:srgbClr val="000000">
                      <a:alpha val="43137"/>
                    </a:srgbClr>
                  </a:outerShdw>
                </a:effectLst>
                <a:latin typeface="Trebuchet MS" pitchFamily="34" charset="0"/>
              </a:rPr>
              <a:t>No molecular volume</a:t>
            </a:r>
          </a:p>
          <a:p>
            <a:pPr marL="400050" lvl="1" indent="0"/>
            <a:r>
              <a:rPr lang="en-US" sz="2700" i="1" dirty="0">
                <a:solidFill>
                  <a:srgbClr val="002060"/>
                </a:solidFill>
                <a:effectLst>
                  <a:outerShdw blurRad="38100" dist="38100" dir="2700000" algn="tl">
                    <a:srgbClr val="000000">
                      <a:alpha val="43137"/>
                    </a:srgbClr>
                  </a:outerShdw>
                </a:effectLst>
                <a:latin typeface="Trebuchet MS" pitchFamily="34" charset="0"/>
              </a:rPr>
              <a:t>No attractive forces</a:t>
            </a:r>
          </a:p>
        </p:txBody>
      </p:sp>
      <p:pic>
        <p:nvPicPr>
          <p:cNvPr id="35842" name="irc_mi" descr="http://media-3.web.britannica.com/eb-media/24/45824-004-87D6078E.jpg">
            <a:hlinkClick r:id="rId3"/>
          </p:cNvPr>
          <p:cNvPicPr>
            <a:picLocks noChangeAspect="1" noChangeArrowheads="1"/>
          </p:cNvPicPr>
          <p:nvPr/>
        </p:nvPicPr>
        <p:blipFill>
          <a:blip r:embed="rId4" r:link="rId5" cstate="print"/>
          <a:srcRect/>
          <a:stretch>
            <a:fillRect/>
          </a:stretch>
        </p:blipFill>
        <p:spPr bwMode="auto">
          <a:xfrm>
            <a:off x="5410200" y="1886856"/>
            <a:ext cx="2590800" cy="3468329"/>
          </a:xfrm>
          <a:prstGeom prst="rect">
            <a:avLst/>
          </a:prstGeom>
          <a:noFill/>
          <a:ln w="9525">
            <a:noFill/>
            <a:miter lim="800000"/>
            <a:headEnd/>
            <a:tailEnd/>
          </a:ln>
        </p:spPr>
      </p:pic>
      <p:pic>
        <p:nvPicPr>
          <p:cNvPr id="7" name="Picture 6" descr="http://www.gifs.net/Animation11/Science_and_Body/Mouths/Mouth_3.gif"/>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561182">
            <a:off x="6064979" y="3761869"/>
            <a:ext cx="556938" cy="415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54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3">
                                            <p:bg/>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nodePh="1">
                                  <p:stCondLst>
                                    <p:cond delay="0"/>
                                  </p:stCondLst>
                                  <p:endCondLst>
                                    <p:cond evt="begin" delay="0">
                                      <p:tn val="13"/>
                                    </p:cond>
                                  </p:end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5842"/>
                                        </p:tgtEl>
                                        <p:attrNameLst>
                                          <p:attrName>style.visibility</p:attrName>
                                        </p:attrNameLst>
                                      </p:cBhvr>
                                      <p:to>
                                        <p:strVal val="visible"/>
                                      </p:to>
                                    </p:set>
                                    <p:anim calcmode="lin" valueType="num">
                                      <p:cBhvr additive="base">
                                        <p:cTn id="23" dur="500" fill="hold"/>
                                        <p:tgtEl>
                                          <p:spTgt spid="35842"/>
                                        </p:tgtEl>
                                        <p:attrNameLst>
                                          <p:attrName>ppt_x</p:attrName>
                                        </p:attrNameLst>
                                      </p:cBhvr>
                                      <p:tavLst>
                                        <p:tav tm="0">
                                          <p:val>
                                            <p:strVal val="#ppt_x"/>
                                          </p:val>
                                        </p:tav>
                                        <p:tav tm="100000">
                                          <p:val>
                                            <p:strVal val="#ppt_x"/>
                                          </p:val>
                                        </p:tav>
                                      </p:tavLst>
                                    </p:anim>
                                    <p:anim calcmode="lin" valueType="num">
                                      <p:cBhvr additive="base">
                                        <p:cTn id="24" dur="500" fill="hold"/>
                                        <p:tgtEl>
                                          <p:spTgt spid="358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ctrTitle"/>
          </p:nvPr>
        </p:nvSpPr>
        <p:spPr>
          <a:xfrm>
            <a:off x="304800" y="1524001"/>
            <a:ext cx="8458200" cy="1600200"/>
          </a:xfrm>
          <a:solidFill>
            <a:schemeClr val="tx2">
              <a:lumMod val="20000"/>
              <a:lumOff val="80000"/>
              <a:alpha val="80000"/>
            </a:schemeClr>
          </a:solidFill>
          <a:ln w="50800">
            <a:solidFill>
              <a:schemeClr val="tx1"/>
            </a:solidFill>
          </a:ln>
        </p:spPr>
        <p:txBody>
          <a:bodyPr>
            <a:noAutofit/>
          </a:bodyPr>
          <a:lstStyle/>
          <a:p>
            <a:pPr eaLnBrk="1" hangingPunct="1">
              <a:lnSpc>
                <a:spcPct val="90000"/>
              </a:lnSpc>
            </a:pPr>
            <a:r>
              <a:rPr lang="en-US" sz="11500" b="1" dirty="0">
                <a:solidFill>
                  <a:srgbClr val="002060"/>
                </a:solidFill>
                <a:latin typeface="Script MT Bold" pitchFamily="66" charset="0"/>
              </a:rPr>
              <a:t>Questions?</a:t>
            </a:r>
            <a:endParaRPr lang="en-US" sz="11500" b="1" dirty="0">
              <a:solidFill>
                <a:schemeClr val="tx1"/>
              </a:solidFill>
              <a:latin typeface="Script MT Bold" pitchFamily="66" charset="0"/>
            </a:endParaRPr>
          </a:p>
        </p:txBody>
      </p:sp>
      <p:sp>
        <p:nvSpPr>
          <p:cNvPr id="4" name="Rectangle 2"/>
          <p:cNvSpPr txBox="1">
            <a:spLocks noChangeArrowheads="1"/>
          </p:cNvSpPr>
          <p:nvPr/>
        </p:nvSpPr>
        <p:spPr>
          <a:xfrm>
            <a:off x="304800" y="3276600"/>
            <a:ext cx="8458200" cy="1447800"/>
          </a:xfrm>
          <a:prstGeom prst="rect">
            <a:avLst/>
          </a:prstGeom>
          <a:solidFill>
            <a:schemeClr val="tx2">
              <a:lumMod val="20000"/>
              <a:lumOff val="80000"/>
              <a:alpha val="80000"/>
            </a:schemeClr>
          </a:solidFill>
          <a:ln w="50800">
            <a:solidFill>
              <a:schemeClr val="tx1"/>
            </a:solidFill>
          </a:ln>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9600" b="1" i="0" u="none" strike="noStrike" kern="1200" cap="none" spc="0" normalizeH="0" baseline="0" noProof="0" dirty="0">
                <a:ln>
                  <a:noFill/>
                </a:ln>
                <a:solidFill>
                  <a:schemeClr val="tx1"/>
                </a:solidFill>
                <a:effectLst/>
                <a:uLnTx/>
                <a:uFillTx/>
                <a:latin typeface="Script MT Bold" pitchFamily="66" charset="0"/>
                <a:ea typeface="+mj-ea"/>
                <a:cs typeface="+mj-cs"/>
              </a:rPr>
              <a:t>Complete WS#5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500" fill="hold"/>
                                        <p:tgtEl>
                                          <p:spTgt spid="18435"/>
                                        </p:tgtEl>
                                        <p:attrNameLst>
                                          <p:attrName>ppt_w</p:attrName>
                                        </p:attrNameLst>
                                      </p:cBhvr>
                                      <p:tavLst>
                                        <p:tav tm="0">
                                          <p:val>
                                            <p:fltVal val="0"/>
                                          </p:val>
                                        </p:tav>
                                        <p:tav tm="100000">
                                          <p:val>
                                            <p:strVal val="#ppt_w"/>
                                          </p:val>
                                        </p:tav>
                                      </p:tavLst>
                                    </p:anim>
                                    <p:anim calcmode="lin" valueType="num">
                                      <p:cBhvr>
                                        <p:cTn id="8" dur="500" fill="hold"/>
                                        <p:tgtEl>
                                          <p:spTgt spid="1843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1782</TotalTime>
  <Words>265</Words>
  <Application>Microsoft Office PowerPoint</Application>
  <PresentationFormat>On-screen Show (4:3)</PresentationFormat>
  <Paragraphs>55</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Old English Text MT</vt:lpstr>
      <vt:lpstr>Script MT Bold</vt:lpstr>
      <vt:lpstr>Times New Roman</vt:lpstr>
      <vt:lpstr>Trebuchet MS</vt:lpstr>
      <vt:lpstr>Office Theme</vt:lpstr>
      <vt:lpstr>Unit: Gas Laws</vt:lpstr>
      <vt:lpstr>After today you should be able to…</vt:lpstr>
      <vt:lpstr>PowerPoint Presentation</vt:lpstr>
      <vt:lpstr>Example: Composition of Dry Air</vt:lpstr>
      <vt:lpstr>PowerPoint Presentation</vt:lpstr>
      <vt:lpstr>Dalton’s Law of Partial Pressures</vt:lpstr>
      <vt:lpstr>Example: Dalton’s Law</vt:lpstr>
      <vt:lpstr>PowerPoint Presentation</vt:lpstr>
      <vt:lpstr>Questions?</vt:lpstr>
    </vt:vector>
  </TitlesOfParts>
  <Company>MsRazz ChemClass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Gas Laws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Heather Lee _ Staff - VernonMaloneHS</cp:lastModifiedBy>
  <cp:revision>104</cp:revision>
  <dcterms:created xsi:type="dcterms:W3CDTF">2013-04-08T01:33:18Z</dcterms:created>
  <dcterms:modified xsi:type="dcterms:W3CDTF">2022-10-31T13:55:32Z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