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4" r:id="rId4"/>
    <p:sldId id="287" r:id="rId5"/>
    <p:sldId id="289" r:id="rId6"/>
    <p:sldId id="285" r:id="rId7"/>
    <p:sldId id="286" r:id="rId8"/>
    <p:sldId id="290" r:id="rId9"/>
    <p:sldId id="29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60BDC-3422-4D08-907C-1C5E7F6DBB96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95BB3D-75F3-47E4-B919-E369EAD9EF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3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4F5FC-CAED-4766-B5D7-C6AC98B684F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7CF36A-60C8-4965-9844-042A3F4ADB2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www.teacherspayteachers.com/Store/Msrazz-Chemclass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Karen\AppData\Local\Microsoft\Windows\Temporary Internet Files\Content.IE5\YAA64XB3\MP900442368[1].jpg"/>
          <p:cNvPicPr>
            <a:picLocks noChangeAspect="1" noChangeArrowheads="1"/>
          </p:cNvPicPr>
          <p:nvPr userDrawn="1"/>
        </p:nvPicPr>
        <p:blipFill>
          <a:blip r:embed="rId13" cstate="print"/>
          <a:srcRect l="5850" r="6406"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98421-83C0-4219-8E99-D4636B512A5B}" type="datetimeFigureOut">
              <a:rPr lang="en-US" smtClean="0"/>
              <a:pPr/>
              <a:t>4/21/2022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1E7B27-543B-41A8-9374-DD303B4949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 userDrawn="1"/>
        </p:nvSpPr>
        <p:spPr bwMode="auto">
          <a:xfrm>
            <a:off x="0" y="6642100"/>
            <a:ext cx="21701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Trebuchet MS" pitchFamily="34" charset="0"/>
              </a:rPr>
              <a:t>Copyright © 2015 - </a:t>
            </a:r>
            <a:r>
              <a:rPr lang="en-US" sz="800" dirty="0" err="1">
                <a:solidFill>
                  <a:schemeClr val="bg1"/>
                </a:solidFill>
                <a:latin typeface="Trebuchet MS" pitchFamily="34" charset="0"/>
                <a:hlinkClick r:id="rId14"/>
              </a:rPr>
              <a:t>MsRazz</a:t>
            </a:r>
            <a:r>
              <a:rPr lang="en-US" sz="800" dirty="0">
                <a:solidFill>
                  <a:schemeClr val="bg1"/>
                </a:solidFill>
                <a:latin typeface="Trebuchet MS" pitchFamily="34" charset="0"/>
                <a:hlinkClick r:id="rId14"/>
              </a:rPr>
              <a:t> </a:t>
            </a:r>
            <a:r>
              <a:rPr lang="en-US" sz="800" dirty="0" err="1">
                <a:solidFill>
                  <a:schemeClr val="bg1"/>
                </a:solidFill>
                <a:latin typeface="Trebuchet MS" pitchFamily="34" charset="0"/>
                <a:hlinkClick r:id="rId14"/>
              </a:rPr>
              <a:t>ChemClass</a:t>
            </a:r>
            <a:endParaRPr lang="en-US" sz="800" dirty="0">
              <a:solidFill>
                <a:schemeClr val="bg1"/>
              </a:solidFill>
              <a:latin typeface="Trebuchet MS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130425"/>
            <a:ext cx="8839200" cy="1222375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8000" b="1" dirty="0">
                <a:solidFill>
                  <a:schemeClr val="tx1"/>
                </a:solidFill>
                <a:latin typeface="Trebuchet MS" pitchFamily="34" charset="0"/>
              </a:rPr>
              <a:t>Unit: Gas Laws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3429000"/>
            <a:ext cx="8839200" cy="685800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algn="r" eaLnBrk="1" hangingPunct="1"/>
            <a:r>
              <a:rPr lang="en-US" sz="3600" i="1" dirty="0">
                <a:solidFill>
                  <a:srgbClr val="002060"/>
                </a:solidFill>
                <a:latin typeface="Trebuchet MS" pitchFamily="34" charset="0"/>
              </a:rPr>
              <a:t>Ideal Gas Law</a:t>
            </a:r>
          </a:p>
        </p:txBody>
      </p:sp>
      <p:sp>
        <p:nvSpPr>
          <p:cNvPr id="6" name="Explosion 1 5"/>
          <p:cNvSpPr/>
          <p:nvPr/>
        </p:nvSpPr>
        <p:spPr bwMode="auto">
          <a:xfrm rot="20747757">
            <a:off x="-421749" y="949224"/>
            <a:ext cx="4188775" cy="1431925"/>
          </a:xfrm>
          <a:prstGeom prst="irregularSeal1">
            <a:avLst/>
          </a:prstGeom>
          <a:solidFill>
            <a:schemeClr val="tx2">
              <a:lumMod val="20000"/>
              <a:lumOff val="80000"/>
              <a:alpha val="80000"/>
            </a:schemeClr>
          </a:solidFill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Script MT Bold" pitchFamily="66" charset="0"/>
              </a:rPr>
              <a:t>Day 4 – Notes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4200" b="1" dirty="0">
                <a:solidFill>
                  <a:srgbClr val="002060"/>
                </a:solidFill>
                <a:latin typeface="Trebuchet MS" pitchFamily="34" charset="0"/>
              </a:rPr>
              <a:t>After today you will be able to…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06538"/>
            <a:ext cx="8229600" cy="4873625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4000" dirty="0">
                <a:latin typeface="Trebuchet MS" pitchFamily="34" charset="0"/>
                <a:ea typeface="Times New Roman"/>
              </a:rPr>
              <a:t>Explain what an ideal gas is</a:t>
            </a:r>
          </a:p>
          <a:p>
            <a:pPr>
              <a:spcBef>
                <a:spcPts val="0"/>
              </a:spcBef>
              <a:tabLst>
                <a:tab pos="457200" algn="l"/>
              </a:tabLst>
            </a:pPr>
            <a:r>
              <a:rPr lang="en-US" sz="4000" dirty="0">
                <a:latin typeface="Trebuchet MS" pitchFamily="34" charset="0"/>
                <a:ea typeface="Times New Roman"/>
              </a:rPr>
              <a:t>Calculate an unknown pressure, temperature, volume, or amount of gas using the ideal gas law equation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7634"/>
            <a:ext cx="8229600" cy="1037766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6000" b="1" dirty="0">
                <a:solidFill>
                  <a:srgbClr val="002060"/>
                </a:solidFill>
                <a:latin typeface="Trebuchet MS" pitchFamily="34" charset="0"/>
              </a:rPr>
              <a:t>Ideal Gases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8229600" cy="4724400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77800" indent="-177800"/>
            <a:r>
              <a:rPr lang="en-US" sz="4400" dirty="0">
                <a:latin typeface="Trebuchet MS" pitchFamily="34" charset="0"/>
              </a:rPr>
              <a:t>Ideal gases are </a:t>
            </a:r>
            <a:r>
              <a:rPr lang="en-US" sz="4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gases that are said to follow all assumptions of kinetic molecular theory.</a:t>
            </a:r>
          </a:p>
          <a:p>
            <a:pPr marL="177800" indent="-177800"/>
            <a:r>
              <a:rPr lang="en-US" sz="4400" dirty="0">
                <a:latin typeface="Trebuchet MS" pitchFamily="34" charset="0"/>
              </a:rPr>
              <a:t>An ideal gas is also considered to </a:t>
            </a:r>
            <a:r>
              <a:rPr lang="en-US" sz="4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conform to all gas laws.</a:t>
            </a:r>
          </a:p>
        </p:txBody>
      </p:sp>
    </p:spTree>
    <p:extLst>
      <p:ext uri="{BB962C8B-B14F-4D97-AF65-F5344CB8AC3E}">
        <p14:creationId xmlns:p14="http://schemas.microsoft.com/office/powerpoint/2010/main" val="18510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7634"/>
            <a:ext cx="8229600" cy="1037766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6000" b="1" dirty="0">
                <a:solidFill>
                  <a:srgbClr val="002060"/>
                </a:solidFill>
                <a:latin typeface="Trebuchet MS" pitchFamily="34" charset="0"/>
              </a:rPr>
              <a:t>Ideal Gases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8229600" cy="4724400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77800" indent="-177800"/>
            <a:r>
              <a:rPr lang="en-US" sz="3400" dirty="0">
                <a:latin typeface="Trebuchet MS" pitchFamily="34" charset="0"/>
              </a:rPr>
              <a:t>Up until now we have only changed variables such as pressure, volume, and temperature of a gas.</a:t>
            </a:r>
          </a:p>
          <a:p>
            <a:pPr marL="177800" indent="-177800"/>
            <a:r>
              <a:rPr lang="en-US" sz="3400" dirty="0">
                <a:latin typeface="Trebuchet MS" pitchFamily="34" charset="0"/>
              </a:rPr>
              <a:t>In each of these cases the </a:t>
            </a:r>
            <a:r>
              <a:rPr lang="en-US" sz="3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amount of gas was assumed constant.</a:t>
            </a:r>
          </a:p>
          <a:p>
            <a:pPr marL="177800" indent="-177800"/>
            <a:r>
              <a:rPr lang="en-US" sz="3400" dirty="0">
                <a:latin typeface="Trebuchet MS" pitchFamily="34" charset="0"/>
              </a:rPr>
              <a:t>The combined gas law can be modified to include the </a:t>
            </a:r>
            <a:r>
              <a:rPr lang="en-US" sz="3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amount of gas by including the variable, n.</a:t>
            </a:r>
          </a:p>
        </p:txBody>
      </p:sp>
    </p:spTree>
    <p:extLst>
      <p:ext uri="{BB962C8B-B14F-4D97-AF65-F5344CB8AC3E}">
        <p14:creationId xmlns:p14="http://schemas.microsoft.com/office/powerpoint/2010/main" val="18510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7634"/>
            <a:ext cx="8229600" cy="1037766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6000" b="1" dirty="0">
                <a:solidFill>
                  <a:srgbClr val="002060"/>
                </a:solidFill>
                <a:latin typeface="Trebuchet MS" pitchFamily="34" charset="0"/>
              </a:rPr>
              <a:t>Ideal Gas Law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8229600" cy="4724400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This gas law relates the amount of gas (in moles) to the volume it would occupy at a particular temperature and pressure.</a:t>
            </a:r>
          </a:p>
        </p:txBody>
      </p:sp>
    </p:spTree>
    <p:extLst>
      <p:ext uri="{BB962C8B-B14F-4D97-AF65-F5344CB8AC3E}">
        <p14:creationId xmlns:p14="http://schemas.microsoft.com/office/powerpoint/2010/main" val="185104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6000" b="1" dirty="0">
                <a:solidFill>
                  <a:srgbClr val="002060"/>
                </a:solidFill>
                <a:latin typeface="Trebuchet MS" pitchFamily="34" charset="0"/>
              </a:rPr>
              <a:t>Ideal Gas Law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300" dirty="0"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3300" dirty="0">
                <a:latin typeface="Trebuchet MS" pitchFamily="34" charset="0"/>
              </a:rPr>
              <a:t>Where,</a:t>
            </a:r>
          </a:p>
          <a:p>
            <a:pPr marL="0" indent="0">
              <a:buNone/>
            </a:pPr>
            <a:r>
              <a:rPr lang="en-US" sz="3300" dirty="0">
                <a:latin typeface="Trebuchet MS" pitchFamily="34" charset="0"/>
              </a:rPr>
              <a:t>P= </a:t>
            </a:r>
            <a:r>
              <a:rPr lang="en-US" sz="33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pressure (</a:t>
            </a:r>
            <a:r>
              <a:rPr lang="en-US" sz="33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atm</a:t>
            </a:r>
            <a:r>
              <a:rPr lang="en-US" sz="33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)</a:t>
            </a:r>
          </a:p>
          <a:p>
            <a:pPr marL="0" indent="0">
              <a:buNone/>
            </a:pPr>
            <a:r>
              <a:rPr lang="en-US" sz="3300" dirty="0">
                <a:latin typeface="Trebuchet MS" pitchFamily="34" charset="0"/>
              </a:rPr>
              <a:t>V= </a:t>
            </a:r>
            <a:r>
              <a:rPr lang="en-US" sz="33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volume (L)</a:t>
            </a:r>
          </a:p>
          <a:p>
            <a:pPr marL="0" indent="0">
              <a:buNone/>
            </a:pPr>
            <a:r>
              <a:rPr lang="en-US" sz="3300" dirty="0">
                <a:latin typeface="Trebuchet MS" pitchFamily="34" charset="0"/>
              </a:rPr>
              <a:t>n= </a:t>
            </a:r>
            <a:r>
              <a:rPr lang="en-US" sz="33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moles (mol)</a:t>
            </a:r>
            <a:r>
              <a:rPr lang="en-US" sz="3300" dirty="0">
                <a:latin typeface="Trebuchet MS" pitchFamily="34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rebuchet MS" pitchFamily="34" charset="0"/>
              </a:rPr>
              <a:t>R= </a:t>
            </a:r>
            <a:r>
              <a:rPr lang="en-US" sz="33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0.0821 </a:t>
            </a:r>
            <a:r>
              <a:rPr lang="en-US" sz="33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L</a:t>
            </a:r>
            <a:r>
              <a:rPr lang="en-US" sz="33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·</a:t>
            </a:r>
            <a:r>
              <a:rPr lang="en-US" sz="33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atm</a:t>
            </a:r>
            <a:r>
              <a:rPr lang="en-US" sz="33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/</a:t>
            </a:r>
            <a:r>
              <a:rPr lang="en-US" sz="33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mol</a:t>
            </a:r>
            <a:r>
              <a:rPr lang="en-US" sz="33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·</a:t>
            </a:r>
            <a:r>
              <a:rPr lang="en-US" sz="33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K</a:t>
            </a:r>
            <a:endParaRPr lang="en-US" sz="33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  <a:p>
            <a:pPr marL="0" indent="0">
              <a:buNone/>
            </a:pPr>
            <a:r>
              <a:rPr lang="en-US" sz="3300" dirty="0">
                <a:latin typeface="Trebuchet MS" pitchFamily="34" charset="0"/>
              </a:rPr>
              <a:t>T= </a:t>
            </a:r>
            <a:r>
              <a:rPr lang="en-US" sz="33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temperature (K)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67000" y="1752600"/>
            <a:ext cx="3643086" cy="1015663"/>
          </a:xfrm>
          <a:prstGeom prst="rect">
            <a:avLst/>
          </a:prstGeom>
          <a:noFill/>
          <a:ln w="50800" cmpd="dbl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Trebuchet MS" pitchFamily="34" charset="0"/>
              </a:rPr>
              <a:t>PV=</a:t>
            </a:r>
            <a:r>
              <a:rPr lang="en-US" sz="6000" dirty="0" err="1">
                <a:solidFill>
                  <a:srgbClr val="002060"/>
                </a:solidFill>
                <a:latin typeface="Trebuchet MS" pitchFamily="34" charset="0"/>
              </a:rPr>
              <a:t>nRT</a:t>
            </a:r>
            <a:endParaRPr lang="en-US" sz="60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2768" y="2918101"/>
            <a:ext cx="434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  <a:latin typeface="Trebuchet MS" pitchFamily="34" charset="0"/>
              </a:rPr>
              <a:t>R is called the</a:t>
            </a:r>
            <a:r>
              <a:rPr lang="en-US" sz="2000" b="1" dirty="0">
                <a:solidFill>
                  <a:srgbClr val="002060"/>
                </a:solidFill>
                <a:latin typeface="Trebuchet MS" pitchFamily="34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Ideal Gas Constant </a:t>
            </a:r>
            <a:r>
              <a:rPr lang="en-US" sz="2000" dirty="0">
                <a:solidFill>
                  <a:srgbClr val="002060"/>
                </a:solidFill>
                <a:latin typeface="Trebuchet MS" pitchFamily="34" charset="0"/>
              </a:rPr>
              <a:t>(it has multiple values, but for our purposes we will only use this one).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895600" y="3886200"/>
            <a:ext cx="2209800" cy="838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1600200" y="1184701"/>
            <a:ext cx="6400800" cy="4758899"/>
            <a:chOff x="1828800" y="990600"/>
            <a:chExt cx="6400800" cy="4758899"/>
          </a:xfrm>
        </p:grpSpPr>
        <p:sp>
          <p:nvSpPr>
            <p:cNvPr id="15" name="TextBox 14"/>
            <p:cNvSpPr txBox="1"/>
            <p:nvPr/>
          </p:nvSpPr>
          <p:spPr>
            <a:xfrm>
              <a:off x="1828800" y="1502182"/>
              <a:ext cx="6400800" cy="4247317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tx1"/>
              </a:solidFill>
            </a:ln>
          </p:spPr>
          <p:txBody>
            <a:bodyPr wrap="square" rtlCol="0" anchor="ctr">
              <a:spAutoFit/>
            </a:bodyPr>
            <a:lstStyle/>
            <a:p>
              <a:r>
                <a:rPr lang="en-US" sz="5400" b="1" i="1" dirty="0">
                  <a:solidFill>
                    <a:srgbClr val="FF0000"/>
                  </a:solidFill>
                  <a:latin typeface="Trebuchet MS" pitchFamily="34" charset="0"/>
                </a:rPr>
                <a:t>STOP! </a:t>
              </a:r>
              <a:r>
                <a:rPr lang="en-US" sz="5400" dirty="0">
                  <a:latin typeface="Trebuchet MS" pitchFamily="34" charset="0"/>
                </a:rPr>
                <a:t>It is </a:t>
              </a:r>
            </a:p>
            <a:p>
              <a:r>
                <a:rPr lang="en-US" sz="5400" dirty="0">
                  <a:latin typeface="Trebuchet MS" pitchFamily="34" charset="0"/>
                </a:rPr>
                <a:t>often called </a:t>
              </a:r>
            </a:p>
            <a:p>
              <a:r>
                <a:rPr lang="en-US" sz="5400" dirty="0">
                  <a:latin typeface="Trebuchet MS" pitchFamily="34" charset="0"/>
                </a:rPr>
                <a:t>the “picky” law!  </a:t>
              </a:r>
              <a:r>
                <a:rPr lang="en-US" sz="5400" b="1" dirty="0">
                  <a:latin typeface="Trebuchet MS" pitchFamily="34" charset="0"/>
                </a:rPr>
                <a:t>The units must be what you see here!</a:t>
              </a:r>
            </a:p>
          </p:txBody>
        </p:sp>
        <p:pic>
          <p:nvPicPr>
            <p:cNvPr id="1026" name="Picture 2" descr="C:\Users\Karen\AppData\Local\Microsoft\Windows\Temporary Internet Files\Content.IE5\2WINCYEA\MC900434391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791200" y="990600"/>
              <a:ext cx="2362200" cy="2405944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842347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5400" b="1" dirty="0">
                <a:solidFill>
                  <a:srgbClr val="002060"/>
                </a:solidFill>
                <a:latin typeface="Trebuchet MS" pitchFamily="34" charset="0"/>
              </a:rPr>
              <a:t>Ideal Gas Law Example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rebuchet MS" pitchFamily="34" charset="0"/>
              </a:rPr>
              <a:t>At what pressure would 0.212 mol of a gas occupy </a:t>
            </a:r>
            <a:r>
              <a:rPr lang="en-US" sz="2800" dirty="0" err="1">
                <a:latin typeface="Trebuchet MS" pitchFamily="34" charset="0"/>
              </a:rPr>
              <a:t>6.84L</a:t>
            </a:r>
            <a:r>
              <a:rPr lang="en-US" sz="2800" dirty="0">
                <a:latin typeface="Trebuchet MS" pitchFamily="34" charset="0"/>
              </a:rPr>
              <a:t> at </a:t>
            </a:r>
            <a:r>
              <a:rPr lang="en-US" sz="2800" dirty="0" err="1">
                <a:latin typeface="Trebuchet MS" pitchFamily="34" charset="0"/>
              </a:rPr>
              <a:t>89°C</a:t>
            </a:r>
            <a:r>
              <a:rPr lang="en-US" sz="2800" dirty="0">
                <a:latin typeface="Trebuchet MS" pitchFamily="34" charset="0"/>
              </a:rPr>
              <a:t>?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P=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V=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n=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R=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T=</a:t>
            </a:r>
          </a:p>
          <a:p>
            <a:pPr marL="0" indent="0">
              <a:buNone/>
            </a:pPr>
            <a:endParaRPr lang="en-US" sz="2500" dirty="0">
              <a:latin typeface="Trebuchet MS" pitchFamily="34" charset="0"/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838200" y="2451100"/>
            <a:ext cx="566058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50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820059" y="2908300"/>
            <a:ext cx="1059541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6.84L</a:t>
            </a:r>
            <a:endParaRPr kumimoji="0" lang="en-US" sz="25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723900" y="3352800"/>
            <a:ext cx="1785258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0.212mol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810983" y="3835400"/>
            <a:ext cx="2960917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0.0821L</a:t>
            </a:r>
            <a:r>
              <a:rPr lang="en-US" sz="2500" dirty="0" err="1">
                <a:solidFill>
                  <a:srgbClr val="002060"/>
                </a:solidFill>
                <a:latin typeface="Times New Roman"/>
                <a:cs typeface="Times New Roman"/>
              </a:rPr>
              <a:t>·</a:t>
            </a: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atm</a:t>
            </a: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/</a:t>
            </a: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mol</a:t>
            </a:r>
            <a:r>
              <a:rPr lang="en-US" sz="2500" dirty="0" err="1">
                <a:solidFill>
                  <a:srgbClr val="002060"/>
                </a:solidFill>
                <a:latin typeface="Times New Roman"/>
                <a:cs typeface="Times New Roman"/>
              </a:rPr>
              <a:t>·</a:t>
            </a: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K</a:t>
            </a:r>
            <a:endParaRPr lang="en-US" sz="2500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514600" y="2845689"/>
            <a:ext cx="15757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(P)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3309259" y="2845689"/>
            <a:ext cx="1338941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</a:t>
            </a: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6.84L</a:t>
            </a: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)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4419600" y="2845689"/>
            <a:ext cx="333828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=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4533900" y="2832989"/>
            <a:ext cx="18288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</a:t>
            </a: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0.212mol</a:t>
            </a: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)</a:t>
            </a:r>
            <a:endParaRPr kumimoji="0" lang="en-US" sz="2500" u="none" strike="noStrike" cap="none" normalizeH="0" baseline="-2500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3848100" y="3292966"/>
            <a:ext cx="7620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P</a:t>
            </a:r>
            <a:endParaRPr kumimoji="0" lang="en-US" sz="2800" u="none" strike="noStrike" cap="none" normalizeH="0" baseline="-2500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4425050" y="3310628"/>
            <a:ext cx="333828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=</a:t>
            </a:r>
            <a:endParaRPr kumimoji="0" lang="en-US" sz="28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4762500" y="3327400"/>
            <a:ext cx="1587494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err="1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0.92atm</a:t>
            </a:r>
            <a:endParaRPr kumimoji="0" lang="en-US" sz="2800" b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81400" y="2057400"/>
            <a:ext cx="2369472" cy="646331"/>
          </a:xfrm>
          <a:prstGeom prst="rect">
            <a:avLst/>
          </a:prstGeom>
          <a:noFill/>
          <a:ln w="50800" cmpd="dbl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rebuchet MS" pitchFamily="34" charset="0"/>
              </a:rPr>
              <a:t>PV=</a:t>
            </a:r>
            <a:r>
              <a:rPr lang="en-US" sz="3600" dirty="0" err="1">
                <a:solidFill>
                  <a:srgbClr val="002060"/>
                </a:solidFill>
                <a:latin typeface="Trebuchet MS" pitchFamily="34" charset="0"/>
              </a:rPr>
              <a:t>nRT</a:t>
            </a:r>
            <a:endParaRPr lang="en-US" sz="3600" baseline="-250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6083300" y="2821178"/>
            <a:ext cx="14097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(0.0821)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774700" y="4293489"/>
            <a:ext cx="28575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89°C</a:t>
            </a: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+ 273= </a:t>
            </a:r>
            <a:r>
              <a:rPr lang="en-US" sz="25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362K</a:t>
            </a: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 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7239000" y="2819400"/>
            <a:ext cx="11430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</a:t>
            </a: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362K</a:t>
            </a: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567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1" grpId="0" animBg="1"/>
      <p:bldP spid="37" grpId="0"/>
      <p:bldP spid="25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/>
            <a:r>
              <a:rPr lang="en-US" sz="5400" b="1" dirty="0">
                <a:solidFill>
                  <a:srgbClr val="002060"/>
                </a:solidFill>
                <a:latin typeface="Trebuchet MS" pitchFamily="34" charset="0"/>
              </a:rPr>
              <a:t>Ideal Gas Law Example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rebuchet MS" pitchFamily="34" charset="0"/>
              </a:rPr>
              <a:t>At what temperature would </a:t>
            </a:r>
            <a:r>
              <a:rPr lang="en-US" sz="2800" dirty="0" err="1">
                <a:latin typeface="Trebuchet MS" pitchFamily="34" charset="0"/>
              </a:rPr>
              <a:t>52.3g</a:t>
            </a:r>
            <a:r>
              <a:rPr lang="en-US" sz="2800" dirty="0">
                <a:latin typeface="Trebuchet MS" pitchFamily="34" charset="0"/>
              </a:rPr>
              <a:t> of methane (</a:t>
            </a:r>
            <a:r>
              <a:rPr lang="en-US" sz="2800" dirty="0" err="1">
                <a:latin typeface="Trebuchet MS" pitchFamily="34" charset="0"/>
              </a:rPr>
              <a:t>CH</a:t>
            </a:r>
            <a:r>
              <a:rPr lang="en-US" sz="2800" baseline="-25000" dirty="0" err="1">
                <a:latin typeface="Trebuchet MS" pitchFamily="34" charset="0"/>
              </a:rPr>
              <a:t>4</a:t>
            </a:r>
            <a:r>
              <a:rPr lang="en-US" sz="2800" dirty="0">
                <a:latin typeface="Trebuchet MS" pitchFamily="34" charset="0"/>
              </a:rPr>
              <a:t>) gas occupy </a:t>
            </a:r>
            <a:r>
              <a:rPr lang="en-US" sz="2800" dirty="0" err="1">
                <a:latin typeface="Trebuchet MS" pitchFamily="34" charset="0"/>
              </a:rPr>
              <a:t>65.7L</a:t>
            </a:r>
            <a:r>
              <a:rPr lang="en-US" sz="2800" dirty="0">
                <a:latin typeface="Trebuchet MS" pitchFamily="34" charset="0"/>
              </a:rPr>
              <a:t> at </a:t>
            </a:r>
            <a:r>
              <a:rPr lang="en-US" sz="2800" dirty="0" err="1">
                <a:latin typeface="Trebuchet MS" pitchFamily="34" charset="0"/>
              </a:rPr>
              <a:t>184kPa</a:t>
            </a:r>
            <a:r>
              <a:rPr lang="en-US" sz="2800" dirty="0">
                <a:latin typeface="Trebuchet MS" pitchFamily="34" charset="0"/>
              </a:rPr>
              <a:t>? 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P=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V=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n=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R=</a:t>
            </a:r>
          </a:p>
          <a:p>
            <a:pPr marL="0" indent="0">
              <a:buNone/>
            </a:pPr>
            <a:r>
              <a:rPr lang="en-US" sz="2500" dirty="0">
                <a:latin typeface="Trebuchet MS" pitchFamily="34" charset="0"/>
              </a:rPr>
              <a:t>T=</a:t>
            </a:r>
          </a:p>
          <a:p>
            <a:pPr marL="0" indent="0">
              <a:buNone/>
            </a:pPr>
            <a:endParaRPr lang="en-US" sz="2500" dirty="0">
              <a:latin typeface="Trebuchet MS" pitchFamily="34" charset="0"/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838200" y="2451100"/>
            <a:ext cx="1295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50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184kPa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820059" y="2908300"/>
            <a:ext cx="1059541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65.7L</a:t>
            </a:r>
            <a:endParaRPr kumimoji="0" lang="en-US" sz="25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723900" y="3352800"/>
            <a:ext cx="1785258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52.3gCH</a:t>
            </a:r>
            <a:r>
              <a:rPr lang="en-US" sz="2500" baseline="-250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4</a:t>
            </a:r>
            <a:endParaRPr kumimoji="0" lang="en-US" sz="2500" u="none" strike="noStrike" cap="none" normalizeH="0" baseline="-2500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810983" y="3873500"/>
            <a:ext cx="2960917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0.0821</a:t>
            </a:r>
            <a:r>
              <a:rPr lang="en-US" sz="20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L</a:t>
            </a:r>
            <a:r>
              <a:rPr lang="en-US" sz="2000" dirty="0" err="1">
                <a:solidFill>
                  <a:srgbClr val="002060"/>
                </a:solidFill>
                <a:latin typeface="Times New Roman"/>
                <a:cs typeface="Times New Roman"/>
              </a:rPr>
              <a:t>·</a:t>
            </a:r>
            <a:r>
              <a:rPr lang="en-US" sz="20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atm</a:t>
            </a:r>
            <a:r>
              <a:rPr lang="en-US" sz="20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/</a:t>
            </a:r>
            <a:r>
              <a:rPr lang="en-US" sz="20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mol</a:t>
            </a:r>
            <a:r>
              <a:rPr lang="en-US" sz="2000" dirty="0" err="1">
                <a:solidFill>
                  <a:srgbClr val="002060"/>
                </a:solidFill>
                <a:latin typeface="Times New Roman"/>
                <a:cs typeface="Times New Roman"/>
              </a:rPr>
              <a:t>·</a:t>
            </a:r>
            <a:r>
              <a:rPr lang="en-US" sz="20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K</a:t>
            </a:r>
            <a:endParaRPr lang="en-US" sz="2500" dirty="0">
              <a:solidFill>
                <a:srgbClr val="002060"/>
              </a:solidFill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2806700" y="4217289"/>
            <a:ext cx="16891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</a:t>
            </a: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1.82atm</a:t>
            </a: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)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4160159" y="4217289"/>
            <a:ext cx="1338941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</a:t>
            </a: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65.7L</a:t>
            </a: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)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270500" y="4217289"/>
            <a:ext cx="333828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=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384800" y="4204589"/>
            <a:ext cx="18288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</a:t>
            </a:r>
            <a:r>
              <a:rPr lang="en-US" sz="25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3.26mol</a:t>
            </a: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)</a:t>
            </a:r>
            <a:endParaRPr kumimoji="0" lang="en-US" sz="2500" u="none" strike="noStrike" cap="none" normalizeH="0" baseline="-2500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7" name="Text Box 21"/>
          <p:cNvSpPr txBox="1">
            <a:spLocks noChangeArrowheads="1"/>
          </p:cNvSpPr>
          <p:nvPr/>
        </p:nvSpPr>
        <p:spPr bwMode="auto">
          <a:xfrm>
            <a:off x="4699000" y="4664566"/>
            <a:ext cx="7620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8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T</a:t>
            </a:r>
            <a:endParaRPr kumimoji="0" lang="en-US" sz="2800" u="none" strike="noStrike" cap="none" normalizeH="0" baseline="-2500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8" name="Text Box 21"/>
          <p:cNvSpPr txBox="1">
            <a:spLocks noChangeArrowheads="1"/>
          </p:cNvSpPr>
          <p:nvPr/>
        </p:nvSpPr>
        <p:spPr bwMode="auto">
          <a:xfrm>
            <a:off x="5275950" y="4682228"/>
            <a:ext cx="333828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=</a:t>
            </a:r>
            <a:endParaRPr kumimoji="0" lang="en-US" sz="28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29" name="Text Box 21"/>
          <p:cNvSpPr txBox="1">
            <a:spLocks noChangeArrowheads="1"/>
          </p:cNvSpPr>
          <p:nvPr/>
        </p:nvSpPr>
        <p:spPr bwMode="auto">
          <a:xfrm>
            <a:off x="5461000" y="4648200"/>
            <a:ext cx="12446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err="1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447K</a:t>
            </a:r>
            <a:endParaRPr kumimoji="0" lang="en-US" sz="2800" b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96000" y="2057400"/>
            <a:ext cx="2369472" cy="646331"/>
          </a:xfrm>
          <a:prstGeom prst="rect">
            <a:avLst/>
          </a:prstGeom>
          <a:noFill/>
          <a:ln w="50800" cmpd="dbl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002060"/>
                </a:solidFill>
                <a:latin typeface="Trebuchet MS" pitchFamily="34" charset="0"/>
              </a:rPr>
              <a:t>PV=</a:t>
            </a:r>
            <a:r>
              <a:rPr lang="en-US" sz="3600" dirty="0" err="1">
                <a:solidFill>
                  <a:srgbClr val="002060"/>
                </a:solidFill>
                <a:latin typeface="Trebuchet MS" pitchFamily="34" charset="0"/>
              </a:rPr>
              <a:t>nRT</a:t>
            </a:r>
            <a:endParaRPr lang="en-US" sz="3600" baseline="-25000" dirty="0">
              <a:solidFill>
                <a:srgbClr val="002060"/>
              </a:solidFill>
              <a:latin typeface="Trebuchet MS" pitchFamily="34" charset="0"/>
            </a:endParaRPr>
          </a:p>
        </p:txBody>
      </p:sp>
      <p:sp>
        <p:nvSpPr>
          <p:cNvPr id="37" name="Text Box 21"/>
          <p:cNvSpPr txBox="1">
            <a:spLocks noChangeArrowheads="1"/>
          </p:cNvSpPr>
          <p:nvPr/>
        </p:nvSpPr>
        <p:spPr bwMode="auto">
          <a:xfrm>
            <a:off x="6845300" y="4192778"/>
            <a:ext cx="14097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(0.0821)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825500" y="4293489"/>
            <a:ext cx="3683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?</a:t>
            </a:r>
          </a:p>
        </p:txBody>
      </p:sp>
      <p:sp>
        <p:nvSpPr>
          <p:cNvPr id="30" name="Text Box 21"/>
          <p:cNvSpPr txBox="1">
            <a:spLocks noChangeArrowheads="1"/>
          </p:cNvSpPr>
          <p:nvPr/>
        </p:nvSpPr>
        <p:spPr bwMode="auto">
          <a:xfrm>
            <a:off x="7797800" y="4191000"/>
            <a:ext cx="1143000" cy="50711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(T)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1905000" y="2514600"/>
            <a:ext cx="333828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x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2926080" y="2087880"/>
            <a:ext cx="0" cy="146304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2197100" y="2768600"/>
            <a:ext cx="15367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50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101.3kPa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2362200" y="2387600"/>
            <a:ext cx="1143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50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1 </a:t>
            </a:r>
            <a:r>
              <a:rPr kumimoji="0" lang="en-US" sz="250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atm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3657600" y="2565400"/>
            <a:ext cx="333828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=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36" name="Text Box 21"/>
          <p:cNvSpPr txBox="1">
            <a:spLocks noChangeArrowheads="1"/>
          </p:cNvSpPr>
          <p:nvPr/>
        </p:nvSpPr>
        <p:spPr bwMode="auto">
          <a:xfrm>
            <a:off x="3810000" y="2565400"/>
            <a:ext cx="15240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1.82 </a:t>
            </a:r>
            <a:r>
              <a:rPr lang="en-US" sz="25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atm</a:t>
            </a:r>
            <a:endParaRPr kumimoji="0" lang="en-US" sz="2500" b="1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2260600" y="3352800"/>
            <a:ext cx="333828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x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3230880" y="2913380"/>
            <a:ext cx="0" cy="1463040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 Box 21"/>
          <p:cNvSpPr txBox="1">
            <a:spLocks noChangeArrowheads="1"/>
          </p:cNvSpPr>
          <p:nvPr/>
        </p:nvSpPr>
        <p:spPr bwMode="auto">
          <a:xfrm>
            <a:off x="2400300" y="3594100"/>
            <a:ext cx="16891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50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16.05gCH</a:t>
            </a:r>
            <a:r>
              <a:rPr kumimoji="0" lang="en-US" sz="2500" u="none" strike="noStrike" cap="none" normalizeH="0" baseline="-25000" dirty="0" err="1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4</a:t>
            </a:r>
            <a:endParaRPr kumimoji="0" lang="en-US" sz="2500" u="none" strike="noStrike" cap="none" normalizeH="0" baseline="-2500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5" name="Text Box 21"/>
          <p:cNvSpPr txBox="1">
            <a:spLocks noChangeArrowheads="1"/>
          </p:cNvSpPr>
          <p:nvPr/>
        </p:nvSpPr>
        <p:spPr bwMode="auto">
          <a:xfrm>
            <a:off x="2400300" y="3187700"/>
            <a:ext cx="16764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50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1 mol</a:t>
            </a:r>
            <a:r>
              <a:rPr kumimoji="0" lang="en-US" sz="2500" u="none" strike="noStrike" cap="none" normalizeH="0" dirty="0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 </a:t>
            </a:r>
            <a:r>
              <a:rPr kumimoji="0" lang="en-US" sz="2500" u="none" strike="noStrike" cap="none" normalizeH="0" dirty="0" err="1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CH</a:t>
            </a:r>
            <a:r>
              <a:rPr kumimoji="0" lang="en-US" sz="2500" u="none" strike="noStrike" cap="none" normalizeH="0" baseline="-25000" dirty="0" err="1">
                <a:ln>
                  <a:noFill/>
                </a:ln>
                <a:solidFill>
                  <a:srgbClr val="002060"/>
                </a:solidFill>
                <a:effectLst/>
                <a:latin typeface="Trebuchet MS" pitchFamily="34" charset="0"/>
                <a:cs typeface="Arial" pitchFamily="34" charset="0"/>
              </a:rPr>
              <a:t>4</a:t>
            </a:r>
            <a:endParaRPr kumimoji="0" lang="en-US" sz="2500" u="none" strike="noStrike" cap="none" normalizeH="0" baseline="-2500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6" name="Text Box 21"/>
          <p:cNvSpPr txBox="1">
            <a:spLocks noChangeArrowheads="1"/>
          </p:cNvSpPr>
          <p:nvPr/>
        </p:nvSpPr>
        <p:spPr bwMode="auto">
          <a:xfrm>
            <a:off x="3962400" y="3390900"/>
            <a:ext cx="333828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=</a:t>
            </a:r>
            <a:endParaRPr kumimoji="0" lang="en-US" sz="250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7" name="Text Box 21"/>
          <p:cNvSpPr txBox="1">
            <a:spLocks noChangeArrowheads="1"/>
          </p:cNvSpPr>
          <p:nvPr/>
        </p:nvSpPr>
        <p:spPr bwMode="auto">
          <a:xfrm>
            <a:off x="4102100" y="3378200"/>
            <a:ext cx="2209800" cy="381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500" b="1" dirty="0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3.26 mol </a:t>
            </a:r>
            <a:r>
              <a:rPr lang="en-US" sz="2500" b="1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CH</a:t>
            </a:r>
            <a:r>
              <a:rPr lang="en-US" sz="2500" b="1" baseline="-25000" dirty="0" err="1">
                <a:solidFill>
                  <a:srgbClr val="002060"/>
                </a:solidFill>
                <a:latin typeface="Trebuchet MS" pitchFamily="34" charset="0"/>
                <a:cs typeface="Arial" pitchFamily="34" charset="0"/>
              </a:rPr>
              <a:t>4</a:t>
            </a:r>
            <a:endParaRPr kumimoji="0" lang="en-US" sz="2500" b="1" u="none" strike="noStrike" cap="none" normalizeH="0" baseline="-25000" dirty="0">
              <a:ln>
                <a:noFill/>
              </a:ln>
              <a:solidFill>
                <a:srgbClr val="002060"/>
              </a:solidFill>
              <a:effectLst/>
              <a:latin typeface="Trebuchet MS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675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1" grpId="0" animBg="1"/>
      <p:bldP spid="37" grpId="0"/>
      <p:bldP spid="25" grpId="0"/>
      <p:bldP spid="30" grpId="0"/>
      <p:bldP spid="20" grpId="0"/>
      <p:bldP spid="33" grpId="0"/>
      <p:bldP spid="34" grpId="0"/>
      <p:bldP spid="35" grpId="0"/>
      <p:bldP spid="36" grpId="0"/>
      <p:bldP spid="42" grpId="0"/>
      <p:bldP spid="44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24001"/>
            <a:ext cx="8458200" cy="1600200"/>
          </a:xfr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1500" b="1" dirty="0">
                <a:solidFill>
                  <a:srgbClr val="002060"/>
                </a:solidFill>
                <a:latin typeface="Script MT Bold" pitchFamily="66" charset="0"/>
              </a:rPr>
              <a:t>Questions?</a:t>
            </a:r>
            <a:endParaRPr lang="en-US" sz="11500" b="1" dirty="0">
              <a:solidFill>
                <a:schemeClr val="tx1"/>
              </a:solidFill>
              <a:latin typeface="Script MT Bold" pitchFamily="66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04800" y="3276600"/>
            <a:ext cx="8458200" cy="1447800"/>
          </a:xfrm>
          <a:prstGeom prst="rect">
            <a:avLst/>
          </a:prstGeom>
          <a:solidFill>
            <a:schemeClr val="tx2">
              <a:lumMod val="20000"/>
              <a:lumOff val="80000"/>
              <a:alpha val="80000"/>
            </a:schemeClr>
          </a:solidFill>
          <a:ln w="508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cript MT Bold" pitchFamily="66" charset="0"/>
                <a:ea typeface="+mj-ea"/>
                <a:cs typeface="+mj-cs"/>
              </a:rPr>
              <a:t>Complete WS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400</Words>
  <Application>Microsoft Office PowerPoint</Application>
  <PresentationFormat>On-screen Show (4:3)</PresentationFormat>
  <Paragraphs>86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Script MT Bold</vt:lpstr>
      <vt:lpstr>Times New Roman</vt:lpstr>
      <vt:lpstr>Trebuchet MS</vt:lpstr>
      <vt:lpstr>Office Theme</vt:lpstr>
      <vt:lpstr>Unit: Gas Laws</vt:lpstr>
      <vt:lpstr>After today you will be able to…</vt:lpstr>
      <vt:lpstr>Ideal Gases</vt:lpstr>
      <vt:lpstr>Ideal Gases</vt:lpstr>
      <vt:lpstr>Ideal Gas Law</vt:lpstr>
      <vt:lpstr>Ideal Gas Law</vt:lpstr>
      <vt:lpstr>Ideal Gas Law Example</vt:lpstr>
      <vt:lpstr>Ideal Gas Law Example</vt:lpstr>
      <vt:lpstr>Questions?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Unit: Gas Laws</dc:title>
  <dc:creator>Karen Randazzo</dc:creator>
  <cp:lastModifiedBy>Heather Lee _ Staff - VernonMaloneHS</cp:lastModifiedBy>
  <cp:revision>77</cp:revision>
  <dcterms:created xsi:type="dcterms:W3CDTF">2013-04-08T01:33:18Z</dcterms:created>
  <dcterms:modified xsi:type="dcterms:W3CDTF">2022-04-22T11:24:50Z</dcterms:modified>
</cp:coreProperties>
</file>