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74" r:id="rId4"/>
    <p:sldId id="275" r:id="rId5"/>
    <p:sldId id="285" r:id="rId6"/>
    <p:sldId id="286" r:id="rId7"/>
    <p:sldId id="283" r:id="rId8"/>
    <p:sldId id="281" r:id="rId9"/>
    <p:sldId id="284"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60BDC-3422-4D08-907C-1C5E7F6DBB96}" type="datetimeFigureOut">
              <a:rPr lang="en-US" smtClean="0"/>
              <a:pPr/>
              <a:t>7/4/2020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5BB3D-75F3-47E4-B919-E369EAD9EFB9}" type="slidenum">
              <a:rPr lang="en-US" smtClean="0"/>
              <a:pPr/>
              <a:t>‹#›</a:t>
            </a:fld>
            <a:endParaRPr lang="en-US"/>
          </a:p>
        </p:txBody>
      </p:sp>
    </p:spTree>
    <p:extLst>
      <p:ext uri="{BB962C8B-B14F-4D97-AF65-F5344CB8AC3E}">
        <p14:creationId xmlns:p14="http://schemas.microsoft.com/office/powerpoint/2010/main" val="1125436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CF4F5FC-CAED-4766-B5D7-C6AC98B684F1}" type="slidenum">
              <a:rPr lang="en-US" smtClean="0"/>
              <a:pPr/>
              <a:t>1</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97CF36A-60C8-4965-9844-042A3F4ADB25}" type="slidenum">
              <a:rPr lang="en-US" smtClean="0"/>
              <a:pPr/>
              <a:t>10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298421-83C0-4219-8E99-D4636B512A5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298421-83C0-4219-8E99-D4636B512A5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298421-83C0-4219-8E99-D4636B512A5B}" type="datetimeFigureOut">
              <a:rPr lang="en-US" smtClean="0"/>
              <a:pPr/>
              <a:t>7/4/2020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298421-83C0-4219-8E99-D4636B512A5B}"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298421-83C0-4219-8E99-D4636B512A5B}" type="datetimeFigureOut">
              <a:rPr lang="en-US" smtClean="0"/>
              <a:pPr/>
              <a:t>7/4/2020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298421-83C0-4219-8E99-D4636B512A5B}" type="datetimeFigureOut">
              <a:rPr lang="en-US" smtClean="0"/>
              <a:pPr/>
              <a:t>7/4/2020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298421-83C0-4219-8E99-D4636B512A5B}" type="datetimeFigureOut">
              <a:rPr lang="en-US" smtClean="0"/>
              <a:pPr/>
              <a:t>7/4/2020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298421-83C0-4219-8E99-D4636B512A5B}" type="datetimeFigureOut">
              <a:rPr lang="en-US" smtClean="0"/>
              <a:pPr/>
              <a:t>7/4/2020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E7B27-543B-41A8-9374-DD303B4949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 Box 7">
            <a:extLst>
              <a:ext uri="{FF2B5EF4-FFF2-40B4-BE49-F238E27FC236}">
                <a16:creationId xmlns:a16="http://schemas.microsoft.com/office/drawing/2014/main" id="{9BC70D3B-27D5-45D3-86A1-35105215BBD6}"/>
              </a:ext>
            </a:extLst>
          </p:cNvPr>
          <p:cNvSpPr txBox="1">
            <a:spLocks noChangeArrowheads="1"/>
          </p:cNvSpPr>
          <p:nvPr userDrawn="1"/>
        </p:nvSpPr>
        <p:spPr bwMode="auto">
          <a:xfrm>
            <a:off x="0" y="6642100"/>
            <a:ext cx="2170113" cy="215900"/>
          </a:xfrm>
          <a:prstGeom prst="rect">
            <a:avLst/>
          </a:prstGeom>
          <a:noFill/>
          <a:ln w="9525">
            <a:noFill/>
            <a:miter lim="800000"/>
            <a:headEnd/>
            <a:tailEnd/>
          </a:ln>
        </p:spPr>
        <p:txBody>
          <a:bodyPr>
            <a:spAutoFit/>
          </a:bodyPr>
          <a:lstStyle/>
          <a:p>
            <a:pPr>
              <a:defRPr/>
            </a:pPr>
            <a:r>
              <a:rPr lang="en-US" sz="800" dirty="0">
                <a:solidFill>
                  <a:schemeClr val="tx2">
                    <a:lumMod val="60000"/>
                    <a:lumOff val="40000"/>
                  </a:schemeClr>
                </a:solidFill>
                <a:latin typeface="Trebuchet MS" pitchFamily="34" charset="0"/>
              </a:rPr>
              <a:t>Copyright © 2011 - MsRazz ChemClass</a:t>
            </a:r>
          </a:p>
        </p:txBody>
      </p:sp>
      <p:pic>
        <p:nvPicPr>
          <p:cNvPr id="7" name="Picture 3" descr="C:\Users\Karen\AppData\Local\Microsoft\Windows\Temporary Internet Files\Content.IE5\YAA64XB3\MP900442368[1].jpg"/>
          <p:cNvPicPr>
            <a:picLocks noChangeAspect="1" noChangeArrowheads="1"/>
          </p:cNvPicPr>
          <p:nvPr userDrawn="1"/>
        </p:nvPicPr>
        <p:blipFill>
          <a:blip r:embed="rId13" cstate="print"/>
          <a:srcRect l="5850" r="6406"/>
          <a:stretch>
            <a:fillRect/>
          </a:stretch>
        </p:blipFill>
        <p:spPr bwMode="auto">
          <a:xfrm>
            <a:off x="0" y="0"/>
            <a:ext cx="9144000" cy="69342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8421-83C0-4219-8E99-D4636B512A5B}" type="datetimeFigureOut">
              <a:rPr lang="en-US" smtClean="0"/>
              <a:pPr/>
              <a:t>7/4/2020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E7B27-543B-41A8-9374-DD303B4949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2xvrkIJZJUSWlM&amp;tbnid=fgu5NdF9u7Ss9M:&amp;ved=&amp;url=http://cs.wikipedia.org/wiki/Joseph_Louis_Gay-Lussac&amp;ei=prFqUYfRC-XQ0wGFyoDACg&amp;bvm=bv.45175338,d.dmQ&amp;psig=AFQjCNGAS1b_qzgnGAEjEaZntdAbCZpmFA&amp;ust=1366033190556836"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2xvrkIJZJUSWlM&amp;tbnid=fgu5NdF9u7Ss9M:&amp;ved=&amp;url=http://cs.wikipedia.org/wiki/Joseph_Louis_Gay-Lussac&amp;ei=prFqUYfRC-XQ0wGFyoDACg&amp;bvm=bv.45175338,d.dmQ&amp;psig=AFQjCNGAS1b_qzgnGAEjEaZntdAbCZpmFA&amp;ust=1366033190556836"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gi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2xvrkIJZJUSWlM&amp;tbnid=fgu5NdF9u7Ss9M:&amp;ved=&amp;url=http://cs.wikipedia.org/wiki/Joseph_Louis_Gay-Lussac&amp;ei=prFqUYfRC-XQ0wGFyoDACg&amp;bvm=bv.45175338,d.dmQ&amp;psig=AFQjCNGAS1b_qzgnGAEjEaZntdAbCZpmFA&amp;ust=1366033190556836"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52400" y="2130425"/>
            <a:ext cx="8839200" cy="1222375"/>
          </a:xfrm>
          <a:solidFill>
            <a:schemeClr val="tx2">
              <a:lumMod val="20000"/>
              <a:lumOff val="80000"/>
              <a:alpha val="80000"/>
            </a:schemeClr>
          </a:solidFill>
          <a:ln w="50800">
            <a:solidFill>
              <a:schemeClr val="tx1"/>
            </a:solidFill>
          </a:ln>
        </p:spPr>
        <p:txBody>
          <a:bodyPr>
            <a:noAutofit/>
          </a:bodyPr>
          <a:lstStyle/>
          <a:p>
            <a:pPr eaLnBrk="1" hangingPunct="1"/>
            <a:r>
              <a:rPr lang="en-US" sz="8000" b="1" dirty="0">
                <a:solidFill>
                  <a:schemeClr val="tx1"/>
                </a:solidFill>
                <a:latin typeface="Trebuchet MS" pitchFamily="34" charset="0"/>
              </a:rPr>
              <a:t>Unit: Gas Laws</a:t>
            </a:r>
          </a:p>
        </p:txBody>
      </p:sp>
      <p:sp>
        <p:nvSpPr>
          <p:cNvPr id="2052" name="Rectangle 3"/>
          <p:cNvSpPr>
            <a:spLocks noGrp="1" noChangeArrowheads="1"/>
          </p:cNvSpPr>
          <p:nvPr>
            <p:ph type="subTitle" idx="1"/>
          </p:nvPr>
        </p:nvSpPr>
        <p:spPr>
          <a:xfrm>
            <a:off x="152400" y="3429000"/>
            <a:ext cx="8839200" cy="685800"/>
          </a:xfrm>
          <a:solidFill>
            <a:schemeClr val="tx2">
              <a:lumMod val="20000"/>
              <a:lumOff val="80000"/>
              <a:alpha val="80000"/>
            </a:schemeClr>
          </a:solidFill>
          <a:ln w="50800">
            <a:solidFill>
              <a:schemeClr val="tx1"/>
            </a:solidFill>
          </a:ln>
        </p:spPr>
        <p:txBody>
          <a:bodyPr/>
          <a:lstStyle/>
          <a:p>
            <a:pPr algn="r" eaLnBrk="1" hangingPunct="1"/>
            <a:r>
              <a:rPr lang="en-US" sz="3600" i="1" dirty="0">
                <a:solidFill>
                  <a:srgbClr val="002060"/>
                </a:solidFill>
                <a:latin typeface="Trebuchet MS" pitchFamily="34" charset="0"/>
              </a:rPr>
              <a:t>Gay-Lussac’s and Combined Gas Laws</a:t>
            </a:r>
          </a:p>
        </p:txBody>
      </p:sp>
      <p:sp>
        <p:nvSpPr>
          <p:cNvPr id="6" name="Explosion 1 5"/>
          <p:cNvSpPr/>
          <p:nvPr/>
        </p:nvSpPr>
        <p:spPr bwMode="auto">
          <a:xfrm rot="20747757">
            <a:off x="-399273" y="937867"/>
            <a:ext cx="4096207" cy="1431925"/>
          </a:xfrm>
          <a:prstGeom prst="irregularSeal1">
            <a:avLst/>
          </a:prstGeom>
          <a:solidFill>
            <a:schemeClr val="tx2">
              <a:lumMod val="20000"/>
              <a:lumOff val="80000"/>
              <a:alpha val="80000"/>
            </a:schemeClr>
          </a:solidFill>
          <a:ln>
            <a:solidFill>
              <a:schemeClr val="tx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nchor="ctr"/>
          <a:lstStyle/>
          <a:p>
            <a:pPr algn="ctr">
              <a:buFontTx/>
              <a:buNone/>
              <a:defRPr/>
            </a:pPr>
            <a:r>
              <a:rPr lang="en-US" sz="2800" b="1" dirty="0">
                <a:solidFill>
                  <a:srgbClr val="002060"/>
                </a:solidFill>
                <a:latin typeface="Script MT Bold" pitchFamily="66" charset="0"/>
              </a:rPr>
              <a:t>Day 3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ctrTitle"/>
          </p:nvPr>
        </p:nvSpPr>
        <p:spPr>
          <a:xfrm>
            <a:off x="304800" y="1524001"/>
            <a:ext cx="8458200" cy="1600200"/>
          </a:xfrm>
          <a:solidFill>
            <a:schemeClr val="tx2">
              <a:lumMod val="20000"/>
              <a:lumOff val="80000"/>
              <a:alpha val="80000"/>
            </a:schemeClr>
          </a:solidFill>
          <a:ln w="50800">
            <a:solidFill>
              <a:schemeClr val="tx1"/>
            </a:solidFill>
          </a:ln>
        </p:spPr>
        <p:txBody>
          <a:bodyPr>
            <a:noAutofit/>
          </a:bodyPr>
          <a:lstStyle/>
          <a:p>
            <a:pPr eaLnBrk="1" hangingPunct="1">
              <a:lnSpc>
                <a:spcPct val="90000"/>
              </a:lnSpc>
            </a:pPr>
            <a:r>
              <a:rPr lang="en-US" sz="11500" b="1" dirty="0">
                <a:solidFill>
                  <a:srgbClr val="002060"/>
                </a:solidFill>
                <a:latin typeface="Script MT Bold" pitchFamily="66" charset="0"/>
              </a:rPr>
              <a:t>Questions?</a:t>
            </a:r>
            <a:endParaRPr lang="en-US" sz="11500" b="1" dirty="0">
              <a:solidFill>
                <a:schemeClr val="tx1"/>
              </a:solidFill>
              <a:latin typeface="Script MT Bold" pitchFamily="66" charset="0"/>
            </a:endParaRPr>
          </a:p>
        </p:txBody>
      </p:sp>
      <p:sp>
        <p:nvSpPr>
          <p:cNvPr id="4" name="Rectangle 2"/>
          <p:cNvSpPr txBox="1">
            <a:spLocks noChangeArrowheads="1"/>
          </p:cNvSpPr>
          <p:nvPr/>
        </p:nvSpPr>
        <p:spPr>
          <a:xfrm>
            <a:off x="304800" y="3276600"/>
            <a:ext cx="8458200" cy="1447800"/>
          </a:xfrm>
          <a:prstGeom prst="rect">
            <a:avLst/>
          </a:prstGeom>
          <a:solidFill>
            <a:schemeClr val="tx2">
              <a:lumMod val="20000"/>
              <a:lumOff val="80000"/>
              <a:alpha val="80000"/>
            </a:schemeClr>
          </a:solidFill>
          <a:ln w="50800">
            <a:solidFill>
              <a:schemeClr val="tx1"/>
            </a:solidFill>
          </a:ln>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9600" b="1" i="0" u="none" strike="noStrike" kern="1200" cap="none" spc="0" normalizeH="0" baseline="0" noProof="0" dirty="0">
                <a:ln>
                  <a:noFill/>
                </a:ln>
                <a:solidFill>
                  <a:schemeClr val="tx1"/>
                </a:solidFill>
                <a:effectLst/>
                <a:uLnTx/>
                <a:uFillTx/>
                <a:latin typeface="Script MT Bold" pitchFamily="66" charset="0"/>
                <a:ea typeface="+mj-ea"/>
                <a:cs typeface="+mj-cs"/>
              </a:rPr>
              <a:t>Complete WS#3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500" fill="hold"/>
                                        <p:tgtEl>
                                          <p:spTgt spid="18435"/>
                                        </p:tgtEl>
                                        <p:attrNameLst>
                                          <p:attrName>ppt_w</p:attrName>
                                        </p:attrNameLst>
                                      </p:cBhvr>
                                      <p:tavLst>
                                        <p:tav tm="0">
                                          <p:val>
                                            <p:fltVal val="0"/>
                                          </p:val>
                                        </p:tav>
                                        <p:tav tm="100000">
                                          <p:val>
                                            <p:strVal val="#ppt_w"/>
                                          </p:val>
                                        </p:tav>
                                      </p:tavLst>
                                    </p:anim>
                                    <p:anim calcmode="lin" valueType="num">
                                      <p:cBhvr>
                                        <p:cTn id="8" dur="500" fill="hold"/>
                                        <p:tgtEl>
                                          <p:spTgt spid="1843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rmAutofit fontScale="90000"/>
          </a:bodyPr>
          <a:lstStyle/>
          <a:p>
            <a:pPr eaLnBrk="1" hangingPunct="1"/>
            <a:r>
              <a:rPr lang="en-US" sz="4200" b="1" dirty="0">
                <a:solidFill>
                  <a:srgbClr val="002060"/>
                </a:solidFill>
                <a:latin typeface="Trebuchet MS" pitchFamily="34" charset="0"/>
              </a:rPr>
              <a:t>After today </a:t>
            </a:r>
            <a:r>
              <a:rPr lang="en-US" sz="4200" b="1">
                <a:solidFill>
                  <a:srgbClr val="002060"/>
                </a:solidFill>
                <a:latin typeface="Trebuchet MS" pitchFamily="34" charset="0"/>
              </a:rPr>
              <a:t>you should </a:t>
            </a:r>
            <a:r>
              <a:rPr lang="en-US" sz="4200" b="1" dirty="0">
                <a:solidFill>
                  <a:srgbClr val="002060"/>
                </a:solidFill>
                <a:latin typeface="Trebuchet MS" pitchFamily="34" charset="0"/>
              </a:rPr>
              <a:t>be able to…</a:t>
            </a:r>
          </a:p>
        </p:txBody>
      </p:sp>
      <p:sp>
        <p:nvSpPr>
          <p:cNvPr id="3076" name="Rectangle 3"/>
          <p:cNvSpPr>
            <a:spLocks noGrp="1" noChangeArrowheads="1"/>
          </p:cNvSpPr>
          <p:nvPr>
            <p:ph type="body" idx="1"/>
          </p:nvPr>
        </p:nvSpPr>
        <p:spPr>
          <a:xfrm>
            <a:off x="457200" y="1506538"/>
            <a:ext cx="8229600" cy="4873625"/>
          </a:xfrm>
          <a:solidFill>
            <a:schemeClr val="tx2">
              <a:lumMod val="20000"/>
              <a:lumOff val="80000"/>
              <a:alpha val="80000"/>
            </a:schemeClr>
          </a:solidFill>
          <a:ln w="50800">
            <a:solidFill>
              <a:schemeClr val="tx1"/>
            </a:solidFill>
          </a:ln>
        </p:spPr>
        <p:txBody>
          <a:bodyPr>
            <a:normAutofit/>
          </a:bodyPr>
          <a:lstStyle/>
          <a:p>
            <a:pPr>
              <a:spcBef>
                <a:spcPts val="0"/>
              </a:spcBef>
              <a:tabLst>
                <a:tab pos="457200" algn="l"/>
              </a:tabLst>
            </a:pPr>
            <a:r>
              <a:rPr lang="en-US" sz="4000" dirty="0">
                <a:latin typeface="Trebuchet MS" pitchFamily="34" charset="0"/>
                <a:ea typeface="Times New Roman"/>
              </a:rPr>
              <a:t>Explain the effect on gas properties using Gay-Lussac’s Law and the Combined Gas Law</a:t>
            </a:r>
          </a:p>
          <a:p>
            <a:pPr>
              <a:spcBef>
                <a:spcPts val="0"/>
              </a:spcBef>
              <a:tabLst>
                <a:tab pos="457200" algn="l"/>
              </a:tabLst>
            </a:pPr>
            <a:r>
              <a:rPr lang="en-US" sz="4000" dirty="0">
                <a:latin typeface="Trebuchet MS" pitchFamily="34" charset="0"/>
                <a:ea typeface="Times New Roman"/>
              </a:rPr>
              <a:t>Calculate an unknown pressure, temperature, or volume by solving algebraically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57634"/>
            <a:ext cx="8229600" cy="1266366"/>
          </a:xfrm>
          <a:solidFill>
            <a:schemeClr val="tx2">
              <a:lumMod val="20000"/>
              <a:lumOff val="80000"/>
              <a:alpha val="80000"/>
            </a:schemeClr>
          </a:solidFill>
          <a:ln w="50800">
            <a:solidFill>
              <a:schemeClr val="tx1"/>
            </a:solidFill>
          </a:ln>
        </p:spPr>
        <p:txBody>
          <a:bodyPr>
            <a:noAutofit/>
          </a:bodyPr>
          <a:lstStyle/>
          <a:p>
            <a:pPr eaLnBrk="1" hangingPunct="1"/>
            <a:r>
              <a:rPr lang="en-US" sz="4200" b="1" dirty="0">
                <a:solidFill>
                  <a:srgbClr val="002060"/>
                </a:solidFill>
                <a:latin typeface="Trebuchet MS" pitchFamily="34" charset="0"/>
              </a:rPr>
              <a:t>Gay-Lussac’s Law: Pressure </a:t>
            </a:r>
            <a:br>
              <a:rPr lang="en-US" sz="4200" b="1" dirty="0">
                <a:solidFill>
                  <a:srgbClr val="002060"/>
                </a:solidFill>
                <a:latin typeface="Trebuchet MS" pitchFamily="34" charset="0"/>
              </a:rPr>
            </a:br>
            <a:r>
              <a:rPr lang="en-US" sz="4200" b="1" dirty="0">
                <a:solidFill>
                  <a:srgbClr val="002060"/>
                </a:solidFill>
                <a:latin typeface="Trebuchet MS" pitchFamily="34" charset="0"/>
              </a:rPr>
              <a:t>and Temperature</a:t>
            </a:r>
          </a:p>
        </p:txBody>
      </p:sp>
      <p:sp>
        <p:nvSpPr>
          <p:cNvPr id="2" name="Rectangle 3"/>
          <p:cNvSpPr>
            <a:spLocks noGrp="1" noChangeArrowheads="1"/>
          </p:cNvSpPr>
          <p:nvPr>
            <p:ph sz="half" idx="1"/>
          </p:nvPr>
        </p:nvSpPr>
        <p:spPr>
          <a:xfrm>
            <a:off x="457200" y="1600200"/>
            <a:ext cx="4876800" cy="4572000"/>
          </a:xfrm>
          <a:solidFill>
            <a:schemeClr val="tx2">
              <a:lumMod val="20000"/>
              <a:lumOff val="80000"/>
              <a:alpha val="80000"/>
            </a:schemeClr>
          </a:solidFill>
          <a:ln w="50800">
            <a:solidFill>
              <a:schemeClr val="tx1"/>
            </a:solidFill>
          </a:ln>
        </p:spPr>
        <p:txBody>
          <a:bodyPr>
            <a:noAutofit/>
          </a:bodyPr>
          <a:lstStyle/>
          <a:p>
            <a:pPr marL="0" indent="0">
              <a:buNone/>
            </a:pPr>
            <a:r>
              <a:rPr lang="en-US" sz="3400" dirty="0">
                <a:latin typeface="Trebuchet MS" pitchFamily="34" charset="0"/>
              </a:rPr>
              <a:t>Joseph Gay-Lussac discovered </a:t>
            </a:r>
            <a:r>
              <a:rPr lang="en-US" sz="3400" i="1" dirty="0">
                <a:solidFill>
                  <a:srgbClr val="002060"/>
                </a:solidFill>
                <a:effectLst>
                  <a:outerShdw blurRad="38100" dist="38100" dir="2700000" algn="tl">
                    <a:srgbClr val="000000">
                      <a:alpha val="43137"/>
                    </a:srgbClr>
                  </a:outerShdw>
                </a:effectLst>
                <a:latin typeface="Trebuchet MS" pitchFamily="34" charset="0"/>
              </a:rPr>
              <a:t>the relationship between temperature and pressure.</a:t>
            </a:r>
          </a:p>
          <a:p>
            <a:r>
              <a:rPr lang="en-US" sz="3400" dirty="0">
                <a:latin typeface="Trebuchet MS" pitchFamily="34" charset="0"/>
              </a:rPr>
              <a:t>His name is on the gas law that describes this relationship.</a:t>
            </a:r>
          </a:p>
        </p:txBody>
      </p:sp>
      <p:sp>
        <p:nvSpPr>
          <p:cNvPr id="3" name="Content Placeholder 2"/>
          <p:cNvSpPr>
            <a:spLocks noGrp="1"/>
          </p:cNvSpPr>
          <p:nvPr>
            <p:ph sz="half" idx="2"/>
          </p:nvPr>
        </p:nvSpPr>
        <p:spPr>
          <a:xfrm>
            <a:off x="5486400" y="1600200"/>
            <a:ext cx="3200400" cy="4572000"/>
          </a:xfrm>
          <a:solidFill>
            <a:schemeClr val="tx2">
              <a:lumMod val="20000"/>
              <a:lumOff val="80000"/>
              <a:alpha val="80000"/>
            </a:schemeClr>
          </a:solidFill>
          <a:ln w="50800">
            <a:solidFill>
              <a:schemeClr val="tx1"/>
            </a:solidFill>
          </a:ln>
        </p:spPr>
        <p:txBody>
          <a:bodyPr/>
          <a:lstStyle/>
          <a:p>
            <a:endParaRPr lang="en-US" dirty="0"/>
          </a:p>
        </p:txBody>
      </p:sp>
      <p:pic>
        <p:nvPicPr>
          <p:cNvPr id="18434" name="Picture 2" descr="https://encrypted-tbn1.gstatic.com/images?q=tbn:ANd9GcRG6XpiVRsDaCrCEp2Bj4VGamN_7M4ipjh4e6uC-W68AWdPssBqWw">
            <a:hlinkClick r:id="rId3"/>
          </p:cNvPr>
          <p:cNvPicPr>
            <a:picLocks noChangeAspect="1" noChangeArrowheads="1"/>
          </p:cNvPicPr>
          <p:nvPr/>
        </p:nvPicPr>
        <p:blipFill>
          <a:blip r:embed="rId4" cstate="print"/>
          <a:srcRect/>
          <a:stretch>
            <a:fillRect/>
          </a:stretch>
        </p:blipFill>
        <p:spPr bwMode="auto">
          <a:xfrm>
            <a:off x="5657850" y="2286000"/>
            <a:ext cx="2820045" cy="3246492"/>
          </a:xfrm>
          <a:prstGeom prst="rect">
            <a:avLst/>
          </a:prstGeom>
          <a:noFill/>
          <a:ln>
            <a:solidFill>
              <a:schemeClr val="tx1"/>
            </a:solidFill>
          </a:ln>
        </p:spPr>
      </p:pic>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8434"/>
                                        </p:tgtEl>
                                        <p:attrNameLst>
                                          <p:attrName>style.visibility</p:attrName>
                                        </p:attrNameLst>
                                      </p:cBhvr>
                                      <p:to>
                                        <p:strVal val="visible"/>
                                      </p:to>
                                    </p:set>
                                    <p:animEffect transition="in" filter="dissolve">
                                      <p:cBhvr>
                                        <p:cTn id="10" dur="500"/>
                                        <p:tgtEl>
                                          <p:spTgt spid="1843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dissolve">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5181600" y="1676400"/>
            <a:ext cx="3124200" cy="3886200"/>
          </a:xfrm>
          <a:solidFill>
            <a:schemeClr val="tx2">
              <a:lumMod val="20000"/>
              <a:lumOff val="80000"/>
              <a:alpha val="80000"/>
            </a:schemeClr>
          </a:solidFill>
          <a:ln w="50800">
            <a:solidFill>
              <a:schemeClr val="tx1"/>
            </a:solidFill>
          </a:ln>
        </p:spPr>
        <p:txBody>
          <a:bodyPr/>
          <a:lstStyle/>
          <a:p>
            <a:endParaRPr lang="en-US" dirty="0"/>
          </a:p>
        </p:txBody>
      </p:sp>
      <p:sp>
        <p:nvSpPr>
          <p:cNvPr id="5" name="AutoShape 2"/>
          <p:cNvSpPr>
            <a:spLocks noChangeArrowheads="1"/>
          </p:cNvSpPr>
          <p:nvPr/>
        </p:nvSpPr>
        <p:spPr bwMode="auto">
          <a:xfrm>
            <a:off x="65286" y="609600"/>
            <a:ext cx="5566254" cy="5411561"/>
          </a:xfrm>
          <a:prstGeom prst="verticalScroll">
            <a:avLst>
              <a:gd name="adj" fmla="val 12500"/>
            </a:avLst>
          </a:prstGeom>
          <a:solidFill>
            <a:srgbClr val="FFFFFF">
              <a:alpha val="80000"/>
            </a:srgbClr>
          </a:solidFill>
          <a:ln w="5080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a:ln>
                  <a:noFill/>
                </a:ln>
                <a:solidFill>
                  <a:schemeClr val="tx1"/>
                </a:solidFill>
                <a:effectLst/>
                <a:latin typeface="Old English Text MT" pitchFamily="66" charset="0"/>
                <a:cs typeface="Arial" pitchFamily="34" charset="0"/>
              </a:rPr>
              <a:t>“For a given</a:t>
            </a:r>
            <a:r>
              <a:rPr kumimoji="0" lang="en-US" sz="3600" b="0" i="0" u="none" strike="noStrike" cap="none" normalizeH="0" dirty="0">
                <a:ln>
                  <a:noFill/>
                </a:ln>
                <a:solidFill>
                  <a:schemeClr val="tx1"/>
                </a:solidFill>
                <a:effectLst/>
                <a:latin typeface="Old English Text MT" pitchFamily="66" charset="0"/>
                <a:cs typeface="Arial" pitchFamily="34" charset="0"/>
              </a:rPr>
              <a:t> volume of a gas, as the temperature of an enclosed gas increases, the pressure of a gas is directly proportional.”</a:t>
            </a:r>
            <a:endParaRPr kumimoji="0" lang="en-US" sz="3600" b="0" i="0" u="none" strike="noStrike" cap="none" normalizeH="0" baseline="0" dirty="0">
              <a:ln>
                <a:noFill/>
              </a:ln>
              <a:solidFill>
                <a:schemeClr val="tx1"/>
              </a:solidFill>
              <a:effectLst/>
              <a:latin typeface="Old English Text MT" pitchFamily="66" charset="0"/>
              <a:cs typeface="Arial" pitchFamily="34" charset="0"/>
            </a:endParaRPr>
          </a:p>
        </p:txBody>
      </p:sp>
      <p:pic>
        <p:nvPicPr>
          <p:cNvPr id="7" name="Picture 2" descr="https://encrypted-tbn1.gstatic.com/images?q=tbn:ANd9GcRG6XpiVRsDaCrCEp2Bj4VGamN_7M4ipjh4e6uC-W68AWdPssBqWw">
            <a:hlinkClick r:id="rId3"/>
          </p:cNvPr>
          <p:cNvPicPr>
            <a:picLocks noChangeAspect="1" noChangeArrowheads="1"/>
          </p:cNvPicPr>
          <p:nvPr/>
        </p:nvPicPr>
        <p:blipFill>
          <a:blip r:embed="rId4" cstate="print"/>
          <a:srcRect/>
          <a:stretch>
            <a:fillRect/>
          </a:stretch>
        </p:blipFill>
        <p:spPr bwMode="auto">
          <a:xfrm>
            <a:off x="5334000" y="1981200"/>
            <a:ext cx="2820045" cy="3246492"/>
          </a:xfrm>
          <a:prstGeom prst="rect">
            <a:avLst/>
          </a:prstGeom>
          <a:noFill/>
          <a:ln>
            <a:solidFill>
              <a:schemeClr val="tx1"/>
            </a:solidFill>
          </a:ln>
        </p:spPr>
      </p:pic>
      <p:pic>
        <p:nvPicPr>
          <p:cNvPr id="14" name="Picture 13" descr="http://www.gifs.net/Animation11/Science_and_Body/Mouths/Mouth_3.gif"/>
          <p:cNvPicPr>
            <a:picLocks noChangeAspect="1" noChangeArrowheads="1" noCrop="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59398">
            <a:off x="6150666" y="3433417"/>
            <a:ext cx="427633" cy="364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54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3">
                                            <p:bg/>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Autofit/>
          </a:bodyPr>
          <a:lstStyle/>
          <a:p>
            <a:pPr eaLnBrk="1" hangingPunct="1"/>
            <a:r>
              <a:rPr lang="en-US" sz="3950" b="1" dirty="0">
                <a:solidFill>
                  <a:srgbClr val="002060"/>
                </a:solidFill>
                <a:latin typeface="Trebuchet MS" pitchFamily="34" charset="0"/>
              </a:rPr>
              <a:t>Gay-Lussac’s Law: Pressure </a:t>
            </a:r>
            <a:br>
              <a:rPr lang="en-US" sz="3950" b="1" dirty="0">
                <a:solidFill>
                  <a:srgbClr val="002060"/>
                </a:solidFill>
                <a:latin typeface="Trebuchet MS" pitchFamily="34" charset="0"/>
              </a:rPr>
            </a:br>
            <a:r>
              <a:rPr lang="en-US" sz="3950" b="1" dirty="0">
                <a:solidFill>
                  <a:srgbClr val="002060"/>
                </a:solidFill>
                <a:latin typeface="Trebuchet MS" pitchFamily="34" charset="0"/>
              </a:rPr>
              <a:t>and Temperature</a:t>
            </a:r>
          </a:p>
        </p:txBody>
      </p:sp>
      <p:sp>
        <p:nvSpPr>
          <p:cNvPr id="2" name="Rectangle 3"/>
          <p:cNvSpPr>
            <a:spLocks noGrp="1" noChangeArrowheads="1"/>
          </p:cNvSpPr>
          <p:nvPr>
            <p:ph idx="1"/>
          </p:nvPr>
        </p:nvSpPr>
        <p:spPr>
          <a:solidFill>
            <a:schemeClr val="tx2">
              <a:lumMod val="20000"/>
              <a:lumOff val="80000"/>
              <a:alpha val="80000"/>
            </a:schemeClr>
          </a:solidFill>
          <a:ln w="50800">
            <a:solidFill>
              <a:schemeClr val="tx1"/>
            </a:solidFill>
          </a:ln>
        </p:spPr>
        <p:txBody>
          <a:bodyPr>
            <a:noAutofit/>
          </a:bodyPr>
          <a:lstStyle/>
          <a:p>
            <a:pPr marL="0" indent="0">
              <a:buNone/>
            </a:pPr>
            <a:r>
              <a:rPr lang="en-US" sz="3300" dirty="0">
                <a:latin typeface="Trebuchet MS" pitchFamily="34" charset="0"/>
              </a:rPr>
              <a:t>We can simplify this relationship by the formula:</a:t>
            </a:r>
          </a:p>
          <a:p>
            <a:pPr marL="0" indent="0">
              <a:buNone/>
            </a:pPr>
            <a:endParaRPr lang="en-US" sz="3300" dirty="0">
              <a:latin typeface="Trebuchet MS" pitchFamily="34" charset="0"/>
            </a:endParaRPr>
          </a:p>
          <a:p>
            <a:pPr marL="0" indent="0">
              <a:buNone/>
            </a:pPr>
            <a:r>
              <a:rPr lang="en-US" sz="3300" dirty="0">
                <a:latin typeface="Trebuchet MS" pitchFamily="34" charset="0"/>
              </a:rPr>
              <a:t>Where,</a:t>
            </a:r>
          </a:p>
          <a:p>
            <a:pPr marL="1481138" indent="-1481138">
              <a:buNone/>
            </a:pPr>
            <a:r>
              <a:rPr lang="en-US" sz="3300" dirty="0" err="1">
                <a:latin typeface="Trebuchet MS" pitchFamily="34" charset="0"/>
              </a:rPr>
              <a:t>P</a:t>
            </a:r>
            <a:r>
              <a:rPr lang="en-US" sz="3300" baseline="-25000" dirty="0" err="1">
                <a:latin typeface="Trebuchet MS" pitchFamily="34" charset="0"/>
              </a:rPr>
              <a:t>1</a:t>
            </a:r>
            <a:r>
              <a:rPr lang="en-US" sz="3300" dirty="0">
                <a:latin typeface="Trebuchet MS" pitchFamily="34" charset="0"/>
              </a:rPr>
              <a:t>, </a:t>
            </a:r>
            <a:r>
              <a:rPr lang="en-US" sz="3300" dirty="0" err="1">
                <a:latin typeface="Trebuchet MS" pitchFamily="34" charset="0"/>
              </a:rPr>
              <a:t>P</a:t>
            </a:r>
            <a:r>
              <a:rPr lang="en-US" sz="3300" baseline="-25000" dirty="0" err="1">
                <a:latin typeface="Trebuchet MS" pitchFamily="34" charset="0"/>
              </a:rPr>
              <a:t>2</a:t>
            </a:r>
            <a:r>
              <a:rPr lang="en-US" sz="3300" dirty="0">
                <a:latin typeface="Trebuchet MS" pitchFamily="34" charset="0"/>
              </a:rPr>
              <a:t> = </a:t>
            </a:r>
            <a:r>
              <a:rPr lang="en-US" sz="3300" i="1" dirty="0">
                <a:solidFill>
                  <a:srgbClr val="002060"/>
                </a:solidFill>
                <a:effectLst>
                  <a:outerShdw blurRad="38100" dist="38100" dir="2700000" algn="tl">
                    <a:srgbClr val="000000">
                      <a:alpha val="43137"/>
                    </a:srgbClr>
                  </a:outerShdw>
                </a:effectLst>
                <a:latin typeface="Trebuchet MS" pitchFamily="34" charset="0"/>
              </a:rPr>
              <a:t>pressure in any unit (</a:t>
            </a:r>
            <a:r>
              <a:rPr lang="en-US" sz="3300" i="1" dirty="0" err="1">
                <a:solidFill>
                  <a:srgbClr val="002060"/>
                </a:solidFill>
                <a:effectLst>
                  <a:outerShdw blurRad="38100" dist="38100" dir="2700000" algn="tl">
                    <a:srgbClr val="000000">
                      <a:alpha val="43137"/>
                    </a:srgbClr>
                  </a:outerShdw>
                </a:effectLst>
                <a:latin typeface="Trebuchet MS" pitchFamily="34" charset="0"/>
              </a:rPr>
              <a:t>atm</a:t>
            </a:r>
            <a:r>
              <a:rPr lang="en-US" sz="3300" i="1" dirty="0">
                <a:solidFill>
                  <a:srgbClr val="002060"/>
                </a:solidFill>
                <a:effectLst>
                  <a:outerShdw blurRad="38100" dist="38100" dir="2700000" algn="tl">
                    <a:srgbClr val="000000">
                      <a:alpha val="43137"/>
                    </a:srgbClr>
                  </a:outerShdw>
                </a:effectLst>
                <a:latin typeface="Trebuchet MS" pitchFamily="34" charset="0"/>
              </a:rPr>
              <a:t>, </a:t>
            </a:r>
            <a:r>
              <a:rPr lang="en-US" sz="3300" i="1" dirty="0" err="1">
                <a:solidFill>
                  <a:srgbClr val="002060"/>
                </a:solidFill>
                <a:effectLst>
                  <a:outerShdw blurRad="38100" dist="38100" dir="2700000" algn="tl">
                    <a:srgbClr val="000000">
                      <a:alpha val="43137"/>
                    </a:srgbClr>
                  </a:outerShdw>
                </a:effectLst>
                <a:latin typeface="Trebuchet MS" pitchFamily="34" charset="0"/>
              </a:rPr>
              <a:t>kPa</a:t>
            </a:r>
            <a:r>
              <a:rPr lang="en-US" sz="3300" i="1" dirty="0">
                <a:solidFill>
                  <a:srgbClr val="002060"/>
                </a:solidFill>
                <a:effectLst>
                  <a:outerShdw blurRad="38100" dist="38100" dir="2700000" algn="tl">
                    <a:srgbClr val="000000">
                      <a:alpha val="43137"/>
                    </a:srgbClr>
                  </a:outerShdw>
                </a:effectLst>
                <a:latin typeface="Trebuchet MS" pitchFamily="34" charset="0"/>
              </a:rPr>
              <a:t>, or mmHg), BUT they must match!</a:t>
            </a:r>
          </a:p>
          <a:p>
            <a:pPr marL="0" indent="0">
              <a:buNone/>
            </a:pPr>
            <a:r>
              <a:rPr lang="en-US" sz="3300" dirty="0">
                <a:latin typeface="Trebuchet MS" pitchFamily="34" charset="0"/>
              </a:rPr>
              <a:t>T</a:t>
            </a:r>
            <a:r>
              <a:rPr lang="en-US" sz="3300" baseline="-25000" dirty="0">
                <a:latin typeface="Trebuchet MS" pitchFamily="34" charset="0"/>
              </a:rPr>
              <a:t>1</a:t>
            </a:r>
            <a:r>
              <a:rPr lang="en-US" sz="3300" dirty="0">
                <a:latin typeface="Trebuchet MS" pitchFamily="34" charset="0"/>
              </a:rPr>
              <a:t>, T</a:t>
            </a:r>
            <a:r>
              <a:rPr lang="en-US" sz="3300" baseline="-25000" dirty="0">
                <a:latin typeface="Trebuchet MS" pitchFamily="34" charset="0"/>
              </a:rPr>
              <a:t>2</a:t>
            </a:r>
            <a:r>
              <a:rPr lang="en-US" sz="3300" dirty="0">
                <a:latin typeface="Trebuchet MS" pitchFamily="34" charset="0"/>
              </a:rPr>
              <a:t> = </a:t>
            </a:r>
            <a:r>
              <a:rPr lang="en-US" sz="3300" i="1" dirty="0">
                <a:solidFill>
                  <a:srgbClr val="002060"/>
                </a:solidFill>
                <a:effectLst>
                  <a:outerShdw blurRad="38100" dist="38100" dir="2700000" algn="tl">
                    <a:srgbClr val="000000">
                      <a:alpha val="43137"/>
                    </a:srgbClr>
                  </a:outerShdw>
                </a:effectLst>
                <a:latin typeface="Trebuchet MS" pitchFamily="34" charset="0"/>
              </a:rPr>
              <a:t>temperature is </a:t>
            </a:r>
            <a:r>
              <a:rPr lang="en-US" sz="3300" i="1" u="sng" dirty="0">
                <a:solidFill>
                  <a:srgbClr val="002060"/>
                </a:solidFill>
                <a:effectLst>
                  <a:outerShdw blurRad="38100" dist="38100" dir="2700000" algn="tl">
                    <a:srgbClr val="000000">
                      <a:alpha val="43137"/>
                    </a:srgbClr>
                  </a:outerShdw>
                </a:effectLst>
                <a:latin typeface="Trebuchet MS" pitchFamily="34" charset="0"/>
              </a:rPr>
              <a:t>always</a:t>
            </a:r>
            <a:r>
              <a:rPr lang="en-US" sz="3300" i="1" dirty="0">
                <a:solidFill>
                  <a:srgbClr val="002060"/>
                </a:solidFill>
                <a:effectLst>
                  <a:outerShdw blurRad="38100" dist="38100" dir="2700000" algn="tl">
                    <a:srgbClr val="000000">
                      <a:alpha val="43137"/>
                    </a:srgbClr>
                  </a:outerShdw>
                </a:effectLst>
                <a:latin typeface="Trebuchet MS" pitchFamily="34" charset="0"/>
              </a:rPr>
              <a:t> in Kelvin! 	    (Recall, just add 273 +°C)</a:t>
            </a:r>
          </a:p>
        </p:txBody>
      </p:sp>
      <p:sp>
        <p:nvSpPr>
          <p:cNvPr id="4" name="TextBox 3"/>
          <p:cNvSpPr txBox="1"/>
          <p:nvPr/>
        </p:nvSpPr>
        <p:spPr>
          <a:xfrm>
            <a:off x="3062514" y="2193560"/>
            <a:ext cx="3643086" cy="1754326"/>
          </a:xfrm>
          <a:prstGeom prst="rect">
            <a:avLst/>
          </a:prstGeom>
          <a:noFill/>
          <a:ln w="50800" cmpd="dbl">
            <a:solidFill>
              <a:srgbClr val="002060"/>
            </a:solidFill>
          </a:ln>
        </p:spPr>
        <p:txBody>
          <a:bodyPr wrap="square" rtlCol="0">
            <a:spAutoFit/>
          </a:bodyPr>
          <a:lstStyle/>
          <a:p>
            <a:pPr algn="ctr"/>
            <a:r>
              <a:rPr lang="en-US" sz="5400" dirty="0" err="1">
                <a:solidFill>
                  <a:srgbClr val="002060"/>
                </a:solidFill>
                <a:latin typeface="Trebuchet MS" pitchFamily="34" charset="0"/>
              </a:rPr>
              <a:t>P</a:t>
            </a:r>
            <a:r>
              <a:rPr lang="en-US" sz="5400" baseline="-25000" dirty="0" err="1">
                <a:solidFill>
                  <a:srgbClr val="002060"/>
                </a:solidFill>
                <a:latin typeface="Trebuchet MS" pitchFamily="34" charset="0"/>
              </a:rPr>
              <a:t>1</a:t>
            </a:r>
            <a:r>
              <a:rPr lang="en-US" sz="5400" baseline="-25000" dirty="0">
                <a:solidFill>
                  <a:srgbClr val="002060"/>
                </a:solidFill>
                <a:latin typeface="Trebuchet MS" pitchFamily="34" charset="0"/>
              </a:rPr>
              <a:t>     </a:t>
            </a:r>
            <a:r>
              <a:rPr lang="en-US" sz="5400" dirty="0" err="1">
                <a:solidFill>
                  <a:srgbClr val="002060"/>
                </a:solidFill>
                <a:latin typeface="Trebuchet MS" pitchFamily="34" charset="0"/>
              </a:rPr>
              <a:t>P</a:t>
            </a:r>
            <a:r>
              <a:rPr lang="en-US" sz="5400" baseline="-25000" dirty="0" err="1">
                <a:solidFill>
                  <a:srgbClr val="002060"/>
                </a:solidFill>
                <a:latin typeface="Trebuchet MS" pitchFamily="34" charset="0"/>
              </a:rPr>
              <a:t>2</a:t>
            </a:r>
            <a:endParaRPr lang="en-US" sz="5400" baseline="-25000" dirty="0">
              <a:solidFill>
                <a:srgbClr val="002060"/>
              </a:solidFill>
              <a:latin typeface="Trebuchet MS" pitchFamily="34" charset="0"/>
            </a:endParaRPr>
          </a:p>
          <a:p>
            <a:pPr algn="ctr"/>
            <a:r>
              <a:rPr lang="en-US" sz="5400" dirty="0">
                <a:solidFill>
                  <a:srgbClr val="002060"/>
                </a:solidFill>
                <a:latin typeface="Trebuchet MS" pitchFamily="34" charset="0"/>
              </a:rPr>
              <a:t>T</a:t>
            </a:r>
            <a:r>
              <a:rPr lang="en-US" sz="5400" baseline="-25000" dirty="0">
                <a:solidFill>
                  <a:srgbClr val="002060"/>
                </a:solidFill>
                <a:latin typeface="Trebuchet MS" pitchFamily="34" charset="0"/>
              </a:rPr>
              <a:t>1   </a:t>
            </a:r>
            <a:r>
              <a:rPr lang="en-US" sz="5400" dirty="0">
                <a:solidFill>
                  <a:srgbClr val="002060"/>
                </a:solidFill>
                <a:latin typeface="Trebuchet MS" pitchFamily="34" charset="0"/>
              </a:rPr>
              <a:t> T</a:t>
            </a:r>
            <a:r>
              <a:rPr lang="en-US" sz="5400" baseline="-25000" dirty="0">
                <a:solidFill>
                  <a:srgbClr val="002060"/>
                </a:solidFill>
                <a:latin typeface="Trebuchet MS" pitchFamily="34" charset="0"/>
              </a:rPr>
              <a:t>2</a:t>
            </a:r>
          </a:p>
        </p:txBody>
      </p:sp>
      <p:cxnSp>
        <p:nvCxnSpPr>
          <p:cNvPr id="7" name="Straight Connector 6"/>
          <p:cNvCxnSpPr/>
          <p:nvPr/>
        </p:nvCxnSpPr>
        <p:spPr>
          <a:xfrm flipH="1">
            <a:off x="3886200" y="3124200"/>
            <a:ext cx="82296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181600" y="3124200"/>
            <a:ext cx="82296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 Box 21"/>
          <p:cNvSpPr txBox="1">
            <a:spLocks noChangeArrowheads="1"/>
          </p:cNvSpPr>
          <p:nvPr/>
        </p:nvSpPr>
        <p:spPr bwMode="auto">
          <a:xfrm>
            <a:off x="4662722" y="2612574"/>
            <a:ext cx="526137" cy="914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5400" u="none" strike="noStrike" cap="none" normalizeH="0" baseline="0" dirty="0">
                <a:ln>
                  <a:noFill/>
                </a:ln>
                <a:solidFill>
                  <a:srgbClr val="002060"/>
                </a:solidFill>
                <a:effectLst/>
                <a:latin typeface="Trebuchet MS" pitchFamily="34" charset="0"/>
                <a:cs typeface="Arial" pitchFamily="34" charset="0"/>
              </a:rPr>
              <a:t>=</a:t>
            </a:r>
          </a:p>
        </p:txBody>
      </p:sp>
    </p:spTree>
    <p:extLst>
      <p:ext uri="{BB962C8B-B14F-4D97-AF65-F5344CB8AC3E}">
        <p14:creationId xmlns:p14="http://schemas.microsoft.com/office/powerpoint/2010/main" val="84234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ppt_x"/>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dissolv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dissolve">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dissolve">
                                      <p:cBhvr>
                                        <p:cTn id="4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Autofit/>
          </a:bodyPr>
          <a:lstStyle/>
          <a:p>
            <a:pPr eaLnBrk="1" hangingPunct="1"/>
            <a:r>
              <a:rPr lang="en-US" sz="4800" b="1" dirty="0">
                <a:solidFill>
                  <a:srgbClr val="002060"/>
                </a:solidFill>
                <a:latin typeface="Trebuchet MS" pitchFamily="34" charset="0"/>
              </a:rPr>
              <a:t>Gay-Lussac’s Law: Example</a:t>
            </a:r>
          </a:p>
        </p:txBody>
      </p:sp>
      <p:sp>
        <p:nvSpPr>
          <p:cNvPr id="2" name="Rectangle 3"/>
          <p:cNvSpPr>
            <a:spLocks noGrp="1" noChangeArrowheads="1"/>
          </p:cNvSpPr>
          <p:nvPr>
            <p:ph idx="1"/>
          </p:nvPr>
        </p:nvSpPr>
        <p:spPr>
          <a:xfrm>
            <a:off x="457200" y="1524000"/>
            <a:ext cx="8229600" cy="4602163"/>
          </a:xfrm>
          <a:solidFill>
            <a:schemeClr val="tx2">
              <a:lumMod val="20000"/>
              <a:lumOff val="80000"/>
              <a:alpha val="80000"/>
            </a:schemeClr>
          </a:solidFill>
          <a:ln w="50800">
            <a:solidFill>
              <a:schemeClr val="tx1"/>
            </a:solidFill>
          </a:ln>
        </p:spPr>
        <p:txBody>
          <a:bodyPr>
            <a:noAutofit/>
          </a:bodyPr>
          <a:lstStyle/>
          <a:p>
            <a:pPr marL="0" indent="0">
              <a:buNone/>
            </a:pPr>
            <a:r>
              <a:rPr lang="en-US" sz="2500" dirty="0">
                <a:latin typeface="Trebuchet MS"/>
                <a:ea typeface="Times New Roman"/>
                <a:cs typeface="Times New Roman"/>
              </a:rPr>
              <a:t>A gas has a pressure of </a:t>
            </a:r>
            <a:r>
              <a:rPr lang="en-US" sz="2500" dirty="0" err="1">
                <a:latin typeface="Trebuchet MS"/>
                <a:ea typeface="Times New Roman"/>
                <a:cs typeface="Times New Roman"/>
              </a:rPr>
              <a:t>103kPa</a:t>
            </a:r>
            <a:r>
              <a:rPr lang="en-US" sz="2500" dirty="0">
                <a:latin typeface="Trebuchet MS"/>
                <a:ea typeface="Times New Roman"/>
                <a:cs typeface="Times New Roman"/>
              </a:rPr>
              <a:t> at </a:t>
            </a:r>
            <a:r>
              <a:rPr lang="en-US" sz="2500" dirty="0" err="1">
                <a:latin typeface="Trebuchet MS"/>
                <a:ea typeface="Times New Roman"/>
                <a:cs typeface="Times New Roman"/>
              </a:rPr>
              <a:t>25°C</a:t>
            </a:r>
            <a:r>
              <a:rPr lang="en-US" sz="2500" dirty="0">
                <a:latin typeface="Trebuchet MS"/>
                <a:ea typeface="Times New Roman"/>
                <a:cs typeface="Times New Roman"/>
              </a:rPr>
              <a:t>.  What will the pressure be when the temperature reaches </a:t>
            </a:r>
            <a:r>
              <a:rPr lang="en-US" sz="2500" dirty="0" err="1">
                <a:latin typeface="Trebuchet MS"/>
                <a:ea typeface="Times New Roman"/>
                <a:cs typeface="Times New Roman"/>
              </a:rPr>
              <a:t>928°C</a:t>
            </a:r>
            <a:r>
              <a:rPr lang="en-US" sz="2500" dirty="0">
                <a:latin typeface="Trebuchet MS"/>
                <a:ea typeface="Times New Roman"/>
                <a:cs typeface="Times New Roman"/>
              </a:rPr>
              <a:t>? </a:t>
            </a:r>
          </a:p>
          <a:p>
            <a:pPr marL="0" indent="0">
              <a:buNone/>
            </a:pPr>
            <a:r>
              <a:rPr lang="en-US" sz="2500" dirty="0" err="1">
                <a:latin typeface="Trebuchet MS" pitchFamily="34" charset="0"/>
              </a:rPr>
              <a:t>P</a:t>
            </a:r>
            <a:r>
              <a:rPr lang="en-US" sz="2500" baseline="-25000" dirty="0" err="1">
                <a:latin typeface="Trebuchet MS" pitchFamily="34" charset="0"/>
              </a:rPr>
              <a:t>1</a:t>
            </a:r>
            <a:r>
              <a:rPr lang="en-US" sz="2500" dirty="0">
                <a:latin typeface="Trebuchet MS" pitchFamily="34" charset="0"/>
              </a:rPr>
              <a:t>=</a:t>
            </a:r>
          </a:p>
          <a:p>
            <a:pPr marL="0" indent="0">
              <a:buNone/>
            </a:pPr>
            <a:r>
              <a:rPr lang="en-US" sz="2500" dirty="0">
                <a:latin typeface="Trebuchet MS" pitchFamily="34" charset="0"/>
              </a:rPr>
              <a:t>T</a:t>
            </a:r>
            <a:r>
              <a:rPr lang="en-US" sz="2500" baseline="-25000" dirty="0">
                <a:latin typeface="Trebuchet MS" pitchFamily="34" charset="0"/>
              </a:rPr>
              <a:t>1</a:t>
            </a:r>
            <a:r>
              <a:rPr lang="en-US" sz="2500" dirty="0">
                <a:latin typeface="Trebuchet MS" pitchFamily="34" charset="0"/>
              </a:rPr>
              <a:t>=</a:t>
            </a:r>
          </a:p>
          <a:p>
            <a:pPr marL="0" indent="0">
              <a:buNone/>
            </a:pPr>
            <a:r>
              <a:rPr lang="en-US" sz="2500" dirty="0" err="1">
                <a:latin typeface="Trebuchet MS" pitchFamily="34" charset="0"/>
              </a:rPr>
              <a:t>P</a:t>
            </a:r>
            <a:r>
              <a:rPr lang="en-US" sz="2500" baseline="-25000" dirty="0" err="1">
                <a:latin typeface="Trebuchet MS" pitchFamily="34" charset="0"/>
              </a:rPr>
              <a:t>2</a:t>
            </a:r>
            <a:r>
              <a:rPr lang="en-US" sz="2500" dirty="0">
                <a:latin typeface="Trebuchet MS" pitchFamily="34" charset="0"/>
              </a:rPr>
              <a:t>=</a:t>
            </a:r>
          </a:p>
          <a:p>
            <a:pPr marL="0" indent="0">
              <a:buNone/>
            </a:pPr>
            <a:r>
              <a:rPr lang="en-US" sz="2500" dirty="0">
                <a:latin typeface="Trebuchet MS" pitchFamily="34" charset="0"/>
              </a:rPr>
              <a:t>T</a:t>
            </a:r>
            <a:r>
              <a:rPr lang="en-US" sz="2500" baseline="-25000" dirty="0">
                <a:latin typeface="Trebuchet MS" pitchFamily="34" charset="0"/>
              </a:rPr>
              <a:t>2</a:t>
            </a:r>
            <a:r>
              <a:rPr lang="en-US" sz="2500" dirty="0">
                <a:latin typeface="Trebuchet MS" pitchFamily="34" charset="0"/>
              </a:rPr>
              <a:t>=</a:t>
            </a:r>
          </a:p>
          <a:p>
            <a:pPr marL="0" indent="0">
              <a:buNone/>
            </a:pPr>
            <a:endParaRPr lang="en-US" sz="2500" dirty="0">
              <a:latin typeface="Trebuchet MS" pitchFamily="34" charset="0"/>
            </a:endParaRPr>
          </a:p>
        </p:txBody>
      </p:sp>
      <p:sp>
        <p:nvSpPr>
          <p:cNvPr id="7" name="Text Box 21"/>
          <p:cNvSpPr txBox="1">
            <a:spLocks noChangeArrowheads="1"/>
          </p:cNvSpPr>
          <p:nvPr/>
        </p:nvSpPr>
        <p:spPr bwMode="auto">
          <a:xfrm>
            <a:off x="1034142" y="2362200"/>
            <a:ext cx="132805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en-US" sz="2500" u="none" strike="noStrike" cap="none" normalizeH="0" baseline="0" dirty="0" err="1">
                <a:ln>
                  <a:noFill/>
                </a:ln>
                <a:solidFill>
                  <a:srgbClr val="002060"/>
                </a:solidFill>
                <a:effectLst/>
                <a:latin typeface="Trebuchet MS" pitchFamily="34" charset="0"/>
                <a:cs typeface="Arial" pitchFamily="34" charset="0"/>
              </a:rPr>
              <a:t>103kPa</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8" name="Text Box 21"/>
          <p:cNvSpPr txBox="1">
            <a:spLocks noChangeArrowheads="1"/>
          </p:cNvSpPr>
          <p:nvPr/>
        </p:nvSpPr>
        <p:spPr bwMode="auto">
          <a:xfrm>
            <a:off x="921659" y="2819400"/>
            <a:ext cx="2775859"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err="1">
                <a:solidFill>
                  <a:srgbClr val="002060"/>
                </a:solidFill>
                <a:latin typeface="Trebuchet MS" pitchFamily="34" charset="0"/>
                <a:cs typeface="Arial" pitchFamily="34" charset="0"/>
              </a:rPr>
              <a:t>25°C</a:t>
            </a:r>
            <a:r>
              <a:rPr lang="en-US" sz="2500" dirty="0">
                <a:solidFill>
                  <a:srgbClr val="002060"/>
                </a:solidFill>
                <a:latin typeface="Trebuchet MS" pitchFamily="34" charset="0"/>
                <a:cs typeface="Arial" pitchFamily="34" charset="0"/>
              </a:rPr>
              <a:t> +273= </a:t>
            </a:r>
            <a:r>
              <a:rPr lang="en-US" sz="2500" b="1" dirty="0" err="1">
                <a:solidFill>
                  <a:srgbClr val="002060"/>
                </a:solidFill>
                <a:latin typeface="Trebuchet MS" pitchFamily="34" charset="0"/>
                <a:cs typeface="Arial" pitchFamily="34" charset="0"/>
              </a:rPr>
              <a:t>298K</a:t>
            </a:r>
            <a:endParaRPr kumimoji="0" lang="en-US" sz="2500" b="1" u="none" strike="noStrike" cap="none" normalizeH="0" baseline="0" dirty="0">
              <a:ln>
                <a:noFill/>
              </a:ln>
              <a:solidFill>
                <a:srgbClr val="002060"/>
              </a:solidFill>
              <a:effectLst/>
              <a:latin typeface="Trebuchet MS" pitchFamily="34" charset="0"/>
              <a:cs typeface="Arial" pitchFamily="34" charset="0"/>
            </a:endParaRPr>
          </a:p>
        </p:txBody>
      </p:sp>
      <p:sp>
        <p:nvSpPr>
          <p:cNvPr id="9" name="Text Box 21"/>
          <p:cNvSpPr txBox="1">
            <a:spLocks noChangeArrowheads="1"/>
          </p:cNvSpPr>
          <p:nvPr/>
        </p:nvSpPr>
        <p:spPr bwMode="auto">
          <a:xfrm>
            <a:off x="881742" y="3276600"/>
            <a:ext cx="64225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10" name="Text Box 21"/>
          <p:cNvSpPr txBox="1">
            <a:spLocks noChangeArrowheads="1"/>
          </p:cNvSpPr>
          <p:nvPr/>
        </p:nvSpPr>
        <p:spPr bwMode="auto">
          <a:xfrm>
            <a:off x="925283" y="3733800"/>
            <a:ext cx="2960917"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500" dirty="0" err="1">
                <a:solidFill>
                  <a:srgbClr val="002060"/>
                </a:solidFill>
                <a:latin typeface="Trebuchet MS" pitchFamily="34" charset="0"/>
                <a:cs typeface="Arial" pitchFamily="34" charset="0"/>
              </a:rPr>
              <a:t>928°C+273</a:t>
            </a:r>
            <a:r>
              <a:rPr lang="en-US" sz="2500" dirty="0">
                <a:solidFill>
                  <a:srgbClr val="002060"/>
                </a:solidFill>
                <a:latin typeface="Trebuchet MS" pitchFamily="34" charset="0"/>
                <a:cs typeface="Arial" pitchFamily="34" charset="0"/>
              </a:rPr>
              <a:t>= </a:t>
            </a:r>
            <a:r>
              <a:rPr lang="en-US" sz="2500" b="1" dirty="0" err="1">
                <a:solidFill>
                  <a:srgbClr val="002060"/>
                </a:solidFill>
                <a:latin typeface="Trebuchet MS" pitchFamily="34" charset="0"/>
                <a:cs typeface="Arial" pitchFamily="34" charset="0"/>
              </a:rPr>
              <a:t>1201K</a:t>
            </a:r>
            <a:r>
              <a:rPr lang="en-US" sz="2500" dirty="0">
                <a:solidFill>
                  <a:srgbClr val="002060"/>
                </a:solidFill>
                <a:latin typeface="Trebuchet MS" pitchFamily="34" charset="0"/>
                <a:cs typeface="Arial" pitchFamily="34" charset="0"/>
              </a:rPr>
              <a:t> </a:t>
            </a:r>
          </a:p>
        </p:txBody>
      </p:sp>
      <p:sp>
        <p:nvSpPr>
          <p:cNvPr id="22" name="Text Box 21"/>
          <p:cNvSpPr txBox="1">
            <a:spLocks noChangeArrowheads="1"/>
          </p:cNvSpPr>
          <p:nvPr/>
        </p:nvSpPr>
        <p:spPr bwMode="auto">
          <a:xfrm>
            <a:off x="4267200" y="3962400"/>
            <a:ext cx="1575712"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103kPa</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3" name="Text Box 21"/>
          <p:cNvSpPr txBox="1">
            <a:spLocks noChangeArrowheads="1"/>
          </p:cNvSpPr>
          <p:nvPr/>
        </p:nvSpPr>
        <p:spPr bwMode="auto">
          <a:xfrm>
            <a:off x="4331607" y="4413231"/>
            <a:ext cx="13389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298K</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4" name="Text Box 21"/>
          <p:cNvSpPr txBox="1">
            <a:spLocks noChangeArrowheads="1"/>
          </p:cNvSpPr>
          <p:nvPr/>
        </p:nvSpPr>
        <p:spPr bwMode="auto">
          <a:xfrm>
            <a:off x="5682342" y="4176486"/>
            <a:ext cx="33382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6" name="Text Box 21"/>
          <p:cNvSpPr txBox="1">
            <a:spLocks noChangeArrowheads="1"/>
          </p:cNvSpPr>
          <p:nvPr/>
        </p:nvSpPr>
        <p:spPr bwMode="auto">
          <a:xfrm>
            <a:off x="6255655" y="3923373"/>
            <a:ext cx="7620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P</a:t>
            </a:r>
            <a:r>
              <a:rPr lang="en-US" sz="2500" baseline="-25000" dirty="0" err="1">
                <a:solidFill>
                  <a:srgbClr val="002060"/>
                </a:solidFill>
                <a:latin typeface="Trebuchet MS" pitchFamily="34" charset="0"/>
                <a:cs typeface="Arial" pitchFamily="34" charset="0"/>
              </a:rPr>
              <a:t>2</a:t>
            </a:r>
            <a:r>
              <a:rPr lang="en-US" sz="2500" dirty="0">
                <a:solidFill>
                  <a:srgbClr val="002060"/>
                </a:solidFill>
                <a:latin typeface="Trebuchet MS" pitchFamily="34" charset="0"/>
                <a:cs typeface="Arial" pitchFamily="34" charset="0"/>
              </a:rPr>
              <a:t>)</a:t>
            </a:r>
            <a:endParaRPr kumimoji="0" lang="en-US" sz="2500" u="none" strike="noStrike" cap="none" normalizeH="0" baseline="-25000" dirty="0">
              <a:ln>
                <a:noFill/>
              </a:ln>
              <a:solidFill>
                <a:srgbClr val="002060"/>
              </a:solidFill>
              <a:effectLst/>
              <a:latin typeface="Trebuchet MS" pitchFamily="34" charset="0"/>
              <a:cs typeface="Arial" pitchFamily="34" charset="0"/>
            </a:endParaRPr>
          </a:p>
        </p:txBody>
      </p:sp>
      <p:sp>
        <p:nvSpPr>
          <p:cNvPr id="27" name="Text Box 21"/>
          <p:cNvSpPr txBox="1">
            <a:spLocks noChangeArrowheads="1"/>
          </p:cNvSpPr>
          <p:nvPr/>
        </p:nvSpPr>
        <p:spPr bwMode="auto">
          <a:xfrm>
            <a:off x="5007428" y="4935747"/>
            <a:ext cx="7620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800" dirty="0" err="1">
                <a:solidFill>
                  <a:srgbClr val="002060"/>
                </a:solidFill>
                <a:latin typeface="Trebuchet MS" pitchFamily="34" charset="0"/>
                <a:cs typeface="Arial" pitchFamily="34" charset="0"/>
              </a:rPr>
              <a:t>P</a:t>
            </a:r>
            <a:r>
              <a:rPr lang="en-US" sz="2800" baseline="-25000" dirty="0" err="1">
                <a:solidFill>
                  <a:srgbClr val="002060"/>
                </a:solidFill>
                <a:latin typeface="Trebuchet MS" pitchFamily="34" charset="0"/>
                <a:cs typeface="Arial" pitchFamily="34" charset="0"/>
              </a:rPr>
              <a:t>2</a:t>
            </a:r>
            <a:endParaRPr kumimoji="0" lang="en-US" sz="2800" u="none" strike="noStrike" cap="none" normalizeH="0" baseline="-25000" dirty="0">
              <a:ln>
                <a:noFill/>
              </a:ln>
              <a:solidFill>
                <a:srgbClr val="002060"/>
              </a:solidFill>
              <a:effectLst/>
              <a:latin typeface="Trebuchet MS" pitchFamily="34" charset="0"/>
              <a:cs typeface="Arial" pitchFamily="34" charset="0"/>
            </a:endParaRPr>
          </a:p>
        </p:txBody>
      </p:sp>
      <p:sp>
        <p:nvSpPr>
          <p:cNvPr id="28" name="Text Box 21"/>
          <p:cNvSpPr txBox="1">
            <a:spLocks noChangeArrowheads="1"/>
          </p:cNvSpPr>
          <p:nvPr/>
        </p:nvSpPr>
        <p:spPr bwMode="auto">
          <a:xfrm>
            <a:off x="5584378" y="4953409"/>
            <a:ext cx="33382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800" dirty="0">
                <a:solidFill>
                  <a:srgbClr val="002060"/>
                </a:solidFill>
                <a:latin typeface="Trebuchet MS" pitchFamily="34" charset="0"/>
                <a:cs typeface="Arial" pitchFamily="34" charset="0"/>
              </a:rPr>
              <a:t>=</a:t>
            </a:r>
            <a:endParaRPr kumimoji="0" lang="en-US" sz="2800" u="none" strike="noStrike" cap="none" normalizeH="0" baseline="0" dirty="0">
              <a:ln>
                <a:noFill/>
              </a:ln>
              <a:solidFill>
                <a:srgbClr val="002060"/>
              </a:solidFill>
              <a:effectLst/>
              <a:latin typeface="Trebuchet MS" pitchFamily="34" charset="0"/>
              <a:cs typeface="Arial" pitchFamily="34" charset="0"/>
            </a:endParaRPr>
          </a:p>
        </p:txBody>
      </p:sp>
      <p:sp>
        <p:nvSpPr>
          <p:cNvPr id="29" name="Text Box 21"/>
          <p:cNvSpPr txBox="1">
            <a:spLocks noChangeArrowheads="1"/>
          </p:cNvSpPr>
          <p:nvPr/>
        </p:nvSpPr>
        <p:spPr bwMode="auto">
          <a:xfrm>
            <a:off x="5972634" y="4919381"/>
            <a:ext cx="1494966"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800" b="1" dirty="0" err="1">
                <a:solidFill>
                  <a:srgbClr val="FF0000"/>
                </a:solidFill>
                <a:latin typeface="Trebuchet MS" pitchFamily="34" charset="0"/>
                <a:cs typeface="Arial" pitchFamily="34" charset="0"/>
              </a:rPr>
              <a:t>420kPa</a:t>
            </a:r>
            <a:endParaRPr kumimoji="0" lang="en-US" sz="2800" b="1" u="none" strike="noStrike" cap="none" normalizeH="0" baseline="0" dirty="0">
              <a:ln>
                <a:noFill/>
              </a:ln>
              <a:solidFill>
                <a:srgbClr val="FF0000"/>
              </a:solidFill>
              <a:effectLst/>
              <a:latin typeface="Trebuchet MS" pitchFamily="34" charset="0"/>
              <a:cs typeface="Arial" pitchFamily="34" charset="0"/>
            </a:endParaRPr>
          </a:p>
        </p:txBody>
      </p:sp>
      <p:sp>
        <p:nvSpPr>
          <p:cNvPr id="31" name="TextBox 30"/>
          <p:cNvSpPr txBox="1"/>
          <p:nvPr/>
        </p:nvSpPr>
        <p:spPr>
          <a:xfrm>
            <a:off x="4572000" y="2376767"/>
            <a:ext cx="2369472" cy="1200329"/>
          </a:xfrm>
          <a:prstGeom prst="rect">
            <a:avLst/>
          </a:prstGeom>
          <a:noFill/>
          <a:ln w="50800" cmpd="dbl">
            <a:solidFill>
              <a:srgbClr val="002060"/>
            </a:solidFill>
          </a:ln>
        </p:spPr>
        <p:txBody>
          <a:bodyPr wrap="square" rtlCol="0">
            <a:spAutoFit/>
          </a:bodyPr>
          <a:lstStyle/>
          <a:p>
            <a:pPr algn="ctr"/>
            <a:r>
              <a:rPr lang="en-US" sz="3600" dirty="0" err="1">
                <a:solidFill>
                  <a:srgbClr val="002060"/>
                </a:solidFill>
                <a:latin typeface="Trebuchet MS" pitchFamily="34" charset="0"/>
              </a:rPr>
              <a:t>P</a:t>
            </a:r>
            <a:r>
              <a:rPr lang="en-US" sz="3600" baseline="-25000" dirty="0" err="1">
                <a:solidFill>
                  <a:srgbClr val="002060"/>
                </a:solidFill>
                <a:latin typeface="Trebuchet MS" pitchFamily="34" charset="0"/>
              </a:rPr>
              <a:t>1</a:t>
            </a:r>
            <a:r>
              <a:rPr lang="en-US" sz="3600" baseline="-25000" dirty="0">
                <a:solidFill>
                  <a:srgbClr val="002060"/>
                </a:solidFill>
                <a:latin typeface="Trebuchet MS" pitchFamily="34" charset="0"/>
              </a:rPr>
              <a:t>    </a:t>
            </a:r>
            <a:r>
              <a:rPr lang="en-US" sz="3600" dirty="0">
                <a:solidFill>
                  <a:srgbClr val="002060"/>
                </a:solidFill>
                <a:latin typeface="Trebuchet MS" pitchFamily="34" charset="0"/>
              </a:rPr>
              <a:t> </a:t>
            </a:r>
            <a:r>
              <a:rPr lang="en-US" sz="3600" dirty="0" err="1">
                <a:solidFill>
                  <a:srgbClr val="002060"/>
                </a:solidFill>
                <a:latin typeface="Trebuchet MS" pitchFamily="34" charset="0"/>
              </a:rPr>
              <a:t>P</a:t>
            </a:r>
            <a:r>
              <a:rPr lang="en-US" sz="3600" baseline="-25000" dirty="0" err="1">
                <a:solidFill>
                  <a:srgbClr val="002060"/>
                </a:solidFill>
                <a:latin typeface="Trebuchet MS" pitchFamily="34" charset="0"/>
              </a:rPr>
              <a:t>2</a:t>
            </a:r>
            <a:endParaRPr lang="en-US" sz="3600" baseline="-25000" dirty="0">
              <a:solidFill>
                <a:srgbClr val="002060"/>
              </a:solidFill>
              <a:latin typeface="Trebuchet MS" pitchFamily="34" charset="0"/>
            </a:endParaRPr>
          </a:p>
          <a:p>
            <a:pPr algn="ctr"/>
            <a:r>
              <a:rPr lang="en-US" sz="3600" dirty="0">
                <a:solidFill>
                  <a:srgbClr val="002060"/>
                </a:solidFill>
                <a:latin typeface="Trebuchet MS" pitchFamily="34" charset="0"/>
              </a:rPr>
              <a:t>T</a:t>
            </a:r>
            <a:r>
              <a:rPr lang="en-US" sz="3600" baseline="-25000" dirty="0">
                <a:solidFill>
                  <a:srgbClr val="002060"/>
                </a:solidFill>
                <a:latin typeface="Trebuchet MS" pitchFamily="34" charset="0"/>
              </a:rPr>
              <a:t>1   </a:t>
            </a:r>
            <a:r>
              <a:rPr lang="en-US" sz="3600" dirty="0">
                <a:solidFill>
                  <a:srgbClr val="002060"/>
                </a:solidFill>
                <a:latin typeface="Trebuchet MS" pitchFamily="34" charset="0"/>
              </a:rPr>
              <a:t>  T</a:t>
            </a:r>
            <a:r>
              <a:rPr lang="en-US" sz="3600" baseline="-25000" dirty="0">
                <a:solidFill>
                  <a:srgbClr val="002060"/>
                </a:solidFill>
                <a:latin typeface="Trebuchet MS" pitchFamily="34" charset="0"/>
              </a:rPr>
              <a:t>2</a:t>
            </a:r>
          </a:p>
        </p:txBody>
      </p:sp>
      <p:cxnSp>
        <p:nvCxnSpPr>
          <p:cNvPr id="32" name="Straight Connector 31"/>
          <p:cNvCxnSpPr/>
          <p:nvPr/>
        </p:nvCxnSpPr>
        <p:spPr>
          <a:xfrm flipH="1">
            <a:off x="4891326" y="3022602"/>
            <a:ext cx="64008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5881932" y="3037116"/>
            <a:ext cx="64008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4" name="Text Box 21"/>
          <p:cNvSpPr txBox="1">
            <a:spLocks noChangeArrowheads="1"/>
          </p:cNvSpPr>
          <p:nvPr/>
        </p:nvSpPr>
        <p:spPr bwMode="auto">
          <a:xfrm>
            <a:off x="5434164" y="2667000"/>
            <a:ext cx="526137" cy="914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u="none" strike="noStrike" cap="none" normalizeH="0" baseline="0" dirty="0">
                <a:ln>
                  <a:noFill/>
                </a:ln>
                <a:solidFill>
                  <a:srgbClr val="002060"/>
                </a:solidFill>
                <a:effectLst/>
                <a:latin typeface="Trebuchet MS" pitchFamily="34" charset="0"/>
                <a:cs typeface="Arial" pitchFamily="34" charset="0"/>
              </a:rPr>
              <a:t>=</a:t>
            </a:r>
          </a:p>
        </p:txBody>
      </p:sp>
      <p:cxnSp>
        <p:nvCxnSpPr>
          <p:cNvPr id="35" name="Straight Connector 34"/>
          <p:cNvCxnSpPr/>
          <p:nvPr/>
        </p:nvCxnSpPr>
        <p:spPr>
          <a:xfrm flipH="1">
            <a:off x="4419600" y="4430484"/>
            <a:ext cx="118872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050280" y="4419600"/>
            <a:ext cx="118872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Text Box 21"/>
          <p:cNvSpPr txBox="1">
            <a:spLocks noChangeArrowheads="1"/>
          </p:cNvSpPr>
          <p:nvPr/>
        </p:nvSpPr>
        <p:spPr bwMode="auto">
          <a:xfrm>
            <a:off x="6005287" y="4361544"/>
            <a:ext cx="13389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1201K</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Tree>
    <p:extLst>
      <p:ext uri="{BB962C8B-B14F-4D97-AF65-F5344CB8AC3E}">
        <p14:creationId xmlns:p14="http://schemas.microsoft.com/office/powerpoint/2010/main" val="13756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ppt_x"/>
                                          </p:val>
                                        </p:tav>
                                        <p:tav tm="100000">
                                          <p:val>
                                            <p:strVal val="#ppt_x"/>
                                          </p:val>
                                        </p:tav>
                                      </p:tavLst>
                                    </p:anim>
                                    <p:anim calcmode="lin" valueType="num">
                                      <p:cBhvr additive="base">
                                        <p:cTn id="4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additive="base">
                                        <p:cTn id="50" dur="500" fill="hold"/>
                                        <p:tgtEl>
                                          <p:spTgt spid="10"/>
                                        </p:tgtEl>
                                        <p:attrNameLst>
                                          <p:attrName>ppt_x</p:attrName>
                                        </p:attrNameLst>
                                      </p:cBhvr>
                                      <p:tavLst>
                                        <p:tav tm="0">
                                          <p:val>
                                            <p:strVal val="#ppt_x"/>
                                          </p:val>
                                        </p:tav>
                                        <p:tav tm="100000">
                                          <p:val>
                                            <p:strVal val="#ppt_x"/>
                                          </p:val>
                                        </p:tav>
                                      </p:tavLst>
                                    </p:anim>
                                    <p:anim calcmode="lin" valueType="num">
                                      <p:cBhvr additive="base">
                                        <p:cTn id="5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fill="hold"/>
                                        <p:tgtEl>
                                          <p:spTgt spid="31"/>
                                        </p:tgtEl>
                                        <p:attrNameLst>
                                          <p:attrName>ppt_x</p:attrName>
                                        </p:attrNameLst>
                                      </p:cBhvr>
                                      <p:tavLst>
                                        <p:tav tm="0">
                                          <p:val>
                                            <p:strVal val="#ppt_x"/>
                                          </p:val>
                                        </p:tav>
                                        <p:tav tm="100000">
                                          <p:val>
                                            <p:strVal val="#ppt_x"/>
                                          </p:val>
                                        </p:tav>
                                      </p:tavLst>
                                    </p:anim>
                                    <p:anim calcmode="lin" valueType="num">
                                      <p:cBhvr additive="base">
                                        <p:cTn id="57" dur="500" fill="hold"/>
                                        <p:tgtEl>
                                          <p:spTgt spid="31"/>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additive="base">
                                        <p:cTn id="60" dur="500" fill="hold"/>
                                        <p:tgtEl>
                                          <p:spTgt spid="32"/>
                                        </p:tgtEl>
                                        <p:attrNameLst>
                                          <p:attrName>ppt_x</p:attrName>
                                        </p:attrNameLst>
                                      </p:cBhvr>
                                      <p:tavLst>
                                        <p:tav tm="0">
                                          <p:val>
                                            <p:strVal val="#ppt_x"/>
                                          </p:val>
                                        </p:tav>
                                        <p:tav tm="100000">
                                          <p:val>
                                            <p:strVal val="#ppt_x"/>
                                          </p:val>
                                        </p:tav>
                                      </p:tavLst>
                                    </p:anim>
                                    <p:anim calcmode="lin" valueType="num">
                                      <p:cBhvr additive="base">
                                        <p:cTn id="61" dur="500" fill="hold"/>
                                        <p:tgtEl>
                                          <p:spTgt spid="32"/>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fill="hold"/>
                                        <p:tgtEl>
                                          <p:spTgt spid="33"/>
                                        </p:tgtEl>
                                        <p:attrNameLst>
                                          <p:attrName>ppt_x</p:attrName>
                                        </p:attrNameLst>
                                      </p:cBhvr>
                                      <p:tavLst>
                                        <p:tav tm="0">
                                          <p:val>
                                            <p:strVal val="#ppt_x"/>
                                          </p:val>
                                        </p:tav>
                                        <p:tav tm="100000">
                                          <p:val>
                                            <p:strVal val="#ppt_x"/>
                                          </p:val>
                                        </p:tav>
                                      </p:tavLst>
                                    </p:anim>
                                    <p:anim calcmode="lin" valueType="num">
                                      <p:cBhvr additive="base">
                                        <p:cTn id="65" dur="500" fill="hold"/>
                                        <p:tgtEl>
                                          <p:spTgt spid="33"/>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ppt_x"/>
                                          </p:val>
                                        </p:tav>
                                        <p:tav tm="100000">
                                          <p:val>
                                            <p:strVal val="#ppt_x"/>
                                          </p:val>
                                        </p:tav>
                                      </p:tavLst>
                                    </p:anim>
                                    <p:anim calcmode="lin" valueType="num">
                                      <p:cBhvr additive="base">
                                        <p:cTn id="6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ppt_x"/>
                                          </p:val>
                                        </p:tav>
                                        <p:tav tm="100000">
                                          <p:val>
                                            <p:strVal val="#ppt_x"/>
                                          </p:val>
                                        </p:tav>
                                      </p:tavLst>
                                    </p:anim>
                                    <p:anim calcmode="lin" valueType="num">
                                      <p:cBhvr additive="base">
                                        <p:cTn id="7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additive="base">
                                        <p:cTn id="80" dur="500" fill="hold"/>
                                        <p:tgtEl>
                                          <p:spTgt spid="35"/>
                                        </p:tgtEl>
                                        <p:attrNameLst>
                                          <p:attrName>ppt_x</p:attrName>
                                        </p:attrNameLst>
                                      </p:cBhvr>
                                      <p:tavLst>
                                        <p:tav tm="0">
                                          <p:val>
                                            <p:strVal val="#ppt_x"/>
                                          </p:val>
                                        </p:tav>
                                        <p:tav tm="100000">
                                          <p:val>
                                            <p:strVal val="#ppt_x"/>
                                          </p:val>
                                        </p:tav>
                                      </p:tavLst>
                                    </p:anim>
                                    <p:anim calcmode="lin" valueType="num">
                                      <p:cBhvr additive="base">
                                        <p:cTn id="8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 calcmode="lin" valueType="num">
                                      <p:cBhvr additive="base">
                                        <p:cTn id="92" dur="500" fill="hold"/>
                                        <p:tgtEl>
                                          <p:spTgt spid="24"/>
                                        </p:tgtEl>
                                        <p:attrNameLst>
                                          <p:attrName>ppt_x</p:attrName>
                                        </p:attrNameLst>
                                      </p:cBhvr>
                                      <p:tavLst>
                                        <p:tav tm="0">
                                          <p:val>
                                            <p:strVal val="#ppt_x"/>
                                          </p:val>
                                        </p:tav>
                                        <p:tav tm="100000">
                                          <p:val>
                                            <p:strVal val="#ppt_x"/>
                                          </p:val>
                                        </p:tav>
                                      </p:tavLst>
                                    </p:anim>
                                    <p:anim calcmode="lin" valueType="num">
                                      <p:cBhvr additive="base">
                                        <p:cTn id="9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additive="base">
                                        <p:cTn id="98" dur="500" fill="hold"/>
                                        <p:tgtEl>
                                          <p:spTgt spid="26"/>
                                        </p:tgtEl>
                                        <p:attrNameLst>
                                          <p:attrName>ppt_x</p:attrName>
                                        </p:attrNameLst>
                                      </p:cBhvr>
                                      <p:tavLst>
                                        <p:tav tm="0">
                                          <p:val>
                                            <p:strVal val="#ppt_x"/>
                                          </p:val>
                                        </p:tav>
                                        <p:tav tm="100000">
                                          <p:val>
                                            <p:strVal val="#ppt_x"/>
                                          </p:val>
                                        </p:tav>
                                      </p:tavLst>
                                    </p:anim>
                                    <p:anim calcmode="lin" valueType="num">
                                      <p:cBhvr additive="base">
                                        <p:cTn id="9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nodeType="click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additive="base">
                                        <p:cTn id="104" dur="500" fill="hold"/>
                                        <p:tgtEl>
                                          <p:spTgt spid="36"/>
                                        </p:tgtEl>
                                        <p:attrNameLst>
                                          <p:attrName>ppt_x</p:attrName>
                                        </p:attrNameLst>
                                      </p:cBhvr>
                                      <p:tavLst>
                                        <p:tav tm="0">
                                          <p:val>
                                            <p:strVal val="#ppt_x"/>
                                          </p:val>
                                        </p:tav>
                                        <p:tav tm="100000">
                                          <p:val>
                                            <p:strVal val="#ppt_x"/>
                                          </p:val>
                                        </p:tav>
                                      </p:tavLst>
                                    </p:anim>
                                    <p:anim calcmode="lin" valueType="num">
                                      <p:cBhvr additive="base">
                                        <p:cTn id="10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37"/>
                                        </p:tgtEl>
                                        <p:attrNameLst>
                                          <p:attrName>style.visibility</p:attrName>
                                        </p:attrNameLst>
                                      </p:cBhvr>
                                      <p:to>
                                        <p:strVal val="visible"/>
                                      </p:to>
                                    </p:set>
                                    <p:anim calcmode="lin" valueType="num">
                                      <p:cBhvr additive="base">
                                        <p:cTn id="110" dur="500" fill="hold"/>
                                        <p:tgtEl>
                                          <p:spTgt spid="37"/>
                                        </p:tgtEl>
                                        <p:attrNameLst>
                                          <p:attrName>ppt_x</p:attrName>
                                        </p:attrNameLst>
                                      </p:cBhvr>
                                      <p:tavLst>
                                        <p:tav tm="0">
                                          <p:val>
                                            <p:strVal val="#ppt_x"/>
                                          </p:val>
                                        </p:tav>
                                        <p:tav tm="100000">
                                          <p:val>
                                            <p:strVal val="#ppt_x"/>
                                          </p:val>
                                        </p:tav>
                                      </p:tavLst>
                                    </p:anim>
                                    <p:anim calcmode="lin" valueType="num">
                                      <p:cBhvr additive="base">
                                        <p:cTn id="11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7"/>
                                        </p:tgtEl>
                                        <p:attrNameLst>
                                          <p:attrName>style.visibility</p:attrName>
                                        </p:attrNameLst>
                                      </p:cBhvr>
                                      <p:to>
                                        <p:strVal val="visible"/>
                                      </p:to>
                                    </p:set>
                                    <p:anim calcmode="lin" valueType="num">
                                      <p:cBhvr additive="base">
                                        <p:cTn id="116" dur="500" fill="hold"/>
                                        <p:tgtEl>
                                          <p:spTgt spid="27"/>
                                        </p:tgtEl>
                                        <p:attrNameLst>
                                          <p:attrName>ppt_x</p:attrName>
                                        </p:attrNameLst>
                                      </p:cBhvr>
                                      <p:tavLst>
                                        <p:tav tm="0">
                                          <p:val>
                                            <p:strVal val="#ppt_x"/>
                                          </p:val>
                                        </p:tav>
                                        <p:tav tm="100000">
                                          <p:val>
                                            <p:strVal val="#ppt_x"/>
                                          </p:val>
                                        </p:tav>
                                      </p:tavLst>
                                    </p:anim>
                                    <p:anim calcmode="lin" valueType="num">
                                      <p:cBhvr additive="base">
                                        <p:cTn id="117" dur="500" fill="hold"/>
                                        <p:tgtEl>
                                          <p:spTgt spid="27"/>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28"/>
                                        </p:tgtEl>
                                        <p:attrNameLst>
                                          <p:attrName>style.visibility</p:attrName>
                                        </p:attrNameLst>
                                      </p:cBhvr>
                                      <p:to>
                                        <p:strVal val="visible"/>
                                      </p:to>
                                    </p:set>
                                    <p:anim calcmode="lin" valueType="num">
                                      <p:cBhvr additive="base">
                                        <p:cTn id="120" dur="500" fill="hold"/>
                                        <p:tgtEl>
                                          <p:spTgt spid="28"/>
                                        </p:tgtEl>
                                        <p:attrNameLst>
                                          <p:attrName>ppt_x</p:attrName>
                                        </p:attrNameLst>
                                      </p:cBhvr>
                                      <p:tavLst>
                                        <p:tav tm="0">
                                          <p:val>
                                            <p:strVal val="#ppt_x"/>
                                          </p:val>
                                        </p:tav>
                                        <p:tav tm="100000">
                                          <p:val>
                                            <p:strVal val="#ppt_x"/>
                                          </p:val>
                                        </p:tav>
                                      </p:tavLst>
                                    </p:anim>
                                    <p:anim calcmode="lin" valueType="num">
                                      <p:cBhvr additive="base">
                                        <p:cTn id="121" dur="500" fill="hold"/>
                                        <p:tgtEl>
                                          <p:spTgt spid="2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29"/>
                                        </p:tgtEl>
                                        <p:attrNameLst>
                                          <p:attrName>style.visibility</p:attrName>
                                        </p:attrNameLst>
                                      </p:cBhvr>
                                      <p:to>
                                        <p:strVal val="visible"/>
                                      </p:to>
                                    </p:set>
                                    <p:anim calcmode="lin" valueType="num">
                                      <p:cBhvr additive="base">
                                        <p:cTn id="124" dur="500" fill="hold"/>
                                        <p:tgtEl>
                                          <p:spTgt spid="29"/>
                                        </p:tgtEl>
                                        <p:attrNameLst>
                                          <p:attrName>ppt_x</p:attrName>
                                        </p:attrNameLst>
                                      </p:cBhvr>
                                      <p:tavLst>
                                        <p:tav tm="0">
                                          <p:val>
                                            <p:strVal val="#ppt_x"/>
                                          </p:val>
                                        </p:tav>
                                        <p:tav tm="100000">
                                          <p:val>
                                            <p:strVal val="#ppt_x"/>
                                          </p:val>
                                        </p:tav>
                                      </p:tavLst>
                                    </p:anim>
                                    <p:anim calcmode="lin" valueType="num">
                                      <p:cBhvr additive="base">
                                        <p:cTn id="12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22" grpId="0"/>
      <p:bldP spid="23" grpId="0"/>
      <p:bldP spid="24" grpId="0"/>
      <p:bldP spid="26" grpId="0"/>
      <p:bldP spid="27" grpId="0"/>
      <p:bldP spid="28" grpId="0"/>
      <p:bldP spid="29" grpId="0"/>
      <p:bldP spid="31" grpId="0" animBg="1"/>
      <p:bldP spid="34"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257634"/>
            <a:ext cx="8229600" cy="1037766"/>
          </a:xfrm>
          <a:solidFill>
            <a:schemeClr val="tx2">
              <a:lumMod val="20000"/>
              <a:lumOff val="80000"/>
              <a:alpha val="80000"/>
            </a:schemeClr>
          </a:solidFill>
          <a:ln w="50800">
            <a:solidFill>
              <a:schemeClr val="tx1"/>
            </a:solidFill>
          </a:ln>
        </p:spPr>
        <p:txBody>
          <a:bodyPr>
            <a:noAutofit/>
          </a:bodyPr>
          <a:lstStyle/>
          <a:p>
            <a:pPr eaLnBrk="1" hangingPunct="1"/>
            <a:r>
              <a:rPr lang="en-US" sz="5400" b="1" dirty="0">
                <a:solidFill>
                  <a:srgbClr val="002060"/>
                </a:solidFill>
                <a:latin typeface="Trebuchet MS" pitchFamily="34" charset="0"/>
              </a:rPr>
              <a:t>The Combined Gas Law</a:t>
            </a:r>
          </a:p>
        </p:txBody>
      </p:sp>
      <p:sp>
        <p:nvSpPr>
          <p:cNvPr id="2" name="Rectangle 3"/>
          <p:cNvSpPr>
            <a:spLocks noGrp="1" noChangeArrowheads="1"/>
          </p:cNvSpPr>
          <p:nvPr>
            <p:ph sz="half" idx="1"/>
          </p:nvPr>
        </p:nvSpPr>
        <p:spPr>
          <a:xfrm>
            <a:off x="457200" y="1371600"/>
            <a:ext cx="4876800" cy="4800600"/>
          </a:xfrm>
          <a:solidFill>
            <a:schemeClr val="tx2">
              <a:lumMod val="20000"/>
              <a:lumOff val="80000"/>
              <a:alpha val="80000"/>
            </a:schemeClr>
          </a:solidFill>
          <a:ln w="50800">
            <a:solidFill>
              <a:schemeClr val="tx1"/>
            </a:solidFill>
          </a:ln>
        </p:spPr>
        <p:txBody>
          <a:bodyPr>
            <a:noAutofit/>
          </a:bodyPr>
          <a:lstStyle/>
          <a:p>
            <a:pPr marL="0" indent="0">
              <a:buNone/>
            </a:pPr>
            <a:r>
              <a:rPr lang="en-US" sz="2600" dirty="0">
                <a:latin typeface="Trebuchet MS" pitchFamily="34" charset="0"/>
              </a:rPr>
              <a:t>The combined gas law is a single expression that combines Boyle’s, Charles’s, and Gay-Lussac’s Laws.</a:t>
            </a:r>
          </a:p>
          <a:p>
            <a:pPr marL="115888" indent="-115888"/>
            <a:r>
              <a:rPr lang="en-US" sz="2600" dirty="0">
                <a:latin typeface="Trebuchet MS" pitchFamily="34" charset="0"/>
              </a:rPr>
              <a:t>This gas law describes the relationship between </a:t>
            </a:r>
            <a:r>
              <a:rPr lang="en-US" sz="2600" i="1" dirty="0">
                <a:solidFill>
                  <a:srgbClr val="002060"/>
                </a:solidFill>
                <a:effectLst>
                  <a:outerShdw blurRad="38100" dist="38100" dir="2700000" algn="tl">
                    <a:srgbClr val="000000">
                      <a:alpha val="43137"/>
                    </a:srgbClr>
                  </a:outerShdw>
                </a:effectLst>
                <a:latin typeface="Trebuchet MS" pitchFamily="34" charset="0"/>
              </a:rPr>
              <a:t>temperature, pressure, and volume of a gas.</a:t>
            </a:r>
          </a:p>
          <a:p>
            <a:pPr marL="115888" indent="-115888"/>
            <a:r>
              <a:rPr lang="en-US" sz="2600" dirty="0">
                <a:latin typeface="Trebuchet MS" pitchFamily="34" charset="0"/>
              </a:rPr>
              <a:t>It allows you to do calculations where only the </a:t>
            </a:r>
            <a:r>
              <a:rPr lang="en-US" sz="2600" i="1" dirty="0">
                <a:solidFill>
                  <a:srgbClr val="002060"/>
                </a:solidFill>
                <a:effectLst>
                  <a:outerShdw blurRad="38100" dist="38100" dir="2700000" algn="tl">
                    <a:srgbClr val="000000">
                      <a:alpha val="43137"/>
                    </a:srgbClr>
                  </a:outerShdw>
                </a:effectLst>
                <a:latin typeface="Trebuchet MS" pitchFamily="34" charset="0"/>
              </a:rPr>
              <a:t>amount of gas is constant.</a:t>
            </a:r>
          </a:p>
        </p:txBody>
      </p:sp>
      <p:sp>
        <p:nvSpPr>
          <p:cNvPr id="3" name="Content Placeholder 2"/>
          <p:cNvSpPr>
            <a:spLocks noGrp="1"/>
          </p:cNvSpPr>
          <p:nvPr>
            <p:ph sz="half" idx="2"/>
          </p:nvPr>
        </p:nvSpPr>
        <p:spPr>
          <a:xfrm>
            <a:off x="5486400" y="1371600"/>
            <a:ext cx="3200400" cy="4800600"/>
          </a:xfrm>
          <a:solidFill>
            <a:schemeClr val="tx2">
              <a:lumMod val="20000"/>
              <a:lumOff val="80000"/>
              <a:alpha val="80000"/>
            </a:schemeClr>
          </a:solidFill>
          <a:ln w="50800">
            <a:solidFill>
              <a:schemeClr val="tx1"/>
            </a:solidFill>
          </a:ln>
        </p:spPr>
        <p:txBody>
          <a:bodyPr/>
          <a:lstStyle/>
          <a:p>
            <a:endParaRPr lang="en-US" dirty="0"/>
          </a:p>
        </p:txBody>
      </p:sp>
      <p:pic>
        <p:nvPicPr>
          <p:cNvPr id="18434" name="Picture 2" descr="https://encrypted-tbn1.gstatic.com/images?q=tbn:ANd9GcRG6XpiVRsDaCrCEp2Bj4VGamN_7M4ipjh4e6uC-W68AWdPssBqWw">
            <a:hlinkClick r:id="rId3"/>
          </p:cNvPr>
          <p:cNvPicPr>
            <a:picLocks noChangeAspect="1" noChangeArrowheads="1"/>
          </p:cNvPicPr>
          <p:nvPr/>
        </p:nvPicPr>
        <p:blipFill>
          <a:blip r:embed="rId4" cstate="print"/>
          <a:srcRect/>
          <a:stretch>
            <a:fillRect/>
          </a:stretch>
        </p:blipFill>
        <p:spPr bwMode="auto">
          <a:xfrm>
            <a:off x="5638800" y="3505200"/>
            <a:ext cx="1371600" cy="1579013"/>
          </a:xfrm>
          <a:prstGeom prst="rect">
            <a:avLst/>
          </a:prstGeom>
          <a:noFill/>
        </p:spPr>
      </p:pic>
      <p:pic>
        <p:nvPicPr>
          <p:cNvPr id="7" name="Picture 2" descr="http://www.comp.dit.ie/dgordon/lectures/hum1/031121/031121boyl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62800" y="2837688"/>
            <a:ext cx="1245146" cy="15819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encrypted-tbn1.gstatic.com/images?q=tbn:ANd9GcQVcJCCK1Riel359wwkyTa3RXWJBTDhC7m9Is1wL_V9dyuhMvLi"/>
          <p:cNvPicPr>
            <a:picLocks noChangeAspect="1" noChangeArrowheads="1"/>
          </p:cNvPicPr>
          <p:nvPr/>
        </p:nvPicPr>
        <p:blipFill>
          <a:blip r:embed="rId6" cstate="print">
            <a:extLst>
              <a:ext uri="{28A0092B-C50C-407E-A947-70E740481C1C}">
                <a14:useLocalDpi xmlns:a14="http://schemas.microsoft.com/office/drawing/2010/main" val="0"/>
              </a:ext>
            </a:extLst>
          </a:blip>
          <a:srcRect l="11561" r="15222"/>
          <a:stretch>
            <a:fillRect/>
          </a:stretch>
        </p:blipFill>
        <p:spPr bwMode="auto">
          <a:xfrm>
            <a:off x="7086600" y="4495800"/>
            <a:ext cx="1447800" cy="1581912"/>
          </a:xfrm>
          <a:prstGeom prst="rect">
            <a:avLst/>
          </a:prstGeom>
          <a:noFill/>
          <a:extLst>
            <a:ext uri="{909E8E84-426E-40DD-AFC4-6F175D3DCCD1}">
              <a14:hiddenFill xmlns:a14="http://schemas.microsoft.com/office/drawing/2010/main">
                <a:solidFill>
                  <a:srgbClr val="FFFFFF"/>
                </a:solidFill>
              </a14:hiddenFill>
            </a:ext>
          </a:extLst>
        </p:spPr>
      </p:pic>
      <p:sp>
        <p:nvSpPr>
          <p:cNvPr id="9" name="Cloud Callout 8"/>
          <p:cNvSpPr/>
          <p:nvPr/>
        </p:nvSpPr>
        <p:spPr>
          <a:xfrm>
            <a:off x="5410200" y="1371600"/>
            <a:ext cx="2971800" cy="1447800"/>
          </a:xfrm>
          <a:prstGeom prst="cloudCallout">
            <a:avLst>
              <a:gd name="adj1" fmla="val 20310"/>
              <a:gd name="adj2" fmla="val 71077"/>
            </a:avLst>
          </a:prstGeom>
          <a:solidFill>
            <a:schemeClr val="bg1">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Trebuchet MS" pitchFamily="34" charset="0"/>
              </a:rPr>
              <a:t>RB</a:t>
            </a:r>
            <a:r>
              <a:rPr lang="en-US" sz="2400" dirty="0">
                <a:solidFill>
                  <a:schemeClr val="tx1"/>
                </a:solidFill>
                <a:latin typeface="Trebuchet MS" pitchFamily="34" charset="0"/>
              </a:rPr>
              <a:t> + </a:t>
            </a:r>
            <a:r>
              <a:rPr lang="en-US" sz="2400" dirty="0" err="1">
                <a:solidFill>
                  <a:schemeClr val="tx1"/>
                </a:solidFill>
                <a:latin typeface="Trebuchet MS" pitchFamily="34" charset="0"/>
              </a:rPr>
              <a:t>JC</a:t>
            </a:r>
            <a:r>
              <a:rPr lang="en-US" sz="2400" dirty="0">
                <a:solidFill>
                  <a:schemeClr val="tx1"/>
                </a:solidFill>
                <a:latin typeface="Trebuchet MS" pitchFamily="34" charset="0"/>
              </a:rPr>
              <a:t> + JG-L = </a:t>
            </a:r>
            <a:r>
              <a:rPr lang="en-US" sz="2400" b="1" dirty="0" err="1">
                <a:solidFill>
                  <a:schemeClr val="tx1"/>
                </a:solidFill>
                <a:latin typeface="Trebuchet MS" pitchFamily="34" charset="0"/>
              </a:rPr>
              <a:t>BFFs</a:t>
            </a:r>
            <a:r>
              <a:rPr lang="en-US" sz="2400" b="1" dirty="0">
                <a:solidFill>
                  <a:schemeClr val="tx1"/>
                </a:solidFill>
                <a:latin typeface="Trebuchet MS" pitchFamily="34" charset="0"/>
              </a:rPr>
              <a:t>! </a:t>
            </a:r>
            <a:endParaRPr lang="en-US" sz="2400" dirty="0">
              <a:solidFill>
                <a:schemeClr val="tx1"/>
              </a:solidFill>
              <a:latin typeface="Trebuchet MS" pitchFamily="34" charset="0"/>
            </a:endParaRPr>
          </a:p>
        </p:txBody>
      </p:sp>
    </p:spTree>
    <p:extLst>
      <p:ext uri="{BB962C8B-B14F-4D97-AF65-F5344CB8AC3E}">
        <p14:creationId xmlns:p14="http://schemas.microsoft.com/office/powerpoint/2010/main" val="18510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8434"/>
                                        </p:tgtEl>
                                        <p:attrNameLst>
                                          <p:attrName>style.visibility</p:attrName>
                                        </p:attrNameLst>
                                      </p:cBhvr>
                                      <p:to>
                                        <p:strVal val="visible"/>
                                      </p:to>
                                    </p:set>
                                    <p:anim calcmode="lin" valueType="num">
                                      <p:cBhvr additive="base">
                                        <p:cTn id="16" dur="500" fill="hold"/>
                                        <p:tgtEl>
                                          <p:spTgt spid="18434"/>
                                        </p:tgtEl>
                                        <p:attrNameLst>
                                          <p:attrName>ppt_x</p:attrName>
                                        </p:attrNameLst>
                                      </p:cBhvr>
                                      <p:tavLst>
                                        <p:tav tm="0">
                                          <p:val>
                                            <p:strVal val="#ppt_x"/>
                                          </p:val>
                                        </p:tav>
                                        <p:tav tm="100000">
                                          <p:val>
                                            <p:strVal val="#ppt_x"/>
                                          </p:val>
                                        </p:tav>
                                      </p:tavLst>
                                    </p:anim>
                                    <p:anim calcmode="lin" valueType="num">
                                      <p:cBhvr additive="base">
                                        <p:cTn id="17" dur="500" fill="hold"/>
                                        <p:tgtEl>
                                          <p:spTgt spid="18434"/>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dissolve">
                                      <p:cBhvr>
                                        <p:cTn id="30" dur="5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dissolve">
                                      <p:cBhvr>
                                        <p:cTn id="3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Autofit/>
          </a:bodyPr>
          <a:lstStyle/>
          <a:p>
            <a:pPr eaLnBrk="1" hangingPunct="1"/>
            <a:r>
              <a:rPr lang="en-US" sz="4900" b="1" dirty="0">
                <a:solidFill>
                  <a:srgbClr val="002060"/>
                </a:solidFill>
                <a:latin typeface="Trebuchet MS" pitchFamily="34" charset="0"/>
              </a:rPr>
              <a:t>The Combined Gas Law</a:t>
            </a:r>
          </a:p>
        </p:txBody>
      </p:sp>
      <p:sp>
        <p:nvSpPr>
          <p:cNvPr id="2" name="Rectangle 3"/>
          <p:cNvSpPr>
            <a:spLocks noGrp="1" noChangeArrowheads="1"/>
          </p:cNvSpPr>
          <p:nvPr>
            <p:ph idx="1"/>
          </p:nvPr>
        </p:nvSpPr>
        <p:spPr>
          <a:xfrm>
            <a:off x="457200" y="1524000"/>
            <a:ext cx="8229600" cy="4602163"/>
          </a:xfrm>
          <a:solidFill>
            <a:schemeClr val="tx2">
              <a:lumMod val="20000"/>
              <a:lumOff val="80000"/>
              <a:alpha val="80000"/>
            </a:schemeClr>
          </a:solidFill>
          <a:ln w="50800">
            <a:solidFill>
              <a:schemeClr val="tx1"/>
            </a:solidFill>
          </a:ln>
        </p:spPr>
        <p:txBody>
          <a:bodyPr>
            <a:noAutofit/>
          </a:bodyPr>
          <a:lstStyle/>
          <a:p>
            <a:pPr marL="0" indent="0">
              <a:buNone/>
            </a:pPr>
            <a:endParaRPr lang="en-US" sz="2500" i="1" dirty="0">
              <a:latin typeface="Trebuchet MS" pitchFamily="34" charset="0"/>
            </a:endParaRPr>
          </a:p>
        </p:txBody>
      </p:sp>
      <p:sp>
        <p:nvSpPr>
          <p:cNvPr id="31" name="TextBox 30"/>
          <p:cNvSpPr txBox="1"/>
          <p:nvPr/>
        </p:nvSpPr>
        <p:spPr>
          <a:xfrm>
            <a:off x="2286000" y="2514600"/>
            <a:ext cx="4495800" cy="2123658"/>
          </a:xfrm>
          <a:prstGeom prst="rect">
            <a:avLst/>
          </a:prstGeom>
          <a:noFill/>
          <a:ln w="50800" cmpd="dbl">
            <a:solidFill>
              <a:srgbClr val="002060"/>
            </a:solidFill>
          </a:ln>
        </p:spPr>
        <p:txBody>
          <a:bodyPr wrap="square" rtlCol="0">
            <a:spAutoFit/>
          </a:bodyPr>
          <a:lstStyle/>
          <a:p>
            <a:pPr algn="ctr"/>
            <a:r>
              <a:rPr lang="en-US" sz="6600" dirty="0" err="1">
                <a:solidFill>
                  <a:srgbClr val="002060"/>
                </a:solidFill>
                <a:latin typeface="Trebuchet MS" pitchFamily="34" charset="0"/>
              </a:rPr>
              <a:t>P</a:t>
            </a:r>
            <a:r>
              <a:rPr lang="en-US" sz="6600" baseline="-25000" dirty="0" err="1">
                <a:solidFill>
                  <a:srgbClr val="002060"/>
                </a:solidFill>
                <a:latin typeface="Trebuchet MS" pitchFamily="34" charset="0"/>
              </a:rPr>
              <a:t>1</a:t>
            </a:r>
            <a:r>
              <a:rPr lang="en-US" sz="6600" dirty="0" err="1">
                <a:solidFill>
                  <a:srgbClr val="002060"/>
                </a:solidFill>
                <a:latin typeface="Trebuchet MS" pitchFamily="34" charset="0"/>
              </a:rPr>
              <a:t>V</a:t>
            </a:r>
            <a:r>
              <a:rPr lang="en-US" sz="6600" baseline="-25000" dirty="0" err="1">
                <a:solidFill>
                  <a:srgbClr val="002060"/>
                </a:solidFill>
                <a:latin typeface="Trebuchet MS" pitchFamily="34" charset="0"/>
              </a:rPr>
              <a:t>1</a:t>
            </a:r>
            <a:r>
              <a:rPr lang="en-US" sz="6600" baseline="-25000" dirty="0">
                <a:solidFill>
                  <a:srgbClr val="002060"/>
                </a:solidFill>
                <a:latin typeface="Trebuchet MS" pitchFamily="34" charset="0"/>
              </a:rPr>
              <a:t>     </a:t>
            </a:r>
            <a:r>
              <a:rPr lang="en-US" sz="6600" dirty="0" err="1">
                <a:solidFill>
                  <a:srgbClr val="002060"/>
                </a:solidFill>
                <a:latin typeface="Trebuchet MS" pitchFamily="34" charset="0"/>
              </a:rPr>
              <a:t>P</a:t>
            </a:r>
            <a:r>
              <a:rPr lang="en-US" sz="6600" baseline="-25000" dirty="0" err="1">
                <a:solidFill>
                  <a:srgbClr val="002060"/>
                </a:solidFill>
                <a:latin typeface="Trebuchet MS" pitchFamily="34" charset="0"/>
              </a:rPr>
              <a:t>2</a:t>
            </a:r>
            <a:r>
              <a:rPr lang="en-US" sz="6600" dirty="0" err="1">
                <a:solidFill>
                  <a:srgbClr val="002060"/>
                </a:solidFill>
                <a:latin typeface="Trebuchet MS" pitchFamily="34" charset="0"/>
              </a:rPr>
              <a:t>V</a:t>
            </a:r>
            <a:r>
              <a:rPr lang="en-US" sz="6600" baseline="-25000" dirty="0" err="1">
                <a:solidFill>
                  <a:srgbClr val="002060"/>
                </a:solidFill>
                <a:latin typeface="Trebuchet MS" pitchFamily="34" charset="0"/>
              </a:rPr>
              <a:t>2</a:t>
            </a:r>
            <a:endParaRPr lang="en-US" sz="6600" baseline="-25000" dirty="0">
              <a:solidFill>
                <a:srgbClr val="002060"/>
              </a:solidFill>
              <a:latin typeface="Trebuchet MS" pitchFamily="34" charset="0"/>
            </a:endParaRPr>
          </a:p>
          <a:p>
            <a:pPr algn="ctr"/>
            <a:r>
              <a:rPr lang="en-US" sz="6600" dirty="0">
                <a:solidFill>
                  <a:srgbClr val="002060"/>
                </a:solidFill>
                <a:latin typeface="Trebuchet MS" pitchFamily="34" charset="0"/>
              </a:rPr>
              <a:t> </a:t>
            </a:r>
            <a:r>
              <a:rPr lang="en-US" sz="6600" dirty="0" err="1">
                <a:solidFill>
                  <a:srgbClr val="002060"/>
                </a:solidFill>
                <a:latin typeface="Trebuchet MS" pitchFamily="34" charset="0"/>
              </a:rPr>
              <a:t>T</a:t>
            </a:r>
            <a:r>
              <a:rPr lang="en-US" sz="6600" baseline="-25000" dirty="0" err="1">
                <a:solidFill>
                  <a:srgbClr val="002060"/>
                </a:solidFill>
                <a:latin typeface="Trebuchet MS" pitchFamily="34" charset="0"/>
              </a:rPr>
              <a:t>1</a:t>
            </a:r>
            <a:r>
              <a:rPr lang="en-US" sz="6600" baseline="-25000" dirty="0">
                <a:solidFill>
                  <a:srgbClr val="002060"/>
                </a:solidFill>
                <a:latin typeface="Trebuchet MS" pitchFamily="34" charset="0"/>
              </a:rPr>
              <a:t>   </a:t>
            </a:r>
            <a:r>
              <a:rPr lang="en-US" sz="6600" dirty="0">
                <a:solidFill>
                  <a:srgbClr val="002060"/>
                </a:solidFill>
                <a:latin typeface="Trebuchet MS" pitchFamily="34" charset="0"/>
              </a:rPr>
              <a:t>     </a:t>
            </a:r>
            <a:r>
              <a:rPr lang="en-US" sz="6600" dirty="0" err="1">
                <a:solidFill>
                  <a:srgbClr val="002060"/>
                </a:solidFill>
                <a:latin typeface="Trebuchet MS" pitchFamily="34" charset="0"/>
              </a:rPr>
              <a:t>T</a:t>
            </a:r>
            <a:r>
              <a:rPr lang="en-US" sz="6600" baseline="-25000" dirty="0" err="1">
                <a:solidFill>
                  <a:srgbClr val="002060"/>
                </a:solidFill>
                <a:latin typeface="Trebuchet MS" pitchFamily="34" charset="0"/>
              </a:rPr>
              <a:t>2</a:t>
            </a:r>
            <a:endParaRPr lang="en-US" sz="6600" baseline="-25000" dirty="0">
              <a:solidFill>
                <a:srgbClr val="002060"/>
              </a:solidFill>
              <a:latin typeface="Trebuchet MS" pitchFamily="34" charset="0"/>
            </a:endParaRPr>
          </a:p>
        </p:txBody>
      </p:sp>
      <p:cxnSp>
        <p:nvCxnSpPr>
          <p:cNvPr id="32" name="Straight Connector 31"/>
          <p:cNvCxnSpPr/>
          <p:nvPr/>
        </p:nvCxnSpPr>
        <p:spPr>
          <a:xfrm flipH="1">
            <a:off x="2362200" y="3657600"/>
            <a:ext cx="18288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800600" y="3657600"/>
            <a:ext cx="18288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4" name="Text Box 21"/>
          <p:cNvSpPr txBox="1">
            <a:spLocks noChangeArrowheads="1"/>
          </p:cNvSpPr>
          <p:nvPr/>
        </p:nvSpPr>
        <p:spPr bwMode="auto">
          <a:xfrm>
            <a:off x="4214964" y="3153228"/>
            <a:ext cx="526137" cy="914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6000" u="none" strike="noStrike" cap="none" normalizeH="0" baseline="0" dirty="0">
                <a:ln>
                  <a:noFill/>
                </a:ln>
                <a:solidFill>
                  <a:srgbClr val="002060"/>
                </a:solidFill>
                <a:effectLst/>
                <a:latin typeface="Trebuchet MS" pitchFamily="34" charset="0"/>
                <a:cs typeface="Arial" pitchFamily="34" charset="0"/>
              </a:rPr>
              <a:t>=</a:t>
            </a:r>
          </a:p>
        </p:txBody>
      </p:sp>
      <p:sp>
        <p:nvSpPr>
          <p:cNvPr id="38" name="Rectangle 37"/>
          <p:cNvSpPr/>
          <p:nvPr/>
        </p:nvSpPr>
        <p:spPr>
          <a:xfrm>
            <a:off x="2518230" y="3719286"/>
            <a:ext cx="1524000" cy="885372"/>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036460" y="3693888"/>
            <a:ext cx="1524000" cy="89625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066800" y="2209800"/>
            <a:ext cx="6705600" cy="2971800"/>
          </a:xfrm>
          <a:prstGeom prst="rect">
            <a:avLst/>
          </a:prstGeom>
          <a:solidFill>
            <a:schemeClr val="bg1">
              <a:alpha val="9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Trebuchet MS" pitchFamily="34" charset="0"/>
              </a:rPr>
              <a:t>For example, if there is </a:t>
            </a:r>
            <a:r>
              <a:rPr lang="en-US" sz="3200" b="1" i="1" dirty="0">
                <a:solidFill>
                  <a:schemeClr val="tx1"/>
                </a:solidFill>
                <a:effectLst>
                  <a:outerShdw blurRad="38100" dist="38100" dir="2700000" algn="tl">
                    <a:srgbClr val="000000">
                      <a:alpha val="43137"/>
                    </a:srgbClr>
                  </a:outerShdw>
                </a:effectLst>
                <a:latin typeface="Trebuchet MS" pitchFamily="34" charset="0"/>
              </a:rPr>
              <a:t>no mention of temperature</a:t>
            </a:r>
            <a:r>
              <a:rPr lang="en-US" sz="3200" dirty="0">
                <a:solidFill>
                  <a:schemeClr val="tx1"/>
                </a:solidFill>
                <a:latin typeface="Trebuchet MS" pitchFamily="34" charset="0"/>
              </a:rPr>
              <a:t> in the problem, cover T up and you are left with the relationship between P and V.  (aka </a:t>
            </a:r>
            <a:r>
              <a:rPr lang="en-US" sz="3200" b="1" dirty="0">
                <a:solidFill>
                  <a:srgbClr val="FF0000"/>
                </a:solidFill>
                <a:effectLst>
                  <a:outerShdw blurRad="38100" dist="38100" dir="2700000" algn="tl">
                    <a:srgbClr val="000000">
                      <a:alpha val="43137"/>
                    </a:srgbClr>
                  </a:outerShdw>
                </a:effectLst>
                <a:latin typeface="Trebuchet MS" pitchFamily="34" charset="0"/>
              </a:rPr>
              <a:t>Boyle’s Law</a:t>
            </a:r>
            <a:r>
              <a:rPr lang="en-US" sz="3200" dirty="0">
                <a:solidFill>
                  <a:schemeClr val="tx1"/>
                </a:solidFill>
                <a:latin typeface="Trebuchet MS" pitchFamily="34" charset="0"/>
              </a:rPr>
              <a:t>!)</a:t>
            </a:r>
          </a:p>
        </p:txBody>
      </p:sp>
      <p:sp>
        <p:nvSpPr>
          <p:cNvPr id="41" name="Rectangle 40"/>
          <p:cNvSpPr/>
          <p:nvPr/>
        </p:nvSpPr>
        <p:spPr>
          <a:xfrm>
            <a:off x="2438400" y="2725056"/>
            <a:ext cx="838200" cy="85634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858656" y="2743200"/>
            <a:ext cx="838200" cy="867228"/>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990600" y="2209800"/>
            <a:ext cx="7162800" cy="2971800"/>
          </a:xfrm>
          <a:prstGeom prst="rect">
            <a:avLst/>
          </a:prstGeom>
          <a:solidFill>
            <a:schemeClr val="bg1">
              <a:alpha val="9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Trebuchet MS" pitchFamily="34" charset="0"/>
              </a:rPr>
              <a:t>If there is </a:t>
            </a:r>
            <a:r>
              <a:rPr lang="en-US" sz="3200" b="1" i="1" dirty="0">
                <a:solidFill>
                  <a:schemeClr val="tx1"/>
                </a:solidFill>
                <a:effectLst>
                  <a:outerShdw blurRad="38100" dist="38100" dir="2700000" algn="tl">
                    <a:srgbClr val="000000">
                      <a:alpha val="43137"/>
                    </a:srgbClr>
                  </a:outerShdw>
                </a:effectLst>
                <a:latin typeface="Trebuchet MS" pitchFamily="34" charset="0"/>
              </a:rPr>
              <a:t>no mention of pressure</a:t>
            </a:r>
            <a:r>
              <a:rPr lang="en-US" sz="3200" dirty="0">
                <a:solidFill>
                  <a:schemeClr val="tx1"/>
                </a:solidFill>
                <a:latin typeface="Trebuchet MS" pitchFamily="34" charset="0"/>
              </a:rPr>
              <a:t> in the problem, cover P up and you are left with the relationship between T and V.  (aka </a:t>
            </a:r>
            <a:r>
              <a:rPr lang="en-US" sz="3200" b="1" dirty="0">
                <a:solidFill>
                  <a:srgbClr val="FF0000"/>
                </a:solidFill>
                <a:effectLst>
                  <a:outerShdw blurRad="38100" dist="38100" dir="2700000" algn="tl">
                    <a:srgbClr val="000000">
                      <a:alpha val="43137"/>
                    </a:srgbClr>
                  </a:outerShdw>
                </a:effectLst>
                <a:latin typeface="Trebuchet MS" pitchFamily="34" charset="0"/>
              </a:rPr>
              <a:t>Charles’s Law</a:t>
            </a:r>
            <a:r>
              <a:rPr lang="en-US" sz="3200" dirty="0">
                <a:solidFill>
                  <a:schemeClr val="tx1"/>
                </a:solidFill>
                <a:latin typeface="Trebuchet MS" pitchFamily="34" charset="0"/>
              </a:rPr>
              <a:t>!)</a:t>
            </a:r>
          </a:p>
        </p:txBody>
      </p:sp>
      <p:sp>
        <p:nvSpPr>
          <p:cNvPr id="44" name="Rectangle 43"/>
          <p:cNvSpPr/>
          <p:nvPr/>
        </p:nvSpPr>
        <p:spPr>
          <a:xfrm>
            <a:off x="3276600" y="2714172"/>
            <a:ext cx="859536" cy="856344"/>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685972" y="2743200"/>
            <a:ext cx="859536" cy="859536"/>
          </a:xfrm>
          <a:prstGeom prst="rect">
            <a:avLst/>
          </a:prstGeom>
          <a:solidFill>
            <a:schemeClr val="bg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1066800" y="2209800"/>
            <a:ext cx="7086600" cy="2971800"/>
          </a:xfrm>
          <a:prstGeom prst="rect">
            <a:avLst/>
          </a:prstGeom>
          <a:solidFill>
            <a:schemeClr val="bg1">
              <a:alpha val="9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Trebuchet MS" pitchFamily="34" charset="0"/>
              </a:rPr>
              <a:t>If there is </a:t>
            </a:r>
            <a:r>
              <a:rPr lang="en-US" sz="3200" b="1" i="1" dirty="0">
                <a:solidFill>
                  <a:schemeClr val="tx1"/>
                </a:solidFill>
                <a:effectLst>
                  <a:outerShdw blurRad="38100" dist="38100" dir="2700000" algn="tl">
                    <a:srgbClr val="000000">
                      <a:alpha val="43137"/>
                    </a:srgbClr>
                  </a:outerShdw>
                </a:effectLst>
                <a:latin typeface="Trebuchet MS" pitchFamily="34" charset="0"/>
              </a:rPr>
              <a:t>no mention of volume</a:t>
            </a:r>
            <a:r>
              <a:rPr lang="en-US" sz="3200" dirty="0">
                <a:solidFill>
                  <a:schemeClr val="tx1"/>
                </a:solidFill>
                <a:latin typeface="Trebuchet MS" pitchFamily="34" charset="0"/>
              </a:rPr>
              <a:t> in the problem, cover V up and you are left with the relationship between T and P.  (aka </a:t>
            </a:r>
            <a:r>
              <a:rPr lang="en-US" sz="3200" b="1" dirty="0">
                <a:solidFill>
                  <a:srgbClr val="FF0000"/>
                </a:solidFill>
                <a:effectLst>
                  <a:outerShdw blurRad="38100" dist="38100" dir="2700000" algn="tl">
                    <a:srgbClr val="000000">
                      <a:alpha val="43137"/>
                    </a:srgbClr>
                  </a:outerShdw>
                </a:effectLst>
                <a:latin typeface="Trebuchet MS" pitchFamily="34" charset="0"/>
              </a:rPr>
              <a:t>Gay-Lussac’s Law</a:t>
            </a:r>
            <a:r>
              <a:rPr lang="en-US" sz="3200" dirty="0">
                <a:solidFill>
                  <a:schemeClr val="tx1"/>
                </a:solidFill>
                <a:latin typeface="Trebuchet MS" pitchFamily="34" charset="0"/>
              </a:rPr>
              <a:t>!)</a:t>
            </a:r>
          </a:p>
        </p:txBody>
      </p:sp>
      <p:sp>
        <p:nvSpPr>
          <p:cNvPr id="47" name="Rectangle 46"/>
          <p:cNvSpPr/>
          <p:nvPr/>
        </p:nvSpPr>
        <p:spPr>
          <a:xfrm>
            <a:off x="533400" y="1524000"/>
            <a:ext cx="8077200" cy="4572000"/>
          </a:xfrm>
          <a:prstGeom prst="rect">
            <a:avLst/>
          </a:prstGeom>
          <a:solidFill>
            <a:schemeClr val="bg1">
              <a:alpha val="9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3600" b="1" i="1" dirty="0">
                <a:solidFill>
                  <a:srgbClr val="FF0000"/>
                </a:solidFill>
                <a:effectLst>
                  <a:outerShdw blurRad="38100" dist="38100" dir="2700000" algn="tl">
                    <a:srgbClr val="000000">
                      <a:alpha val="43137"/>
                    </a:srgbClr>
                  </a:outerShdw>
                </a:effectLst>
                <a:latin typeface="Trebuchet MS" pitchFamily="34" charset="0"/>
              </a:rPr>
              <a:t>Helpful hint: </a:t>
            </a:r>
            <a:r>
              <a:rPr lang="en-US" sz="3600" dirty="0">
                <a:solidFill>
                  <a:schemeClr val="tx1"/>
                </a:solidFill>
                <a:latin typeface="Trebuchet MS" pitchFamily="34" charset="0"/>
              </a:rPr>
              <a:t>You are able to </a:t>
            </a:r>
            <a:br>
              <a:rPr lang="en-US" sz="3600" dirty="0">
                <a:solidFill>
                  <a:schemeClr val="tx1"/>
                </a:solidFill>
                <a:latin typeface="Trebuchet MS" pitchFamily="34" charset="0"/>
              </a:rPr>
            </a:br>
            <a:r>
              <a:rPr lang="en-US" sz="3600" dirty="0">
                <a:solidFill>
                  <a:schemeClr val="tx1"/>
                </a:solidFill>
                <a:latin typeface="Trebuchet MS" pitchFamily="34" charset="0"/>
              </a:rPr>
              <a:t>get which law you need by </a:t>
            </a:r>
            <a:br>
              <a:rPr lang="en-US" sz="3600" dirty="0">
                <a:solidFill>
                  <a:schemeClr val="tx1"/>
                </a:solidFill>
                <a:latin typeface="Trebuchet MS" pitchFamily="34" charset="0"/>
              </a:rPr>
            </a:br>
            <a:r>
              <a:rPr lang="en-US" sz="3600" dirty="0">
                <a:solidFill>
                  <a:schemeClr val="tx1"/>
                </a:solidFill>
                <a:latin typeface="Trebuchet MS" pitchFamily="34" charset="0"/>
              </a:rPr>
              <a:t>covering the variable that </a:t>
            </a:r>
            <a:br>
              <a:rPr lang="en-US" sz="3600" dirty="0">
                <a:solidFill>
                  <a:schemeClr val="tx1"/>
                </a:solidFill>
                <a:latin typeface="Trebuchet MS" pitchFamily="34" charset="0"/>
              </a:rPr>
            </a:br>
            <a:r>
              <a:rPr lang="en-US" sz="3600" dirty="0">
                <a:solidFill>
                  <a:schemeClr val="tx1"/>
                </a:solidFill>
                <a:latin typeface="Trebuchet MS" pitchFamily="34" charset="0"/>
              </a:rPr>
              <a:t>is not mentioned in the problem!  </a:t>
            </a:r>
            <a:r>
              <a:rPr lang="en-US" sz="3600" i="1" dirty="0">
                <a:solidFill>
                  <a:srgbClr val="FF0000"/>
                </a:solidFill>
                <a:effectLst>
                  <a:outerShdw blurRad="38100" dist="38100" dir="2700000" algn="tl">
                    <a:srgbClr val="000000">
                      <a:alpha val="43137"/>
                    </a:srgbClr>
                  </a:outerShdw>
                </a:effectLst>
                <a:latin typeface="Trebuchet MS" pitchFamily="34" charset="0"/>
              </a:rPr>
              <a:t>There is no need to memorize 4 individual laws</a:t>
            </a:r>
            <a:r>
              <a:rPr lang="en-US" sz="3600" dirty="0">
                <a:solidFill>
                  <a:schemeClr val="tx1"/>
                </a:solidFill>
                <a:latin typeface="Trebuchet MS" pitchFamily="34" charset="0"/>
              </a:rPr>
              <a:t>, just memorize the </a:t>
            </a:r>
            <a:r>
              <a:rPr lang="en-US" sz="3600" b="1" i="1" dirty="0">
                <a:solidFill>
                  <a:srgbClr val="002060"/>
                </a:solidFill>
                <a:effectLst>
                  <a:outerShdw blurRad="38100" dist="38100" dir="2700000" algn="tl">
                    <a:srgbClr val="000000">
                      <a:alpha val="43137"/>
                    </a:srgbClr>
                  </a:outerShdw>
                </a:effectLst>
                <a:latin typeface="Trebuchet MS" pitchFamily="34" charset="0"/>
              </a:rPr>
              <a:t>Combined Gas Law</a:t>
            </a:r>
            <a:r>
              <a:rPr lang="en-US" sz="3600" dirty="0">
                <a:solidFill>
                  <a:schemeClr val="tx1"/>
                </a:solidFill>
                <a:latin typeface="Trebuchet MS" pitchFamily="34" charset="0"/>
              </a:rPr>
              <a:t> and you can derive all of the others!</a:t>
            </a:r>
          </a:p>
        </p:txBody>
      </p:sp>
      <p:pic>
        <p:nvPicPr>
          <p:cNvPr id="4103" name="Picture 7" descr="C:\Users\Karen\AppData\Local\Microsoft\Windows\Temporary Internet Files\Content.IE5\2WINCYEA\MC900440424[1].wmf"/>
          <p:cNvPicPr>
            <a:picLocks noChangeAspect="1" noChangeArrowheads="1"/>
          </p:cNvPicPr>
          <p:nvPr/>
        </p:nvPicPr>
        <p:blipFill>
          <a:blip r:embed="rId3" cstate="print"/>
          <a:srcRect/>
          <a:stretch>
            <a:fillRect/>
          </a:stretch>
        </p:blipFill>
        <p:spPr bwMode="auto">
          <a:xfrm>
            <a:off x="228600" y="1371600"/>
            <a:ext cx="2312140" cy="1905000"/>
          </a:xfrm>
          <a:prstGeom prst="rect">
            <a:avLst/>
          </a:prstGeom>
          <a:noFill/>
        </p:spPr>
      </p:pic>
    </p:spTree>
    <p:extLst>
      <p:ext uri="{BB962C8B-B14F-4D97-AF65-F5344CB8AC3E}">
        <p14:creationId xmlns:p14="http://schemas.microsoft.com/office/powerpoint/2010/main" val="13756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500" fill="hold"/>
                                        <p:tgtEl>
                                          <p:spTgt spid="33"/>
                                        </p:tgtEl>
                                        <p:attrNameLst>
                                          <p:attrName>ppt_x</p:attrName>
                                        </p:attrNameLst>
                                      </p:cBhvr>
                                      <p:tavLst>
                                        <p:tav tm="0">
                                          <p:val>
                                            <p:strVal val="#ppt_x"/>
                                          </p:val>
                                        </p:tav>
                                        <p:tav tm="100000">
                                          <p:val>
                                            <p:strVal val="#ppt_x"/>
                                          </p:val>
                                        </p:tav>
                                      </p:tavLst>
                                    </p:anim>
                                    <p:anim calcmode="lin" valueType="num">
                                      <p:cBhvr additive="base">
                                        <p:cTn id="16" dur="500" fill="hold"/>
                                        <p:tgtEl>
                                          <p:spTgt spid="3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additive="base">
                                        <p:cTn id="25" dur="500" fill="hold"/>
                                        <p:tgtEl>
                                          <p:spTgt spid="47"/>
                                        </p:tgtEl>
                                        <p:attrNameLst>
                                          <p:attrName>ppt_x</p:attrName>
                                        </p:attrNameLst>
                                      </p:cBhvr>
                                      <p:tavLst>
                                        <p:tav tm="0">
                                          <p:val>
                                            <p:strVal val="#ppt_x"/>
                                          </p:val>
                                        </p:tav>
                                        <p:tav tm="100000">
                                          <p:val>
                                            <p:strVal val="#ppt_x"/>
                                          </p:val>
                                        </p:tav>
                                      </p:tavLst>
                                    </p:anim>
                                    <p:anim calcmode="lin" valueType="num">
                                      <p:cBhvr additive="base">
                                        <p:cTn id="26" dur="500" fill="hold"/>
                                        <p:tgtEl>
                                          <p:spTgt spid="47"/>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103"/>
                                        </p:tgtEl>
                                        <p:attrNameLst>
                                          <p:attrName>style.visibility</p:attrName>
                                        </p:attrNameLst>
                                      </p:cBhvr>
                                      <p:to>
                                        <p:strVal val="visible"/>
                                      </p:to>
                                    </p:set>
                                    <p:anim calcmode="lin" valueType="num">
                                      <p:cBhvr additive="base">
                                        <p:cTn id="29" dur="500" fill="hold"/>
                                        <p:tgtEl>
                                          <p:spTgt spid="4103"/>
                                        </p:tgtEl>
                                        <p:attrNameLst>
                                          <p:attrName>ppt_x</p:attrName>
                                        </p:attrNameLst>
                                      </p:cBhvr>
                                      <p:tavLst>
                                        <p:tav tm="0">
                                          <p:val>
                                            <p:strVal val="#ppt_x"/>
                                          </p:val>
                                        </p:tav>
                                        <p:tav tm="100000">
                                          <p:val>
                                            <p:strVal val="#ppt_x"/>
                                          </p:val>
                                        </p:tav>
                                      </p:tavLst>
                                    </p:anim>
                                    <p:anim calcmode="lin" valueType="num">
                                      <p:cBhvr additive="base">
                                        <p:cTn id="30" dur="500" fill="hold"/>
                                        <p:tgtEl>
                                          <p:spTgt spid="410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4103"/>
                                        </p:tgtEl>
                                        <p:attrNameLst>
                                          <p:attrName>ppt_x</p:attrName>
                                        </p:attrNameLst>
                                      </p:cBhvr>
                                      <p:tavLst>
                                        <p:tav tm="0">
                                          <p:val>
                                            <p:strVal val="ppt_x"/>
                                          </p:val>
                                        </p:tav>
                                        <p:tav tm="100000">
                                          <p:val>
                                            <p:strVal val="ppt_x"/>
                                          </p:val>
                                        </p:tav>
                                      </p:tavLst>
                                    </p:anim>
                                    <p:anim calcmode="lin" valueType="num">
                                      <p:cBhvr additive="base">
                                        <p:cTn id="35" dur="500"/>
                                        <p:tgtEl>
                                          <p:spTgt spid="4103"/>
                                        </p:tgtEl>
                                        <p:attrNameLst>
                                          <p:attrName>ppt_y</p:attrName>
                                        </p:attrNameLst>
                                      </p:cBhvr>
                                      <p:tavLst>
                                        <p:tav tm="0">
                                          <p:val>
                                            <p:strVal val="ppt_y"/>
                                          </p:val>
                                        </p:tav>
                                        <p:tav tm="100000">
                                          <p:val>
                                            <p:strVal val="1+ppt_h/2"/>
                                          </p:val>
                                        </p:tav>
                                      </p:tavLst>
                                    </p:anim>
                                    <p:set>
                                      <p:cBhvr>
                                        <p:cTn id="36" dur="1" fill="hold">
                                          <p:stCondLst>
                                            <p:cond delay="499"/>
                                          </p:stCondLst>
                                        </p:cTn>
                                        <p:tgtEl>
                                          <p:spTgt spid="4103"/>
                                        </p:tgtEl>
                                        <p:attrNameLst>
                                          <p:attrName>style.visibility</p:attrName>
                                        </p:attrNameLst>
                                      </p:cBhvr>
                                      <p:to>
                                        <p:strVal val="hidden"/>
                                      </p:to>
                                    </p:set>
                                  </p:childTnLst>
                                </p:cTn>
                              </p:par>
                              <p:par>
                                <p:cTn id="37" presetID="2" presetClass="exit" presetSubtype="4" fill="hold" grpId="1" nodeType="withEffect">
                                  <p:stCondLst>
                                    <p:cond delay="0"/>
                                  </p:stCondLst>
                                  <p:childTnLst>
                                    <p:anim calcmode="lin" valueType="num">
                                      <p:cBhvr additive="base">
                                        <p:cTn id="38" dur="500"/>
                                        <p:tgtEl>
                                          <p:spTgt spid="47"/>
                                        </p:tgtEl>
                                        <p:attrNameLst>
                                          <p:attrName>ppt_x</p:attrName>
                                        </p:attrNameLst>
                                      </p:cBhvr>
                                      <p:tavLst>
                                        <p:tav tm="0">
                                          <p:val>
                                            <p:strVal val="ppt_x"/>
                                          </p:val>
                                        </p:tav>
                                        <p:tav tm="100000">
                                          <p:val>
                                            <p:strVal val="ppt_x"/>
                                          </p:val>
                                        </p:tav>
                                      </p:tavLst>
                                    </p:anim>
                                    <p:anim calcmode="lin" valueType="num">
                                      <p:cBhvr additive="base">
                                        <p:cTn id="39" dur="500"/>
                                        <p:tgtEl>
                                          <p:spTgt spid="47"/>
                                        </p:tgtEl>
                                        <p:attrNameLst>
                                          <p:attrName>ppt_y</p:attrName>
                                        </p:attrNameLst>
                                      </p:cBhvr>
                                      <p:tavLst>
                                        <p:tav tm="0">
                                          <p:val>
                                            <p:strVal val="ppt_y"/>
                                          </p:val>
                                        </p:tav>
                                        <p:tav tm="100000">
                                          <p:val>
                                            <p:strVal val="1+ppt_h/2"/>
                                          </p:val>
                                        </p:tav>
                                      </p:tavLst>
                                    </p:anim>
                                    <p:set>
                                      <p:cBhvr>
                                        <p:cTn id="40" dur="1" fill="hold">
                                          <p:stCondLst>
                                            <p:cond delay="499"/>
                                          </p:stCondLst>
                                        </p:cTn>
                                        <p:tgtEl>
                                          <p:spTgt spid="4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nodePh="1">
                                  <p:stCondLst>
                                    <p:cond delay="0"/>
                                  </p:stCondLst>
                                  <p:endCondLst>
                                    <p:cond evt="begin" delay="0">
                                      <p:tn val="43"/>
                                    </p:cond>
                                  </p:endCondLst>
                                  <p:childTnLst>
                                    <p:set>
                                      <p:cBhvr>
                                        <p:cTn id="44" dur="1" fill="hold">
                                          <p:stCondLst>
                                            <p:cond delay="0"/>
                                          </p:stCondLst>
                                        </p:cTn>
                                        <p:tgtEl>
                                          <p:spTgt spid="2">
                                            <p:txEl>
                                              <p:pRg st="0" end="0"/>
                                            </p:txEl>
                                          </p:spTgt>
                                        </p:tgtEl>
                                        <p:attrNameLst>
                                          <p:attrName>style.visibility</p:attrName>
                                        </p:attrNameLst>
                                      </p:cBhvr>
                                      <p:to>
                                        <p:strVal val="visible"/>
                                      </p:to>
                                    </p:set>
                                    <p:animEffect transition="in" filter="dissolve">
                                      <p:cBhvr>
                                        <p:cTn id="45" dur="500"/>
                                        <p:tgtEl>
                                          <p:spTgt spid="2">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 calcmode="lin" valueType="num">
                                      <p:cBhvr additive="base">
                                        <p:cTn id="50" dur="500" fill="hold"/>
                                        <p:tgtEl>
                                          <p:spTgt spid="40"/>
                                        </p:tgtEl>
                                        <p:attrNameLst>
                                          <p:attrName>ppt_x</p:attrName>
                                        </p:attrNameLst>
                                      </p:cBhvr>
                                      <p:tavLst>
                                        <p:tav tm="0">
                                          <p:val>
                                            <p:strVal val="#ppt_x"/>
                                          </p:val>
                                        </p:tav>
                                        <p:tav tm="100000">
                                          <p:val>
                                            <p:strVal val="#ppt_x"/>
                                          </p:val>
                                        </p:tav>
                                      </p:tavLst>
                                    </p:anim>
                                    <p:anim calcmode="lin" valueType="num">
                                      <p:cBhvr additive="base">
                                        <p:cTn id="5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grpId="1" nodeType="clickEffect">
                                  <p:stCondLst>
                                    <p:cond delay="0"/>
                                  </p:stCondLst>
                                  <p:childTnLst>
                                    <p:anim calcmode="lin" valueType="num">
                                      <p:cBhvr additive="base">
                                        <p:cTn id="55" dur="500"/>
                                        <p:tgtEl>
                                          <p:spTgt spid="40"/>
                                        </p:tgtEl>
                                        <p:attrNameLst>
                                          <p:attrName>ppt_x</p:attrName>
                                        </p:attrNameLst>
                                      </p:cBhvr>
                                      <p:tavLst>
                                        <p:tav tm="0">
                                          <p:val>
                                            <p:strVal val="ppt_x"/>
                                          </p:val>
                                        </p:tav>
                                        <p:tav tm="100000">
                                          <p:val>
                                            <p:strVal val="ppt_x"/>
                                          </p:val>
                                        </p:tav>
                                      </p:tavLst>
                                    </p:anim>
                                    <p:anim calcmode="lin" valueType="num">
                                      <p:cBhvr additive="base">
                                        <p:cTn id="56" dur="500"/>
                                        <p:tgtEl>
                                          <p:spTgt spid="40"/>
                                        </p:tgtEl>
                                        <p:attrNameLst>
                                          <p:attrName>ppt_y</p:attrName>
                                        </p:attrNameLst>
                                      </p:cBhvr>
                                      <p:tavLst>
                                        <p:tav tm="0">
                                          <p:val>
                                            <p:strVal val="ppt_y"/>
                                          </p:val>
                                        </p:tav>
                                        <p:tav tm="100000">
                                          <p:val>
                                            <p:strVal val="1+ppt_h/2"/>
                                          </p:val>
                                        </p:tav>
                                      </p:tavLst>
                                    </p:anim>
                                    <p:set>
                                      <p:cBhvr>
                                        <p:cTn id="57" dur="1" fill="hold">
                                          <p:stCondLst>
                                            <p:cond delay="499"/>
                                          </p:stCondLst>
                                        </p:cTn>
                                        <p:tgtEl>
                                          <p:spTgt spid="4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8"/>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xit" presetSubtype="4" fill="hold" grpId="1" nodeType="clickEffect">
                                  <p:stCondLst>
                                    <p:cond delay="0"/>
                                  </p:stCondLst>
                                  <p:childTnLst>
                                    <p:anim calcmode="lin" valueType="num">
                                      <p:cBhvr additive="base">
                                        <p:cTn id="67" dur="500"/>
                                        <p:tgtEl>
                                          <p:spTgt spid="39"/>
                                        </p:tgtEl>
                                        <p:attrNameLst>
                                          <p:attrName>ppt_x</p:attrName>
                                        </p:attrNameLst>
                                      </p:cBhvr>
                                      <p:tavLst>
                                        <p:tav tm="0">
                                          <p:val>
                                            <p:strVal val="ppt_x"/>
                                          </p:val>
                                        </p:tav>
                                        <p:tav tm="100000">
                                          <p:val>
                                            <p:strVal val="ppt_x"/>
                                          </p:val>
                                        </p:tav>
                                      </p:tavLst>
                                    </p:anim>
                                    <p:anim calcmode="lin" valueType="num">
                                      <p:cBhvr additive="base">
                                        <p:cTn id="68" dur="500"/>
                                        <p:tgtEl>
                                          <p:spTgt spid="39"/>
                                        </p:tgtEl>
                                        <p:attrNameLst>
                                          <p:attrName>ppt_y</p:attrName>
                                        </p:attrNameLst>
                                      </p:cBhvr>
                                      <p:tavLst>
                                        <p:tav tm="0">
                                          <p:val>
                                            <p:strVal val="ppt_y"/>
                                          </p:val>
                                        </p:tav>
                                        <p:tav tm="100000">
                                          <p:val>
                                            <p:strVal val="1+ppt_h/2"/>
                                          </p:val>
                                        </p:tav>
                                      </p:tavLst>
                                    </p:anim>
                                    <p:set>
                                      <p:cBhvr>
                                        <p:cTn id="69" dur="1" fill="hold">
                                          <p:stCondLst>
                                            <p:cond delay="499"/>
                                          </p:stCondLst>
                                        </p:cTn>
                                        <p:tgtEl>
                                          <p:spTgt spid="39"/>
                                        </p:tgtEl>
                                        <p:attrNameLst>
                                          <p:attrName>style.visibility</p:attrName>
                                        </p:attrNameLst>
                                      </p:cBhvr>
                                      <p:to>
                                        <p:strVal val="hidden"/>
                                      </p:to>
                                    </p:set>
                                  </p:childTnLst>
                                </p:cTn>
                              </p:par>
                              <p:par>
                                <p:cTn id="70" presetID="2" presetClass="exit" presetSubtype="4" fill="hold" grpId="1" nodeType="withEffect">
                                  <p:stCondLst>
                                    <p:cond delay="0"/>
                                  </p:stCondLst>
                                  <p:childTnLst>
                                    <p:anim calcmode="lin" valueType="num">
                                      <p:cBhvr additive="base">
                                        <p:cTn id="71" dur="500"/>
                                        <p:tgtEl>
                                          <p:spTgt spid="38"/>
                                        </p:tgtEl>
                                        <p:attrNameLst>
                                          <p:attrName>ppt_x</p:attrName>
                                        </p:attrNameLst>
                                      </p:cBhvr>
                                      <p:tavLst>
                                        <p:tav tm="0">
                                          <p:val>
                                            <p:strVal val="ppt_x"/>
                                          </p:val>
                                        </p:tav>
                                        <p:tav tm="100000">
                                          <p:val>
                                            <p:strVal val="ppt_x"/>
                                          </p:val>
                                        </p:tav>
                                      </p:tavLst>
                                    </p:anim>
                                    <p:anim calcmode="lin" valueType="num">
                                      <p:cBhvr additive="base">
                                        <p:cTn id="72" dur="500"/>
                                        <p:tgtEl>
                                          <p:spTgt spid="38"/>
                                        </p:tgtEl>
                                        <p:attrNameLst>
                                          <p:attrName>ppt_y</p:attrName>
                                        </p:attrNameLst>
                                      </p:cBhvr>
                                      <p:tavLst>
                                        <p:tav tm="0">
                                          <p:val>
                                            <p:strVal val="ppt_y"/>
                                          </p:val>
                                        </p:tav>
                                        <p:tav tm="100000">
                                          <p:val>
                                            <p:strVal val="1+ppt_h/2"/>
                                          </p:val>
                                        </p:tav>
                                      </p:tavLst>
                                    </p:anim>
                                    <p:set>
                                      <p:cBhvr>
                                        <p:cTn id="73" dur="1" fill="hold">
                                          <p:stCondLst>
                                            <p:cond delay="499"/>
                                          </p:stCondLst>
                                        </p:cTn>
                                        <p:tgtEl>
                                          <p:spTgt spid="38"/>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xit" presetSubtype="4" fill="hold" grpId="1" nodeType="clickEffect">
                                  <p:stCondLst>
                                    <p:cond delay="0"/>
                                  </p:stCondLst>
                                  <p:childTnLst>
                                    <p:anim calcmode="lin" valueType="num">
                                      <p:cBhvr additive="base">
                                        <p:cTn id="83" dur="500"/>
                                        <p:tgtEl>
                                          <p:spTgt spid="43"/>
                                        </p:tgtEl>
                                        <p:attrNameLst>
                                          <p:attrName>ppt_x</p:attrName>
                                        </p:attrNameLst>
                                      </p:cBhvr>
                                      <p:tavLst>
                                        <p:tav tm="0">
                                          <p:val>
                                            <p:strVal val="ppt_x"/>
                                          </p:val>
                                        </p:tav>
                                        <p:tav tm="100000">
                                          <p:val>
                                            <p:strVal val="ppt_x"/>
                                          </p:val>
                                        </p:tav>
                                      </p:tavLst>
                                    </p:anim>
                                    <p:anim calcmode="lin" valueType="num">
                                      <p:cBhvr additive="base">
                                        <p:cTn id="84" dur="500"/>
                                        <p:tgtEl>
                                          <p:spTgt spid="43"/>
                                        </p:tgtEl>
                                        <p:attrNameLst>
                                          <p:attrName>ppt_y</p:attrName>
                                        </p:attrNameLst>
                                      </p:cBhvr>
                                      <p:tavLst>
                                        <p:tav tm="0">
                                          <p:val>
                                            <p:strVal val="ppt_y"/>
                                          </p:val>
                                        </p:tav>
                                        <p:tav tm="100000">
                                          <p:val>
                                            <p:strVal val="1+ppt_h/2"/>
                                          </p:val>
                                        </p:tav>
                                      </p:tavLst>
                                    </p:anim>
                                    <p:set>
                                      <p:cBhvr>
                                        <p:cTn id="85" dur="1" fill="hold">
                                          <p:stCondLst>
                                            <p:cond delay="499"/>
                                          </p:stCondLst>
                                        </p:cTn>
                                        <p:tgtEl>
                                          <p:spTgt spid="43"/>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42"/>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41"/>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 presetClass="exit" presetSubtype="4" fill="hold" grpId="1" nodeType="clickEffect">
                                  <p:stCondLst>
                                    <p:cond delay="0"/>
                                  </p:stCondLst>
                                  <p:childTnLst>
                                    <p:anim calcmode="lin" valueType="num">
                                      <p:cBhvr additive="base">
                                        <p:cTn id="95" dur="500"/>
                                        <p:tgtEl>
                                          <p:spTgt spid="41"/>
                                        </p:tgtEl>
                                        <p:attrNameLst>
                                          <p:attrName>ppt_x</p:attrName>
                                        </p:attrNameLst>
                                      </p:cBhvr>
                                      <p:tavLst>
                                        <p:tav tm="0">
                                          <p:val>
                                            <p:strVal val="ppt_x"/>
                                          </p:val>
                                        </p:tav>
                                        <p:tav tm="100000">
                                          <p:val>
                                            <p:strVal val="ppt_x"/>
                                          </p:val>
                                        </p:tav>
                                      </p:tavLst>
                                    </p:anim>
                                    <p:anim calcmode="lin" valueType="num">
                                      <p:cBhvr additive="base">
                                        <p:cTn id="96" dur="500"/>
                                        <p:tgtEl>
                                          <p:spTgt spid="41"/>
                                        </p:tgtEl>
                                        <p:attrNameLst>
                                          <p:attrName>ppt_y</p:attrName>
                                        </p:attrNameLst>
                                      </p:cBhvr>
                                      <p:tavLst>
                                        <p:tav tm="0">
                                          <p:val>
                                            <p:strVal val="ppt_y"/>
                                          </p:val>
                                        </p:tav>
                                        <p:tav tm="100000">
                                          <p:val>
                                            <p:strVal val="1+ppt_h/2"/>
                                          </p:val>
                                        </p:tav>
                                      </p:tavLst>
                                    </p:anim>
                                    <p:set>
                                      <p:cBhvr>
                                        <p:cTn id="97" dur="1" fill="hold">
                                          <p:stCondLst>
                                            <p:cond delay="499"/>
                                          </p:stCondLst>
                                        </p:cTn>
                                        <p:tgtEl>
                                          <p:spTgt spid="41"/>
                                        </p:tgtEl>
                                        <p:attrNameLst>
                                          <p:attrName>style.visibility</p:attrName>
                                        </p:attrNameLst>
                                      </p:cBhvr>
                                      <p:to>
                                        <p:strVal val="hidden"/>
                                      </p:to>
                                    </p:set>
                                  </p:childTnLst>
                                </p:cTn>
                              </p:par>
                              <p:par>
                                <p:cTn id="98" presetID="2" presetClass="exit" presetSubtype="4" fill="hold" grpId="1" nodeType="withEffect">
                                  <p:stCondLst>
                                    <p:cond delay="0"/>
                                  </p:stCondLst>
                                  <p:childTnLst>
                                    <p:anim calcmode="lin" valueType="num">
                                      <p:cBhvr additive="base">
                                        <p:cTn id="99" dur="500"/>
                                        <p:tgtEl>
                                          <p:spTgt spid="42"/>
                                        </p:tgtEl>
                                        <p:attrNameLst>
                                          <p:attrName>ppt_x</p:attrName>
                                        </p:attrNameLst>
                                      </p:cBhvr>
                                      <p:tavLst>
                                        <p:tav tm="0">
                                          <p:val>
                                            <p:strVal val="ppt_x"/>
                                          </p:val>
                                        </p:tav>
                                        <p:tav tm="100000">
                                          <p:val>
                                            <p:strVal val="ppt_x"/>
                                          </p:val>
                                        </p:tav>
                                      </p:tavLst>
                                    </p:anim>
                                    <p:anim calcmode="lin" valueType="num">
                                      <p:cBhvr additive="base">
                                        <p:cTn id="100" dur="500"/>
                                        <p:tgtEl>
                                          <p:spTgt spid="42"/>
                                        </p:tgtEl>
                                        <p:attrNameLst>
                                          <p:attrName>ppt_y</p:attrName>
                                        </p:attrNameLst>
                                      </p:cBhvr>
                                      <p:tavLst>
                                        <p:tav tm="0">
                                          <p:val>
                                            <p:strVal val="ppt_y"/>
                                          </p:val>
                                        </p:tav>
                                        <p:tav tm="100000">
                                          <p:val>
                                            <p:strVal val="1+ppt_h/2"/>
                                          </p:val>
                                        </p:tav>
                                      </p:tavLst>
                                    </p:anim>
                                    <p:set>
                                      <p:cBhvr>
                                        <p:cTn id="101" dur="1" fill="hold">
                                          <p:stCondLst>
                                            <p:cond delay="499"/>
                                          </p:stCondLst>
                                        </p:cTn>
                                        <p:tgtEl>
                                          <p:spTgt spid="42"/>
                                        </p:tgtEl>
                                        <p:attrNameLst>
                                          <p:attrName>style.visibility</p:attrName>
                                        </p:attrNameLst>
                                      </p:cBhvr>
                                      <p:to>
                                        <p:strVal val="hidden"/>
                                      </p:to>
                                    </p:se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46"/>
                                        </p:tgtEl>
                                        <p:attrNameLst>
                                          <p:attrName>style.visibility</p:attrName>
                                        </p:attrNameLst>
                                      </p:cBhvr>
                                      <p:to>
                                        <p:strVal val="visible"/>
                                      </p:to>
                                    </p:set>
                                    <p:anim calcmode="lin" valueType="num">
                                      <p:cBhvr additive="base">
                                        <p:cTn id="106" dur="500" fill="hold"/>
                                        <p:tgtEl>
                                          <p:spTgt spid="46"/>
                                        </p:tgtEl>
                                        <p:attrNameLst>
                                          <p:attrName>ppt_x</p:attrName>
                                        </p:attrNameLst>
                                      </p:cBhvr>
                                      <p:tavLst>
                                        <p:tav tm="0">
                                          <p:val>
                                            <p:strVal val="#ppt_x"/>
                                          </p:val>
                                        </p:tav>
                                        <p:tav tm="100000">
                                          <p:val>
                                            <p:strVal val="#ppt_x"/>
                                          </p:val>
                                        </p:tav>
                                      </p:tavLst>
                                    </p:anim>
                                    <p:anim calcmode="lin" valueType="num">
                                      <p:cBhvr additive="base">
                                        <p:cTn id="10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xit" presetSubtype="4" fill="hold" grpId="1" nodeType="clickEffect">
                                  <p:stCondLst>
                                    <p:cond delay="0"/>
                                  </p:stCondLst>
                                  <p:childTnLst>
                                    <p:anim calcmode="lin" valueType="num">
                                      <p:cBhvr additive="base">
                                        <p:cTn id="111" dur="500"/>
                                        <p:tgtEl>
                                          <p:spTgt spid="46"/>
                                        </p:tgtEl>
                                        <p:attrNameLst>
                                          <p:attrName>ppt_x</p:attrName>
                                        </p:attrNameLst>
                                      </p:cBhvr>
                                      <p:tavLst>
                                        <p:tav tm="0">
                                          <p:val>
                                            <p:strVal val="ppt_x"/>
                                          </p:val>
                                        </p:tav>
                                        <p:tav tm="100000">
                                          <p:val>
                                            <p:strVal val="ppt_x"/>
                                          </p:val>
                                        </p:tav>
                                      </p:tavLst>
                                    </p:anim>
                                    <p:anim calcmode="lin" valueType="num">
                                      <p:cBhvr additive="base">
                                        <p:cTn id="112" dur="500"/>
                                        <p:tgtEl>
                                          <p:spTgt spid="46"/>
                                        </p:tgtEl>
                                        <p:attrNameLst>
                                          <p:attrName>ppt_y</p:attrName>
                                        </p:attrNameLst>
                                      </p:cBhvr>
                                      <p:tavLst>
                                        <p:tav tm="0">
                                          <p:val>
                                            <p:strVal val="ppt_y"/>
                                          </p:val>
                                        </p:tav>
                                        <p:tav tm="100000">
                                          <p:val>
                                            <p:strVal val="1+ppt_h/2"/>
                                          </p:val>
                                        </p:tav>
                                      </p:tavLst>
                                    </p:anim>
                                    <p:set>
                                      <p:cBhvr>
                                        <p:cTn id="113" dur="1" fill="hold">
                                          <p:stCondLst>
                                            <p:cond delay="499"/>
                                          </p:stCondLst>
                                        </p:cTn>
                                        <p:tgtEl>
                                          <p:spTgt spid="46"/>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45"/>
                                        </p:tgtEl>
                                        <p:attrNameLst>
                                          <p:attrName>style.visibility</p:attrName>
                                        </p:attrNameLst>
                                      </p:cBhvr>
                                      <p:to>
                                        <p:strVal val="visible"/>
                                      </p:to>
                                    </p:set>
                                  </p:childTnLst>
                                </p:cTn>
                              </p:par>
                              <p:par>
                                <p:cTn id="118" presetID="1" presetClass="entr" presetSubtype="0"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childTnLst>
                                </p:cTn>
                              </p:par>
                            </p:childTnLst>
                          </p:cTn>
                        </p:par>
                      </p:childTnLst>
                    </p:cTn>
                  </p:par>
                  <p:par>
                    <p:cTn id="120" fill="hold">
                      <p:stCondLst>
                        <p:cond delay="indefinite"/>
                      </p:stCondLst>
                      <p:childTnLst>
                        <p:par>
                          <p:cTn id="121" fill="hold">
                            <p:stCondLst>
                              <p:cond delay="0"/>
                            </p:stCondLst>
                            <p:childTnLst>
                              <p:par>
                                <p:cTn id="122" presetID="2" presetClass="exit" presetSubtype="4" fill="hold" grpId="1" nodeType="clickEffect">
                                  <p:stCondLst>
                                    <p:cond delay="0"/>
                                  </p:stCondLst>
                                  <p:childTnLst>
                                    <p:anim calcmode="lin" valueType="num">
                                      <p:cBhvr additive="base">
                                        <p:cTn id="123" dur="500"/>
                                        <p:tgtEl>
                                          <p:spTgt spid="44"/>
                                        </p:tgtEl>
                                        <p:attrNameLst>
                                          <p:attrName>ppt_x</p:attrName>
                                        </p:attrNameLst>
                                      </p:cBhvr>
                                      <p:tavLst>
                                        <p:tav tm="0">
                                          <p:val>
                                            <p:strVal val="ppt_x"/>
                                          </p:val>
                                        </p:tav>
                                        <p:tav tm="100000">
                                          <p:val>
                                            <p:strVal val="ppt_x"/>
                                          </p:val>
                                        </p:tav>
                                      </p:tavLst>
                                    </p:anim>
                                    <p:anim calcmode="lin" valueType="num">
                                      <p:cBhvr additive="base">
                                        <p:cTn id="124" dur="500"/>
                                        <p:tgtEl>
                                          <p:spTgt spid="44"/>
                                        </p:tgtEl>
                                        <p:attrNameLst>
                                          <p:attrName>ppt_y</p:attrName>
                                        </p:attrNameLst>
                                      </p:cBhvr>
                                      <p:tavLst>
                                        <p:tav tm="0">
                                          <p:val>
                                            <p:strVal val="ppt_y"/>
                                          </p:val>
                                        </p:tav>
                                        <p:tav tm="100000">
                                          <p:val>
                                            <p:strVal val="1+ppt_h/2"/>
                                          </p:val>
                                        </p:tav>
                                      </p:tavLst>
                                    </p:anim>
                                    <p:set>
                                      <p:cBhvr>
                                        <p:cTn id="125" dur="1" fill="hold">
                                          <p:stCondLst>
                                            <p:cond delay="499"/>
                                          </p:stCondLst>
                                        </p:cTn>
                                        <p:tgtEl>
                                          <p:spTgt spid="44"/>
                                        </p:tgtEl>
                                        <p:attrNameLst>
                                          <p:attrName>style.visibility</p:attrName>
                                        </p:attrNameLst>
                                      </p:cBhvr>
                                      <p:to>
                                        <p:strVal val="hidden"/>
                                      </p:to>
                                    </p:set>
                                  </p:childTnLst>
                                </p:cTn>
                              </p:par>
                              <p:par>
                                <p:cTn id="126" presetID="2" presetClass="exit" presetSubtype="4" fill="hold" grpId="1" nodeType="withEffect">
                                  <p:stCondLst>
                                    <p:cond delay="0"/>
                                  </p:stCondLst>
                                  <p:childTnLst>
                                    <p:anim calcmode="lin" valueType="num">
                                      <p:cBhvr additive="base">
                                        <p:cTn id="127" dur="500"/>
                                        <p:tgtEl>
                                          <p:spTgt spid="45"/>
                                        </p:tgtEl>
                                        <p:attrNameLst>
                                          <p:attrName>ppt_x</p:attrName>
                                        </p:attrNameLst>
                                      </p:cBhvr>
                                      <p:tavLst>
                                        <p:tav tm="0">
                                          <p:val>
                                            <p:strVal val="ppt_x"/>
                                          </p:val>
                                        </p:tav>
                                        <p:tav tm="100000">
                                          <p:val>
                                            <p:strVal val="ppt_x"/>
                                          </p:val>
                                        </p:tav>
                                      </p:tavLst>
                                    </p:anim>
                                    <p:anim calcmode="lin" valueType="num">
                                      <p:cBhvr additive="base">
                                        <p:cTn id="128" dur="500"/>
                                        <p:tgtEl>
                                          <p:spTgt spid="45"/>
                                        </p:tgtEl>
                                        <p:attrNameLst>
                                          <p:attrName>ppt_y</p:attrName>
                                        </p:attrNameLst>
                                      </p:cBhvr>
                                      <p:tavLst>
                                        <p:tav tm="0">
                                          <p:val>
                                            <p:strVal val="ppt_y"/>
                                          </p:val>
                                        </p:tav>
                                        <p:tav tm="100000">
                                          <p:val>
                                            <p:strVal val="1+ppt_h/2"/>
                                          </p:val>
                                        </p:tav>
                                      </p:tavLst>
                                    </p:anim>
                                    <p:set>
                                      <p:cBhvr>
                                        <p:cTn id="129" dur="1" fill="hold">
                                          <p:stCondLst>
                                            <p:cond delay="499"/>
                                          </p:stCondLst>
                                        </p:cTn>
                                        <p:tgtEl>
                                          <p:spTgt spid="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p:bldP spid="38" grpId="0" animBg="1"/>
      <p:bldP spid="38" grpId="1"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solidFill>
            <a:schemeClr val="tx2">
              <a:lumMod val="20000"/>
              <a:lumOff val="80000"/>
              <a:alpha val="80000"/>
            </a:schemeClr>
          </a:solidFill>
          <a:ln w="50800">
            <a:solidFill>
              <a:schemeClr val="tx1"/>
            </a:solidFill>
          </a:ln>
        </p:spPr>
        <p:txBody>
          <a:bodyPr>
            <a:noAutofit/>
          </a:bodyPr>
          <a:lstStyle/>
          <a:p>
            <a:pPr eaLnBrk="1" hangingPunct="1"/>
            <a:r>
              <a:rPr lang="en-US" sz="4900" b="1" dirty="0">
                <a:solidFill>
                  <a:srgbClr val="002060"/>
                </a:solidFill>
                <a:latin typeface="Trebuchet MS" pitchFamily="34" charset="0"/>
              </a:rPr>
              <a:t>The Combined Gas Law</a:t>
            </a:r>
          </a:p>
        </p:txBody>
      </p:sp>
      <p:sp>
        <p:nvSpPr>
          <p:cNvPr id="2" name="Rectangle 3"/>
          <p:cNvSpPr>
            <a:spLocks noGrp="1" noChangeArrowheads="1"/>
          </p:cNvSpPr>
          <p:nvPr>
            <p:ph idx="1"/>
          </p:nvPr>
        </p:nvSpPr>
        <p:spPr>
          <a:xfrm>
            <a:off x="457200" y="1524000"/>
            <a:ext cx="8229600" cy="4602163"/>
          </a:xfrm>
          <a:solidFill>
            <a:schemeClr val="tx2">
              <a:lumMod val="20000"/>
              <a:lumOff val="80000"/>
              <a:alpha val="80000"/>
            </a:schemeClr>
          </a:solidFill>
          <a:ln w="50800">
            <a:solidFill>
              <a:schemeClr val="tx1"/>
            </a:solidFill>
          </a:ln>
        </p:spPr>
        <p:txBody>
          <a:bodyPr>
            <a:noAutofit/>
          </a:bodyPr>
          <a:lstStyle/>
          <a:p>
            <a:pPr marL="0" indent="0">
              <a:buNone/>
            </a:pPr>
            <a:r>
              <a:rPr lang="en-US" sz="2400" dirty="0">
                <a:latin typeface="Trebuchet MS"/>
                <a:ea typeface="Times New Roman"/>
                <a:cs typeface="Times New Roman"/>
              </a:rPr>
              <a:t>A gas occupies </a:t>
            </a:r>
            <a:r>
              <a:rPr lang="en-US" sz="2400" dirty="0" err="1">
                <a:latin typeface="Trebuchet MS"/>
                <a:ea typeface="Times New Roman"/>
                <a:cs typeface="Times New Roman"/>
              </a:rPr>
              <a:t>3.78L</a:t>
            </a:r>
            <a:r>
              <a:rPr lang="en-US" sz="2400" dirty="0">
                <a:latin typeface="Trebuchet MS"/>
                <a:ea typeface="Times New Roman"/>
                <a:cs typeface="Times New Roman"/>
              </a:rPr>
              <a:t> at </a:t>
            </a:r>
            <a:r>
              <a:rPr lang="en-US" sz="2400" dirty="0" err="1">
                <a:latin typeface="Trebuchet MS"/>
                <a:ea typeface="Times New Roman"/>
                <a:cs typeface="Times New Roman"/>
              </a:rPr>
              <a:t>529mmHg</a:t>
            </a:r>
            <a:r>
              <a:rPr lang="en-US" sz="2400" dirty="0">
                <a:latin typeface="Trebuchet MS"/>
                <a:ea typeface="Times New Roman"/>
                <a:cs typeface="Times New Roman"/>
              </a:rPr>
              <a:t> and </a:t>
            </a:r>
            <a:r>
              <a:rPr lang="en-US" sz="2400" dirty="0" err="1">
                <a:latin typeface="Trebuchet MS"/>
                <a:ea typeface="Times New Roman"/>
                <a:cs typeface="Times New Roman"/>
              </a:rPr>
              <a:t>17.2°C</a:t>
            </a:r>
            <a:r>
              <a:rPr lang="en-US" sz="2400" dirty="0">
                <a:latin typeface="Trebuchet MS"/>
                <a:ea typeface="Times New Roman"/>
                <a:cs typeface="Times New Roman"/>
              </a:rPr>
              <a:t>.  At what pressure would the volume of the gas be </a:t>
            </a:r>
            <a:r>
              <a:rPr lang="en-US" sz="2400" dirty="0" err="1">
                <a:latin typeface="Trebuchet MS"/>
                <a:ea typeface="Times New Roman"/>
                <a:cs typeface="Times New Roman"/>
              </a:rPr>
              <a:t>4.54L</a:t>
            </a:r>
            <a:r>
              <a:rPr lang="en-US" sz="2400" dirty="0">
                <a:latin typeface="Trebuchet MS"/>
                <a:ea typeface="Times New Roman"/>
                <a:cs typeface="Times New Roman"/>
              </a:rPr>
              <a:t> if the temperature is increased to </a:t>
            </a:r>
            <a:r>
              <a:rPr lang="en-US" sz="2400" dirty="0" err="1">
                <a:latin typeface="Trebuchet MS"/>
                <a:ea typeface="Times New Roman"/>
                <a:cs typeface="Times New Roman"/>
              </a:rPr>
              <a:t>34.8°C</a:t>
            </a:r>
            <a:r>
              <a:rPr lang="en-US" sz="2400" dirty="0">
                <a:latin typeface="Trebuchet MS"/>
                <a:ea typeface="Times New Roman"/>
                <a:cs typeface="Times New Roman"/>
              </a:rPr>
              <a:t>?</a:t>
            </a:r>
          </a:p>
          <a:p>
            <a:pPr marL="0" indent="0">
              <a:buNone/>
            </a:pPr>
            <a:r>
              <a:rPr lang="en-US" sz="2500" dirty="0" err="1">
                <a:latin typeface="Trebuchet MS" pitchFamily="34" charset="0"/>
              </a:rPr>
              <a:t>P</a:t>
            </a:r>
            <a:r>
              <a:rPr lang="en-US" sz="2500" baseline="-25000" dirty="0" err="1">
                <a:latin typeface="Trebuchet MS" pitchFamily="34" charset="0"/>
              </a:rPr>
              <a:t>1</a:t>
            </a:r>
            <a:r>
              <a:rPr lang="en-US" sz="2500" dirty="0">
                <a:latin typeface="Trebuchet MS" pitchFamily="34" charset="0"/>
              </a:rPr>
              <a:t>=</a:t>
            </a:r>
          </a:p>
          <a:p>
            <a:pPr marL="0" indent="0">
              <a:buNone/>
            </a:pPr>
            <a:r>
              <a:rPr lang="en-US" sz="2500" dirty="0" err="1">
                <a:latin typeface="Trebuchet MS" pitchFamily="34" charset="0"/>
              </a:rPr>
              <a:t>V</a:t>
            </a:r>
            <a:r>
              <a:rPr lang="en-US" sz="2500" baseline="-25000" dirty="0" err="1">
                <a:latin typeface="Trebuchet MS" pitchFamily="34" charset="0"/>
              </a:rPr>
              <a:t>1</a:t>
            </a:r>
            <a:r>
              <a:rPr lang="en-US" sz="2500" dirty="0">
                <a:latin typeface="Trebuchet MS" pitchFamily="34" charset="0"/>
              </a:rPr>
              <a:t>=</a:t>
            </a:r>
          </a:p>
          <a:p>
            <a:pPr marL="0" indent="0">
              <a:buNone/>
            </a:pPr>
            <a:r>
              <a:rPr lang="en-US" sz="2500" dirty="0">
                <a:latin typeface="Trebuchet MS" pitchFamily="34" charset="0"/>
              </a:rPr>
              <a:t>T</a:t>
            </a:r>
            <a:r>
              <a:rPr lang="en-US" sz="2500" baseline="-25000" dirty="0">
                <a:latin typeface="Trebuchet MS" pitchFamily="34" charset="0"/>
              </a:rPr>
              <a:t>1</a:t>
            </a:r>
            <a:r>
              <a:rPr lang="en-US" sz="2500" dirty="0">
                <a:latin typeface="Trebuchet MS" pitchFamily="34" charset="0"/>
              </a:rPr>
              <a:t>=</a:t>
            </a:r>
          </a:p>
          <a:p>
            <a:pPr marL="0" indent="0">
              <a:buNone/>
            </a:pPr>
            <a:r>
              <a:rPr lang="en-US" sz="2500" dirty="0" err="1">
                <a:latin typeface="Trebuchet MS" pitchFamily="34" charset="0"/>
              </a:rPr>
              <a:t>P</a:t>
            </a:r>
            <a:r>
              <a:rPr lang="en-US" sz="2500" baseline="-25000" dirty="0" err="1">
                <a:latin typeface="Trebuchet MS" pitchFamily="34" charset="0"/>
              </a:rPr>
              <a:t>2</a:t>
            </a:r>
            <a:r>
              <a:rPr lang="en-US" sz="2500" dirty="0">
                <a:latin typeface="Trebuchet MS" pitchFamily="34" charset="0"/>
              </a:rPr>
              <a:t>=</a:t>
            </a:r>
          </a:p>
          <a:p>
            <a:pPr marL="0" indent="0">
              <a:buNone/>
            </a:pPr>
            <a:r>
              <a:rPr lang="en-US" sz="2500" dirty="0" err="1">
                <a:latin typeface="Trebuchet MS" pitchFamily="34" charset="0"/>
              </a:rPr>
              <a:t>V</a:t>
            </a:r>
            <a:r>
              <a:rPr lang="en-US" sz="2500" baseline="-25000" dirty="0" err="1">
                <a:latin typeface="Trebuchet MS" pitchFamily="34" charset="0"/>
              </a:rPr>
              <a:t>2</a:t>
            </a:r>
            <a:r>
              <a:rPr lang="en-US" sz="2500" dirty="0">
                <a:latin typeface="Trebuchet MS" pitchFamily="34" charset="0"/>
              </a:rPr>
              <a:t>= </a:t>
            </a:r>
          </a:p>
          <a:p>
            <a:pPr marL="0" indent="0">
              <a:buNone/>
            </a:pPr>
            <a:r>
              <a:rPr lang="en-US" sz="2500" dirty="0" err="1">
                <a:latin typeface="Trebuchet MS" pitchFamily="34" charset="0"/>
              </a:rPr>
              <a:t>T</a:t>
            </a:r>
            <a:r>
              <a:rPr lang="en-US" sz="2500" baseline="-25000" dirty="0" err="1">
                <a:latin typeface="Trebuchet MS" pitchFamily="34" charset="0"/>
              </a:rPr>
              <a:t>2</a:t>
            </a:r>
            <a:r>
              <a:rPr lang="en-US" sz="2500" dirty="0">
                <a:latin typeface="Trebuchet MS" pitchFamily="34" charset="0"/>
              </a:rPr>
              <a:t>=</a:t>
            </a:r>
          </a:p>
          <a:p>
            <a:pPr marL="0" indent="0">
              <a:buNone/>
            </a:pPr>
            <a:endParaRPr lang="en-US" sz="2500" dirty="0">
              <a:latin typeface="Trebuchet MS" pitchFamily="34" charset="0"/>
            </a:endParaRPr>
          </a:p>
        </p:txBody>
      </p:sp>
      <p:sp>
        <p:nvSpPr>
          <p:cNvPr id="7" name="Text Box 21"/>
          <p:cNvSpPr txBox="1">
            <a:spLocks noChangeArrowheads="1"/>
          </p:cNvSpPr>
          <p:nvPr/>
        </p:nvSpPr>
        <p:spPr bwMode="auto">
          <a:xfrm>
            <a:off x="827311" y="2696022"/>
            <a:ext cx="186145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500" u="none" strike="noStrike" cap="none" normalizeH="0" baseline="0" dirty="0" err="1">
                <a:ln>
                  <a:noFill/>
                </a:ln>
                <a:solidFill>
                  <a:srgbClr val="002060"/>
                </a:solidFill>
                <a:effectLst/>
                <a:latin typeface="Trebuchet MS" pitchFamily="34" charset="0"/>
                <a:cs typeface="Arial" pitchFamily="34" charset="0"/>
              </a:rPr>
              <a:t>529mmHg</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8" name="Text Box 21"/>
          <p:cNvSpPr txBox="1">
            <a:spLocks noChangeArrowheads="1"/>
          </p:cNvSpPr>
          <p:nvPr/>
        </p:nvSpPr>
        <p:spPr bwMode="auto">
          <a:xfrm>
            <a:off x="791028" y="3166367"/>
            <a:ext cx="13643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err="1">
                <a:solidFill>
                  <a:srgbClr val="002060"/>
                </a:solidFill>
                <a:latin typeface="Trebuchet MS" pitchFamily="34" charset="0"/>
                <a:cs typeface="Arial" pitchFamily="34" charset="0"/>
              </a:rPr>
              <a:t>3.78L</a:t>
            </a:r>
            <a:endParaRPr kumimoji="0" lang="en-US" sz="2500" b="1" u="none" strike="noStrike" cap="none" normalizeH="0" baseline="0" dirty="0">
              <a:ln>
                <a:noFill/>
              </a:ln>
              <a:solidFill>
                <a:srgbClr val="002060"/>
              </a:solidFill>
              <a:effectLst/>
              <a:latin typeface="Trebuchet MS" pitchFamily="34" charset="0"/>
              <a:cs typeface="Arial" pitchFamily="34" charset="0"/>
            </a:endParaRPr>
          </a:p>
        </p:txBody>
      </p:sp>
      <p:sp>
        <p:nvSpPr>
          <p:cNvPr id="9" name="Text Box 21"/>
          <p:cNvSpPr txBox="1">
            <a:spLocks noChangeArrowheads="1"/>
          </p:cNvSpPr>
          <p:nvPr/>
        </p:nvSpPr>
        <p:spPr bwMode="auto">
          <a:xfrm>
            <a:off x="957942" y="3580024"/>
            <a:ext cx="3385458" cy="44769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dirty="0" err="1">
                <a:solidFill>
                  <a:srgbClr val="002060"/>
                </a:solidFill>
                <a:latin typeface="Trebuchet MS" pitchFamily="34" charset="0"/>
                <a:cs typeface="Arial" pitchFamily="34" charset="0"/>
              </a:rPr>
              <a:t>17.2°C</a:t>
            </a:r>
            <a:r>
              <a:rPr lang="en-US" dirty="0">
                <a:solidFill>
                  <a:srgbClr val="002060"/>
                </a:solidFill>
                <a:latin typeface="Trebuchet MS" pitchFamily="34" charset="0"/>
                <a:cs typeface="Arial" pitchFamily="34" charset="0"/>
              </a:rPr>
              <a:t> + 273= </a:t>
            </a:r>
            <a:r>
              <a:rPr lang="en-US" sz="2500" b="1" dirty="0" err="1">
                <a:solidFill>
                  <a:srgbClr val="002060"/>
                </a:solidFill>
                <a:latin typeface="Trebuchet MS" pitchFamily="34" charset="0"/>
                <a:cs typeface="Arial" pitchFamily="34" charset="0"/>
              </a:rPr>
              <a:t>290.2K</a:t>
            </a:r>
            <a:endParaRPr lang="en-US" sz="2500" b="1" dirty="0">
              <a:solidFill>
                <a:srgbClr val="002060"/>
              </a:solidFill>
              <a:latin typeface="Trebuchet MS"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10" name="Text Box 21"/>
          <p:cNvSpPr txBox="1">
            <a:spLocks noChangeArrowheads="1"/>
          </p:cNvSpPr>
          <p:nvPr/>
        </p:nvSpPr>
        <p:spPr bwMode="auto">
          <a:xfrm>
            <a:off x="910769" y="4097541"/>
            <a:ext cx="598717"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500" dirty="0">
                <a:solidFill>
                  <a:srgbClr val="002060"/>
                </a:solidFill>
                <a:latin typeface="Trebuchet MS" pitchFamily="34" charset="0"/>
                <a:cs typeface="Arial" pitchFamily="34" charset="0"/>
              </a:rPr>
              <a:t>?</a:t>
            </a:r>
          </a:p>
        </p:txBody>
      </p:sp>
      <p:sp>
        <p:nvSpPr>
          <p:cNvPr id="22" name="Text Box 21"/>
          <p:cNvSpPr txBox="1">
            <a:spLocks noChangeArrowheads="1"/>
          </p:cNvSpPr>
          <p:nvPr/>
        </p:nvSpPr>
        <p:spPr bwMode="auto">
          <a:xfrm>
            <a:off x="3566892" y="4005942"/>
            <a:ext cx="1981200" cy="489858"/>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529mmHg</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3" name="Text Box 21"/>
          <p:cNvSpPr txBox="1">
            <a:spLocks noChangeArrowheads="1"/>
          </p:cNvSpPr>
          <p:nvPr/>
        </p:nvSpPr>
        <p:spPr bwMode="auto">
          <a:xfrm>
            <a:off x="4419600" y="4489431"/>
            <a:ext cx="14478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290.2K</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4" name="Text Box 21"/>
          <p:cNvSpPr txBox="1">
            <a:spLocks noChangeArrowheads="1"/>
          </p:cNvSpPr>
          <p:nvPr/>
        </p:nvSpPr>
        <p:spPr bwMode="auto">
          <a:xfrm>
            <a:off x="6360888" y="4252686"/>
            <a:ext cx="33382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6" name="Text Box 21"/>
          <p:cNvSpPr txBox="1">
            <a:spLocks noChangeArrowheads="1"/>
          </p:cNvSpPr>
          <p:nvPr/>
        </p:nvSpPr>
        <p:spPr bwMode="auto">
          <a:xfrm>
            <a:off x="6705600" y="3962400"/>
            <a:ext cx="7620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P</a:t>
            </a:r>
            <a:r>
              <a:rPr lang="en-US" sz="2500" baseline="-25000" dirty="0" err="1">
                <a:solidFill>
                  <a:srgbClr val="002060"/>
                </a:solidFill>
                <a:latin typeface="Trebuchet MS" pitchFamily="34" charset="0"/>
                <a:cs typeface="Arial" pitchFamily="34" charset="0"/>
              </a:rPr>
              <a:t>2</a:t>
            </a:r>
            <a:r>
              <a:rPr lang="en-US" sz="2500" dirty="0">
                <a:solidFill>
                  <a:srgbClr val="002060"/>
                </a:solidFill>
                <a:latin typeface="Trebuchet MS" pitchFamily="34" charset="0"/>
                <a:cs typeface="Arial" pitchFamily="34" charset="0"/>
              </a:rPr>
              <a:t>)</a:t>
            </a:r>
            <a:endParaRPr kumimoji="0" lang="en-US" sz="2500" u="none" strike="noStrike" cap="none" normalizeH="0" baseline="-25000" dirty="0">
              <a:ln>
                <a:noFill/>
              </a:ln>
              <a:solidFill>
                <a:srgbClr val="002060"/>
              </a:solidFill>
              <a:effectLst/>
              <a:latin typeface="Trebuchet MS" pitchFamily="34" charset="0"/>
              <a:cs typeface="Arial" pitchFamily="34" charset="0"/>
            </a:endParaRPr>
          </a:p>
        </p:txBody>
      </p:sp>
      <p:sp>
        <p:nvSpPr>
          <p:cNvPr id="27" name="Text Box 21"/>
          <p:cNvSpPr txBox="1">
            <a:spLocks noChangeArrowheads="1"/>
          </p:cNvSpPr>
          <p:nvPr/>
        </p:nvSpPr>
        <p:spPr bwMode="auto">
          <a:xfrm>
            <a:off x="5715000" y="4935747"/>
            <a:ext cx="7620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2800" dirty="0" err="1">
                <a:solidFill>
                  <a:srgbClr val="002060"/>
                </a:solidFill>
                <a:latin typeface="Trebuchet MS" pitchFamily="34" charset="0"/>
                <a:cs typeface="Arial" pitchFamily="34" charset="0"/>
              </a:rPr>
              <a:t>P</a:t>
            </a:r>
            <a:r>
              <a:rPr lang="en-US" sz="2800" baseline="-25000" dirty="0" err="1">
                <a:solidFill>
                  <a:srgbClr val="002060"/>
                </a:solidFill>
                <a:latin typeface="Trebuchet MS" pitchFamily="34" charset="0"/>
                <a:cs typeface="Arial" pitchFamily="34" charset="0"/>
              </a:rPr>
              <a:t>2</a:t>
            </a:r>
            <a:endParaRPr kumimoji="0" lang="en-US" sz="2800" u="none" strike="noStrike" cap="none" normalizeH="0" baseline="-25000" dirty="0">
              <a:ln>
                <a:noFill/>
              </a:ln>
              <a:solidFill>
                <a:srgbClr val="002060"/>
              </a:solidFill>
              <a:effectLst/>
              <a:latin typeface="Trebuchet MS" pitchFamily="34" charset="0"/>
              <a:cs typeface="Arial" pitchFamily="34" charset="0"/>
            </a:endParaRPr>
          </a:p>
        </p:txBody>
      </p:sp>
      <p:sp>
        <p:nvSpPr>
          <p:cNvPr id="28" name="Text Box 21"/>
          <p:cNvSpPr txBox="1">
            <a:spLocks noChangeArrowheads="1"/>
          </p:cNvSpPr>
          <p:nvPr/>
        </p:nvSpPr>
        <p:spPr bwMode="auto">
          <a:xfrm>
            <a:off x="6379034" y="4953409"/>
            <a:ext cx="333828" cy="3810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800" dirty="0">
                <a:solidFill>
                  <a:srgbClr val="002060"/>
                </a:solidFill>
                <a:latin typeface="Trebuchet MS" pitchFamily="34" charset="0"/>
                <a:cs typeface="Arial" pitchFamily="34" charset="0"/>
              </a:rPr>
              <a:t>=</a:t>
            </a:r>
            <a:endParaRPr kumimoji="0" lang="en-US" sz="2800" u="none" strike="noStrike" cap="none" normalizeH="0" baseline="0" dirty="0">
              <a:ln>
                <a:noFill/>
              </a:ln>
              <a:solidFill>
                <a:srgbClr val="002060"/>
              </a:solidFill>
              <a:effectLst/>
              <a:latin typeface="Trebuchet MS" pitchFamily="34" charset="0"/>
              <a:cs typeface="Arial" pitchFamily="34" charset="0"/>
            </a:endParaRPr>
          </a:p>
        </p:txBody>
      </p:sp>
      <p:sp>
        <p:nvSpPr>
          <p:cNvPr id="29" name="Text Box 21"/>
          <p:cNvSpPr txBox="1">
            <a:spLocks noChangeArrowheads="1"/>
          </p:cNvSpPr>
          <p:nvPr/>
        </p:nvSpPr>
        <p:spPr bwMode="auto">
          <a:xfrm>
            <a:off x="6629400" y="4919381"/>
            <a:ext cx="1905000"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800" b="1" dirty="0" err="1">
                <a:solidFill>
                  <a:srgbClr val="FF0000"/>
                </a:solidFill>
                <a:latin typeface="Trebuchet MS" pitchFamily="34" charset="0"/>
                <a:cs typeface="Arial" pitchFamily="34" charset="0"/>
              </a:rPr>
              <a:t>467mmHg</a:t>
            </a:r>
            <a:endParaRPr kumimoji="0" lang="en-US" sz="2800" b="1" u="none" strike="noStrike" cap="none" normalizeH="0" baseline="0" dirty="0">
              <a:ln>
                <a:noFill/>
              </a:ln>
              <a:solidFill>
                <a:srgbClr val="FF0000"/>
              </a:solidFill>
              <a:effectLst/>
              <a:latin typeface="Trebuchet MS" pitchFamily="34" charset="0"/>
              <a:cs typeface="Arial" pitchFamily="34" charset="0"/>
            </a:endParaRPr>
          </a:p>
        </p:txBody>
      </p:sp>
      <p:sp>
        <p:nvSpPr>
          <p:cNvPr id="31" name="TextBox 30"/>
          <p:cNvSpPr txBox="1"/>
          <p:nvPr/>
        </p:nvSpPr>
        <p:spPr>
          <a:xfrm>
            <a:off x="5638800" y="2362200"/>
            <a:ext cx="2438400" cy="954107"/>
          </a:xfrm>
          <a:prstGeom prst="rect">
            <a:avLst/>
          </a:prstGeom>
          <a:noFill/>
          <a:ln w="50800" cmpd="dbl">
            <a:solidFill>
              <a:srgbClr val="002060"/>
            </a:solidFill>
          </a:ln>
        </p:spPr>
        <p:txBody>
          <a:bodyPr wrap="square" rtlCol="0">
            <a:spAutoFit/>
          </a:bodyPr>
          <a:lstStyle/>
          <a:p>
            <a:pPr algn="ctr"/>
            <a:r>
              <a:rPr lang="en-US" sz="2800" dirty="0" err="1">
                <a:solidFill>
                  <a:srgbClr val="002060"/>
                </a:solidFill>
                <a:latin typeface="Trebuchet MS" pitchFamily="34" charset="0"/>
              </a:rPr>
              <a:t>P</a:t>
            </a:r>
            <a:r>
              <a:rPr lang="en-US" sz="2800" baseline="-25000" dirty="0" err="1">
                <a:solidFill>
                  <a:srgbClr val="002060"/>
                </a:solidFill>
                <a:latin typeface="Trebuchet MS" pitchFamily="34" charset="0"/>
              </a:rPr>
              <a:t>1</a:t>
            </a:r>
            <a:r>
              <a:rPr lang="en-US" sz="2800" dirty="0">
                <a:solidFill>
                  <a:srgbClr val="002060"/>
                </a:solidFill>
                <a:latin typeface="Trebuchet MS" pitchFamily="34" charset="0"/>
              </a:rPr>
              <a:t> </a:t>
            </a:r>
            <a:r>
              <a:rPr lang="en-US" sz="2800" dirty="0" err="1">
                <a:solidFill>
                  <a:srgbClr val="002060"/>
                </a:solidFill>
                <a:latin typeface="Trebuchet MS" pitchFamily="34" charset="0"/>
              </a:rPr>
              <a:t>V</a:t>
            </a:r>
            <a:r>
              <a:rPr lang="en-US" sz="2800" baseline="-25000" dirty="0" err="1">
                <a:solidFill>
                  <a:srgbClr val="002060"/>
                </a:solidFill>
                <a:latin typeface="Trebuchet MS" pitchFamily="34" charset="0"/>
              </a:rPr>
              <a:t>1</a:t>
            </a:r>
            <a:r>
              <a:rPr lang="en-US" sz="2800" baseline="-25000" dirty="0">
                <a:solidFill>
                  <a:srgbClr val="002060"/>
                </a:solidFill>
                <a:latin typeface="Trebuchet MS" pitchFamily="34" charset="0"/>
              </a:rPr>
              <a:t>    </a:t>
            </a:r>
            <a:r>
              <a:rPr lang="en-US" sz="2800" dirty="0">
                <a:solidFill>
                  <a:srgbClr val="002060"/>
                </a:solidFill>
                <a:latin typeface="Trebuchet MS" pitchFamily="34" charset="0"/>
              </a:rPr>
              <a:t> </a:t>
            </a:r>
            <a:r>
              <a:rPr lang="en-US" sz="2800" dirty="0" err="1">
                <a:solidFill>
                  <a:srgbClr val="002060"/>
                </a:solidFill>
                <a:latin typeface="Trebuchet MS" pitchFamily="34" charset="0"/>
              </a:rPr>
              <a:t>P</a:t>
            </a:r>
            <a:r>
              <a:rPr lang="en-US" sz="2800" baseline="-25000" dirty="0" err="1">
                <a:solidFill>
                  <a:srgbClr val="002060"/>
                </a:solidFill>
                <a:latin typeface="Trebuchet MS" pitchFamily="34" charset="0"/>
              </a:rPr>
              <a:t>2</a:t>
            </a:r>
            <a:r>
              <a:rPr lang="en-US" sz="2800" dirty="0">
                <a:solidFill>
                  <a:srgbClr val="002060"/>
                </a:solidFill>
                <a:latin typeface="Trebuchet MS" pitchFamily="34" charset="0"/>
              </a:rPr>
              <a:t> </a:t>
            </a:r>
            <a:r>
              <a:rPr lang="en-US" sz="2800" dirty="0" err="1">
                <a:solidFill>
                  <a:srgbClr val="002060"/>
                </a:solidFill>
                <a:latin typeface="Trebuchet MS" pitchFamily="34" charset="0"/>
              </a:rPr>
              <a:t>V</a:t>
            </a:r>
            <a:r>
              <a:rPr lang="en-US" sz="2800" baseline="-25000" dirty="0" err="1">
                <a:solidFill>
                  <a:srgbClr val="002060"/>
                </a:solidFill>
                <a:latin typeface="Trebuchet MS" pitchFamily="34" charset="0"/>
              </a:rPr>
              <a:t>2</a:t>
            </a:r>
            <a:endParaRPr lang="en-US" sz="2800" baseline="-25000" dirty="0">
              <a:solidFill>
                <a:srgbClr val="002060"/>
              </a:solidFill>
              <a:latin typeface="Trebuchet MS" pitchFamily="34" charset="0"/>
            </a:endParaRPr>
          </a:p>
          <a:p>
            <a:pPr algn="ctr"/>
            <a:r>
              <a:rPr lang="en-US" sz="2800" dirty="0">
                <a:solidFill>
                  <a:srgbClr val="002060"/>
                </a:solidFill>
                <a:latin typeface="Trebuchet MS" pitchFamily="34" charset="0"/>
              </a:rPr>
              <a:t> </a:t>
            </a:r>
            <a:r>
              <a:rPr lang="en-US" sz="2800" dirty="0" err="1">
                <a:solidFill>
                  <a:srgbClr val="002060"/>
                </a:solidFill>
                <a:latin typeface="Trebuchet MS" pitchFamily="34" charset="0"/>
              </a:rPr>
              <a:t>T</a:t>
            </a:r>
            <a:r>
              <a:rPr lang="en-US" sz="2800" baseline="-25000" dirty="0" err="1">
                <a:solidFill>
                  <a:srgbClr val="002060"/>
                </a:solidFill>
                <a:latin typeface="Trebuchet MS" pitchFamily="34" charset="0"/>
              </a:rPr>
              <a:t>1</a:t>
            </a:r>
            <a:r>
              <a:rPr lang="en-US" sz="2800" baseline="-25000" dirty="0">
                <a:solidFill>
                  <a:srgbClr val="002060"/>
                </a:solidFill>
                <a:latin typeface="Trebuchet MS" pitchFamily="34" charset="0"/>
              </a:rPr>
              <a:t>         </a:t>
            </a:r>
            <a:r>
              <a:rPr lang="en-US" sz="2800" dirty="0">
                <a:solidFill>
                  <a:srgbClr val="002060"/>
                </a:solidFill>
                <a:latin typeface="Trebuchet MS" pitchFamily="34" charset="0"/>
              </a:rPr>
              <a:t>  T</a:t>
            </a:r>
            <a:r>
              <a:rPr lang="en-US" sz="2800" baseline="-25000" dirty="0">
                <a:solidFill>
                  <a:srgbClr val="002060"/>
                </a:solidFill>
                <a:latin typeface="Trebuchet MS" pitchFamily="34" charset="0"/>
              </a:rPr>
              <a:t>2</a:t>
            </a:r>
          </a:p>
        </p:txBody>
      </p:sp>
      <p:cxnSp>
        <p:nvCxnSpPr>
          <p:cNvPr id="32" name="Straight Connector 31"/>
          <p:cNvCxnSpPr/>
          <p:nvPr/>
        </p:nvCxnSpPr>
        <p:spPr>
          <a:xfrm flipH="1">
            <a:off x="5834742" y="2877456"/>
            <a:ext cx="82296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7030722" y="2877456"/>
            <a:ext cx="82296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4" name="Text Box 21"/>
          <p:cNvSpPr txBox="1">
            <a:spLocks noChangeArrowheads="1"/>
          </p:cNvSpPr>
          <p:nvPr/>
        </p:nvSpPr>
        <p:spPr bwMode="auto">
          <a:xfrm>
            <a:off x="6560463" y="2543628"/>
            <a:ext cx="526137" cy="5043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u="none" strike="noStrike" cap="none" normalizeH="0" baseline="0" dirty="0">
                <a:ln>
                  <a:noFill/>
                </a:ln>
                <a:solidFill>
                  <a:srgbClr val="002060"/>
                </a:solidFill>
                <a:effectLst/>
                <a:latin typeface="Trebuchet MS" pitchFamily="34" charset="0"/>
                <a:cs typeface="Arial" pitchFamily="34" charset="0"/>
              </a:rPr>
              <a:t>=</a:t>
            </a:r>
          </a:p>
        </p:txBody>
      </p:sp>
      <p:cxnSp>
        <p:nvCxnSpPr>
          <p:cNvPr id="35" name="Straight Connector 34"/>
          <p:cNvCxnSpPr/>
          <p:nvPr/>
        </p:nvCxnSpPr>
        <p:spPr>
          <a:xfrm flipH="1">
            <a:off x="3873870" y="4506684"/>
            <a:ext cx="246888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6828972" y="4495800"/>
            <a:ext cx="155448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Text Box 21"/>
          <p:cNvSpPr txBox="1">
            <a:spLocks noChangeArrowheads="1"/>
          </p:cNvSpPr>
          <p:nvPr/>
        </p:nvSpPr>
        <p:spPr bwMode="auto">
          <a:xfrm>
            <a:off x="6839856" y="4467663"/>
            <a:ext cx="14913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307.8K</a:t>
            </a:r>
            <a:r>
              <a:rPr lang="en-US" sz="2500" dirty="0">
                <a:solidFill>
                  <a:srgbClr val="002060"/>
                </a:solidFill>
                <a:latin typeface="Trebuchet MS" pitchFamily="34" charset="0"/>
                <a:cs typeface="Arial" pitchFamily="34" charset="0"/>
              </a:rPr>
              <a:t>)</a:t>
            </a: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25" name="Text Box 21"/>
          <p:cNvSpPr txBox="1">
            <a:spLocks noChangeArrowheads="1"/>
          </p:cNvSpPr>
          <p:nvPr/>
        </p:nvSpPr>
        <p:spPr bwMode="auto">
          <a:xfrm>
            <a:off x="787404" y="4542972"/>
            <a:ext cx="13643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err="1">
                <a:solidFill>
                  <a:srgbClr val="002060"/>
                </a:solidFill>
                <a:latin typeface="Trebuchet MS" pitchFamily="34" charset="0"/>
                <a:cs typeface="Arial" pitchFamily="34" charset="0"/>
              </a:rPr>
              <a:t>4.54L</a:t>
            </a:r>
            <a:endParaRPr kumimoji="0" lang="en-US" sz="2500" b="1" u="none" strike="noStrike" cap="none" normalizeH="0" baseline="0" dirty="0">
              <a:ln>
                <a:noFill/>
              </a:ln>
              <a:solidFill>
                <a:srgbClr val="002060"/>
              </a:solidFill>
              <a:effectLst/>
              <a:latin typeface="Trebuchet MS" pitchFamily="34" charset="0"/>
              <a:cs typeface="Arial" pitchFamily="34" charset="0"/>
            </a:endParaRPr>
          </a:p>
        </p:txBody>
      </p:sp>
      <p:sp>
        <p:nvSpPr>
          <p:cNvPr id="38" name="Text Box 21"/>
          <p:cNvSpPr txBox="1">
            <a:spLocks noChangeArrowheads="1"/>
          </p:cNvSpPr>
          <p:nvPr/>
        </p:nvSpPr>
        <p:spPr bwMode="auto">
          <a:xfrm>
            <a:off x="954312" y="4980652"/>
            <a:ext cx="3385458" cy="44769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dirty="0" err="1">
                <a:solidFill>
                  <a:srgbClr val="002060"/>
                </a:solidFill>
                <a:latin typeface="Trebuchet MS" pitchFamily="34" charset="0"/>
                <a:cs typeface="Arial" pitchFamily="34" charset="0"/>
              </a:rPr>
              <a:t>34.8°C</a:t>
            </a:r>
            <a:r>
              <a:rPr lang="en-US" dirty="0">
                <a:solidFill>
                  <a:srgbClr val="002060"/>
                </a:solidFill>
                <a:latin typeface="Trebuchet MS" pitchFamily="34" charset="0"/>
                <a:cs typeface="Arial" pitchFamily="34" charset="0"/>
              </a:rPr>
              <a:t> + 273= </a:t>
            </a:r>
            <a:r>
              <a:rPr lang="en-US" sz="2500" b="1" dirty="0" err="1">
                <a:solidFill>
                  <a:srgbClr val="002060"/>
                </a:solidFill>
                <a:latin typeface="Trebuchet MS" pitchFamily="34" charset="0"/>
                <a:cs typeface="Arial" pitchFamily="34" charset="0"/>
              </a:rPr>
              <a:t>307.8K</a:t>
            </a:r>
            <a:endParaRPr lang="en-US" sz="2500" b="1" dirty="0">
              <a:solidFill>
                <a:srgbClr val="002060"/>
              </a:solidFill>
              <a:latin typeface="Trebuchet MS"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2500" u="none" strike="noStrike" cap="none" normalizeH="0" baseline="0" dirty="0">
              <a:ln>
                <a:noFill/>
              </a:ln>
              <a:solidFill>
                <a:srgbClr val="002060"/>
              </a:solidFill>
              <a:effectLst/>
              <a:latin typeface="Trebuchet MS" pitchFamily="34" charset="0"/>
              <a:cs typeface="Arial" pitchFamily="34" charset="0"/>
            </a:endParaRPr>
          </a:p>
        </p:txBody>
      </p:sp>
      <p:sp>
        <p:nvSpPr>
          <p:cNvPr id="39" name="Text Box 21"/>
          <p:cNvSpPr txBox="1">
            <a:spLocks noChangeArrowheads="1"/>
          </p:cNvSpPr>
          <p:nvPr/>
        </p:nvSpPr>
        <p:spPr bwMode="auto">
          <a:xfrm>
            <a:off x="5159838" y="4002312"/>
            <a:ext cx="13643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3.78L</a:t>
            </a:r>
            <a:r>
              <a:rPr lang="en-US" sz="2500" dirty="0">
                <a:solidFill>
                  <a:srgbClr val="002060"/>
                </a:solidFill>
                <a:latin typeface="Trebuchet MS" pitchFamily="34" charset="0"/>
                <a:cs typeface="Arial" pitchFamily="34" charset="0"/>
              </a:rPr>
              <a:t>)</a:t>
            </a:r>
            <a:endParaRPr kumimoji="0" lang="en-US" sz="2500" b="1" u="none" strike="noStrike" cap="none" normalizeH="0" baseline="0" dirty="0">
              <a:ln>
                <a:noFill/>
              </a:ln>
              <a:solidFill>
                <a:srgbClr val="002060"/>
              </a:solidFill>
              <a:effectLst/>
              <a:latin typeface="Trebuchet MS" pitchFamily="34" charset="0"/>
              <a:cs typeface="Arial" pitchFamily="34" charset="0"/>
            </a:endParaRPr>
          </a:p>
        </p:txBody>
      </p:sp>
      <p:sp>
        <p:nvSpPr>
          <p:cNvPr id="40" name="Text Box 21"/>
          <p:cNvSpPr txBox="1">
            <a:spLocks noChangeArrowheads="1"/>
          </p:cNvSpPr>
          <p:nvPr/>
        </p:nvSpPr>
        <p:spPr bwMode="auto">
          <a:xfrm>
            <a:off x="7195458" y="3962400"/>
            <a:ext cx="1288141" cy="50711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2500" dirty="0">
                <a:solidFill>
                  <a:srgbClr val="002060"/>
                </a:solidFill>
                <a:latin typeface="Trebuchet MS" pitchFamily="34" charset="0"/>
                <a:cs typeface="Arial" pitchFamily="34" charset="0"/>
              </a:rPr>
              <a:t>(</a:t>
            </a:r>
            <a:r>
              <a:rPr lang="en-US" sz="2500" dirty="0" err="1">
                <a:solidFill>
                  <a:srgbClr val="002060"/>
                </a:solidFill>
                <a:latin typeface="Trebuchet MS" pitchFamily="34" charset="0"/>
                <a:cs typeface="Arial" pitchFamily="34" charset="0"/>
              </a:rPr>
              <a:t>4.54L</a:t>
            </a:r>
            <a:r>
              <a:rPr lang="en-US" sz="2500" dirty="0">
                <a:solidFill>
                  <a:srgbClr val="002060"/>
                </a:solidFill>
                <a:latin typeface="Trebuchet MS" pitchFamily="34" charset="0"/>
                <a:cs typeface="Arial" pitchFamily="34" charset="0"/>
              </a:rPr>
              <a:t>)</a:t>
            </a:r>
            <a:endParaRPr kumimoji="0" lang="en-US" sz="2500" b="1" u="none" strike="noStrike" cap="none" normalizeH="0" baseline="0" dirty="0">
              <a:ln>
                <a:noFill/>
              </a:ln>
              <a:solidFill>
                <a:srgbClr val="002060"/>
              </a:solidFill>
              <a:effectLst/>
              <a:latin typeface="Trebuchet MS" pitchFamily="34" charset="0"/>
              <a:cs typeface="Arial" pitchFamily="34" charset="0"/>
            </a:endParaRPr>
          </a:p>
        </p:txBody>
      </p:sp>
    </p:spTree>
    <p:extLst>
      <p:ext uri="{BB962C8B-B14F-4D97-AF65-F5344CB8AC3E}">
        <p14:creationId xmlns:p14="http://schemas.microsoft.com/office/powerpoint/2010/main" val="13756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dissolv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additive="base">
                                        <p:cTn id="42" dur="500" fill="hold"/>
                                        <p:tgtEl>
                                          <p:spTgt spid="7"/>
                                        </p:tgtEl>
                                        <p:attrNameLst>
                                          <p:attrName>ppt_x</p:attrName>
                                        </p:attrNameLst>
                                      </p:cBhvr>
                                      <p:tavLst>
                                        <p:tav tm="0">
                                          <p:val>
                                            <p:strVal val="#ppt_x"/>
                                          </p:val>
                                        </p:tav>
                                        <p:tav tm="100000">
                                          <p:val>
                                            <p:strVal val="#ppt_x"/>
                                          </p:val>
                                        </p:tav>
                                      </p:tavLst>
                                    </p:anim>
                                    <p:anim calcmode="lin" valueType="num">
                                      <p:cBhvr additive="base">
                                        <p:cTn id="4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ppt_x"/>
                                          </p:val>
                                        </p:tav>
                                        <p:tav tm="100000">
                                          <p:val>
                                            <p:strVal val="#ppt_x"/>
                                          </p:val>
                                        </p:tav>
                                      </p:tavLst>
                                    </p:anim>
                                    <p:anim calcmode="lin" valueType="num">
                                      <p:cBhvr additive="base">
                                        <p:cTn id="4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 calcmode="lin" valueType="num">
                                      <p:cBhvr additive="base">
                                        <p:cTn id="54" dur="500" fill="hold"/>
                                        <p:tgtEl>
                                          <p:spTgt spid="9"/>
                                        </p:tgtEl>
                                        <p:attrNameLst>
                                          <p:attrName>ppt_x</p:attrName>
                                        </p:attrNameLst>
                                      </p:cBhvr>
                                      <p:tavLst>
                                        <p:tav tm="0">
                                          <p:val>
                                            <p:strVal val="#ppt_x"/>
                                          </p:val>
                                        </p:tav>
                                        <p:tav tm="100000">
                                          <p:val>
                                            <p:strVal val="#ppt_x"/>
                                          </p:val>
                                        </p:tav>
                                      </p:tavLst>
                                    </p:anim>
                                    <p:anim calcmode="lin" valueType="num">
                                      <p:cBhvr additive="base">
                                        <p:cTn id="5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ppt_x"/>
                                          </p:val>
                                        </p:tav>
                                        <p:tav tm="100000">
                                          <p:val>
                                            <p:strVal val="#ppt_x"/>
                                          </p:val>
                                        </p:tav>
                                      </p:tavLst>
                                    </p:anim>
                                    <p:anim calcmode="lin" valueType="num">
                                      <p:cBhvr additive="base">
                                        <p:cTn id="6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additive="base">
                                        <p:cTn id="66" dur="500" fill="hold"/>
                                        <p:tgtEl>
                                          <p:spTgt spid="25"/>
                                        </p:tgtEl>
                                        <p:attrNameLst>
                                          <p:attrName>ppt_x</p:attrName>
                                        </p:attrNameLst>
                                      </p:cBhvr>
                                      <p:tavLst>
                                        <p:tav tm="0">
                                          <p:val>
                                            <p:strVal val="#ppt_x"/>
                                          </p:val>
                                        </p:tav>
                                        <p:tav tm="100000">
                                          <p:val>
                                            <p:strVal val="#ppt_x"/>
                                          </p:val>
                                        </p:tav>
                                      </p:tavLst>
                                    </p:anim>
                                    <p:anim calcmode="lin" valueType="num">
                                      <p:cBhvr additive="base">
                                        <p:cTn id="6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additive="base">
                                        <p:cTn id="72" dur="500" fill="hold"/>
                                        <p:tgtEl>
                                          <p:spTgt spid="38"/>
                                        </p:tgtEl>
                                        <p:attrNameLst>
                                          <p:attrName>ppt_x</p:attrName>
                                        </p:attrNameLst>
                                      </p:cBhvr>
                                      <p:tavLst>
                                        <p:tav tm="0">
                                          <p:val>
                                            <p:strVal val="#ppt_x"/>
                                          </p:val>
                                        </p:tav>
                                        <p:tav tm="100000">
                                          <p:val>
                                            <p:strVal val="#ppt_x"/>
                                          </p:val>
                                        </p:tav>
                                      </p:tavLst>
                                    </p:anim>
                                    <p:anim calcmode="lin" valueType="num">
                                      <p:cBhvr additive="base">
                                        <p:cTn id="7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1"/>
                                        </p:tgtEl>
                                        <p:attrNameLst>
                                          <p:attrName>style.visibility</p:attrName>
                                        </p:attrNameLst>
                                      </p:cBhvr>
                                      <p:to>
                                        <p:strVal val="visible"/>
                                      </p:to>
                                    </p:set>
                                    <p:anim calcmode="lin" valueType="num">
                                      <p:cBhvr additive="base">
                                        <p:cTn id="78" dur="500" fill="hold"/>
                                        <p:tgtEl>
                                          <p:spTgt spid="31"/>
                                        </p:tgtEl>
                                        <p:attrNameLst>
                                          <p:attrName>ppt_x</p:attrName>
                                        </p:attrNameLst>
                                      </p:cBhvr>
                                      <p:tavLst>
                                        <p:tav tm="0">
                                          <p:val>
                                            <p:strVal val="#ppt_x"/>
                                          </p:val>
                                        </p:tav>
                                        <p:tav tm="100000">
                                          <p:val>
                                            <p:strVal val="#ppt_x"/>
                                          </p:val>
                                        </p:tav>
                                      </p:tavLst>
                                    </p:anim>
                                    <p:anim calcmode="lin" valueType="num">
                                      <p:cBhvr additive="base">
                                        <p:cTn id="79" dur="500" fill="hold"/>
                                        <p:tgtEl>
                                          <p:spTgt spid="31"/>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 calcmode="lin" valueType="num">
                                      <p:cBhvr additive="base">
                                        <p:cTn id="82" dur="500" fill="hold"/>
                                        <p:tgtEl>
                                          <p:spTgt spid="32"/>
                                        </p:tgtEl>
                                        <p:attrNameLst>
                                          <p:attrName>ppt_x</p:attrName>
                                        </p:attrNameLst>
                                      </p:cBhvr>
                                      <p:tavLst>
                                        <p:tav tm="0">
                                          <p:val>
                                            <p:strVal val="#ppt_x"/>
                                          </p:val>
                                        </p:tav>
                                        <p:tav tm="100000">
                                          <p:val>
                                            <p:strVal val="#ppt_x"/>
                                          </p:val>
                                        </p:tav>
                                      </p:tavLst>
                                    </p:anim>
                                    <p:anim calcmode="lin" valueType="num">
                                      <p:cBhvr additive="base">
                                        <p:cTn id="83" dur="500" fill="hold"/>
                                        <p:tgtEl>
                                          <p:spTgt spid="32"/>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33"/>
                                        </p:tgtEl>
                                        <p:attrNameLst>
                                          <p:attrName>style.visibility</p:attrName>
                                        </p:attrNameLst>
                                      </p:cBhvr>
                                      <p:to>
                                        <p:strVal val="visible"/>
                                      </p:to>
                                    </p:set>
                                    <p:anim calcmode="lin" valueType="num">
                                      <p:cBhvr additive="base">
                                        <p:cTn id="86" dur="500" fill="hold"/>
                                        <p:tgtEl>
                                          <p:spTgt spid="33"/>
                                        </p:tgtEl>
                                        <p:attrNameLst>
                                          <p:attrName>ppt_x</p:attrName>
                                        </p:attrNameLst>
                                      </p:cBhvr>
                                      <p:tavLst>
                                        <p:tav tm="0">
                                          <p:val>
                                            <p:strVal val="#ppt_x"/>
                                          </p:val>
                                        </p:tav>
                                        <p:tav tm="100000">
                                          <p:val>
                                            <p:strVal val="#ppt_x"/>
                                          </p:val>
                                        </p:tav>
                                      </p:tavLst>
                                    </p:anim>
                                    <p:anim calcmode="lin" valueType="num">
                                      <p:cBhvr additive="base">
                                        <p:cTn id="87" dur="500" fill="hold"/>
                                        <p:tgtEl>
                                          <p:spTgt spid="3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 calcmode="lin" valueType="num">
                                      <p:cBhvr additive="base">
                                        <p:cTn id="96" dur="500" fill="hold"/>
                                        <p:tgtEl>
                                          <p:spTgt spid="22"/>
                                        </p:tgtEl>
                                        <p:attrNameLst>
                                          <p:attrName>ppt_x</p:attrName>
                                        </p:attrNameLst>
                                      </p:cBhvr>
                                      <p:tavLst>
                                        <p:tav tm="0">
                                          <p:val>
                                            <p:strVal val="#ppt_x"/>
                                          </p:val>
                                        </p:tav>
                                        <p:tav tm="100000">
                                          <p:val>
                                            <p:strVal val="#ppt_x"/>
                                          </p:val>
                                        </p:tav>
                                      </p:tavLst>
                                    </p:anim>
                                    <p:anim calcmode="lin" valueType="num">
                                      <p:cBhvr additive="base">
                                        <p:cTn id="9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9"/>
                                        </p:tgtEl>
                                        <p:attrNameLst>
                                          <p:attrName>style.visibility</p:attrName>
                                        </p:attrNameLst>
                                      </p:cBhvr>
                                      <p:to>
                                        <p:strVal val="visible"/>
                                      </p:to>
                                    </p:set>
                                    <p:anim calcmode="lin" valueType="num">
                                      <p:cBhvr additive="base">
                                        <p:cTn id="102" dur="500" fill="hold"/>
                                        <p:tgtEl>
                                          <p:spTgt spid="39"/>
                                        </p:tgtEl>
                                        <p:attrNameLst>
                                          <p:attrName>ppt_x</p:attrName>
                                        </p:attrNameLst>
                                      </p:cBhvr>
                                      <p:tavLst>
                                        <p:tav tm="0">
                                          <p:val>
                                            <p:strVal val="#ppt_x"/>
                                          </p:val>
                                        </p:tav>
                                        <p:tav tm="100000">
                                          <p:val>
                                            <p:strVal val="#ppt_x"/>
                                          </p:val>
                                        </p:tav>
                                      </p:tavLst>
                                    </p:anim>
                                    <p:anim calcmode="lin" valueType="num">
                                      <p:cBhvr additive="base">
                                        <p:cTn id="103"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35"/>
                                        </p:tgtEl>
                                        <p:attrNameLst>
                                          <p:attrName>style.visibility</p:attrName>
                                        </p:attrNameLst>
                                      </p:cBhvr>
                                      <p:to>
                                        <p:strVal val="visible"/>
                                      </p:to>
                                    </p:set>
                                    <p:anim calcmode="lin" valueType="num">
                                      <p:cBhvr additive="base">
                                        <p:cTn id="108" dur="500" fill="hold"/>
                                        <p:tgtEl>
                                          <p:spTgt spid="35"/>
                                        </p:tgtEl>
                                        <p:attrNameLst>
                                          <p:attrName>ppt_x</p:attrName>
                                        </p:attrNameLst>
                                      </p:cBhvr>
                                      <p:tavLst>
                                        <p:tav tm="0">
                                          <p:val>
                                            <p:strVal val="#ppt_x"/>
                                          </p:val>
                                        </p:tav>
                                        <p:tav tm="100000">
                                          <p:val>
                                            <p:strVal val="#ppt_x"/>
                                          </p:val>
                                        </p:tav>
                                      </p:tavLst>
                                    </p:anim>
                                    <p:anim calcmode="lin" valueType="num">
                                      <p:cBhvr additive="base">
                                        <p:cTn id="109"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23"/>
                                        </p:tgtEl>
                                        <p:attrNameLst>
                                          <p:attrName>style.visibility</p:attrName>
                                        </p:attrNameLst>
                                      </p:cBhvr>
                                      <p:to>
                                        <p:strVal val="visible"/>
                                      </p:to>
                                    </p:set>
                                    <p:anim calcmode="lin" valueType="num">
                                      <p:cBhvr additive="base">
                                        <p:cTn id="114" dur="500" fill="hold"/>
                                        <p:tgtEl>
                                          <p:spTgt spid="23"/>
                                        </p:tgtEl>
                                        <p:attrNameLst>
                                          <p:attrName>ppt_x</p:attrName>
                                        </p:attrNameLst>
                                      </p:cBhvr>
                                      <p:tavLst>
                                        <p:tav tm="0">
                                          <p:val>
                                            <p:strVal val="#ppt_x"/>
                                          </p:val>
                                        </p:tav>
                                        <p:tav tm="100000">
                                          <p:val>
                                            <p:strVal val="#ppt_x"/>
                                          </p:val>
                                        </p:tav>
                                      </p:tavLst>
                                    </p:anim>
                                    <p:anim calcmode="lin" valueType="num">
                                      <p:cBhvr additive="base">
                                        <p:cTn id="1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24"/>
                                        </p:tgtEl>
                                        <p:attrNameLst>
                                          <p:attrName>style.visibility</p:attrName>
                                        </p:attrNameLst>
                                      </p:cBhvr>
                                      <p:to>
                                        <p:strVal val="visible"/>
                                      </p:to>
                                    </p:set>
                                    <p:anim calcmode="lin" valueType="num">
                                      <p:cBhvr additive="base">
                                        <p:cTn id="120" dur="500" fill="hold"/>
                                        <p:tgtEl>
                                          <p:spTgt spid="24"/>
                                        </p:tgtEl>
                                        <p:attrNameLst>
                                          <p:attrName>ppt_x</p:attrName>
                                        </p:attrNameLst>
                                      </p:cBhvr>
                                      <p:tavLst>
                                        <p:tav tm="0">
                                          <p:val>
                                            <p:strVal val="#ppt_x"/>
                                          </p:val>
                                        </p:tav>
                                        <p:tav tm="100000">
                                          <p:val>
                                            <p:strVal val="#ppt_x"/>
                                          </p:val>
                                        </p:tav>
                                      </p:tavLst>
                                    </p:anim>
                                    <p:anim calcmode="lin" valueType="num">
                                      <p:cBhvr additive="base">
                                        <p:cTn id="1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26"/>
                                        </p:tgtEl>
                                        <p:attrNameLst>
                                          <p:attrName>style.visibility</p:attrName>
                                        </p:attrNameLst>
                                      </p:cBhvr>
                                      <p:to>
                                        <p:strVal val="visible"/>
                                      </p:to>
                                    </p:set>
                                    <p:anim calcmode="lin" valueType="num">
                                      <p:cBhvr additive="base">
                                        <p:cTn id="126" dur="500" fill="hold"/>
                                        <p:tgtEl>
                                          <p:spTgt spid="26"/>
                                        </p:tgtEl>
                                        <p:attrNameLst>
                                          <p:attrName>ppt_x</p:attrName>
                                        </p:attrNameLst>
                                      </p:cBhvr>
                                      <p:tavLst>
                                        <p:tav tm="0">
                                          <p:val>
                                            <p:strVal val="#ppt_x"/>
                                          </p:val>
                                        </p:tav>
                                        <p:tav tm="100000">
                                          <p:val>
                                            <p:strVal val="#ppt_x"/>
                                          </p:val>
                                        </p:tav>
                                      </p:tavLst>
                                    </p:anim>
                                    <p:anim calcmode="lin" valueType="num">
                                      <p:cBhvr additive="base">
                                        <p:cTn id="12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40"/>
                                        </p:tgtEl>
                                        <p:attrNameLst>
                                          <p:attrName>style.visibility</p:attrName>
                                        </p:attrNameLst>
                                      </p:cBhvr>
                                      <p:to>
                                        <p:strVal val="visible"/>
                                      </p:to>
                                    </p:set>
                                    <p:anim calcmode="lin" valueType="num">
                                      <p:cBhvr additive="base">
                                        <p:cTn id="132" dur="500" fill="hold"/>
                                        <p:tgtEl>
                                          <p:spTgt spid="40"/>
                                        </p:tgtEl>
                                        <p:attrNameLst>
                                          <p:attrName>ppt_x</p:attrName>
                                        </p:attrNameLst>
                                      </p:cBhvr>
                                      <p:tavLst>
                                        <p:tav tm="0">
                                          <p:val>
                                            <p:strVal val="#ppt_x"/>
                                          </p:val>
                                        </p:tav>
                                        <p:tav tm="100000">
                                          <p:val>
                                            <p:strVal val="#ppt_x"/>
                                          </p:val>
                                        </p:tav>
                                      </p:tavLst>
                                    </p:anim>
                                    <p:anim calcmode="lin" valueType="num">
                                      <p:cBhvr additive="base">
                                        <p:cTn id="13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nodeType="clickEffect">
                                  <p:stCondLst>
                                    <p:cond delay="0"/>
                                  </p:stCondLst>
                                  <p:childTnLst>
                                    <p:set>
                                      <p:cBhvr>
                                        <p:cTn id="137" dur="1" fill="hold">
                                          <p:stCondLst>
                                            <p:cond delay="0"/>
                                          </p:stCondLst>
                                        </p:cTn>
                                        <p:tgtEl>
                                          <p:spTgt spid="36"/>
                                        </p:tgtEl>
                                        <p:attrNameLst>
                                          <p:attrName>style.visibility</p:attrName>
                                        </p:attrNameLst>
                                      </p:cBhvr>
                                      <p:to>
                                        <p:strVal val="visible"/>
                                      </p:to>
                                    </p:set>
                                    <p:anim calcmode="lin" valueType="num">
                                      <p:cBhvr additive="base">
                                        <p:cTn id="138" dur="500" fill="hold"/>
                                        <p:tgtEl>
                                          <p:spTgt spid="36"/>
                                        </p:tgtEl>
                                        <p:attrNameLst>
                                          <p:attrName>ppt_x</p:attrName>
                                        </p:attrNameLst>
                                      </p:cBhvr>
                                      <p:tavLst>
                                        <p:tav tm="0">
                                          <p:val>
                                            <p:strVal val="#ppt_x"/>
                                          </p:val>
                                        </p:tav>
                                        <p:tav tm="100000">
                                          <p:val>
                                            <p:strVal val="#ppt_x"/>
                                          </p:val>
                                        </p:tav>
                                      </p:tavLst>
                                    </p:anim>
                                    <p:anim calcmode="lin" valueType="num">
                                      <p:cBhvr additive="base">
                                        <p:cTn id="13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37"/>
                                        </p:tgtEl>
                                        <p:attrNameLst>
                                          <p:attrName>style.visibility</p:attrName>
                                        </p:attrNameLst>
                                      </p:cBhvr>
                                      <p:to>
                                        <p:strVal val="visible"/>
                                      </p:to>
                                    </p:set>
                                    <p:anim calcmode="lin" valueType="num">
                                      <p:cBhvr additive="base">
                                        <p:cTn id="144" dur="500" fill="hold"/>
                                        <p:tgtEl>
                                          <p:spTgt spid="37"/>
                                        </p:tgtEl>
                                        <p:attrNameLst>
                                          <p:attrName>ppt_x</p:attrName>
                                        </p:attrNameLst>
                                      </p:cBhvr>
                                      <p:tavLst>
                                        <p:tav tm="0">
                                          <p:val>
                                            <p:strVal val="#ppt_x"/>
                                          </p:val>
                                        </p:tav>
                                        <p:tav tm="100000">
                                          <p:val>
                                            <p:strVal val="#ppt_x"/>
                                          </p:val>
                                        </p:tav>
                                      </p:tavLst>
                                    </p:anim>
                                    <p:anim calcmode="lin" valueType="num">
                                      <p:cBhvr additive="base">
                                        <p:cTn id="14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7"/>
                                        </p:tgtEl>
                                        <p:attrNameLst>
                                          <p:attrName>style.visibility</p:attrName>
                                        </p:attrNameLst>
                                      </p:cBhvr>
                                      <p:to>
                                        <p:strVal val="visible"/>
                                      </p:to>
                                    </p:set>
                                    <p:anim calcmode="lin" valueType="num">
                                      <p:cBhvr additive="base">
                                        <p:cTn id="150" dur="500" fill="hold"/>
                                        <p:tgtEl>
                                          <p:spTgt spid="27"/>
                                        </p:tgtEl>
                                        <p:attrNameLst>
                                          <p:attrName>ppt_x</p:attrName>
                                        </p:attrNameLst>
                                      </p:cBhvr>
                                      <p:tavLst>
                                        <p:tav tm="0">
                                          <p:val>
                                            <p:strVal val="#ppt_x"/>
                                          </p:val>
                                        </p:tav>
                                        <p:tav tm="100000">
                                          <p:val>
                                            <p:strVal val="#ppt_x"/>
                                          </p:val>
                                        </p:tav>
                                      </p:tavLst>
                                    </p:anim>
                                    <p:anim calcmode="lin" valueType="num">
                                      <p:cBhvr additive="base">
                                        <p:cTn id="151" dur="500" fill="hold"/>
                                        <p:tgtEl>
                                          <p:spTgt spid="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28"/>
                                        </p:tgtEl>
                                        <p:attrNameLst>
                                          <p:attrName>style.visibility</p:attrName>
                                        </p:attrNameLst>
                                      </p:cBhvr>
                                      <p:to>
                                        <p:strVal val="visible"/>
                                      </p:to>
                                    </p:set>
                                    <p:anim calcmode="lin" valueType="num">
                                      <p:cBhvr additive="base">
                                        <p:cTn id="154" dur="500" fill="hold"/>
                                        <p:tgtEl>
                                          <p:spTgt spid="28"/>
                                        </p:tgtEl>
                                        <p:attrNameLst>
                                          <p:attrName>ppt_x</p:attrName>
                                        </p:attrNameLst>
                                      </p:cBhvr>
                                      <p:tavLst>
                                        <p:tav tm="0">
                                          <p:val>
                                            <p:strVal val="#ppt_x"/>
                                          </p:val>
                                        </p:tav>
                                        <p:tav tm="100000">
                                          <p:val>
                                            <p:strVal val="#ppt_x"/>
                                          </p:val>
                                        </p:tav>
                                      </p:tavLst>
                                    </p:anim>
                                    <p:anim calcmode="lin" valueType="num">
                                      <p:cBhvr additive="base">
                                        <p:cTn id="155" dur="500" fill="hold"/>
                                        <p:tgtEl>
                                          <p:spTgt spid="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22" grpId="0"/>
      <p:bldP spid="23" grpId="0"/>
      <p:bldP spid="24" grpId="0"/>
      <p:bldP spid="26" grpId="0"/>
      <p:bldP spid="27" grpId="0"/>
      <p:bldP spid="28" grpId="0"/>
      <p:bldP spid="29" grpId="0"/>
      <p:bldP spid="31" grpId="0" animBg="1"/>
      <p:bldP spid="34" grpId="0"/>
      <p:bldP spid="37" grpId="0"/>
      <p:bldP spid="25" grpId="0"/>
      <p:bldP spid="38" grpId="0"/>
      <p:bldP spid="39" grpId="0"/>
      <p:bldP spid="4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566</Words>
  <Application>Microsoft Office PowerPoint</Application>
  <PresentationFormat>On-screen Show (4:3)</PresentationFormat>
  <Paragraphs>84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Old English Text MT</vt:lpstr>
      <vt:lpstr>Script MT Bold</vt:lpstr>
      <vt:lpstr>Trebuchet MS</vt:lpstr>
      <vt:lpstr>Office Theme</vt:lpstr>
      <vt:lpstr>Unit: Gas Laws</vt:lpstr>
      <vt:lpstr>After today you should be able to…</vt:lpstr>
      <vt:lpstr>Gay-Lussac’s Law: Pressure  and Temperature</vt:lpstr>
      <vt:lpstr>PowerPoint Presentation</vt:lpstr>
      <vt:lpstr>Gay-Lussac’s Law: Pressure  and Temperature</vt:lpstr>
      <vt:lpstr>Gay-Lussac’s Law: Example</vt:lpstr>
      <vt:lpstr>The Combined Gas Law</vt:lpstr>
      <vt:lpstr>The Combined Gas Law</vt:lpstr>
      <vt:lpstr>The Combined Gas Law</vt:lpstr>
      <vt:lpstr>Questions?</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66</cp:revision>
  <dcterms:created xsi:type="dcterms:W3CDTF">2013-04-08T01:33:18Z</dcterms:created>
  <dcterms:modified xsi:type="dcterms:W3CDTF">2020-07-04T14:35:53Z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