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7" r:id="rId4"/>
    <p:sldId id="268" r:id="rId5"/>
    <p:sldId id="259" r:id="rId6"/>
    <p:sldId id="264" r:id="rId7"/>
    <p:sldId id="269" r:id="rId8"/>
    <p:sldId id="265" r:id="rId9"/>
    <p:sldId id="266" r:id="rId10"/>
    <p:sldId id="270" r:id="rId11"/>
    <p:sldId id="271" r:id="rId12"/>
    <p:sldId id="272" r:id="rId13"/>
    <p:sldId id="273"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9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60BDC-3422-4D08-907C-1C5E7F6DBB96}" type="datetimeFigureOut">
              <a:rPr lang="en-US" smtClean="0"/>
              <a:pPr/>
              <a:t>7/2/2020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5BB3D-75F3-47E4-B919-E369EAD9EFB9}" type="slidenum">
              <a:rPr lang="en-US" smtClean="0"/>
              <a:pPr/>
              <a:t>‹#›</a:t>
            </a:fld>
            <a:endParaRPr lang="en-US"/>
          </a:p>
        </p:txBody>
      </p:sp>
    </p:spTree>
    <p:extLst>
      <p:ext uri="{BB962C8B-B14F-4D97-AF65-F5344CB8AC3E}">
        <p14:creationId xmlns:p14="http://schemas.microsoft.com/office/powerpoint/2010/main" val="112543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F4F5FC-CAED-4766-B5D7-C6AC98B684F1}" type="slidenum">
              <a:rPr lang="en-US" smtClean="0"/>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97CF36A-60C8-4965-9844-042A3F4ADB25}" type="slidenum">
              <a:rPr lang="en-US" smtClean="0"/>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298421-83C0-4219-8E99-D4636B512A5B}"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98421-83C0-4219-8E99-D4636B512A5B}"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298421-83C0-4219-8E99-D4636B512A5B}"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298421-83C0-4219-8E99-D4636B512A5B}" type="datetimeFigureOut">
              <a:rPr lang="en-US" smtClean="0"/>
              <a:pPr/>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298421-83C0-4219-8E99-D4636B512A5B}" type="datetimeFigureOut">
              <a:rPr lang="en-US" smtClean="0"/>
              <a:pPr/>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98421-83C0-4219-8E99-D4636B512A5B}" type="datetimeFigureOut">
              <a:rPr lang="en-US" smtClean="0"/>
              <a:pPr/>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Box 7"/>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tx2">
                    <a:lumMod val="60000"/>
                    <a:lumOff val="40000"/>
                  </a:schemeClr>
                </a:solidFill>
                <a:latin typeface="Trebuchet MS" pitchFamily="34" charset="0"/>
              </a:rPr>
              <a:t>Copyright © 2011 - MsRazz ChemClass</a:t>
            </a:r>
          </a:p>
        </p:txBody>
      </p:sp>
      <p:pic>
        <p:nvPicPr>
          <p:cNvPr id="7" name="Picture 3" descr="C:\Users\Karen\AppData\Local\Microsoft\Windows\Temporary Internet Files\Content.IE5\YAA64XB3\MP900442368[1].jpg"/>
          <p:cNvPicPr>
            <a:picLocks noChangeAspect="1" noChangeArrowheads="1"/>
          </p:cNvPicPr>
          <p:nvPr userDrawn="1"/>
        </p:nvPicPr>
        <p:blipFill>
          <a:blip r:embed="rId13" cstate="print"/>
          <a:srcRect l="5850" r="6406"/>
          <a:stretch>
            <a:fillRect/>
          </a:stretch>
        </p:blipFill>
        <p:spPr bwMode="auto">
          <a:xfrm>
            <a:off x="0" y="0"/>
            <a:ext cx="9144000" cy="69342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8421-83C0-4219-8E99-D4636B512A5B}" type="datetimeFigureOut">
              <a:rPr lang="en-US" smtClean="0"/>
              <a:pPr/>
              <a:t>7/2/2020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E7B27-543B-41A8-9374-DD303B4949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52400" y="2130425"/>
            <a:ext cx="8839200" cy="1222375"/>
          </a:xfrm>
          <a:solidFill>
            <a:schemeClr val="tx2">
              <a:lumMod val="20000"/>
              <a:lumOff val="80000"/>
              <a:alpha val="80000"/>
            </a:schemeClr>
          </a:solidFill>
          <a:ln w="50800">
            <a:solidFill>
              <a:schemeClr val="tx1"/>
            </a:solidFill>
          </a:ln>
        </p:spPr>
        <p:txBody>
          <a:bodyPr>
            <a:noAutofit/>
          </a:bodyPr>
          <a:lstStyle/>
          <a:p>
            <a:pPr eaLnBrk="1" hangingPunct="1"/>
            <a:r>
              <a:rPr lang="en-US" sz="8000" b="1" dirty="0">
                <a:solidFill>
                  <a:schemeClr val="tx1"/>
                </a:solidFill>
                <a:latin typeface="Trebuchet MS" pitchFamily="34" charset="0"/>
              </a:rPr>
              <a:t>Unit: Gas Laws</a:t>
            </a:r>
          </a:p>
        </p:txBody>
      </p:sp>
      <p:sp>
        <p:nvSpPr>
          <p:cNvPr id="2052" name="Rectangle 3"/>
          <p:cNvSpPr>
            <a:spLocks noGrp="1" noChangeArrowheads="1"/>
          </p:cNvSpPr>
          <p:nvPr>
            <p:ph type="subTitle" idx="1"/>
          </p:nvPr>
        </p:nvSpPr>
        <p:spPr>
          <a:xfrm>
            <a:off x="152400" y="3429000"/>
            <a:ext cx="8839200" cy="685800"/>
          </a:xfrm>
          <a:solidFill>
            <a:schemeClr val="tx2">
              <a:lumMod val="20000"/>
              <a:lumOff val="80000"/>
              <a:alpha val="80000"/>
            </a:schemeClr>
          </a:solidFill>
          <a:ln w="50800">
            <a:solidFill>
              <a:schemeClr val="tx1"/>
            </a:solidFill>
          </a:ln>
        </p:spPr>
        <p:txBody>
          <a:bodyPr/>
          <a:lstStyle/>
          <a:p>
            <a:pPr algn="r" eaLnBrk="1" hangingPunct="1"/>
            <a:r>
              <a:rPr lang="en-US" sz="3600" i="1" dirty="0">
                <a:solidFill>
                  <a:srgbClr val="002060"/>
                </a:solidFill>
                <a:latin typeface="Trebuchet MS" pitchFamily="34" charset="0"/>
              </a:rPr>
              <a:t>Review and Introduction</a:t>
            </a:r>
          </a:p>
        </p:txBody>
      </p:sp>
      <p:sp>
        <p:nvSpPr>
          <p:cNvPr id="6" name="Explosion 1 5"/>
          <p:cNvSpPr/>
          <p:nvPr/>
        </p:nvSpPr>
        <p:spPr bwMode="auto">
          <a:xfrm rot="20747757">
            <a:off x="-500779" y="948937"/>
            <a:ext cx="4373911" cy="1431925"/>
          </a:xfrm>
          <a:prstGeom prst="irregularSeal1">
            <a:avLst/>
          </a:prstGeom>
          <a:solidFill>
            <a:schemeClr val="tx2">
              <a:lumMod val="20000"/>
              <a:lumOff val="80000"/>
              <a:alpha val="80000"/>
            </a:schemeClr>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Tx/>
              <a:buNone/>
              <a:defRPr/>
            </a:pPr>
            <a:r>
              <a:rPr lang="en-US" sz="2800" dirty="0">
                <a:solidFill>
                  <a:schemeClr val="tx1"/>
                </a:solidFill>
                <a:latin typeface="Script MT Bold" pitchFamily="66" charset="0"/>
              </a:rPr>
              <a:t>Day 1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28600"/>
            <a:ext cx="8229600" cy="1066800"/>
          </a:xfrm>
          <a:solidFill>
            <a:schemeClr val="tx2">
              <a:lumMod val="20000"/>
              <a:lumOff val="80000"/>
              <a:alpha val="80000"/>
            </a:schemeClr>
          </a:solidFill>
          <a:ln w="50800">
            <a:solidFill>
              <a:schemeClr val="tx1"/>
            </a:solidFill>
          </a:ln>
        </p:spPr>
        <p:txBody>
          <a:bodyPr>
            <a:noAutofit/>
          </a:bodyPr>
          <a:lstStyle/>
          <a:p>
            <a:pPr eaLnBrk="1" hangingPunct="1"/>
            <a:r>
              <a:rPr lang="en-US" sz="3500" b="1" dirty="0">
                <a:solidFill>
                  <a:srgbClr val="002060"/>
                </a:solidFill>
                <a:latin typeface="Trebuchet MS" pitchFamily="34" charset="0"/>
              </a:rPr>
              <a:t>Real-World Application:</a:t>
            </a:r>
            <a:br>
              <a:rPr lang="en-US" sz="3500" b="1" dirty="0">
                <a:solidFill>
                  <a:srgbClr val="002060"/>
                </a:solidFill>
                <a:latin typeface="Trebuchet MS" pitchFamily="34" charset="0"/>
              </a:rPr>
            </a:br>
            <a:r>
              <a:rPr lang="en-US" sz="3500" b="1" dirty="0">
                <a:solidFill>
                  <a:srgbClr val="002060"/>
                </a:solidFill>
                <a:latin typeface="Snap ITC" pitchFamily="82" charset="0"/>
              </a:rPr>
              <a:t>Opening Soda Cans and Bottles</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Autofit/>
          </a:bodyPr>
          <a:lstStyle/>
          <a:p>
            <a:pPr marL="0" indent="0">
              <a:buNone/>
            </a:pPr>
            <a:r>
              <a:rPr lang="en-US" sz="2700" dirty="0">
                <a:latin typeface="Trebuchet MS" pitchFamily="34" charset="0"/>
              </a:rPr>
              <a:t>Soda cans or bottles are usually opened slowly because we’ve learned that popping them open too fast causes it to </a:t>
            </a:r>
            <a:r>
              <a:rPr lang="en-US" sz="2700" dirty="0">
                <a:latin typeface="Snap ITC" pitchFamily="82" charset="0"/>
              </a:rPr>
              <a:t>fizz up </a:t>
            </a:r>
            <a:r>
              <a:rPr lang="en-US" sz="2700" dirty="0">
                <a:latin typeface="Trebuchet MS" pitchFamily="34" charset="0"/>
              </a:rPr>
              <a:t>and </a:t>
            </a:r>
            <a:r>
              <a:rPr lang="en-US" sz="2700" dirty="0">
                <a:latin typeface="Snap ITC" pitchFamily="82" charset="0"/>
              </a:rPr>
              <a:t>spill</a:t>
            </a:r>
            <a:r>
              <a:rPr lang="en-US" sz="2700" dirty="0">
                <a:latin typeface="Trebuchet MS" pitchFamily="34" charset="0"/>
              </a:rPr>
              <a:t> all over the place!</a:t>
            </a:r>
          </a:p>
          <a:p>
            <a:r>
              <a:rPr lang="en-US" sz="2700" dirty="0">
                <a:latin typeface="Trebuchet MS" pitchFamily="34" charset="0"/>
              </a:rPr>
              <a:t>When you open the cap, the gas is suddenly able to </a:t>
            </a:r>
            <a:r>
              <a:rPr lang="en-US" sz="2700" b="1" i="1" dirty="0">
                <a:latin typeface="Trebuchet MS" pitchFamily="34" charset="0"/>
              </a:rPr>
              <a:t>increase its volume </a:t>
            </a:r>
            <a:r>
              <a:rPr lang="en-US" sz="2700" dirty="0">
                <a:latin typeface="Trebuchet MS" pitchFamily="34" charset="0"/>
              </a:rPr>
              <a:t>and therefore </a:t>
            </a:r>
            <a:r>
              <a:rPr lang="en-US" sz="2700" b="1" i="1" dirty="0">
                <a:latin typeface="Trebuchet MS" pitchFamily="34" charset="0"/>
              </a:rPr>
              <a:t>decrease the pressure</a:t>
            </a:r>
            <a:r>
              <a:rPr lang="en-US" sz="2700" b="1" dirty="0">
                <a:latin typeface="Trebuchet MS" pitchFamily="34" charset="0"/>
              </a:rPr>
              <a:t> </a:t>
            </a:r>
            <a:r>
              <a:rPr lang="en-US" sz="2700" dirty="0">
                <a:latin typeface="Trebuchet MS" pitchFamily="34" charset="0"/>
              </a:rPr>
              <a:t>inside the can. </a:t>
            </a:r>
          </a:p>
          <a:p>
            <a:r>
              <a:rPr lang="en-US" sz="2700" dirty="0">
                <a:latin typeface="Snap ITC" pitchFamily="82" charset="0"/>
              </a:rPr>
              <a:t>Shaking</a:t>
            </a:r>
            <a:r>
              <a:rPr lang="en-US" sz="2700" dirty="0">
                <a:latin typeface="Trebuchet MS" pitchFamily="34" charset="0"/>
              </a:rPr>
              <a:t> a carbonated beverage causes the gas bubbles to mix with the soda and before some of the gas can settle out, you’ve got quite the mess now don’t you?</a:t>
            </a:r>
          </a:p>
        </p:txBody>
      </p:sp>
      <p:pic>
        <p:nvPicPr>
          <p:cNvPr id="2055" name="Picture 7" descr="C:\Users\krandazzo\AppData\Local\Microsoft\Windows\Temporary Internet Files\Content.IE5\D6UGKO0I\MP900400989[1].jpg"/>
          <p:cNvPicPr>
            <a:picLocks noChangeAspect="1" noChangeArrowheads="1"/>
          </p:cNvPicPr>
          <p:nvPr/>
        </p:nvPicPr>
        <p:blipFill>
          <a:blip r:embed="rId3" cstate="print">
            <a:extLst>
              <a:ext uri="{28A0092B-C50C-407E-A947-70E740481C1C}">
                <a14:useLocalDpi xmlns:a14="http://schemas.microsoft.com/office/drawing/2010/main" val="0"/>
              </a:ext>
            </a:extLst>
          </a:blip>
          <a:srcRect l="12042"/>
          <a:stretch>
            <a:fillRect/>
          </a:stretch>
        </p:blipFill>
        <p:spPr bwMode="auto">
          <a:xfrm>
            <a:off x="0" y="-43543"/>
            <a:ext cx="9144000" cy="6945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84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2055"/>
                                        </p:tgtEl>
                                        <p:attrNameLst>
                                          <p:attrName>style.opacity</p:attrName>
                                        </p:attrNameLst>
                                      </p:cBhvr>
                                      <p:to>
                                        <p:strVal val="0.25"/>
                                      </p:to>
                                    </p:set>
                                    <p:animEffect filter="image" prLst="opacity: 0.25">
                                      <p:cBhvr rctx="IE">
                                        <p:cTn id="7" dur="indefinite"/>
                                        <p:tgtEl>
                                          <p:spTgt spid="205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5105400"/>
          </a:xfrm>
          <a:solidFill>
            <a:schemeClr val="tx2">
              <a:lumMod val="20000"/>
              <a:lumOff val="80000"/>
              <a:alpha val="80000"/>
            </a:schemeClr>
          </a:solidFill>
          <a:ln w="50800">
            <a:solidFill>
              <a:schemeClr val="tx1"/>
            </a:solidFill>
          </a:ln>
        </p:spPr>
        <p:txBody>
          <a:bodyPr>
            <a:normAutofit/>
          </a:bodyPr>
          <a:lstStyle/>
          <a:p>
            <a:pPr marL="0" indent="0" eaLnBrk="1" hangingPunct="1">
              <a:buFontTx/>
              <a:buNone/>
              <a:defRPr/>
            </a:pPr>
            <a:r>
              <a:rPr lang="en-US" sz="3000" dirty="0">
                <a:latin typeface="Trebuchet MS" pitchFamily="34" charset="0"/>
              </a:rPr>
              <a:t>Effect of changing </a:t>
            </a:r>
            <a:r>
              <a:rPr lang="en-US" sz="3000" b="1" dirty="0">
                <a:latin typeface="Trebuchet MS" pitchFamily="34" charset="0"/>
              </a:rPr>
              <a:t>temperature</a:t>
            </a:r>
            <a:r>
              <a:rPr lang="en-US" sz="3000" dirty="0">
                <a:latin typeface="Trebuchet MS" pitchFamily="34" charset="0"/>
              </a:rPr>
              <a:t> of a gas:</a:t>
            </a:r>
          </a:p>
          <a:p>
            <a:pPr marL="171450" indent="-171450">
              <a:defRPr/>
            </a:pPr>
            <a:r>
              <a:rPr lang="en-US" sz="3000" i="1" dirty="0">
                <a:solidFill>
                  <a:srgbClr val="002060"/>
                </a:solidFill>
                <a:effectLst>
                  <a:outerShdw blurRad="38100" dist="38100" dir="2700000" algn="tl">
                    <a:srgbClr val="000000">
                      <a:alpha val="43137"/>
                    </a:srgbClr>
                  </a:outerShdw>
                </a:effectLst>
                <a:latin typeface="Trebuchet MS" pitchFamily="34" charset="0"/>
              </a:rPr>
              <a:t>When the temperature of a gas increases the particles have more KE, and pressure increases.</a:t>
            </a:r>
          </a:p>
          <a:p>
            <a:pPr marL="0" indent="0">
              <a:defRPr/>
            </a:pPr>
            <a:r>
              <a:rPr lang="en-US" sz="3000" dirty="0">
                <a:latin typeface="Trebuchet MS" pitchFamily="34" charset="0"/>
              </a:rPr>
              <a:t>Example: Doubling temperature </a:t>
            </a:r>
          </a:p>
        </p:txBody>
      </p:sp>
      <p:grpSp>
        <p:nvGrpSpPr>
          <p:cNvPr id="4" name="Group 19"/>
          <p:cNvGrpSpPr>
            <a:grpSpLocks/>
          </p:cNvGrpSpPr>
          <p:nvPr/>
        </p:nvGrpSpPr>
        <p:grpSpPr bwMode="auto">
          <a:xfrm>
            <a:off x="6536619" y="3733800"/>
            <a:ext cx="1948178" cy="533399"/>
            <a:chOff x="9441" y="3615"/>
            <a:chExt cx="2124" cy="540"/>
          </a:xfrm>
        </p:grpSpPr>
        <p:sp>
          <p:nvSpPr>
            <p:cNvPr id="2068" name="Oval 20"/>
            <p:cNvSpPr>
              <a:spLocks noChangeAspect="1" noChangeArrowheads="1"/>
            </p:cNvSpPr>
            <p:nvPr/>
          </p:nvSpPr>
          <p:spPr bwMode="auto">
            <a:xfrm>
              <a:off x="9441" y="3778"/>
              <a:ext cx="144" cy="144"/>
            </a:xfrm>
            <a:prstGeom prst="ellipse">
              <a:avLst/>
            </a:prstGeom>
            <a:solidFill>
              <a:srgbClr val="002060"/>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sz="3600"/>
            </a:p>
          </p:txBody>
        </p:sp>
        <p:sp>
          <p:nvSpPr>
            <p:cNvPr id="2069" name="Text Box 21"/>
            <p:cNvSpPr txBox="1">
              <a:spLocks noChangeArrowheads="1"/>
            </p:cNvSpPr>
            <p:nvPr/>
          </p:nvSpPr>
          <p:spPr bwMode="auto">
            <a:xfrm>
              <a:off x="9585" y="3615"/>
              <a:ext cx="19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a:ln>
                    <a:noFill/>
                  </a:ln>
                  <a:solidFill>
                    <a:schemeClr val="tx1"/>
                  </a:solidFill>
                  <a:effectLst/>
                  <a:latin typeface="Trebuchet MS" pitchFamily="34" charset="0"/>
                  <a:cs typeface="Arial" pitchFamily="34" charset="0"/>
                </a:rPr>
                <a:t>= gas particle</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074" name="Group 2"/>
          <p:cNvGrpSpPr>
            <a:grpSpLocks/>
          </p:cNvGrpSpPr>
          <p:nvPr/>
        </p:nvGrpSpPr>
        <p:grpSpPr bwMode="auto">
          <a:xfrm>
            <a:off x="2081784" y="3922494"/>
            <a:ext cx="1499616" cy="1737360"/>
            <a:chOff x="5481" y="7924"/>
            <a:chExt cx="1080" cy="1260"/>
          </a:xfrm>
        </p:grpSpPr>
        <p:sp>
          <p:nvSpPr>
            <p:cNvPr id="3075" name="AutoShape 3"/>
            <p:cNvSpPr>
              <a:spLocks noChangeArrowheads="1"/>
            </p:cNvSpPr>
            <p:nvPr/>
          </p:nvSpPr>
          <p:spPr bwMode="auto">
            <a:xfrm>
              <a:off x="5481" y="7924"/>
              <a:ext cx="1080" cy="1260"/>
            </a:xfrm>
            <a:prstGeom prst="can">
              <a:avLst>
                <a:gd name="adj" fmla="val 29167"/>
              </a:avLst>
            </a:prstGeom>
            <a:solidFill>
              <a:srgbClr val="FFFFFF"/>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7" name="Oval 5"/>
            <p:cNvSpPr>
              <a:spLocks noChangeAspect="1" noChangeArrowheads="1"/>
            </p:cNvSpPr>
            <p:nvPr/>
          </p:nvSpPr>
          <p:spPr bwMode="auto">
            <a:xfrm>
              <a:off x="548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8" name="Oval 6"/>
            <p:cNvSpPr>
              <a:spLocks noChangeAspect="1" noChangeArrowheads="1"/>
            </p:cNvSpPr>
            <p:nvPr/>
          </p:nvSpPr>
          <p:spPr bwMode="auto">
            <a:xfrm>
              <a:off x="5573" y="88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9" name="Oval 7"/>
            <p:cNvSpPr>
              <a:spLocks noChangeAspect="1" noChangeArrowheads="1"/>
            </p:cNvSpPr>
            <p:nvPr/>
          </p:nvSpPr>
          <p:spPr bwMode="auto">
            <a:xfrm>
              <a:off x="620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0" name="Oval 8"/>
            <p:cNvSpPr>
              <a:spLocks noChangeAspect="1" noChangeArrowheads="1"/>
            </p:cNvSpPr>
            <p:nvPr/>
          </p:nvSpPr>
          <p:spPr bwMode="auto">
            <a:xfrm>
              <a:off x="5841" y="84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2" name="Oval 10"/>
            <p:cNvSpPr>
              <a:spLocks noChangeAspect="1" noChangeArrowheads="1"/>
            </p:cNvSpPr>
            <p:nvPr/>
          </p:nvSpPr>
          <p:spPr bwMode="auto">
            <a:xfrm>
              <a:off x="6381" y="864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nvGrpSpPr>
          <p:cNvPr id="24" name="Group 2"/>
          <p:cNvGrpSpPr>
            <a:grpSpLocks/>
          </p:cNvGrpSpPr>
          <p:nvPr/>
        </p:nvGrpSpPr>
        <p:grpSpPr bwMode="auto">
          <a:xfrm>
            <a:off x="4977384" y="3929742"/>
            <a:ext cx="1499616" cy="1737360"/>
            <a:chOff x="5481" y="7924"/>
            <a:chExt cx="1080" cy="1260"/>
          </a:xfrm>
        </p:grpSpPr>
        <p:sp>
          <p:nvSpPr>
            <p:cNvPr id="25" name="AutoShape 3"/>
            <p:cNvSpPr>
              <a:spLocks noChangeArrowheads="1"/>
            </p:cNvSpPr>
            <p:nvPr/>
          </p:nvSpPr>
          <p:spPr bwMode="auto">
            <a:xfrm>
              <a:off x="5481" y="7924"/>
              <a:ext cx="1080" cy="1260"/>
            </a:xfrm>
            <a:prstGeom prst="can">
              <a:avLst>
                <a:gd name="adj" fmla="val 29167"/>
              </a:avLst>
            </a:prstGeom>
            <a:solidFill>
              <a:srgbClr val="FFFFFF"/>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6" name="Oval 5"/>
            <p:cNvSpPr>
              <a:spLocks noChangeAspect="1" noChangeArrowheads="1"/>
            </p:cNvSpPr>
            <p:nvPr/>
          </p:nvSpPr>
          <p:spPr bwMode="auto">
            <a:xfrm>
              <a:off x="548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7" name="Oval 6"/>
            <p:cNvSpPr>
              <a:spLocks noChangeAspect="1" noChangeArrowheads="1"/>
            </p:cNvSpPr>
            <p:nvPr/>
          </p:nvSpPr>
          <p:spPr bwMode="auto">
            <a:xfrm>
              <a:off x="5573" y="88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8" name="Oval 7"/>
            <p:cNvSpPr>
              <a:spLocks noChangeAspect="1" noChangeArrowheads="1"/>
            </p:cNvSpPr>
            <p:nvPr/>
          </p:nvSpPr>
          <p:spPr bwMode="auto">
            <a:xfrm>
              <a:off x="620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 name="Oval 8"/>
            <p:cNvSpPr>
              <a:spLocks noChangeAspect="1" noChangeArrowheads="1"/>
            </p:cNvSpPr>
            <p:nvPr/>
          </p:nvSpPr>
          <p:spPr bwMode="auto">
            <a:xfrm>
              <a:off x="5841" y="84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 name="Oval 10"/>
            <p:cNvSpPr>
              <a:spLocks noChangeAspect="1" noChangeArrowheads="1"/>
            </p:cNvSpPr>
            <p:nvPr/>
          </p:nvSpPr>
          <p:spPr bwMode="auto">
            <a:xfrm>
              <a:off x="6381" y="864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sp>
        <p:nvSpPr>
          <p:cNvPr id="31" name="Text Box 21"/>
          <p:cNvSpPr txBox="1">
            <a:spLocks noChangeArrowheads="1"/>
          </p:cNvSpPr>
          <p:nvPr/>
        </p:nvSpPr>
        <p:spPr bwMode="auto">
          <a:xfrm>
            <a:off x="2314840" y="5217894"/>
            <a:ext cx="1114160"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1" u="none" strike="noStrike" cap="none" normalizeH="0" baseline="0" dirty="0">
                <a:ln>
                  <a:noFill/>
                </a:ln>
                <a:solidFill>
                  <a:srgbClr val="002060"/>
                </a:solidFill>
                <a:effectLst/>
                <a:latin typeface="Trebuchet MS" pitchFamily="34" charset="0"/>
                <a:cs typeface="Arial" pitchFamily="34" charset="0"/>
              </a:rPr>
              <a:t>298K</a:t>
            </a:r>
            <a:endParaRPr kumimoji="0" lang="en-US" sz="4000" b="1" i="1" u="none" strike="noStrike" cap="none" normalizeH="0" baseline="0" dirty="0">
              <a:ln>
                <a:noFill/>
              </a:ln>
              <a:solidFill>
                <a:srgbClr val="002060"/>
              </a:solidFill>
              <a:effectLst/>
              <a:latin typeface="Arial" pitchFamily="34" charset="0"/>
              <a:cs typeface="Arial" pitchFamily="34" charset="0"/>
            </a:endParaRPr>
          </a:p>
        </p:txBody>
      </p:sp>
      <p:sp>
        <p:nvSpPr>
          <p:cNvPr id="33" name="Text Box 21"/>
          <p:cNvSpPr txBox="1">
            <a:spLocks noChangeArrowheads="1"/>
          </p:cNvSpPr>
          <p:nvPr/>
        </p:nvSpPr>
        <p:spPr bwMode="auto">
          <a:xfrm>
            <a:off x="5116284" y="5232396"/>
            <a:ext cx="1354531" cy="38535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1" u="none" strike="noStrike" cap="none" normalizeH="0" baseline="0" dirty="0">
                <a:ln>
                  <a:noFill/>
                </a:ln>
                <a:solidFill>
                  <a:srgbClr val="002060"/>
                </a:solidFill>
                <a:effectLst/>
                <a:latin typeface="Trebuchet MS" pitchFamily="34" charset="0"/>
                <a:cs typeface="Arial" pitchFamily="34" charset="0"/>
              </a:rPr>
              <a:t>596K</a:t>
            </a:r>
            <a:endParaRPr kumimoji="0" lang="en-US" sz="4000" b="1" i="1" u="none" strike="noStrike" cap="none" normalizeH="0" baseline="0" dirty="0">
              <a:ln>
                <a:noFill/>
              </a:ln>
              <a:solidFill>
                <a:srgbClr val="002060"/>
              </a:solidFill>
              <a:effectLst/>
              <a:latin typeface="Arial" pitchFamily="34" charset="0"/>
              <a:cs typeface="Arial" pitchFamily="34" charset="0"/>
            </a:endParaRPr>
          </a:p>
        </p:txBody>
      </p:sp>
      <p:sp>
        <p:nvSpPr>
          <p:cNvPr id="36" name="Text Box 21"/>
          <p:cNvSpPr txBox="1">
            <a:spLocks noChangeArrowheads="1"/>
          </p:cNvSpPr>
          <p:nvPr/>
        </p:nvSpPr>
        <p:spPr bwMode="auto">
          <a:xfrm>
            <a:off x="4756582" y="5580744"/>
            <a:ext cx="2224790" cy="762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1" u="none" strike="noStrike" cap="none" normalizeH="0" baseline="0" dirty="0">
                <a:ln>
                  <a:noFill/>
                </a:ln>
                <a:solidFill>
                  <a:srgbClr val="002060"/>
                </a:solidFill>
                <a:effectLst/>
                <a:latin typeface="Trebuchet MS" pitchFamily="34" charset="0"/>
                <a:cs typeface="Arial" pitchFamily="34" charset="0"/>
              </a:rPr>
              <a:t>2x Temperature, </a:t>
            </a:r>
            <a:br>
              <a:rPr kumimoji="0" lang="en-US" sz="2000" b="1" i="1" u="none" strike="noStrike" cap="none" normalizeH="0" baseline="0" dirty="0">
                <a:ln>
                  <a:noFill/>
                </a:ln>
                <a:solidFill>
                  <a:srgbClr val="002060"/>
                </a:solidFill>
                <a:effectLst/>
                <a:latin typeface="Trebuchet MS" pitchFamily="34" charset="0"/>
                <a:cs typeface="Arial" pitchFamily="34" charset="0"/>
              </a:rPr>
            </a:br>
            <a:r>
              <a:rPr kumimoji="0" lang="en-US" sz="2000" b="1" i="1" u="none" strike="noStrike" cap="none" normalizeH="0" baseline="0" dirty="0">
                <a:ln>
                  <a:noFill/>
                </a:ln>
                <a:solidFill>
                  <a:srgbClr val="002060"/>
                </a:solidFill>
                <a:effectLst/>
                <a:latin typeface="Trebuchet MS" pitchFamily="34" charset="0"/>
                <a:cs typeface="Arial" pitchFamily="34" charset="0"/>
              </a:rPr>
              <a:t>2x</a:t>
            </a:r>
            <a:r>
              <a:rPr kumimoji="0" lang="en-US" sz="2000" b="1" i="1" u="none" strike="noStrike" cap="none" normalizeH="0" dirty="0">
                <a:ln>
                  <a:noFill/>
                </a:ln>
                <a:solidFill>
                  <a:srgbClr val="002060"/>
                </a:solidFill>
                <a:effectLst/>
                <a:latin typeface="Trebuchet MS" pitchFamily="34" charset="0"/>
                <a:cs typeface="Arial" pitchFamily="34" charset="0"/>
              </a:rPr>
              <a:t> Pressure</a:t>
            </a:r>
            <a:endParaRPr kumimoji="0" lang="en-US" sz="3600" b="1" i="1" u="none" strike="noStrike" cap="none" normalizeH="0" baseline="0" dirty="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val="133233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 calcmode="lin" valueType="num">
                                      <p:cBhvr additive="base">
                                        <p:cTn id="22" dur="500" fill="hold"/>
                                        <p:tgtEl>
                                          <p:spTgt spid="3074"/>
                                        </p:tgtEl>
                                        <p:attrNameLst>
                                          <p:attrName>ppt_x</p:attrName>
                                        </p:attrNameLst>
                                      </p:cBhvr>
                                      <p:tavLst>
                                        <p:tav tm="0">
                                          <p:val>
                                            <p:strVal val="#ppt_x"/>
                                          </p:val>
                                        </p:tav>
                                        <p:tav tm="100000">
                                          <p:val>
                                            <p:strVal val="#ppt_x"/>
                                          </p:val>
                                        </p:tav>
                                      </p:tavLst>
                                    </p:anim>
                                    <p:anim calcmode="lin" valueType="num">
                                      <p:cBhvr additive="base">
                                        <p:cTn id="23" dur="500" fill="hold"/>
                                        <p:tgtEl>
                                          <p:spTgt spid="3074"/>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ppt_x"/>
                                          </p:val>
                                        </p:tav>
                                        <p:tav tm="100000">
                                          <p:val>
                                            <p:strVal val="#ppt_x"/>
                                          </p:val>
                                        </p:tav>
                                      </p:tavLst>
                                    </p:anim>
                                    <p:anim calcmode="lin" valueType="num">
                                      <p:cBhvr additive="base">
                                        <p:cTn id="3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lnSpcReduction="10000"/>
          </a:bodyPr>
          <a:lstStyle/>
          <a:p>
            <a:pPr marL="228600" indent="-228600">
              <a:defRPr/>
            </a:pPr>
            <a:r>
              <a:rPr lang="en-US" sz="4000" dirty="0">
                <a:latin typeface="Trebuchet MS" pitchFamily="34" charset="0"/>
              </a:rPr>
              <a:t>The particles move faster when heated,</a:t>
            </a:r>
            <a:r>
              <a:rPr lang="en-US" sz="4000" i="1" dirty="0">
                <a:solidFill>
                  <a:srgbClr val="002060"/>
                </a:solidFill>
                <a:effectLst>
                  <a:outerShdw blurRad="38100" dist="38100" dir="2700000" algn="tl">
                    <a:srgbClr val="000000">
                      <a:alpha val="43137"/>
                    </a:srgbClr>
                  </a:outerShdw>
                </a:effectLst>
                <a:latin typeface="Trebuchet MS" pitchFamily="34" charset="0"/>
              </a:rPr>
              <a:t> and strike the walls of the container with more force, so the pressure builds.</a:t>
            </a:r>
          </a:p>
          <a:p>
            <a:pPr marL="228600" indent="-228600">
              <a:defRPr/>
            </a:pPr>
            <a:r>
              <a:rPr lang="en-US" sz="4000" dirty="0">
                <a:latin typeface="Trebuchet MS" pitchFamily="34" charset="0"/>
              </a:rPr>
              <a:t>This is a </a:t>
            </a:r>
            <a:r>
              <a:rPr lang="en-US" sz="4000" b="1" dirty="0">
                <a:latin typeface="Trebuchet MS" pitchFamily="34" charset="0"/>
              </a:rPr>
              <a:t>direct </a:t>
            </a:r>
            <a:r>
              <a:rPr lang="en-US" sz="4000" dirty="0">
                <a:latin typeface="Trebuchet MS" pitchFamily="34" charset="0"/>
              </a:rPr>
              <a:t>relationship: </a:t>
            </a:r>
            <a:r>
              <a:rPr lang="en-US" sz="4000" i="1" dirty="0">
                <a:solidFill>
                  <a:srgbClr val="002060"/>
                </a:solidFill>
                <a:effectLst>
                  <a:outerShdw blurRad="38100" dist="38100" dir="2700000" algn="tl">
                    <a:srgbClr val="000000">
                      <a:alpha val="43137"/>
                    </a:srgbClr>
                  </a:outerShdw>
                </a:effectLst>
                <a:latin typeface="Trebuchet MS" pitchFamily="34" charset="0"/>
              </a:rPr>
              <a:t>If the temperature is doubled, pressure is doubled and vice-versa.</a:t>
            </a:r>
            <a:endParaRPr lang="en-US" sz="4000" dirty="0">
              <a:latin typeface="Trebuchet MS" pitchFamily="34" charset="0"/>
            </a:endParaRPr>
          </a:p>
        </p:txBody>
      </p:sp>
    </p:spTree>
    <p:extLst>
      <p:ext uri="{BB962C8B-B14F-4D97-AF65-F5344CB8AC3E}">
        <p14:creationId xmlns:p14="http://schemas.microsoft.com/office/powerpoint/2010/main" val="186389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28600"/>
            <a:ext cx="8229600" cy="1066800"/>
          </a:xfrm>
          <a:solidFill>
            <a:schemeClr val="tx2">
              <a:lumMod val="20000"/>
              <a:lumOff val="80000"/>
              <a:alpha val="80000"/>
            </a:schemeClr>
          </a:solidFill>
          <a:ln w="50800">
            <a:solidFill>
              <a:schemeClr val="tx1"/>
            </a:solidFill>
          </a:ln>
        </p:spPr>
        <p:txBody>
          <a:bodyPr>
            <a:noAutofit/>
          </a:bodyPr>
          <a:lstStyle/>
          <a:p>
            <a:pPr eaLnBrk="1" hangingPunct="1"/>
            <a:r>
              <a:rPr lang="en-US" sz="3500" b="1" dirty="0">
                <a:solidFill>
                  <a:srgbClr val="002060"/>
                </a:solidFill>
                <a:latin typeface="Trebuchet MS" pitchFamily="34" charset="0"/>
              </a:rPr>
              <a:t>Real-World Application:</a:t>
            </a:r>
            <a:br>
              <a:rPr lang="en-US" sz="3500" b="1" dirty="0">
                <a:solidFill>
                  <a:srgbClr val="002060"/>
                </a:solidFill>
                <a:latin typeface="Trebuchet MS" pitchFamily="34" charset="0"/>
              </a:rPr>
            </a:br>
            <a:r>
              <a:rPr lang="en-US" sz="3500" b="1" dirty="0">
                <a:solidFill>
                  <a:srgbClr val="002060"/>
                </a:solidFill>
                <a:latin typeface="Snap ITC" pitchFamily="82" charset="0"/>
              </a:rPr>
              <a:t>Aerosol Cans</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Autofit/>
          </a:bodyPr>
          <a:lstStyle/>
          <a:p>
            <a:pPr marL="0" indent="0">
              <a:buNone/>
            </a:pPr>
            <a:r>
              <a:rPr lang="en-US" sz="2700" dirty="0">
                <a:latin typeface="Trebuchet MS" pitchFamily="34" charset="0"/>
              </a:rPr>
              <a:t>A gas in a sealed container can generate an enormous </a:t>
            </a:r>
            <a:r>
              <a:rPr lang="en-US" sz="2700" dirty="0">
                <a:latin typeface="Snap ITC" pitchFamily="82" charset="0"/>
              </a:rPr>
              <a:t>amount of pressure </a:t>
            </a:r>
            <a:r>
              <a:rPr lang="en-US" sz="2700" dirty="0">
                <a:latin typeface="Trebuchet MS" pitchFamily="34" charset="0"/>
              </a:rPr>
              <a:t>when heated.</a:t>
            </a:r>
          </a:p>
          <a:p>
            <a:r>
              <a:rPr lang="en-US" sz="2700" dirty="0">
                <a:latin typeface="Trebuchet MS" pitchFamily="34" charset="0"/>
              </a:rPr>
              <a:t>That’s why all labels on aerosol cans say “DO NOT STORE ABOVE 120°F.”</a:t>
            </a:r>
          </a:p>
          <a:p>
            <a:r>
              <a:rPr lang="en-US" sz="2700" dirty="0">
                <a:latin typeface="Trebuchet MS" pitchFamily="34" charset="0"/>
              </a:rPr>
              <a:t>Even “empty” aerosol cans still have some gas in them, so they will </a:t>
            </a:r>
            <a:r>
              <a:rPr lang="en-US" sz="2700" dirty="0">
                <a:latin typeface="Snap ITC" pitchFamily="82" charset="0"/>
              </a:rPr>
              <a:t>explode</a:t>
            </a:r>
            <a:r>
              <a:rPr lang="en-US" sz="2700" dirty="0">
                <a:latin typeface="Trebuchet MS" pitchFamily="34" charset="0"/>
              </a:rPr>
              <a:t> if thrown into a fire.</a:t>
            </a:r>
          </a:p>
          <a:p>
            <a:r>
              <a:rPr lang="en-US" sz="2700" dirty="0">
                <a:latin typeface="Trebuchet MS" pitchFamily="34" charset="0"/>
              </a:rPr>
              <a:t>It is also wise to not store cans at temperatures that will </a:t>
            </a:r>
            <a:r>
              <a:rPr lang="en-US" sz="2700" dirty="0">
                <a:latin typeface="Snap ITC" pitchFamily="82" charset="0"/>
              </a:rPr>
              <a:t>freeze</a:t>
            </a:r>
            <a:r>
              <a:rPr lang="en-US" sz="2700" dirty="0">
                <a:latin typeface="Trebuchet MS" pitchFamily="34" charset="0"/>
              </a:rPr>
              <a:t> the substances in them.  Freezing causes the substance to expand and will puncture the can.</a:t>
            </a:r>
          </a:p>
        </p:txBody>
      </p:sp>
      <p:pic>
        <p:nvPicPr>
          <p:cNvPr id="3076" name="Picture 4" descr="C:\Users\krandazzo\AppData\Local\Microsoft\Windows\Temporary Internet Files\Content.IE5\APP7CHNC\MM900354581[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533400"/>
            <a:ext cx="1295400" cy="185057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rrsdhssrv1\staff\KRandazzo\Downloads\photo.JPG"/>
          <p:cNvPicPr>
            <a:picLocks noChangeAspect="1" noChangeArrowheads="1"/>
          </p:cNvPicPr>
          <p:nvPr/>
        </p:nvPicPr>
        <p:blipFill>
          <a:blip r:embed="rId4" cstate="print">
            <a:extLst>
              <a:ext uri="{28A0092B-C50C-407E-A947-70E740481C1C}">
                <a14:useLocalDpi xmlns:a14="http://schemas.microsoft.com/office/drawing/2010/main" val="0"/>
              </a:ext>
            </a:extLst>
          </a:blip>
          <a:srcRect t="18182"/>
          <a:stretch>
            <a:fillRect/>
          </a:stretch>
        </p:blipFill>
        <p:spPr bwMode="auto">
          <a:xfrm>
            <a:off x="0" y="0"/>
            <a:ext cx="9296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77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074"/>
                                        </p:tgtEl>
                                        <p:attrNameLst>
                                          <p:attrName>style.opacity</p:attrName>
                                        </p:attrNameLst>
                                      </p:cBhvr>
                                      <p:to>
                                        <p:strVal val="0.25"/>
                                      </p:to>
                                    </p:set>
                                    <p:animEffect filter="image" prLst="opacity: 0.25">
                                      <p:cBhvr rctx="IE">
                                        <p:cTn id="7" dur="indefinite"/>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a:xfrm>
            <a:off x="304800" y="1524001"/>
            <a:ext cx="8458200" cy="1600200"/>
          </a:xfrm>
          <a:solidFill>
            <a:schemeClr val="tx2">
              <a:lumMod val="20000"/>
              <a:lumOff val="80000"/>
              <a:alpha val="80000"/>
            </a:schemeClr>
          </a:solidFill>
          <a:ln w="50800">
            <a:solidFill>
              <a:schemeClr val="tx1"/>
            </a:solidFill>
          </a:ln>
        </p:spPr>
        <p:txBody>
          <a:bodyPr>
            <a:noAutofit/>
          </a:bodyPr>
          <a:lstStyle/>
          <a:p>
            <a:pPr eaLnBrk="1" hangingPunct="1">
              <a:lnSpc>
                <a:spcPct val="90000"/>
              </a:lnSpc>
            </a:pPr>
            <a:r>
              <a:rPr lang="en-US" sz="11500" b="1" dirty="0">
                <a:solidFill>
                  <a:srgbClr val="002060"/>
                </a:solidFill>
                <a:latin typeface="Script MT Bold" pitchFamily="66" charset="0"/>
              </a:rPr>
              <a:t>Questions?</a:t>
            </a:r>
            <a:endParaRPr lang="en-US" sz="11500" b="1" dirty="0">
              <a:solidFill>
                <a:schemeClr val="tx1"/>
              </a:solidFill>
              <a:latin typeface="Script MT Bold" pitchFamily="66" charset="0"/>
            </a:endParaRPr>
          </a:p>
        </p:txBody>
      </p:sp>
      <p:sp>
        <p:nvSpPr>
          <p:cNvPr id="4" name="Rectangle 2"/>
          <p:cNvSpPr txBox="1">
            <a:spLocks noChangeArrowheads="1"/>
          </p:cNvSpPr>
          <p:nvPr/>
        </p:nvSpPr>
        <p:spPr>
          <a:xfrm>
            <a:off x="304800" y="3276600"/>
            <a:ext cx="8458200" cy="1447800"/>
          </a:xfrm>
          <a:prstGeom prst="rect">
            <a:avLst/>
          </a:prstGeom>
          <a:solidFill>
            <a:schemeClr val="tx2">
              <a:lumMod val="20000"/>
              <a:lumOff val="80000"/>
              <a:alpha val="80000"/>
            </a:schemeClr>
          </a:solidFill>
          <a:ln w="50800">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9600" b="1" i="0" u="none" strike="noStrike" kern="1200" cap="none" spc="0" normalizeH="0" baseline="0" noProof="0">
                <a:ln>
                  <a:noFill/>
                </a:ln>
                <a:solidFill>
                  <a:schemeClr val="tx1"/>
                </a:solidFill>
                <a:effectLst/>
                <a:uLnTx/>
                <a:uFillTx/>
                <a:latin typeface="Script MT Bold" pitchFamily="66" charset="0"/>
                <a:ea typeface="+mj-ea"/>
                <a:cs typeface="+mj-cs"/>
              </a:rPr>
              <a:t>Complete WS#1</a:t>
            </a:r>
            <a:endParaRPr kumimoji="0" lang="en-US" sz="9600" b="1" i="0" u="none" strike="noStrike" kern="1200" cap="none" spc="0" normalizeH="0" baseline="0" noProof="0" dirty="0">
              <a:ln>
                <a:noFill/>
              </a:ln>
              <a:solidFill>
                <a:schemeClr val="tx1"/>
              </a:solidFill>
              <a:effectLst/>
              <a:uLnTx/>
              <a:uFillTx/>
              <a:latin typeface="Script MT Bold"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rmAutofit fontScale="90000"/>
          </a:bodyPr>
          <a:lstStyle/>
          <a:p>
            <a:pPr eaLnBrk="1" hangingPunct="1"/>
            <a:r>
              <a:rPr lang="en-US" sz="4200" b="1" dirty="0">
                <a:solidFill>
                  <a:srgbClr val="002060"/>
                </a:solidFill>
                <a:latin typeface="Trebuchet MS" pitchFamily="34" charset="0"/>
              </a:rPr>
              <a:t>After today you should be able to…</a:t>
            </a:r>
          </a:p>
        </p:txBody>
      </p:sp>
      <p:sp>
        <p:nvSpPr>
          <p:cNvPr id="3076" name="Rectangle 3"/>
          <p:cNvSpPr>
            <a:spLocks noGrp="1" noChangeArrowheads="1"/>
          </p:cNvSpPr>
          <p:nvPr>
            <p:ph type="body" idx="1"/>
          </p:nvPr>
        </p:nvSpPr>
        <p:spPr>
          <a:xfrm>
            <a:off x="457200" y="1506538"/>
            <a:ext cx="8229600" cy="4873625"/>
          </a:xfrm>
          <a:solidFill>
            <a:schemeClr val="tx2">
              <a:lumMod val="20000"/>
              <a:lumOff val="80000"/>
              <a:alpha val="80000"/>
            </a:schemeClr>
          </a:solidFill>
          <a:ln w="50800">
            <a:solidFill>
              <a:schemeClr val="tx1"/>
            </a:solidFill>
          </a:ln>
        </p:spPr>
        <p:txBody>
          <a:bodyPr>
            <a:normAutofit/>
          </a:bodyPr>
          <a:lstStyle/>
          <a:p>
            <a:pPr>
              <a:spcBef>
                <a:spcPts val="0"/>
              </a:spcBef>
              <a:tabLst>
                <a:tab pos="457200" algn="l"/>
              </a:tabLst>
            </a:pPr>
            <a:r>
              <a:rPr lang="en-US" sz="3800" dirty="0">
                <a:latin typeface="Trebuchet MS" pitchFamily="34" charset="0"/>
                <a:ea typeface="Times New Roman"/>
              </a:rPr>
              <a:t>Explain the factors that affect gas pressure</a:t>
            </a:r>
          </a:p>
          <a:p>
            <a:pPr>
              <a:spcBef>
                <a:spcPts val="0"/>
              </a:spcBef>
              <a:tabLst>
                <a:tab pos="457200" algn="l"/>
              </a:tabLst>
            </a:pPr>
            <a:r>
              <a:rPr lang="en-US" sz="3800" dirty="0">
                <a:latin typeface="Trebuchet MS" pitchFamily="34" charset="0"/>
                <a:ea typeface="Times New Roman"/>
              </a:rPr>
              <a:t>Describe real-world experiences and how they relate to gas pressure, temperature, and volume</a:t>
            </a:r>
          </a:p>
          <a:p>
            <a:pPr>
              <a:spcBef>
                <a:spcPts val="0"/>
              </a:spcBef>
              <a:tabLst>
                <a:tab pos="457200" algn="l"/>
              </a:tabLst>
            </a:pPr>
            <a:r>
              <a:rPr lang="en-US" sz="3800" dirty="0">
                <a:latin typeface="Trebuchet MS" pitchFamily="34" charset="0"/>
                <a:ea typeface="Times New Roman"/>
              </a:rPr>
              <a:t>Predict the behavior of a gas by changing one of its variables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sz="4000" b="1" dirty="0">
                <a:solidFill>
                  <a:srgbClr val="002060"/>
                </a:solidFill>
                <a:latin typeface="Trebuchet MS" pitchFamily="34" charset="0"/>
              </a:rPr>
              <a:t>Review: Kinetic Molecular Theory</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0" indent="0" eaLnBrk="1" hangingPunct="1">
              <a:buFontTx/>
              <a:buNone/>
              <a:defRPr/>
            </a:pPr>
            <a:r>
              <a:rPr lang="en-US" dirty="0">
                <a:latin typeface="Trebuchet MS" pitchFamily="34" charset="0"/>
              </a:rPr>
              <a:t>KMT makes </a:t>
            </a:r>
            <a:r>
              <a:rPr lang="en-US" b="1" dirty="0">
                <a:latin typeface="Trebuchet MS" pitchFamily="34" charset="0"/>
              </a:rPr>
              <a:t>three major assumptions </a:t>
            </a:r>
            <a:r>
              <a:rPr lang="en-US" dirty="0">
                <a:latin typeface="Trebuchet MS" pitchFamily="34" charset="0"/>
              </a:rPr>
              <a:t>about the particles in a gas:</a:t>
            </a:r>
          </a:p>
          <a:p>
            <a:pPr marL="514350" indent="-514350" eaLnBrk="1" hangingPunct="1">
              <a:buFont typeface="+mj-lt"/>
              <a:buAutoNum type="arabicPeriod"/>
              <a:defRPr/>
            </a:pPr>
            <a:r>
              <a:rPr lang="en-US" dirty="0">
                <a:latin typeface="Trebuchet MS" pitchFamily="34" charset="0"/>
              </a:rPr>
              <a:t>Their particles move in a straight line until </a:t>
            </a:r>
            <a:r>
              <a:rPr lang="en-US" i="1" dirty="0">
                <a:solidFill>
                  <a:srgbClr val="002060"/>
                </a:solidFill>
                <a:effectLst>
                  <a:outerShdw blurRad="38100" dist="38100" dir="2700000" algn="tl">
                    <a:srgbClr val="000000">
                      <a:alpha val="43137"/>
                    </a:srgbClr>
                  </a:outerShdw>
                </a:effectLst>
                <a:latin typeface="Trebuchet MS" pitchFamily="34" charset="0"/>
              </a:rPr>
              <a:t>they collide with other particles or the walls of their container.</a:t>
            </a:r>
          </a:p>
          <a:p>
            <a:pPr marL="514350" indent="-514350" eaLnBrk="1" hangingPunct="1">
              <a:buFont typeface="+mj-lt"/>
              <a:buAutoNum type="arabicPeriod"/>
              <a:defRPr/>
            </a:pPr>
            <a:r>
              <a:rPr lang="en-US" dirty="0">
                <a:latin typeface="Trebuchet MS" pitchFamily="34" charset="0"/>
              </a:rPr>
              <a:t>The motion of the particles is </a:t>
            </a:r>
            <a:r>
              <a:rPr lang="en-US" i="1" dirty="0">
                <a:solidFill>
                  <a:srgbClr val="002060"/>
                </a:solidFill>
                <a:effectLst>
                  <a:outerShdw blurRad="38100" dist="38100" dir="2700000" algn="tl">
                    <a:srgbClr val="000000">
                      <a:alpha val="43137"/>
                    </a:srgbClr>
                  </a:outerShdw>
                </a:effectLst>
                <a:latin typeface="Trebuchet MS" pitchFamily="34" charset="0"/>
              </a:rPr>
              <a:t>constant and random.</a:t>
            </a:r>
          </a:p>
          <a:p>
            <a:pPr marL="514350" indent="-514350" eaLnBrk="1" hangingPunct="1">
              <a:buFont typeface="+mj-lt"/>
              <a:buAutoNum type="arabicPeriod"/>
              <a:defRPr/>
            </a:pPr>
            <a:r>
              <a:rPr lang="en-US" dirty="0">
                <a:latin typeface="Trebuchet MS" pitchFamily="34" charset="0"/>
              </a:rPr>
              <a:t>There are no </a:t>
            </a:r>
            <a:r>
              <a:rPr lang="en-US" i="1" dirty="0">
                <a:solidFill>
                  <a:srgbClr val="002060"/>
                </a:solidFill>
                <a:effectLst>
                  <a:outerShdw blurRad="38100" dist="38100" dir="2700000" algn="tl">
                    <a:srgbClr val="000000">
                      <a:alpha val="43137"/>
                    </a:srgbClr>
                  </a:outerShdw>
                </a:effectLst>
                <a:latin typeface="Trebuchet MS" pitchFamily="34" charset="0"/>
              </a:rPr>
              <a:t>attractive or repulsive forces among the particles.</a:t>
            </a:r>
          </a:p>
        </p:txBody>
      </p:sp>
      <p:pic>
        <p:nvPicPr>
          <p:cNvPr id="1026" name="Picture 2" descr="C:\Users\krandazzo\AppData\Local\Microsoft\Windows\Temporary Internet Files\Content.IE5\D6UGKO0I\MM900336834[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1935" y="4921982"/>
            <a:ext cx="1419665" cy="1478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89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sz="4000" b="1" dirty="0">
                <a:solidFill>
                  <a:srgbClr val="002060"/>
                </a:solidFill>
                <a:latin typeface="Trebuchet MS" pitchFamily="34" charset="0"/>
              </a:rPr>
              <a:t>Review: Kinetic Molecular Theory</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0" indent="0" eaLnBrk="1" hangingPunct="1">
              <a:buFontTx/>
              <a:buNone/>
              <a:defRPr/>
            </a:pPr>
            <a:r>
              <a:rPr lang="en-US" sz="3600" dirty="0">
                <a:latin typeface="Trebuchet MS" pitchFamily="34" charset="0"/>
              </a:rPr>
              <a:t>Four variables are generally used to describe a gas.</a:t>
            </a:r>
          </a:p>
          <a:p>
            <a:pPr marL="514350" indent="-514350" eaLnBrk="1" hangingPunct="1">
              <a:buFont typeface="+mj-lt"/>
              <a:buAutoNum type="arabicPeriod"/>
              <a:defRPr/>
            </a:pPr>
            <a:r>
              <a:rPr lang="en-US" sz="3600" i="1" dirty="0">
                <a:solidFill>
                  <a:srgbClr val="002060"/>
                </a:solidFill>
                <a:effectLst>
                  <a:outerShdw blurRad="38100" dist="38100" dir="2700000" algn="tl">
                    <a:srgbClr val="000000">
                      <a:alpha val="43137"/>
                    </a:srgbClr>
                  </a:outerShdw>
                </a:effectLst>
                <a:latin typeface="Trebuchet MS" pitchFamily="34" charset="0"/>
              </a:rPr>
              <a:t>Pressure (</a:t>
            </a:r>
            <a:r>
              <a:rPr lang="en-US" sz="3600" i="1" dirty="0" err="1">
                <a:solidFill>
                  <a:srgbClr val="002060"/>
                </a:solidFill>
                <a:effectLst>
                  <a:outerShdw blurRad="38100" dist="38100" dir="2700000" algn="tl">
                    <a:srgbClr val="000000">
                      <a:alpha val="43137"/>
                    </a:srgbClr>
                  </a:outerShdw>
                </a:effectLst>
                <a:latin typeface="Trebuchet MS" pitchFamily="34" charset="0"/>
              </a:rPr>
              <a:t>kPa</a:t>
            </a:r>
            <a:r>
              <a:rPr lang="en-US" sz="3600" i="1" dirty="0">
                <a:solidFill>
                  <a:srgbClr val="002060"/>
                </a:solidFill>
                <a:effectLst>
                  <a:outerShdw blurRad="38100" dist="38100" dir="2700000" algn="tl">
                    <a:srgbClr val="000000">
                      <a:alpha val="43137"/>
                    </a:srgbClr>
                  </a:outerShdw>
                </a:effectLst>
                <a:latin typeface="Trebuchet MS" pitchFamily="34" charset="0"/>
              </a:rPr>
              <a:t>, mmHg, </a:t>
            </a:r>
            <a:r>
              <a:rPr lang="en-US" sz="3600" i="1" dirty="0" err="1">
                <a:solidFill>
                  <a:srgbClr val="002060"/>
                </a:solidFill>
                <a:effectLst>
                  <a:outerShdw blurRad="38100" dist="38100" dir="2700000" algn="tl">
                    <a:srgbClr val="000000">
                      <a:alpha val="43137"/>
                    </a:srgbClr>
                  </a:outerShdw>
                </a:effectLst>
                <a:latin typeface="Trebuchet MS" pitchFamily="34" charset="0"/>
              </a:rPr>
              <a:t>atm</a:t>
            </a:r>
            <a:r>
              <a:rPr lang="en-US" sz="3600" i="1" dirty="0">
                <a:solidFill>
                  <a:srgbClr val="002060"/>
                </a:solidFill>
                <a:effectLst>
                  <a:outerShdw blurRad="38100" dist="38100" dir="2700000" algn="tl">
                    <a:srgbClr val="000000">
                      <a:alpha val="43137"/>
                    </a:srgbClr>
                  </a:outerShdw>
                </a:effectLst>
                <a:latin typeface="Trebuchet MS" pitchFamily="34" charset="0"/>
              </a:rPr>
              <a:t>)</a:t>
            </a:r>
          </a:p>
          <a:p>
            <a:pPr marL="514350" indent="-514350" eaLnBrk="1" hangingPunct="1">
              <a:buFont typeface="+mj-lt"/>
              <a:buAutoNum type="arabicPeriod"/>
              <a:defRPr/>
            </a:pPr>
            <a:r>
              <a:rPr lang="en-US" sz="3600" i="1" dirty="0">
                <a:solidFill>
                  <a:srgbClr val="002060"/>
                </a:solidFill>
                <a:effectLst>
                  <a:outerShdw blurRad="38100" dist="38100" dir="2700000" algn="tl">
                    <a:srgbClr val="000000">
                      <a:alpha val="43137"/>
                    </a:srgbClr>
                  </a:outerShdw>
                </a:effectLst>
                <a:latin typeface="Trebuchet MS" pitchFamily="34" charset="0"/>
              </a:rPr>
              <a:t>Volume (L or mL)</a:t>
            </a:r>
          </a:p>
          <a:p>
            <a:pPr marL="514350" indent="-514350" eaLnBrk="1" hangingPunct="1">
              <a:buFont typeface="+mj-lt"/>
              <a:buAutoNum type="arabicPeriod"/>
              <a:defRPr/>
            </a:pPr>
            <a:r>
              <a:rPr lang="en-US" sz="3600" i="1" dirty="0">
                <a:solidFill>
                  <a:srgbClr val="002060"/>
                </a:solidFill>
                <a:effectLst>
                  <a:outerShdw blurRad="38100" dist="38100" dir="2700000" algn="tl">
                    <a:srgbClr val="000000">
                      <a:alpha val="43137"/>
                    </a:srgbClr>
                  </a:outerShdw>
                </a:effectLst>
                <a:latin typeface="Trebuchet MS" pitchFamily="34" charset="0"/>
              </a:rPr>
              <a:t>Temperature (always in Kelvin!)</a:t>
            </a:r>
          </a:p>
          <a:p>
            <a:pPr marL="514350" indent="-514350" eaLnBrk="1" hangingPunct="1">
              <a:buFont typeface="+mj-lt"/>
              <a:buAutoNum type="arabicPeriod"/>
              <a:defRPr/>
            </a:pPr>
            <a:r>
              <a:rPr lang="en-US" sz="3600" i="1" dirty="0">
                <a:solidFill>
                  <a:srgbClr val="002060"/>
                </a:solidFill>
                <a:effectLst>
                  <a:outerShdw blurRad="38100" dist="38100" dir="2700000" algn="tl">
                    <a:srgbClr val="000000">
                      <a:alpha val="43137"/>
                    </a:srgbClr>
                  </a:outerShdw>
                </a:effectLst>
                <a:latin typeface="Trebuchet MS" pitchFamily="34" charset="0"/>
              </a:rPr>
              <a:t>Amount (moles)</a:t>
            </a:r>
          </a:p>
        </p:txBody>
      </p:sp>
      <p:pic>
        <p:nvPicPr>
          <p:cNvPr id="2053" name="Picture 5" descr="C:\Users\krandazzo\AppData\Local\Microsoft\Windows\Temporary Internet Files\Content.IE5\3WVFCQFV\MM900303497[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1981200"/>
            <a:ext cx="1333500" cy="177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33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0" indent="0" eaLnBrk="1" hangingPunct="1">
              <a:buFontTx/>
              <a:buNone/>
              <a:defRPr/>
            </a:pPr>
            <a:r>
              <a:rPr lang="en-US" dirty="0">
                <a:latin typeface="Trebuchet MS" pitchFamily="34" charset="0"/>
              </a:rPr>
              <a:t>Effect of </a:t>
            </a:r>
            <a:r>
              <a:rPr lang="en-US" b="1" dirty="0">
                <a:latin typeface="Trebuchet MS" pitchFamily="34" charset="0"/>
              </a:rPr>
              <a:t>adding or removing gas</a:t>
            </a:r>
            <a:r>
              <a:rPr lang="en-US" dirty="0">
                <a:latin typeface="Trebuchet MS" pitchFamily="34" charset="0"/>
              </a:rPr>
              <a:t>:</a:t>
            </a:r>
          </a:p>
          <a:p>
            <a:pPr marL="171450" indent="-171450">
              <a:defRPr/>
            </a:pPr>
            <a:r>
              <a:rPr lang="en-US" i="1" dirty="0">
                <a:solidFill>
                  <a:srgbClr val="002060"/>
                </a:solidFill>
                <a:effectLst>
                  <a:outerShdw blurRad="38100" dist="38100" dir="2700000" algn="tl">
                    <a:srgbClr val="000000">
                      <a:alpha val="43137"/>
                    </a:srgbClr>
                  </a:outerShdw>
                </a:effectLst>
                <a:latin typeface="Trebuchet MS" pitchFamily="34" charset="0"/>
              </a:rPr>
              <a:t>When the amount of gas in a given volume is increased, pressure increases.</a:t>
            </a:r>
          </a:p>
          <a:p>
            <a:pPr marL="0" indent="0">
              <a:defRPr/>
            </a:pPr>
            <a:r>
              <a:rPr lang="en-US" dirty="0">
                <a:latin typeface="Trebuchet MS" pitchFamily="34" charset="0"/>
              </a:rPr>
              <a:t>Example: Doubling amount of gas</a:t>
            </a:r>
          </a:p>
        </p:txBody>
      </p:sp>
      <p:grpSp>
        <p:nvGrpSpPr>
          <p:cNvPr id="2067" name="Group 19"/>
          <p:cNvGrpSpPr>
            <a:grpSpLocks/>
          </p:cNvGrpSpPr>
          <p:nvPr/>
        </p:nvGrpSpPr>
        <p:grpSpPr bwMode="auto">
          <a:xfrm>
            <a:off x="6477000" y="4114800"/>
            <a:ext cx="1921579" cy="533400"/>
            <a:chOff x="9441" y="4370"/>
            <a:chExt cx="2095" cy="540"/>
          </a:xfrm>
        </p:grpSpPr>
        <p:sp>
          <p:nvSpPr>
            <p:cNvPr id="2068" name="Oval 20"/>
            <p:cNvSpPr>
              <a:spLocks noChangeAspect="1" noChangeArrowheads="1"/>
            </p:cNvSpPr>
            <p:nvPr/>
          </p:nvSpPr>
          <p:spPr bwMode="auto">
            <a:xfrm>
              <a:off x="9441" y="4519"/>
              <a:ext cx="144" cy="144"/>
            </a:xfrm>
            <a:prstGeom prst="ellipse">
              <a:avLst/>
            </a:prstGeom>
            <a:solidFill>
              <a:srgbClr val="002060"/>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sz="3600" i="1" u="sng"/>
            </a:p>
          </p:txBody>
        </p:sp>
        <p:sp>
          <p:nvSpPr>
            <p:cNvPr id="2069" name="Text Box 21"/>
            <p:cNvSpPr txBox="1">
              <a:spLocks noChangeArrowheads="1"/>
            </p:cNvSpPr>
            <p:nvPr/>
          </p:nvSpPr>
          <p:spPr bwMode="auto">
            <a:xfrm>
              <a:off x="9556" y="4370"/>
              <a:ext cx="19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1" strike="noStrike" cap="none" normalizeH="0" baseline="0" dirty="0">
                  <a:ln>
                    <a:noFill/>
                  </a:ln>
                  <a:solidFill>
                    <a:schemeClr val="tx1"/>
                  </a:solidFill>
                  <a:effectLst/>
                  <a:latin typeface="Trebuchet MS" pitchFamily="34" charset="0"/>
                  <a:cs typeface="Arial" pitchFamily="34" charset="0"/>
                </a:rPr>
                <a:t>= gas particle</a:t>
              </a:r>
              <a:endParaRPr kumimoji="0" lang="en-US" sz="3600" b="0" i="1" strike="noStrike" cap="none" normalizeH="0" baseline="0" dirty="0">
                <a:ln>
                  <a:noFill/>
                </a:ln>
                <a:solidFill>
                  <a:schemeClr val="tx1"/>
                </a:solidFill>
                <a:effectLst/>
                <a:latin typeface="Arial" pitchFamily="34" charset="0"/>
                <a:cs typeface="Arial" pitchFamily="34" charset="0"/>
              </a:endParaRPr>
            </a:p>
          </p:txBody>
        </p:sp>
      </p:grpSp>
      <p:sp>
        <p:nvSpPr>
          <p:cNvPr id="27" name="Text Box 21"/>
          <p:cNvSpPr txBox="1">
            <a:spLocks noChangeArrowheads="1"/>
          </p:cNvSpPr>
          <p:nvPr/>
        </p:nvSpPr>
        <p:spPr bwMode="auto">
          <a:xfrm>
            <a:off x="4448628" y="5334000"/>
            <a:ext cx="2438400" cy="762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1" u="none" strike="noStrike" cap="none" normalizeH="0" baseline="0" dirty="0">
                <a:ln>
                  <a:noFill/>
                </a:ln>
                <a:solidFill>
                  <a:srgbClr val="002060"/>
                </a:solidFill>
                <a:effectLst/>
                <a:latin typeface="Trebuchet MS" pitchFamily="34" charset="0"/>
                <a:cs typeface="Arial" pitchFamily="34" charset="0"/>
              </a:rPr>
              <a:t>2x Amount</a:t>
            </a:r>
            <a:r>
              <a:rPr kumimoji="0" lang="en-US" sz="2000" b="1" i="1" u="none" strike="noStrike" cap="none" normalizeH="0" dirty="0">
                <a:ln>
                  <a:noFill/>
                </a:ln>
                <a:solidFill>
                  <a:srgbClr val="002060"/>
                </a:solidFill>
                <a:effectLst/>
                <a:latin typeface="Trebuchet MS" pitchFamily="34" charset="0"/>
                <a:cs typeface="Arial" pitchFamily="34" charset="0"/>
              </a:rPr>
              <a:t> of gas</a:t>
            </a:r>
            <a:r>
              <a:rPr kumimoji="0" lang="en-US" sz="2000" b="1" i="1" u="none" strike="noStrike" cap="none" normalizeH="0" baseline="0" dirty="0">
                <a:ln>
                  <a:noFill/>
                </a:ln>
                <a:solidFill>
                  <a:srgbClr val="002060"/>
                </a:solidFill>
                <a:effectLst/>
                <a:latin typeface="Trebuchet MS" pitchFamily="34" charset="0"/>
                <a:cs typeface="Arial" pitchFamily="34" charset="0"/>
              </a:rPr>
              <a:t>, </a:t>
            </a:r>
            <a:br>
              <a:rPr kumimoji="0" lang="en-US" sz="2000" b="1" i="1" u="none" strike="noStrike" cap="none" normalizeH="0" baseline="0" dirty="0">
                <a:ln>
                  <a:noFill/>
                </a:ln>
                <a:solidFill>
                  <a:srgbClr val="002060"/>
                </a:solidFill>
                <a:effectLst/>
                <a:latin typeface="Trebuchet MS" pitchFamily="34" charset="0"/>
                <a:cs typeface="Arial" pitchFamily="34" charset="0"/>
              </a:rPr>
            </a:br>
            <a:r>
              <a:rPr kumimoji="0" lang="en-US" sz="2000" b="1" i="1" u="none" strike="noStrike" cap="none" normalizeH="0" baseline="0" dirty="0">
                <a:ln>
                  <a:noFill/>
                </a:ln>
                <a:solidFill>
                  <a:srgbClr val="002060"/>
                </a:solidFill>
                <a:effectLst/>
                <a:latin typeface="Trebuchet MS" pitchFamily="34" charset="0"/>
                <a:cs typeface="Arial" pitchFamily="34" charset="0"/>
              </a:rPr>
              <a:t>2x</a:t>
            </a:r>
            <a:r>
              <a:rPr kumimoji="0" lang="en-US" sz="2000" b="1" i="1" u="none" strike="noStrike" cap="none" normalizeH="0" dirty="0">
                <a:ln>
                  <a:noFill/>
                </a:ln>
                <a:solidFill>
                  <a:srgbClr val="002060"/>
                </a:solidFill>
                <a:effectLst/>
                <a:latin typeface="Trebuchet MS" pitchFamily="34" charset="0"/>
                <a:cs typeface="Arial" pitchFamily="34" charset="0"/>
              </a:rPr>
              <a:t> Pressure</a:t>
            </a:r>
            <a:endParaRPr kumimoji="0" lang="en-US" sz="3600" b="1" i="1" u="none" strike="noStrike" cap="none" normalizeH="0" baseline="0" dirty="0">
              <a:ln>
                <a:noFill/>
              </a:ln>
              <a:solidFill>
                <a:srgbClr val="002060"/>
              </a:solidFill>
              <a:effectLst/>
              <a:latin typeface="Arial" pitchFamily="34" charset="0"/>
              <a:cs typeface="Arial" pitchFamily="34" charset="0"/>
            </a:endParaRPr>
          </a:p>
        </p:txBody>
      </p:sp>
      <p:grpSp>
        <p:nvGrpSpPr>
          <p:cNvPr id="3" name="Group 2"/>
          <p:cNvGrpSpPr/>
          <p:nvPr/>
        </p:nvGrpSpPr>
        <p:grpSpPr>
          <a:xfrm>
            <a:off x="2437892" y="3581400"/>
            <a:ext cx="3810508" cy="1737360"/>
            <a:chOff x="2437892" y="3581400"/>
            <a:chExt cx="3810508" cy="1737360"/>
          </a:xfrm>
        </p:grpSpPr>
        <p:grpSp>
          <p:nvGrpSpPr>
            <p:cNvPr id="2050" name="Group 2"/>
            <p:cNvGrpSpPr>
              <a:grpSpLocks/>
            </p:cNvGrpSpPr>
            <p:nvPr/>
          </p:nvGrpSpPr>
          <p:grpSpPr bwMode="auto">
            <a:xfrm>
              <a:off x="2437892" y="3581400"/>
              <a:ext cx="3810508" cy="1737360"/>
              <a:chOff x="5296" y="4324"/>
              <a:chExt cx="2885" cy="1260"/>
            </a:xfrm>
          </p:grpSpPr>
          <p:sp>
            <p:nvSpPr>
              <p:cNvPr id="2051" name="AutoShape 3"/>
              <p:cNvSpPr>
                <a:spLocks noChangeArrowheads="1"/>
              </p:cNvSpPr>
              <p:nvPr/>
            </p:nvSpPr>
            <p:spPr bwMode="auto">
              <a:xfrm>
                <a:off x="5296" y="4324"/>
                <a:ext cx="1080" cy="1260"/>
              </a:xfrm>
              <a:prstGeom prst="can">
                <a:avLst>
                  <a:gd name="adj" fmla="val 29167"/>
                </a:avLst>
              </a:prstGeom>
              <a:solidFill>
                <a:srgbClr val="FFFFFF">
                  <a:alpha val="80000"/>
                </a:srgbClr>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Arrowheads="1"/>
              </p:cNvSpPr>
              <p:nvPr/>
            </p:nvSpPr>
            <p:spPr bwMode="auto">
              <a:xfrm>
                <a:off x="7101" y="4324"/>
                <a:ext cx="1080" cy="1260"/>
              </a:xfrm>
              <a:prstGeom prst="can">
                <a:avLst>
                  <a:gd name="adj" fmla="val 29167"/>
                </a:avLst>
              </a:prstGeom>
              <a:solidFill>
                <a:srgbClr val="FFFFFF">
                  <a:alpha val="80000"/>
                </a:srgbClr>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3" name="Oval 5"/>
              <p:cNvSpPr>
                <a:spLocks noChangeAspect="1" noChangeArrowheads="1"/>
              </p:cNvSpPr>
              <p:nvPr/>
            </p:nvSpPr>
            <p:spPr bwMode="auto">
              <a:xfrm>
                <a:off x="5296" y="45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4" name="Oval 6"/>
              <p:cNvSpPr>
                <a:spLocks noChangeAspect="1" noChangeArrowheads="1"/>
              </p:cNvSpPr>
              <p:nvPr/>
            </p:nvSpPr>
            <p:spPr bwMode="auto">
              <a:xfrm>
                <a:off x="5476" y="52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5" name="Oval 7"/>
              <p:cNvSpPr>
                <a:spLocks noChangeAspect="1" noChangeArrowheads="1"/>
              </p:cNvSpPr>
              <p:nvPr/>
            </p:nvSpPr>
            <p:spPr bwMode="auto">
              <a:xfrm>
                <a:off x="6016" y="45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6" name="Oval 8"/>
              <p:cNvSpPr>
                <a:spLocks noChangeAspect="1" noChangeArrowheads="1"/>
              </p:cNvSpPr>
              <p:nvPr/>
            </p:nvSpPr>
            <p:spPr bwMode="auto">
              <a:xfrm>
                <a:off x="5656" y="48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7" name="Oval 9"/>
              <p:cNvSpPr>
                <a:spLocks noChangeAspect="1" noChangeArrowheads="1"/>
              </p:cNvSpPr>
              <p:nvPr/>
            </p:nvSpPr>
            <p:spPr bwMode="auto">
              <a:xfrm>
                <a:off x="7172" y="4412"/>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8" name="Oval 10"/>
              <p:cNvSpPr>
                <a:spLocks noChangeAspect="1" noChangeArrowheads="1"/>
              </p:cNvSpPr>
              <p:nvPr/>
            </p:nvSpPr>
            <p:spPr bwMode="auto">
              <a:xfrm>
                <a:off x="7604" y="4567"/>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9" name="Oval 11"/>
              <p:cNvSpPr>
                <a:spLocks noChangeAspect="1" noChangeArrowheads="1"/>
              </p:cNvSpPr>
              <p:nvPr/>
            </p:nvSpPr>
            <p:spPr bwMode="auto">
              <a:xfrm>
                <a:off x="7979" y="5202"/>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0" name="Oval 12"/>
              <p:cNvSpPr>
                <a:spLocks noChangeAspect="1" noChangeArrowheads="1"/>
              </p:cNvSpPr>
              <p:nvPr/>
            </p:nvSpPr>
            <p:spPr bwMode="auto">
              <a:xfrm>
                <a:off x="6196" y="504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1" name="Oval 13"/>
              <p:cNvSpPr>
                <a:spLocks noChangeAspect="1" noChangeArrowheads="1"/>
              </p:cNvSpPr>
              <p:nvPr/>
            </p:nvSpPr>
            <p:spPr bwMode="auto">
              <a:xfrm>
                <a:off x="7123" y="48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2" name="Oval 14"/>
              <p:cNvSpPr>
                <a:spLocks noChangeAspect="1" noChangeArrowheads="1"/>
              </p:cNvSpPr>
              <p:nvPr/>
            </p:nvSpPr>
            <p:spPr bwMode="auto">
              <a:xfrm>
                <a:off x="7461" y="48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3" name="Oval 15"/>
              <p:cNvSpPr>
                <a:spLocks noChangeAspect="1" noChangeArrowheads="1"/>
              </p:cNvSpPr>
              <p:nvPr/>
            </p:nvSpPr>
            <p:spPr bwMode="auto">
              <a:xfrm>
                <a:off x="7641" y="54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4" name="Oval 16"/>
              <p:cNvSpPr>
                <a:spLocks noChangeAspect="1" noChangeArrowheads="1"/>
              </p:cNvSpPr>
              <p:nvPr/>
            </p:nvSpPr>
            <p:spPr bwMode="auto">
              <a:xfrm>
                <a:off x="7821" y="48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5" name="Oval 17"/>
              <p:cNvSpPr>
                <a:spLocks noChangeAspect="1" noChangeArrowheads="1"/>
              </p:cNvSpPr>
              <p:nvPr/>
            </p:nvSpPr>
            <p:spPr bwMode="auto">
              <a:xfrm>
                <a:off x="7281" y="52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6" name="Oval 18"/>
              <p:cNvSpPr>
                <a:spLocks noChangeAspect="1" noChangeArrowheads="1"/>
              </p:cNvSpPr>
              <p:nvPr/>
            </p:nvSpPr>
            <p:spPr bwMode="auto">
              <a:xfrm>
                <a:off x="8001" y="468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sp>
          <p:nvSpPr>
            <p:cNvPr id="28" name="Oval 17"/>
            <p:cNvSpPr>
              <a:spLocks noChangeAspect="1" noChangeArrowheads="1"/>
            </p:cNvSpPr>
            <p:nvPr/>
          </p:nvSpPr>
          <p:spPr bwMode="auto">
            <a:xfrm>
              <a:off x="5820461" y="3670788"/>
              <a:ext cx="190195" cy="198555"/>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067"/>
                                        </p:tgtEl>
                                        <p:attrNameLst>
                                          <p:attrName>style.visibility</p:attrName>
                                        </p:attrNameLst>
                                      </p:cBhvr>
                                      <p:to>
                                        <p:strVal val="visible"/>
                                      </p:to>
                                    </p:set>
                                    <p:anim calcmode="lin" valueType="num">
                                      <p:cBhvr additive="base">
                                        <p:cTn id="26" dur="500" fill="hold"/>
                                        <p:tgtEl>
                                          <p:spTgt spid="2067"/>
                                        </p:tgtEl>
                                        <p:attrNameLst>
                                          <p:attrName>ppt_x</p:attrName>
                                        </p:attrNameLst>
                                      </p:cBhvr>
                                      <p:tavLst>
                                        <p:tav tm="0">
                                          <p:val>
                                            <p:strVal val="#ppt_x"/>
                                          </p:val>
                                        </p:tav>
                                        <p:tav tm="100000">
                                          <p:val>
                                            <p:strVal val="#ppt_x"/>
                                          </p:val>
                                        </p:tav>
                                      </p:tavLst>
                                    </p:anim>
                                    <p:anim calcmode="lin" valueType="num">
                                      <p:cBhvr additive="base">
                                        <p:cTn id="27" dur="500" fill="hold"/>
                                        <p:tgtEl>
                                          <p:spTgt spid="206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500" fill="hold"/>
                                        <p:tgtEl>
                                          <p:spTgt spid="27"/>
                                        </p:tgtEl>
                                        <p:attrNameLst>
                                          <p:attrName>ppt_x</p:attrName>
                                        </p:attrNameLst>
                                      </p:cBhvr>
                                      <p:tavLst>
                                        <p:tav tm="0">
                                          <p:val>
                                            <p:strVal val="#ppt_x"/>
                                          </p:val>
                                        </p:tav>
                                        <p:tav tm="100000">
                                          <p:val>
                                            <p:strVal val="#ppt_x"/>
                                          </p:val>
                                        </p:tav>
                                      </p:tavLst>
                                    </p:anim>
                                    <p:anim calcmode="lin" valueType="num">
                                      <p:cBhvr additive="base">
                                        <p:cTn id="3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171450" indent="-171450">
              <a:defRPr/>
            </a:pPr>
            <a:r>
              <a:rPr lang="en-US" sz="4000" dirty="0">
                <a:latin typeface="Trebuchet MS" pitchFamily="34" charset="0"/>
              </a:rPr>
              <a:t>More particles means more collisions</a:t>
            </a:r>
            <a:r>
              <a:rPr lang="en-US" sz="4000" i="1" dirty="0">
                <a:solidFill>
                  <a:srgbClr val="002060"/>
                </a:solidFill>
                <a:effectLst>
                  <a:outerShdw blurRad="38100" dist="38100" dir="2700000" algn="tl">
                    <a:srgbClr val="000000">
                      <a:alpha val="43137"/>
                    </a:srgbClr>
                  </a:outerShdw>
                </a:effectLst>
                <a:latin typeface="Trebuchet MS" pitchFamily="34" charset="0"/>
              </a:rPr>
              <a:t>, which means more pressure!</a:t>
            </a:r>
          </a:p>
          <a:p>
            <a:pPr marL="171450" indent="-171450">
              <a:defRPr/>
            </a:pPr>
            <a:r>
              <a:rPr lang="en-US" sz="4000" dirty="0">
                <a:latin typeface="Trebuchet MS" pitchFamily="34" charset="0"/>
              </a:rPr>
              <a:t>This is a </a:t>
            </a:r>
            <a:r>
              <a:rPr lang="en-US" sz="4000" b="1" dirty="0">
                <a:latin typeface="Trebuchet MS" pitchFamily="34" charset="0"/>
              </a:rPr>
              <a:t>direct</a:t>
            </a:r>
            <a:r>
              <a:rPr lang="en-US" sz="4000" dirty="0">
                <a:latin typeface="Trebuchet MS" pitchFamily="34" charset="0"/>
              </a:rPr>
              <a:t> relationship: </a:t>
            </a:r>
            <a:r>
              <a:rPr lang="en-US" sz="4000" i="1" dirty="0">
                <a:solidFill>
                  <a:srgbClr val="002060"/>
                </a:solidFill>
                <a:effectLst>
                  <a:outerShdw blurRad="38100" dist="38100" dir="2700000" algn="tl">
                    <a:srgbClr val="000000">
                      <a:alpha val="43137"/>
                    </a:srgbClr>
                  </a:outerShdw>
                </a:effectLst>
                <a:latin typeface="Trebuchet MS" pitchFamily="34" charset="0"/>
              </a:rPr>
              <a:t>If the number of particles double, pressure doubles.</a:t>
            </a:r>
            <a:endParaRPr lang="en-US" sz="4000" dirty="0">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28600"/>
            <a:ext cx="8229600" cy="1066800"/>
          </a:xfrm>
          <a:solidFill>
            <a:schemeClr val="tx2">
              <a:lumMod val="20000"/>
              <a:lumOff val="80000"/>
              <a:alpha val="80000"/>
            </a:schemeClr>
          </a:solidFill>
          <a:ln w="50800">
            <a:solidFill>
              <a:schemeClr val="tx1"/>
            </a:solidFill>
          </a:ln>
        </p:spPr>
        <p:txBody>
          <a:bodyPr>
            <a:noAutofit/>
          </a:bodyPr>
          <a:lstStyle/>
          <a:p>
            <a:pPr algn="r" eaLnBrk="1" hangingPunct="1"/>
            <a:r>
              <a:rPr lang="en-US" sz="3800" b="1" dirty="0">
                <a:solidFill>
                  <a:srgbClr val="002060"/>
                </a:solidFill>
                <a:latin typeface="Trebuchet MS" pitchFamily="34" charset="0"/>
              </a:rPr>
              <a:t>Real-World Application: </a:t>
            </a:r>
            <a:r>
              <a:rPr lang="en-US" sz="3800" b="1" dirty="0">
                <a:solidFill>
                  <a:srgbClr val="002060"/>
                </a:solidFill>
                <a:latin typeface="Snap ITC" pitchFamily="82" charset="0"/>
              </a:rPr>
              <a:t>Whitewater Rafting!</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fontScale="92500" lnSpcReduction="10000"/>
          </a:bodyPr>
          <a:lstStyle/>
          <a:p>
            <a:pPr marL="0" indent="0" eaLnBrk="1" hangingPunct="1">
              <a:buFontTx/>
              <a:buNone/>
              <a:defRPr/>
            </a:pPr>
            <a:r>
              <a:rPr lang="en-US" dirty="0">
                <a:latin typeface="Trebuchet MS" pitchFamily="34" charset="0"/>
              </a:rPr>
              <a:t>The </a:t>
            </a:r>
            <a:r>
              <a:rPr lang="en-US" dirty="0">
                <a:latin typeface="Snap ITC" pitchFamily="82" charset="0"/>
              </a:rPr>
              <a:t>strength</a:t>
            </a:r>
            <a:r>
              <a:rPr lang="en-US" dirty="0">
                <a:latin typeface="Trebuchet MS" pitchFamily="34" charset="0"/>
              </a:rPr>
              <a:t> and </a:t>
            </a:r>
            <a:r>
              <a:rPr lang="en-US" dirty="0">
                <a:latin typeface="Snap ITC" pitchFamily="82" charset="0"/>
              </a:rPr>
              <a:t>flexibility</a:t>
            </a:r>
            <a:r>
              <a:rPr lang="en-US" dirty="0">
                <a:latin typeface="Trebuchet MS" pitchFamily="34" charset="0"/>
              </a:rPr>
              <a:t> of the raft are important when you go whitewater rafting.</a:t>
            </a:r>
          </a:p>
          <a:p>
            <a:pPr>
              <a:defRPr/>
            </a:pPr>
            <a:r>
              <a:rPr lang="en-US" i="1" dirty="0">
                <a:latin typeface="Trebuchet MS" pitchFamily="34" charset="0"/>
              </a:rPr>
              <a:t>Think about it!  </a:t>
            </a:r>
            <a:r>
              <a:rPr lang="en-US" dirty="0">
                <a:latin typeface="Trebuchet MS" pitchFamily="34" charset="0"/>
              </a:rPr>
              <a:t>The raft must be able to withstand the pressure of the air inside the raft and the force of the rapids below.</a:t>
            </a:r>
          </a:p>
          <a:p>
            <a:pPr>
              <a:defRPr/>
            </a:pPr>
            <a:r>
              <a:rPr lang="en-US" dirty="0">
                <a:latin typeface="Trebuchet MS" pitchFamily="34" charset="0"/>
              </a:rPr>
              <a:t>If the raft is too inflated (too much gas is added) the raft will easily </a:t>
            </a:r>
            <a:r>
              <a:rPr lang="en-US" dirty="0">
                <a:latin typeface="Snap ITC" pitchFamily="82" charset="0"/>
              </a:rPr>
              <a:t>burst</a:t>
            </a:r>
            <a:r>
              <a:rPr lang="en-US" dirty="0">
                <a:latin typeface="Trebuchet MS" pitchFamily="34" charset="0"/>
              </a:rPr>
              <a:t>.</a:t>
            </a:r>
          </a:p>
          <a:p>
            <a:pPr>
              <a:defRPr/>
            </a:pPr>
            <a:r>
              <a:rPr lang="en-US" dirty="0">
                <a:latin typeface="Trebuchet MS" pitchFamily="34" charset="0"/>
              </a:rPr>
              <a:t>But if not enough gas is added, the raft will not stay afloat!</a:t>
            </a:r>
          </a:p>
        </p:txBody>
      </p:sp>
      <p:pic>
        <p:nvPicPr>
          <p:cNvPr id="1028" name="Picture 4" descr="C:\Users\krandazzo\AppData\Local\Microsoft\Windows\Temporary Internet Files\Content.IE5\D6UGKO0I\MM900285254[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04800"/>
            <a:ext cx="1600200" cy="9190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randazzo\AppData\Local\Microsoft\Windows\Temporary Internet Files\Content.IE5\3WVFCQFV\MP900262333[1].jpg"/>
          <p:cNvPicPr>
            <a:picLocks noChangeAspect="1" noChangeArrowheads="1"/>
          </p:cNvPicPr>
          <p:nvPr/>
        </p:nvPicPr>
        <p:blipFill>
          <a:blip r:embed="rId4" cstate="print">
            <a:extLst>
              <a:ext uri="{28A0092B-C50C-407E-A947-70E740481C1C}">
                <a14:useLocalDpi xmlns:a14="http://schemas.microsoft.com/office/drawing/2010/main" val="0"/>
              </a:ext>
            </a:extLst>
          </a:blip>
          <a:srcRect l="4387" r="7869"/>
          <a:stretch>
            <a:fillRect/>
          </a:stretch>
        </p:blipFill>
        <p:spPr bwMode="auto">
          <a:xfrm>
            <a:off x="0" y="-54751"/>
            <a:ext cx="9144000" cy="691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8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1027"/>
                                        </p:tgtEl>
                                        <p:attrNameLst>
                                          <p:attrName>style.opacity</p:attrName>
                                        </p:attrNameLst>
                                      </p:cBhvr>
                                      <p:to>
                                        <p:strVal val="0.25"/>
                                      </p:to>
                                    </p:set>
                                    <p:animEffect filter="image" prLst="opacity: 0.25">
                                      <p:cBhvr rctx="IE">
                                        <p:cTn id="7" dur="indefinite"/>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0" indent="0" eaLnBrk="1" hangingPunct="1">
              <a:buFontTx/>
              <a:buNone/>
              <a:defRPr/>
            </a:pPr>
            <a:r>
              <a:rPr lang="en-US" sz="3000" dirty="0">
                <a:latin typeface="Trebuchet MS" pitchFamily="34" charset="0"/>
              </a:rPr>
              <a:t>Effect of changing </a:t>
            </a:r>
            <a:r>
              <a:rPr lang="en-US" sz="3000" b="1" dirty="0">
                <a:latin typeface="Trebuchet MS" pitchFamily="34" charset="0"/>
              </a:rPr>
              <a:t>volume</a:t>
            </a:r>
            <a:r>
              <a:rPr lang="en-US" sz="3000" dirty="0">
                <a:latin typeface="Trebuchet MS" pitchFamily="34" charset="0"/>
              </a:rPr>
              <a:t> of container:</a:t>
            </a:r>
          </a:p>
          <a:p>
            <a:pPr marL="171450" indent="-171450">
              <a:defRPr/>
            </a:pPr>
            <a:r>
              <a:rPr lang="en-US" sz="3000" i="1" dirty="0">
                <a:solidFill>
                  <a:srgbClr val="002060"/>
                </a:solidFill>
                <a:effectLst>
                  <a:outerShdw blurRad="38100" dist="38100" dir="2700000" algn="tl">
                    <a:srgbClr val="000000">
                      <a:alpha val="43137"/>
                    </a:srgbClr>
                  </a:outerShdw>
                </a:effectLst>
                <a:latin typeface="Trebuchet MS" pitchFamily="34" charset="0"/>
              </a:rPr>
              <a:t>When the volume of a gas is decreased (for a given amount of gas) pressure increases.</a:t>
            </a:r>
          </a:p>
          <a:p>
            <a:pPr marL="0" indent="0">
              <a:defRPr/>
            </a:pPr>
            <a:r>
              <a:rPr lang="en-US" sz="3000" dirty="0">
                <a:latin typeface="Trebuchet MS" pitchFamily="34" charset="0"/>
              </a:rPr>
              <a:t>Example: Decreasing volume by half</a:t>
            </a:r>
          </a:p>
        </p:txBody>
      </p:sp>
      <p:grpSp>
        <p:nvGrpSpPr>
          <p:cNvPr id="4" name="Group 19"/>
          <p:cNvGrpSpPr>
            <a:grpSpLocks/>
          </p:cNvGrpSpPr>
          <p:nvPr/>
        </p:nvGrpSpPr>
        <p:grpSpPr bwMode="auto">
          <a:xfrm>
            <a:off x="6477000" y="3505200"/>
            <a:ext cx="1921579" cy="533400"/>
            <a:chOff x="9441" y="4370"/>
            <a:chExt cx="2095" cy="540"/>
          </a:xfrm>
        </p:grpSpPr>
        <p:sp>
          <p:nvSpPr>
            <p:cNvPr id="2068" name="Oval 20"/>
            <p:cNvSpPr>
              <a:spLocks noChangeAspect="1" noChangeArrowheads="1"/>
            </p:cNvSpPr>
            <p:nvPr/>
          </p:nvSpPr>
          <p:spPr bwMode="auto">
            <a:xfrm>
              <a:off x="9441" y="4489"/>
              <a:ext cx="144" cy="144"/>
            </a:xfrm>
            <a:prstGeom prst="ellipse">
              <a:avLst/>
            </a:prstGeom>
            <a:solidFill>
              <a:srgbClr val="002060"/>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sz="3600"/>
            </a:p>
          </p:txBody>
        </p:sp>
        <p:sp>
          <p:nvSpPr>
            <p:cNvPr id="2069" name="Text Box 21"/>
            <p:cNvSpPr txBox="1">
              <a:spLocks noChangeArrowheads="1"/>
            </p:cNvSpPr>
            <p:nvPr/>
          </p:nvSpPr>
          <p:spPr bwMode="auto">
            <a:xfrm>
              <a:off x="9556" y="4370"/>
              <a:ext cx="19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a:ln>
                    <a:noFill/>
                  </a:ln>
                  <a:solidFill>
                    <a:schemeClr val="tx1"/>
                  </a:solidFill>
                  <a:effectLst/>
                  <a:latin typeface="Trebuchet MS" pitchFamily="34" charset="0"/>
                  <a:cs typeface="Arial" pitchFamily="34" charset="0"/>
                </a:rPr>
                <a:t>= gas particle</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074" name="Group 2"/>
          <p:cNvGrpSpPr>
            <a:grpSpLocks/>
          </p:cNvGrpSpPr>
          <p:nvPr/>
        </p:nvGrpSpPr>
        <p:grpSpPr bwMode="auto">
          <a:xfrm>
            <a:off x="2743200" y="3429000"/>
            <a:ext cx="3749040" cy="1737360"/>
            <a:chOff x="5481" y="7924"/>
            <a:chExt cx="2700" cy="1260"/>
          </a:xfrm>
        </p:grpSpPr>
        <p:sp>
          <p:nvSpPr>
            <p:cNvPr id="3075" name="AutoShape 3"/>
            <p:cNvSpPr>
              <a:spLocks noChangeArrowheads="1"/>
            </p:cNvSpPr>
            <p:nvPr/>
          </p:nvSpPr>
          <p:spPr bwMode="auto">
            <a:xfrm>
              <a:off x="5481" y="7924"/>
              <a:ext cx="1080" cy="1260"/>
            </a:xfrm>
            <a:prstGeom prst="can">
              <a:avLst>
                <a:gd name="adj" fmla="val 29167"/>
              </a:avLst>
            </a:prstGeom>
            <a:solidFill>
              <a:srgbClr val="FFFFFF"/>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6" name="AutoShape 4"/>
            <p:cNvSpPr>
              <a:spLocks noChangeArrowheads="1"/>
            </p:cNvSpPr>
            <p:nvPr/>
          </p:nvSpPr>
          <p:spPr bwMode="auto">
            <a:xfrm>
              <a:off x="7101" y="8464"/>
              <a:ext cx="1080" cy="720"/>
            </a:xfrm>
            <a:prstGeom prst="can">
              <a:avLst>
                <a:gd name="adj" fmla="val 25000"/>
              </a:avLst>
            </a:prstGeom>
            <a:solidFill>
              <a:srgbClr val="FFFFFF"/>
            </a:solidFill>
            <a:ln w="9525">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7" name="Oval 5"/>
            <p:cNvSpPr>
              <a:spLocks noChangeAspect="1" noChangeArrowheads="1"/>
            </p:cNvSpPr>
            <p:nvPr/>
          </p:nvSpPr>
          <p:spPr bwMode="auto">
            <a:xfrm>
              <a:off x="548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8" name="Oval 6"/>
            <p:cNvSpPr>
              <a:spLocks noChangeAspect="1" noChangeArrowheads="1"/>
            </p:cNvSpPr>
            <p:nvPr/>
          </p:nvSpPr>
          <p:spPr bwMode="auto">
            <a:xfrm>
              <a:off x="5661" y="88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9" name="Oval 7"/>
            <p:cNvSpPr>
              <a:spLocks noChangeAspect="1" noChangeArrowheads="1"/>
            </p:cNvSpPr>
            <p:nvPr/>
          </p:nvSpPr>
          <p:spPr bwMode="auto">
            <a:xfrm>
              <a:off x="6201" y="81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0" name="Oval 8"/>
            <p:cNvSpPr>
              <a:spLocks noChangeAspect="1" noChangeArrowheads="1"/>
            </p:cNvSpPr>
            <p:nvPr/>
          </p:nvSpPr>
          <p:spPr bwMode="auto">
            <a:xfrm>
              <a:off x="5841" y="846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1" name="Oval 9"/>
            <p:cNvSpPr>
              <a:spLocks noChangeAspect="1" noChangeArrowheads="1"/>
            </p:cNvSpPr>
            <p:nvPr/>
          </p:nvSpPr>
          <p:spPr bwMode="auto">
            <a:xfrm>
              <a:off x="8001" y="90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2" name="Oval 10"/>
            <p:cNvSpPr>
              <a:spLocks noChangeAspect="1" noChangeArrowheads="1"/>
            </p:cNvSpPr>
            <p:nvPr/>
          </p:nvSpPr>
          <p:spPr bwMode="auto">
            <a:xfrm>
              <a:off x="6381" y="864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3" name="Oval 11"/>
            <p:cNvSpPr>
              <a:spLocks noChangeAspect="1" noChangeArrowheads="1"/>
            </p:cNvSpPr>
            <p:nvPr/>
          </p:nvSpPr>
          <p:spPr bwMode="auto">
            <a:xfrm>
              <a:off x="7821" y="8473"/>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4" name="Oval 12"/>
            <p:cNvSpPr>
              <a:spLocks noChangeAspect="1" noChangeArrowheads="1"/>
            </p:cNvSpPr>
            <p:nvPr/>
          </p:nvSpPr>
          <p:spPr bwMode="auto">
            <a:xfrm>
              <a:off x="7641" y="882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5" name="Oval 13"/>
            <p:cNvSpPr>
              <a:spLocks noChangeAspect="1" noChangeArrowheads="1"/>
            </p:cNvSpPr>
            <p:nvPr/>
          </p:nvSpPr>
          <p:spPr bwMode="auto">
            <a:xfrm>
              <a:off x="7281" y="8492"/>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86" name="Oval 14"/>
            <p:cNvSpPr>
              <a:spLocks noChangeAspect="1" noChangeArrowheads="1"/>
            </p:cNvSpPr>
            <p:nvPr/>
          </p:nvSpPr>
          <p:spPr bwMode="auto">
            <a:xfrm>
              <a:off x="7281" y="9004"/>
              <a:ext cx="144" cy="144"/>
            </a:xfrm>
            <a:prstGeom prst="ellipse">
              <a:avLst/>
            </a:prstGeom>
            <a:solidFill>
              <a:srgbClr val="002060"/>
            </a:solidFill>
            <a:ln w="9525" algn="ctr">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sp>
        <p:nvSpPr>
          <p:cNvPr id="40" name="Text Box 21"/>
          <p:cNvSpPr txBox="1">
            <a:spLocks noChangeArrowheads="1"/>
          </p:cNvSpPr>
          <p:nvPr/>
        </p:nvSpPr>
        <p:spPr bwMode="auto">
          <a:xfrm>
            <a:off x="4785610" y="5181600"/>
            <a:ext cx="2057400" cy="762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1" u="none" strike="noStrike" cap="none" normalizeH="0" baseline="0" dirty="0">
                <a:ln>
                  <a:noFill/>
                </a:ln>
                <a:solidFill>
                  <a:srgbClr val="002060"/>
                </a:solidFill>
                <a:effectLst/>
                <a:latin typeface="Trebuchet MS" pitchFamily="34" charset="0"/>
                <a:cs typeface="Arial" pitchFamily="34" charset="0"/>
              </a:rPr>
              <a:t>½ Volume, </a:t>
            </a:r>
            <a:br>
              <a:rPr kumimoji="0" lang="en-US" sz="2000" b="1" i="1" u="none" strike="noStrike" cap="none" normalizeH="0" baseline="0" dirty="0">
                <a:ln>
                  <a:noFill/>
                </a:ln>
                <a:solidFill>
                  <a:srgbClr val="002060"/>
                </a:solidFill>
                <a:effectLst/>
                <a:latin typeface="Trebuchet MS" pitchFamily="34" charset="0"/>
                <a:cs typeface="Arial" pitchFamily="34" charset="0"/>
              </a:rPr>
            </a:br>
            <a:r>
              <a:rPr kumimoji="0" lang="en-US" sz="2000" b="1" i="1" u="none" strike="noStrike" cap="none" normalizeH="0" baseline="0" dirty="0">
                <a:ln>
                  <a:noFill/>
                </a:ln>
                <a:solidFill>
                  <a:srgbClr val="002060"/>
                </a:solidFill>
                <a:effectLst/>
                <a:latin typeface="Trebuchet MS" pitchFamily="34" charset="0"/>
                <a:cs typeface="Arial" pitchFamily="34" charset="0"/>
              </a:rPr>
              <a:t>2x</a:t>
            </a:r>
            <a:r>
              <a:rPr kumimoji="0" lang="en-US" sz="2000" b="1" i="1" u="none" strike="noStrike" cap="none" normalizeH="0" dirty="0">
                <a:ln>
                  <a:noFill/>
                </a:ln>
                <a:solidFill>
                  <a:srgbClr val="002060"/>
                </a:solidFill>
                <a:effectLst/>
                <a:latin typeface="Trebuchet MS" pitchFamily="34" charset="0"/>
                <a:cs typeface="Arial" pitchFamily="34" charset="0"/>
              </a:rPr>
              <a:t> Pressure</a:t>
            </a:r>
            <a:endParaRPr kumimoji="0" lang="en-US" sz="3600" b="1" i="1" u="none" strike="noStrike" cap="none" normalizeH="0" baseline="0" dirty="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 calcmode="lin" valueType="num">
                                      <p:cBhvr additive="base">
                                        <p:cTn id="22" dur="500" fill="hold"/>
                                        <p:tgtEl>
                                          <p:spTgt spid="3074"/>
                                        </p:tgtEl>
                                        <p:attrNameLst>
                                          <p:attrName>ppt_x</p:attrName>
                                        </p:attrNameLst>
                                      </p:cBhvr>
                                      <p:tavLst>
                                        <p:tav tm="0">
                                          <p:val>
                                            <p:strVal val="#ppt_x"/>
                                          </p:val>
                                        </p:tav>
                                        <p:tav tm="100000">
                                          <p:val>
                                            <p:strVal val="#ppt_x"/>
                                          </p:val>
                                        </p:tav>
                                      </p:tavLst>
                                    </p:anim>
                                    <p:anim calcmode="lin" valueType="num">
                                      <p:cBhvr additive="base">
                                        <p:cTn id="23" dur="500" fill="hold"/>
                                        <p:tgtEl>
                                          <p:spTgt spid="3074"/>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1020762"/>
          </a:xfrm>
          <a:solidFill>
            <a:schemeClr val="tx2">
              <a:lumMod val="20000"/>
              <a:lumOff val="80000"/>
              <a:alpha val="80000"/>
            </a:schemeClr>
          </a:solidFill>
          <a:ln w="50800">
            <a:solidFill>
              <a:schemeClr val="tx1"/>
            </a:solidFill>
          </a:ln>
        </p:spPr>
        <p:txBody>
          <a:bodyPr>
            <a:noAutofit/>
          </a:bodyPr>
          <a:lstStyle/>
          <a:p>
            <a:pPr eaLnBrk="1" hangingPunct="1"/>
            <a:r>
              <a:rPr lang="en-US" b="1" dirty="0">
                <a:solidFill>
                  <a:srgbClr val="002060"/>
                </a:solidFill>
                <a:latin typeface="Trebuchet MS" pitchFamily="34" charset="0"/>
              </a:rPr>
              <a:t>Factors Affecting Gas Pressure</a:t>
            </a:r>
          </a:p>
        </p:txBody>
      </p:sp>
      <p:sp>
        <p:nvSpPr>
          <p:cNvPr id="2" name="Rectangle 3"/>
          <p:cNvSpPr>
            <a:spLocks noGrp="1" noChangeArrowheads="1"/>
          </p:cNvSpPr>
          <p:nvPr>
            <p:ph type="body" idx="1"/>
          </p:nvPr>
        </p:nvSpPr>
        <p:spPr>
          <a:xfrm>
            <a:off x="457200" y="1371600"/>
            <a:ext cx="8229600" cy="4873625"/>
          </a:xfrm>
          <a:solidFill>
            <a:schemeClr val="tx2">
              <a:lumMod val="20000"/>
              <a:lumOff val="80000"/>
              <a:alpha val="80000"/>
            </a:schemeClr>
          </a:solidFill>
          <a:ln w="50800">
            <a:solidFill>
              <a:schemeClr val="tx1"/>
            </a:solidFill>
          </a:ln>
        </p:spPr>
        <p:txBody>
          <a:bodyPr>
            <a:normAutofit/>
          </a:bodyPr>
          <a:lstStyle/>
          <a:p>
            <a:pPr marL="171450" indent="-171450">
              <a:defRPr/>
            </a:pPr>
            <a:r>
              <a:rPr lang="en-US" sz="4000" i="1" dirty="0">
                <a:solidFill>
                  <a:srgbClr val="002060"/>
                </a:solidFill>
                <a:effectLst>
                  <a:outerShdw blurRad="38100" dist="38100" dir="2700000" algn="tl">
                    <a:srgbClr val="000000">
                      <a:alpha val="43137"/>
                    </a:srgbClr>
                  </a:outerShdw>
                </a:effectLst>
                <a:latin typeface="Trebuchet MS" pitchFamily="34" charset="0"/>
              </a:rPr>
              <a:t>Particles are closer together in a container, </a:t>
            </a:r>
            <a:r>
              <a:rPr lang="en-US" sz="4000" dirty="0">
                <a:latin typeface="Trebuchet MS" pitchFamily="34" charset="0"/>
              </a:rPr>
              <a:t>which means more collisions, which really means more pressure!</a:t>
            </a:r>
          </a:p>
          <a:p>
            <a:pPr marL="171450" indent="-171450">
              <a:defRPr/>
            </a:pPr>
            <a:r>
              <a:rPr lang="en-US" sz="4000" dirty="0">
                <a:latin typeface="Trebuchet MS" pitchFamily="34" charset="0"/>
              </a:rPr>
              <a:t>This is an </a:t>
            </a:r>
            <a:r>
              <a:rPr lang="en-US" sz="4000" b="1" dirty="0">
                <a:latin typeface="Trebuchet MS" pitchFamily="34" charset="0"/>
              </a:rPr>
              <a:t>indirect</a:t>
            </a:r>
            <a:r>
              <a:rPr lang="en-US" sz="4000" dirty="0">
                <a:latin typeface="Trebuchet MS" pitchFamily="34" charset="0"/>
              </a:rPr>
              <a:t> relationship: </a:t>
            </a:r>
            <a:r>
              <a:rPr lang="en-US" sz="4000" i="1" dirty="0">
                <a:solidFill>
                  <a:srgbClr val="002060"/>
                </a:solidFill>
                <a:effectLst>
                  <a:outerShdw blurRad="38100" dist="38100" dir="2700000" algn="tl">
                    <a:srgbClr val="000000">
                      <a:alpha val="43137"/>
                    </a:srgbClr>
                  </a:outerShdw>
                </a:effectLst>
                <a:latin typeface="Trebuchet MS" pitchFamily="34" charset="0"/>
              </a:rPr>
              <a:t>If the volume is halved, pressure is doubled and vice-versa.</a:t>
            </a:r>
            <a:endParaRPr lang="en-US" sz="4000" dirty="0">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675</Words>
  <Application>Microsoft Office PowerPoint</Application>
  <PresentationFormat>On-screen Show (4:3)</PresentationFormat>
  <Paragraphs>65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Script MT Bold</vt:lpstr>
      <vt:lpstr>Snap ITC</vt:lpstr>
      <vt:lpstr>Trebuchet MS</vt:lpstr>
      <vt:lpstr>Office Theme</vt:lpstr>
      <vt:lpstr>Unit: Gas Laws</vt:lpstr>
      <vt:lpstr>After today you should be able to…</vt:lpstr>
      <vt:lpstr>Review: Kinetic Molecular Theory</vt:lpstr>
      <vt:lpstr>Review: Kinetic Molecular Theory</vt:lpstr>
      <vt:lpstr>Factors Affecting Gas Pressure</vt:lpstr>
      <vt:lpstr>Factors Affecting Gas Pressure</vt:lpstr>
      <vt:lpstr>Real-World Application: Whitewater Rafting!</vt:lpstr>
      <vt:lpstr>Factors Affecting Gas Pressure</vt:lpstr>
      <vt:lpstr>Factors Affecting Gas Pressure</vt:lpstr>
      <vt:lpstr>Real-World Application: Opening Soda Cans and Bottles</vt:lpstr>
      <vt:lpstr>Factors Affecting Gas Pressure</vt:lpstr>
      <vt:lpstr>Factors Affecting Gas Pressure</vt:lpstr>
      <vt:lpstr>Real-World Application: Aerosol Cans</vt:lpstr>
      <vt:lpstr>Questions?</vt:lpstr>
    </vt:vector>
  </TitlesOfParts>
  <Company>MsRazzChemClass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52</cp:revision>
  <dcterms:created xsi:type="dcterms:W3CDTF">2013-04-08T01:33:18Z</dcterms:created>
  <dcterms:modified xsi:type="dcterms:W3CDTF">2020-07-02T22:08:29Z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