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74" r:id="rId4"/>
    <p:sldId id="275" r:id="rId5"/>
    <p:sldId id="276" r:id="rId6"/>
    <p:sldId id="277" r:id="rId7"/>
    <p:sldId id="278" r:id="rId8"/>
    <p:sldId id="279" r:id="rId9"/>
    <p:sldId id="280" r:id="rId10"/>
    <p:sldId id="281" r:id="rId11"/>
    <p:sldId id="283" r:id="rId12"/>
    <p:sldId id="284" r:id="rId13"/>
    <p:sldId id="285" r:id="rId14"/>
    <p:sldId id="286" r:id="rId15"/>
    <p:sldId id="287" r:id="rId16"/>
    <p:sldId id="288"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60BDC-3422-4D08-907C-1C5E7F6DBB96}" type="datetimeFigureOut">
              <a:rPr lang="en-US" smtClean="0"/>
              <a:pPr/>
              <a:t>4/21/2022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5BB3D-75F3-47E4-B919-E369EAD9EFB9}" type="slidenum">
              <a:rPr lang="en-US" smtClean="0"/>
              <a:pPr/>
              <a:t>‹#›</a:t>
            </a:fld>
            <a:endParaRPr lang="en-US"/>
          </a:p>
        </p:txBody>
      </p:sp>
    </p:spTree>
    <p:extLst>
      <p:ext uri="{BB962C8B-B14F-4D97-AF65-F5344CB8AC3E}">
        <p14:creationId xmlns:p14="http://schemas.microsoft.com/office/powerpoint/2010/main" val="112543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CF4F5FC-CAED-4766-B5D7-C6AC98B684F1}" type="slidenum">
              <a:rPr lang="en-US" smtClean="0"/>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7CF36A-60C8-4965-9844-042A3F4ADB25}" type="slidenum">
              <a:rPr lang="en-US" smtClean="0"/>
              <a:pPr/>
              <a:t>17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298421-83C0-4219-8E99-D4636B512A5B}"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98421-83C0-4219-8E99-D4636B512A5B}"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98421-83C0-4219-8E99-D4636B512A5B}"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98421-83C0-4219-8E99-D4636B512A5B}"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98421-83C0-4219-8E99-D4636B512A5B}"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298421-83C0-4219-8E99-D4636B512A5B}"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298421-83C0-4219-8E99-D4636B512A5B}" type="datetimeFigureOut">
              <a:rPr lang="en-US" smtClean="0"/>
              <a:pPr/>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98421-83C0-4219-8E99-D4636B512A5B}" type="datetimeFigureOut">
              <a:rPr lang="en-US" smtClean="0"/>
              <a:pPr/>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98421-83C0-4219-8E99-D4636B512A5B}" type="datetimeFigureOut">
              <a:rPr lang="en-US" smtClean="0"/>
              <a:pPr/>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98421-83C0-4219-8E99-D4636B512A5B}"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98421-83C0-4219-8E99-D4636B512A5B}"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7B27-543B-41A8-9374-DD303B494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7">
            <a:extLst>
              <a:ext uri="{FF2B5EF4-FFF2-40B4-BE49-F238E27FC236}">
                <a16:creationId xmlns:a16="http://schemas.microsoft.com/office/drawing/2014/main" id="{A9057819-E6FD-4098-8675-FAE7DCEDB9BB}"/>
              </a:ext>
            </a:extLst>
          </p:cNvPr>
          <p:cNvSpPr txBox="1">
            <a:spLocks noChangeArrowheads="1"/>
          </p:cNvSpPr>
          <p:nvPr userDrawn="1"/>
        </p:nvSpPr>
        <p:spPr bwMode="auto">
          <a:xfrm>
            <a:off x="0" y="6642100"/>
            <a:ext cx="2170113" cy="215900"/>
          </a:xfrm>
          <a:prstGeom prst="rect">
            <a:avLst/>
          </a:prstGeom>
          <a:noFill/>
          <a:ln w="9525">
            <a:noFill/>
            <a:miter lim="800000"/>
            <a:headEnd/>
            <a:tailEnd/>
          </a:ln>
        </p:spPr>
        <p:txBody>
          <a:bodyPr>
            <a:spAutoFit/>
          </a:bodyPr>
          <a:lstStyle/>
          <a:p>
            <a:pPr>
              <a:defRPr/>
            </a:pPr>
            <a:r>
              <a:rPr lang="en-US" sz="800" dirty="0">
                <a:solidFill>
                  <a:schemeClr val="tx2">
                    <a:lumMod val="60000"/>
                    <a:lumOff val="40000"/>
                  </a:schemeClr>
                </a:solidFill>
                <a:latin typeface="Trebuchet MS" pitchFamily="34" charset="0"/>
              </a:rPr>
              <a:t>Copyright © 2011 - MsRazz ChemClass</a:t>
            </a:r>
          </a:p>
        </p:txBody>
      </p:sp>
      <p:pic>
        <p:nvPicPr>
          <p:cNvPr id="7" name="Picture 3" descr="C:\Users\Karen\AppData\Local\Microsoft\Windows\Temporary Internet Files\Content.IE5\YAA64XB3\MP900442368[1].jpg"/>
          <p:cNvPicPr>
            <a:picLocks noChangeAspect="1" noChangeArrowheads="1"/>
          </p:cNvPicPr>
          <p:nvPr userDrawn="1"/>
        </p:nvPicPr>
        <p:blipFill>
          <a:blip r:embed="rId13" cstate="print"/>
          <a:srcRect l="5850" r="6406"/>
          <a:stretch>
            <a:fillRect/>
          </a:stretch>
        </p:blipFill>
        <p:spPr bwMode="auto">
          <a:xfrm>
            <a:off x="0" y="0"/>
            <a:ext cx="9144000" cy="69342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98421-83C0-4219-8E99-D4636B512A5B}" type="datetimeFigureOut">
              <a:rPr lang="en-US" smtClean="0"/>
              <a:pPr/>
              <a:t>4/21/2022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E7B27-543B-41A8-9374-DD303B494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52400" y="2130425"/>
            <a:ext cx="8839200" cy="1222375"/>
          </a:xfrm>
          <a:solidFill>
            <a:schemeClr val="tx2">
              <a:lumMod val="20000"/>
              <a:lumOff val="80000"/>
              <a:alpha val="80000"/>
            </a:schemeClr>
          </a:solidFill>
          <a:ln w="50800">
            <a:solidFill>
              <a:schemeClr val="tx1"/>
            </a:solidFill>
          </a:ln>
        </p:spPr>
        <p:txBody>
          <a:bodyPr>
            <a:noAutofit/>
          </a:bodyPr>
          <a:lstStyle/>
          <a:p>
            <a:pPr eaLnBrk="1" hangingPunct="1"/>
            <a:r>
              <a:rPr lang="en-US" sz="8000" b="1" dirty="0">
                <a:solidFill>
                  <a:schemeClr val="tx1"/>
                </a:solidFill>
                <a:latin typeface="Trebuchet MS" pitchFamily="34" charset="0"/>
              </a:rPr>
              <a:t>Unit: Gas Laws</a:t>
            </a:r>
          </a:p>
        </p:txBody>
      </p:sp>
      <p:sp>
        <p:nvSpPr>
          <p:cNvPr id="2052" name="Rectangle 3"/>
          <p:cNvSpPr>
            <a:spLocks noGrp="1" noChangeArrowheads="1"/>
          </p:cNvSpPr>
          <p:nvPr>
            <p:ph type="subTitle" idx="1"/>
          </p:nvPr>
        </p:nvSpPr>
        <p:spPr>
          <a:xfrm>
            <a:off x="152400" y="3429000"/>
            <a:ext cx="8839200" cy="685800"/>
          </a:xfrm>
          <a:solidFill>
            <a:schemeClr val="tx2">
              <a:lumMod val="20000"/>
              <a:lumOff val="80000"/>
              <a:alpha val="80000"/>
            </a:schemeClr>
          </a:solidFill>
          <a:ln w="50800">
            <a:solidFill>
              <a:schemeClr val="tx1"/>
            </a:solidFill>
          </a:ln>
        </p:spPr>
        <p:txBody>
          <a:bodyPr/>
          <a:lstStyle/>
          <a:p>
            <a:pPr algn="r" eaLnBrk="1" hangingPunct="1"/>
            <a:r>
              <a:rPr lang="en-US" sz="3600" i="1" dirty="0">
                <a:solidFill>
                  <a:srgbClr val="002060"/>
                </a:solidFill>
                <a:latin typeface="Trebuchet MS" pitchFamily="34" charset="0"/>
              </a:rPr>
              <a:t>Boyle’s and Charles’s Laws</a:t>
            </a:r>
          </a:p>
        </p:txBody>
      </p:sp>
      <p:sp>
        <p:nvSpPr>
          <p:cNvPr id="6" name="Explosion 1 5"/>
          <p:cNvSpPr/>
          <p:nvPr/>
        </p:nvSpPr>
        <p:spPr bwMode="auto">
          <a:xfrm rot="20747757">
            <a:off x="-118364" y="960581"/>
            <a:ext cx="4281343" cy="1431925"/>
          </a:xfrm>
          <a:prstGeom prst="irregularSeal1">
            <a:avLst/>
          </a:prstGeom>
          <a:solidFill>
            <a:schemeClr val="tx2">
              <a:lumMod val="20000"/>
              <a:lumOff val="80000"/>
              <a:alpha val="80000"/>
            </a:schemeClr>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buFontTx/>
              <a:buNone/>
              <a:defRPr/>
            </a:pPr>
            <a:r>
              <a:rPr lang="en-US" sz="2800" dirty="0">
                <a:solidFill>
                  <a:schemeClr val="tx1"/>
                </a:solidFill>
                <a:latin typeface="Script MT Bold" pitchFamily="66" charset="0"/>
              </a:rPr>
              <a:t>Day 2 – Notes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solidFill>
            <a:schemeClr val="tx2">
              <a:lumMod val="20000"/>
              <a:lumOff val="80000"/>
              <a:alpha val="80000"/>
            </a:schemeClr>
          </a:solidFill>
          <a:ln w="50800">
            <a:solidFill>
              <a:schemeClr val="tx1"/>
            </a:solidFill>
          </a:ln>
        </p:spPr>
        <p:txBody>
          <a:bodyPr>
            <a:noAutofit/>
          </a:bodyPr>
          <a:lstStyle/>
          <a:p>
            <a:pPr eaLnBrk="1" hangingPunct="1"/>
            <a:r>
              <a:rPr lang="en-US" sz="5400" b="1" dirty="0">
                <a:solidFill>
                  <a:srgbClr val="002060"/>
                </a:solidFill>
                <a:latin typeface="Trebuchet MS" pitchFamily="34" charset="0"/>
              </a:rPr>
              <a:t>Charles’s Law: Example</a:t>
            </a:r>
          </a:p>
        </p:txBody>
      </p:sp>
      <p:sp>
        <p:nvSpPr>
          <p:cNvPr id="2" name="Rectangle 3"/>
          <p:cNvSpPr>
            <a:spLocks noGrp="1" noChangeArrowheads="1"/>
          </p:cNvSpPr>
          <p:nvPr>
            <p:ph idx="1"/>
          </p:nvPr>
        </p:nvSpPr>
        <p:spPr>
          <a:xfrm>
            <a:off x="457200" y="1524000"/>
            <a:ext cx="8229600" cy="4602163"/>
          </a:xfrm>
          <a:solidFill>
            <a:schemeClr val="tx2">
              <a:lumMod val="20000"/>
              <a:lumOff val="80000"/>
              <a:alpha val="80000"/>
            </a:schemeClr>
          </a:solidFill>
          <a:ln w="50800">
            <a:solidFill>
              <a:schemeClr val="tx1"/>
            </a:solidFill>
          </a:ln>
        </p:spPr>
        <p:txBody>
          <a:bodyPr>
            <a:noAutofit/>
          </a:bodyPr>
          <a:lstStyle/>
          <a:p>
            <a:pPr marL="0" indent="0">
              <a:buNone/>
            </a:pPr>
            <a:r>
              <a:rPr lang="en-US" sz="2800" dirty="0">
                <a:latin typeface="Trebuchet MS"/>
                <a:ea typeface="Times New Roman"/>
                <a:cs typeface="Times New Roman"/>
              </a:rPr>
              <a:t>A gas has a volume of 4.0L at 27</a:t>
            </a:r>
            <a:r>
              <a:rPr lang="en-US" sz="2800" dirty="0">
                <a:latin typeface="Courier New"/>
                <a:ea typeface="Times New Roman"/>
              </a:rPr>
              <a:t>°</a:t>
            </a:r>
            <a:r>
              <a:rPr lang="en-US" sz="2800" dirty="0">
                <a:latin typeface="Trebuchet MS"/>
                <a:ea typeface="Times New Roman"/>
                <a:cs typeface="Times New Roman"/>
              </a:rPr>
              <a:t>C.  What is its volume at 153</a:t>
            </a:r>
            <a:r>
              <a:rPr lang="en-US" sz="2800" dirty="0">
                <a:latin typeface="Courier New"/>
                <a:ea typeface="Times New Roman"/>
              </a:rPr>
              <a:t>°</a:t>
            </a:r>
            <a:r>
              <a:rPr lang="en-US" sz="2800" dirty="0">
                <a:latin typeface="Trebuchet MS"/>
                <a:ea typeface="Times New Roman"/>
                <a:cs typeface="Times New Roman"/>
              </a:rPr>
              <a:t>C?</a:t>
            </a:r>
          </a:p>
          <a:p>
            <a:pPr marL="0" indent="0">
              <a:buNone/>
            </a:pPr>
            <a:r>
              <a:rPr lang="en-US" sz="2500" dirty="0">
                <a:latin typeface="Trebuchet MS" pitchFamily="34" charset="0"/>
              </a:rPr>
              <a:t>V</a:t>
            </a:r>
            <a:r>
              <a:rPr lang="en-US" sz="2500" baseline="-25000" dirty="0">
                <a:latin typeface="Trebuchet MS" pitchFamily="34" charset="0"/>
              </a:rPr>
              <a:t>1</a:t>
            </a:r>
            <a:r>
              <a:rPr lang="en-US" sz="2500" dirty="0">
                <a:latin typeface="Trebuchet MS" pitchFamily="34" charset="0"/>
              </a:rPr>
              <a:t>=</a:t>
            </a:r>
          </a:p>
          <a:p>
            <a:pPr marL="0" indent="0">
              <a:buNone/>
            </a:pPr>
            <a:r>
              <a:rPr lang="en-US" sz="2500" dirty="0">
                <a:latin typeface="Trebuchet MS" pitchFamily="34" charset="0"/>
              </a:rPr>
              <a:t>T</a:t>
            </a:r>
            <a:r>
              <a:rPr lang="en-US" sz="2500" baseline="-25000" dirty="0">
                <a:latin typeface="Trebuchet MS" pitchFamily="34" charset="0"/>
              </a:rPr>
              <a:t>1</a:t>
            </a:r>
            <a:r>
              <a:rPr lang="en-US" sz="2500" dirty="0">
                <a:latin typeface="Trebuchet MS" pitchFamily="34" charset="0"/>
              </a:rPr>
              <a:t>=</a:t>
            </a:r>
          </a:p>
          <a:p>
            <a:pPr marL="0" indent="0">
              <a:buNone/>
            </a:pPr>
            <a:r>
              <a:rPr lang="en-US" sz="2500" dirty="0">
                <a:latin typeface="Trebuchet MS" pitchFamily="34" charset="0"/>
              </a:rPr>
              <a:t>V</a:t>
            </a:r>
            <a:r>
              <a:rPr lang="en-US" sz="2500" baseline="-25000" dirty="0">
                <a:latin typeface="Trebuchet MS" pitchFamily="34" charset="0"/>
              </a:rPr>
              <a:t>2</a:t>
            </a:r>
            <a:r>
              <a:rPr lang="en-US" sz="2500" dirty="0">
                <a:latin typeface="Trebuchet MS" pitchFamily="34" charset="0"/>
              </a:rPr>
              <a:t>=</a:t>
            </a:r>
          </a:p>
          <a:p>
            <a:pPr marL="0" indent="0">
              <a:buNone/>
            </a:pPr>
            <a:r>
              <a:rPr lang="en-US" sz="2500" dirty="0">
                <a:latin typeface="Trebuchet MS" pitchFamily="34" charset="0"/>
              </a:rPr>
              <a:t>T</a:t>
            </a:r>
            <a:r>
              <a:rPr lang="en-US" sz="2500" baseline="-25000" dirty="0">
                <a:latin typeface="Trebuchet MS" pitchFamily="34" charset="0"/>
              </a:rPr>
              <a:t>2</a:t>
            </a:r>
            <a:r>
              <a:rPr lang="en-US" sz="2500" dirty="0">
                <a:latin typeface="Trebuchet MS" pitchFamily="34" charset="0"/>
              </a:rPr>
              <a:t>=</a:t>
            </a:r>
          </a:p>
          <a:p>
            <a:pPr marL="0" indent="0">
              <a:buNone/>
            </a:pPr>
            <a:endParaRPr lang="en-US" sz="2500" dirty="0">
              <a:latin typeface="Trebuchet MS" pitchFamily="34" charset="0"/>
            </a:endParaRPr>
          </a:p>
        </p:txBody>
      </p:sp>
      <p:sp>
        <p:nvSpPr>
          <p:cNvPr id="7" name="Text Box 21"/>
          <p:cNvSpPr txBox="1">
            <a:spLocks noChangeArrowheads="1"/>
          </p:cNvSpPr>
          <p:nvPr/>
        </p:nvSpPr>
        <p:spPr bwMode="auto">
          <a:xfrm>
            <a:off x="957942" y="2434770"/>
            <a:ext cx="936171"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500" u="none" strike="noStrike" cap="none" normalizeH="0" baseline="0" dirty="0">
                <a:ln>
                  <a:noFill/>
                </a:ln>
                <a:solidFill>
                  <a:srgbClr val="002060"/>
                </a:solidFill>
                <a:effectLst/>
                <a:latin typeface="Trebuchet MS" pitchFamily="34" charset="0"/>
                <a:cs typeface="Arial" pitchFamily="34" charset="0"/>
              </a:rPr>
              <a:t>4.0L</a:t>
            </a:r>
          </a:p>
        </p:txBody>
      </p:sp>
      <p:sp>
        <p:nvSpPr>
          <p:cNvPr id="8" name="Text Box 21"/>
          <p:cNvSpPr txBox="1">
            <a:spLocks noChangeArrowheads="1"/>
          </p:cNvSpPr>
          <p:nvPr/>
        </p:nvSpPr>
        <p:spPr bwMode="auto">
          <a:xfrm>
            <a:off x="921659" y="2905115"/>
            <a:ext cx="2775859"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27°C +273= </a:t>
            </a:r>
            <a:r>
              <a:rPr lang="en-US" sz="2500" b="1" dirty="0">
                <a:solidFill>
                  <a:srgbClr val="002060"/>
                </a:solidFill>
                <a:latin typeface="Trebuchet MS" pitchFamily="34" charset="0"/>
                <a:cs typeface="Arial" pitchFamily="34" charset="0"/>
              </a:rPr>
              <a:t>300K</a:t>
            </a:r>
            <a:endParaRPr kumimoji="0" lang="en-US" sz="2500" b="1" u="none" strike="noStrike" cap="none" normalizeH="0" baseline="0" dirty="0">
              <a:ln>
                <a:noFill/>
              </a:ln>
              <a:solidFill>
                <a:srgbClr val="002060"/>
              </a:solidFill>
              <a:effectLst/>
              <a:latin typeface="Trebuchet MS" pitchFamily="34" charset="0"/>
              <a:cs typeface="Arial" pitchFamily="34" charset="0"/>
            </a:endParaRPr>
          </a:p>
        </p:txBody>
      </p:sp>
      <p:sp>
        <p:nvSpPr>
          <p:cNvPr id="9" name="Text Box 21"/>
          <p:cNvSpPr txBox="1">
            <a:spLocks noChangeArrowheads="1"/>
          </p:cNvSpPr>
          <p:nvPr/>
        </p:nvSpPr>
        <p:spPr bwMode="auto">
          <a:xfrm>
            <a:off x="957942" y="3347800"/>
            <a:ext cx="642258"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10" name="Text Box 21"/>
          <p:cNvSpPr txBox="1">
            <a:spLocks noChangeArrowheads="1"/>
          </p:cNvSpPr>
          <p:nvPr/>
        </p:nvSpPr>
        <p:spPr bwMode="auto">
          <a:xfrm>
            <a:off x="925283" y="3836289"/>
            <a:ext cx="2772235"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2500" dirty="0">
                <a:solidFill>
                  <a:srgbClr val="002060"/>
                </a:solidFill>
                <a:latin typeface="Trebuchet MS" pitchFamily="34" charset="0"/>
                <a:cs typeface="Arial" pitchFamily="34" charset="0"/>
              </a:rPr>
              <a:t>153°C+273= </a:t>
            </a:r>
            <a:r>
              <a:rPr lang="en-US" sz="2500" b="1" dirty="0">
                <a:solidFill>
                  <a:srgbClr val="002060"/>
                </a:solidFill>
                <a:latin typeface="Trebuchet MS" pitchFamily="34" charset="0"/>
                <a:cs typeface="Arial" pitchFamily="34" charset="0"/>
              </a:rPr>
              <a:t>426K</a:t>
            </a:r>
            <a:r>
              <a:rPr lang="en-US" sz="2500" dirty="0">
                <a:solidFill>
                  <a:srgbClr val="002060"/>
                </a:solidFill>
                <a:latin typeface="Trebuchet MS" pitchFamily="34" charset="0"/>
                <a:cs typeface="Arial" pitchFamily="34" charset="0"/>
              </a:rPr>
              <a:t> </a:t>
            </a:r>
          </a:p>
        </p:txBody>
      </p:sp>
      <p:sp>
        <p:nvSpPr>
          <p:cNvPr id="22" name="Text Box 21"/>
          <p:cNvSpPr txBox="1">
            <a:spLocks noChangeArrowheads="1"/>
          </p:cNvSpPr>
          <p:nvPr/>
        </p:nvSpPr>
        <p:spPr bwMode="auto">
          <a:xfrm>
            <a:off x="4367888" y="3929742"/>
            <a:ext cx="1347112"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(4.0L)</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23" name="Text Box 21"/>
          <p:cNvSpPr txBox="1">
            <a:spLocks noChangeArrowheads="1"/>
          </p:cNvSpPr>
          <p:nvPr/>
        </p:nvSpPr>
        <p:spPr bwMode="auto">
          <a:xfrm>
            <a:off x="4331607" y="4413231"/>
            <a:ext cx="1338941"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(300K)</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24" name="Text Box 21"/>
          <p:cNvSpPr txBox="1">
            <a:spLocks noChangeArrowheads="1"/>
          </p:cNvSpPr>
          <p:nvPr/>
        </p:nvSpPr>
        <p:spPr bwMode="auto">
          <a:xfrm>
            <a:off x="5544462" y="4152899"/>
            <a:ext cx="333828"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26" name="Text Box 21"/>
          <p:cNvSpPr txBox="1">
            <a:spLocks noChangeArrowheads="1"/>
          </p:cNvSpPr>
          <p:nvPr/>
        </p:nvSpPr>
        <p:spPr bwMode="auto">
          <a:xfrm>
            <a:off x="5954484" y="3923373"/>
            <a:ext cx="762000"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2500" dirty="0">
                <a:solidFill>
                  <a:srgbClr val="002060"/>
                </a:solidFill>
                <a:latin typeface="Trebuchet MS" pitchFamily="34" charset="0"/>
                <a:cs typeface="Arial" pitchFamily="34" charset="0"/>
              </a:rPr>
              <a:t>(V</a:t>
            </a:r>
            <a:r>
              <a:rPr lang="en-US" sz="2500" baseline="-25000" dirty="0">
                <a:solidFill>
                  <a:srgbClr val="002060"/>
                </a:solidFill>
                <a:latin typeface="Trebuchet MS" pitchFamily="34" charset="0"/>
                <a:cs typeface="Arial" pitchFamily="34" charset="0"/>
              </a:rPr>
              <a:t>2</a:t>
            </a:r>
            <a:r>
              <a:rPr lang="en-US" sz="2500" dirty="0">
                <a:solidFill>
                  <a:srgbClr val="002060"/>
                </a:solidFill>
                <a:latin typeface="Trebuchet MS" pitchFamily="34" charset="0"/>
                <a:cs typeface="Arial" pitchFamily="34" charset="0"/>
              </a:rPr>
              <a:t>)</a:t>
            </a:r>
            <a:endParaRPr kumimoji="0" lang="en-US" sz="2500" u="none" strike="noStrike" cap="none" normalizeH="0" baseline="-25000" dirty="0">
              <a:ln>
                <a:noFill/>
              </a:ln>
              <a:solidFill>
                <a:srgbClr val="002060"/>
              </a:solidFill>
              <a:effectLst/>
              <a:latin typeface="Trebuchet MS" pitchFamily="34" charset="0"/>
              <a:cs typeface="Arial" pitchFamily="34" charset="0"/>
            </a:endParaRPr>
          </a:p>
        </p:txBody>
      </p:sp>
      <p:sp>
        <p:nvSpPr>
          <p:cNvPr id="27" name="Text Box 21"/>
          <p:cNvSpPr txBox="1">
            <a:spLocks noChangeArrowheads="1"/>
          </p:cNvSpPr>
          <p:nvPr/>
        </p:nvSpPr>
        <p:spPr bwMode="auto">
          <a:xfrm>
            <a:off x="4847774" y="4935747"/>
            <a:ext cx="762000"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2800" dirty="0">
                <a:solidFill>
                  <a:srgbClr val="002060"/>
                </a:solidFill>
                <a:latin typeface="Trebuchet MS" pitchFamily="34" charset="0"/>
                <a:cs typeface="Arial" pitchFamily="34" charset="0"/>
              </a:rPr>
              <a:t>V</a:t>
            </a:r>
            <a:r>
              <a:rPr lang="en-US" sz="2800" baseline="-25000" dirty="0">
                <a:solidFill>
                  <a:srgbClr val="002060"/>
                </a:solidFill>
                <a:latin typeface="Trebuchet MS" pitchFamily="34" charset="0"/>
                <a:cs typeface="Arial" pitchFamily="34" charset="0"/>
              </a:rPr>
              <a:t>2</a:t>
            </a:r>
            <a:endParaRPr kumimoji="0" lang="en-US" sz="2800" u="none" strike="noStrike" cap="none" normalizeH="0" baseline="-25000" dirty="0">
              <a:ln>
                <a:noFill/>
              </a:ln>
              <a:solidFill>
                <a:srgbClr val="002060"/>
              </a:solidFill>
              <a:effectLst/>
              <a:latin typeface="Trebuchet MS" pitchFamily="34" charset="0"/>
              <a:cs typeface="Arial" pitchFamily="34" charset="0"/>
            </a:endParaRPr>
          </a:p>
        </p:txBody>
      </p:sp>
      <p:sp>
        <p:nvSpPr>
          <p:cNvPr id="28" name="Text Box 21"/>
          <p:cNvSpPr txBox="1">
            <a:spLocks noChangeArrowheads="1"/>
          </p:cNvSpPr>
          <p:nvPr/>
        </p:nvSpPr>
        <p:spPr bwMode="auto">
          <a:xfrm>
            <a:off x="5511808" y="4953409"/>
            <a:ext cx="333828"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800" dirty="0">
                <a:solidFill>
                  <a:srgbClr val="002060"/>
                </a:solidFill>
                <a:latin typeface="Trebuchet MS" pitchFamily="34" charset="0"/>
                <a:cs typeface="Arial" pitchFamily="34" charset="0"/>
              </a:rPr>
              <a:t>=</a:t>
            </a:r>
            <a:endParaRPr kumimoji="0" lang="en-US" sz="2800" u="none" strike="noStrike" cap="none" normalizeH="0" baseline="0" dirty="0">
              <a:ln>
                <a:noFill/>
              </a:ln>
              <a:solidFill>
                <a:srgbClr val="002060"/>
              </a:solidFill>
              <a:effectLst/>
              <a:latin typeface="Trebuchet MS" pitchFamily="34" charset="0"/>
              <a:cs typeface="Arial" pitchFamily="34" charset="0"/>
            </a:endParaRPr>
          </a:p>
        </p:txBody>
      </p:sp>
      <p:sp>
        <p:nvSpPr>
          <p:cNvPr id="29" name="Text Box 21"/>
          <p:cNvSpPr txBox="1">
            <a:spLocks noChangeArrowheads="1"/>
          </p:cNvSpPr>
          <p:nvPr/>
        </p:nvSpPr>
        <p:spPr bwMode="auto">
          <a:xfrm>
            <a:off x="5820234" y="4919381"/>
            <a:ext cx="1135740"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800" b="1" dirty="0">
                <a:solidFill>
                  <a:srgbClr val="FF0000"/>
                </a:solidFill>
                <a:latin typeface="Trebuchet MS" pitchFamily="34" charset="0"/>
                <a:cs typeface="Arial" pitchFamily="34" charset="0"/>
              </a:rPr>
              <a:t>5.7L</a:t>
            </a:r>
            <a:endParaRPr kumimoji="0" lang="en-US" sz="2800" b="1" u="none" strike="noStrike" cap="none" normalizeH="0" baseline="0" dirty="0">
              <a:ln>
                <a:noFill/>
              </a:ln>
              <a:solidFill>
                <a:srgbClr val="FF0000"/>
              </a:solidFill>
              <a:effectLst/>
              <a:latin typeface="Trebuchet MS" pitchFamily="34" charset="0"/>
              <a:cs typeface="Arial" pitchFamily="34" charset="0"/>
            </a:endParaRPr>
          </a:p>
        </p:txBody>
      </p:sp>
      <p:sp>
        <p:nvSpPr>
          <p:cNvPr id="31" name="TextBox 30"/>
          <p:cNvSpPr txBox="1"/>
          <p:nvPr/>
        </p:nvSpPr>
        <p:spPr>
          <a:xfrm>
            <a:off x="4601016" y="2130023"/>
            <a:ext cx="2369472" cy="1200329"/>
          </a:xfrm>
          <a:prstGeom prst="rect">
            <a:avLst/>
          </a:prstGeom>
          <a:noFill/>
          <a:ln w="50800" cmpd="dbl">
            <a:solidFill>
              <a:srgbClr val="002060"/>
            </a:solidFill>
          </a:ln>
        </p:spPr>
        <p:txBody>
          <a:bodyPr wrap="square" rtlCol="0">
            <a:spAutoFit/>
          </a:bodyPr>
          <a:lstStyle/>
          <a:p>
            <a:pPr algn="ctr"/>
            <a:r>
              <a:rPr lang="en-US" sz="3600" dirty="0">
                <a:solidFill>
                  <a:srgbClr val="002060"/>
                </a:solidFill>
                <a:latin typeface="Trebuchet MS" pitchFamily="34" charset="0"/>
              </a:rPr>
              <a:t>V</a:t>
            </a:r>
            <a:r>
              <a:rPr lang="en-US" sz="3600" baseline="-25000" dirty="0">
                <a:solidFill>
                  <a:srgbClr val="002060"/>
                </a:solidFill>
                <a:latin typeface="Trebuchet MS" pitchFamily="34" charset="0"/>
              </a:rPr>
              <a:t>1    </a:t>
            </a:r>
            <a:r>
              <a:rPr lang="en-US" sz="3600" dirty="0">
                <a:solidFill>
                  <a:srgbClr val="002060"/>
                </a:solidFill>
                <a:latin typeface="Trebuchet MS" pitchFamily="34" charset="0"/>
              </a:rPr>
              <a:t> V</a:t>
            </a:r>
            <a:r>
              <a:rPr lang="en-US" sz="3600" baseline="-25000" dirty="0">
                <a:solidFill>
                  <a:srgbClr val="002060"/>
                </a:solidFill>
                <a:latin typeface="Trebuchet MS" pitchFamily="34" charset="0"/>
              </a:rPr>
              <a:t>2</a:t>
            </a:r>
          </a:p>
          <a:p>
            <a:pPr algn="ctr"/>
            <a:r>
              <a:rPr lang="en-US" sz="3600" dirty="0">
                <a:solidFill>
                  <a:srgbClr val="002060"/>
                </a:solidFill>
                <a:latin typeface="Trebuchet MS" pitchFamily="34" charset="0"/>
              </a:rPr>
              <a:t>T</a:t>
            </a:r>
            <a:r>
              <a:rPr lang="en-US" sz="3600" baseline="-25000" dirty="0">
                <a:solidFill>
                  <a:srgbClr val="002060"/>
                </a:solidFill>
                <a:latin typeface="Trebuchet MS" pitchFamily="34" charset="0"/>
              </a:rPr>
              <a:t>1   </a:t>
            </a:r>
            <a:r>
              <a:rPr lang="en-US" sz="3600" dirty="0">
                <a:solidFill>
                  <a:srgbClr val="002060"/>
                </a:solidFill>
                <a:latin typeface="Trebuchet MS" pitchFamily="34" charset="0"/>
              </a:rPr>
              <a:t>  T</a:t>
            </a:r>
            <a:r>
              <a:rPr lang="en-US" sz="3600" baseline="-25000" dirty="0">
                <a:solidFill>
                  <a:srgbClr val="002060"/>
                </a:solidFill>
                <a:latin typeface="Trebuchet MS" pitchFamily="34" charset="0"/>
              </a:rPr>
              <a:t>2</a:t>
            </a:r>
          </a:p>
        </p:txBody>
      </p:sp>
      <p:cxnSp>
        <p:nvCxnSpPr>
          <p:cNvPr id="32" name="Straight Connector 31"/>
          <p:cNvCxnSpPr/>
          <p:nvPr/>
        </p:nvCxnSpPr>
        <p:spPr>
          <a:xfrm flipH="1">
            <a:off x="4920342" y="2775858"/>
            <a:ext cx="6400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910948" y="2790372"/>
            <a:ext cx="6400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Text Box 21"/>
          <p:cNvSpPr txBox="1">
            <a:spLocks noChangeArrowheads="1"/>
          </p:cNvSpPr>
          <p:nvPr/>
        </p:nvSpPr>
        <p:spPr bwMode="auto">
          <a:xfrm>
            <a:off x="5463180" y="2420256"/>
            <a:ext cx="526137" cy="914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u="none" strike="noStrike" cap="none" normalizeH="0" baseline="0" dirty="0">
                <a:ln>
                  <a:noFill/>
                </a:ln>
                <a:solidFill>
                  <a:srgbClr val="002060"/>
                </a:solidFill>
                <a:effectLst/>
                <a:latin typeface="Trebuchet MS" pitchFamily="34" charset="0"/>
                <a:cs typeface="Arial" pitchFamily="34" charset="0"/>
              </a:rPr>
              <a:t>=</a:t>
            </a:r>
          </a:p>
        </p:txBody>
      </p:sp>
      <p:cxnSp>
        <p:nvCxnSpPr>
          <p:cNvPr id="35" name="Straight Connector 34"/>
          <p:cNvCxnSpPr/>
          <p:nvPr/>
        </p:nvCxnSpPr>
        <p:spPr>
          <a:xfrm flipH="1">
            <a:off x="4567458" y="4430484"/>
            <a:ext cx="914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910942" y="4419600"/>
            <a:ext cx="914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 Box 21"/>
          <p:cNvSpPr txBox="1">
            <a:spLocks noChangeArrowheads="1"/>
          </p:cNvSpPr>
          <p:nvPr/>
        </p:nvSpPr>
        <p:spPr bwMode="auto">
          <a:xfrm>
            <a:off x="5700487" y="4419600"/>
            <a:ext cx="1338941"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(426K)</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Tree>
    <p:extLst>
      <p:ext uri="{BB962C8B-B14F-4D97-AF65-F5344CB8AC3E}">
        <p14:creationId xmlns:p14="http://schemas.microsoft.com/office/powerpoint/2010/main" val="13756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ppt_x"/>
                                          </p:val>
                                        </p:tav>
                                        <p:tav tm="100000">
                                          <p:val>
                                            <p:strVal val="#ppt_x"/>
                                          </p:val>
                                        </p:tav>
                                      </p:tavLst>
                                    </p:anim>
                                    <p:anim calcmode="lin" valueType="num">
                                      <p:cBhvr additive="base">
                                        <p:cTn id="6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ppt_x"/>
                                          </p:val>
                                        </p:tav>
                                        <p:tav tm="100000">
                                          <p:val>
                                            <p:strVal val="#ppt_x"/>
                                          </p:val>
                                        </p:tav>
                                      </p:tavLst>
                                    </p:anim>
                                    <p:anim calcmode="lin" valueType="num">
                                      <p:cBhvr additive="base">
                                        <p:cTn id="7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500" fill="hold"/>
                                        <p:tgtEl>
                                          <p:spTgt spid="26"/>
                                        </p:tgtEl>
                                        <p:attrNameLst>
                                          <p:attrName>ppt_x</p:attrName>
                                        </p:attrNameLst>
                                      </p:cBhvr>
                                      <p:tavLst>
                                        <p:tav tm="0">
                                          <p:val>
                                            <p:strVal val="#ppt_x"/>
                                          </p:val>
                                        </p:tav>
                                        <p:tav tm="100000">
                                          <p:val>
                                            <p:strVal val="#ppt_x"/>
                                          </p:val>
                                        </p:tav>
                                      </p:tavLst>
                                    </p:anim>
                                    <p:anim calcmode="lin" valueType="num">
                                      <p:cBhvr additive="base">
                                        <p:cTn id="9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ppt_x"/>
                                          </p:val>
                                        </p:tav>
                                        <p:tav tm="100000">
                                          <p:val>
                                            <p:strVal val="#ppt_x"/>
                                          </p:val>
                                        </p:tav>
                                      </p:tavLst>
                                    </p:anim>
                                    <p:anim calcmode="lin" valueType="num">
                                      <p:cBhvr additive="base">
                                        <p:cTn id="10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7"/>
                                        </p:tgtEl>
                                        <p:attrNameLst>
                                          <p:attrName>style.visibility</p:attrName>
                                        </p:attrNameLst>
                                      </p:cBhvr>
                                      <p:to>
                                        <p:strVal val="visible"/>
                                      </p:to>
                                    </p:set>
                                    <p:anim calcmode="lin" valueType="num">
                                      <p:cBhvr additive="base">
                                        <p:cTn id="110" dur="500" fill="hold"/>
                                        <p:tgtEl>
                                          <p:spTgt spid="37"/>
                                        </p:tgtEl>
                                        <p:attrNameLst>
                                          <p:attrName>ppt_x</p:attrName>
                                        </p:attrNameLst>
                                      </p:cBhvr>
                                      <p:tavLst>
                                        <p:tav tm="0">
                                          <p:val>
                                            <p:strVal val="#ppt_x"/>
                                          </p:val>
                                        </p:tav>
                                        <p:tav tm="100000">
                                          <p:val>
                                            <p:strVal val="#ppt_x"/>
                                          </p:val>
                                        </p:tav>
                                      </p:tavLst>
                                    </p:anim>
                                    <p:anim calcmode="lin" valueType="num">
                                      <p:cBhvr additive="base">
                                        <p:cTn id="11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fill="hold"/>
                                        <p:tgtEl>
                                          <p:spTgt spid="27"/>
                                        </p:tgtEl>
                                        <p:attrNameLst>
                                          <p:attrName>ppt_x</p:attrName>
                                        </p:attrNameLst>
                                      </p:cBhvr>
                                      <p:tavLst>
                                        <p:tav tm="0">
                                          <p:val>
                                            <p:strVal val="#ppt_x"/>
                                          </p:val>
                                        </p:tav>
                                        <p:tav tm="100000">
                                          <p:val>
                                            <p:strVal val="#ppt_x"/>
                                          </p:val>
                                        </p:tav>
                                      </p:tavLst>
                                    </p:anim>
                                    <p:anim calcmode="lin" valueType="num">
                                      <p:cBhvr additive="base">
                                        <p:cTn id="117" dur="500" fill="hold"/>
                                        <p:tgtEl>
                                          <p:spTgt spid="27"/>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ppt_x"/>
                                          </p:val>
                                        </p:tav>
                                        <p:tav tm="100000">
                                          <p:val>
                                            <p:strVal val="#ppt_x"/>
                                          </p:val>
                                        </p:tav>
                                      </p:tavLst>
                                    </p:anim>
                                    <p:anim calcmode="lin" valueType="num">
                                      <p:cBhvr additive="base">
                                        <p:cTn id="121" dur="500" fill="hold"/>
                                        <p:tgtEl>
                                          <p:spTgt spid="2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additive="base">
                                        <p:cTn id="124" dur="500" fill="hold"/>
                                        <p:tgtEl>
                                          <p:spTgt spid="29"/>
                                        </p:tgtEl>
                                        <p:attrNameLst>
                                          <p:attrName>ppt_x</p:attrName>
                                        </p:attrNameLst>
                                      </p:cBhvr>
                                      <p:tavLst>
                                        <p:tav tm="0">
                                          <p:val>
                                            <p:strVal val="#ppt_x"/>
                                          </p:val>
                                        </p:tav>
                                        <p:tav tm="100000">
                                          <p:val>
                                            <p:strVal val="#ppt_x"/>
                                          </p:val>
                                        </p:tav>
                                      </p:tavLst>
                                    </p:anim>
                                    <p:anim calcmode="lin" valueType="num">
                                      <p:cBhvr additive="base">
                                        <p:cTn id="1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2" grpId="0"/>
      <p:bldP spid="23" grpId="0"/>
      <p:bldP spid="24" grpId="0"/>
      <p:bldP spid="26" grpId="0"/>
      <p:bldP spid="27" grpId="0"/>
      <p:bldP spid="28" grpId="0"/>
      <p:bldP spid="29" grpId="0"/>
      <p:bldP spid="31" grpId="0" animBg="1"/>
      <p:bldP spid="34"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3E567-BCE6-4C9A-861F-967D0E5EBD42}"/>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5A60899D-CBF0-4EAE-AA92-7C89D0A82226}"/>
              </a:ext>
            </a:extLst>
          </p:cNvPr>
          <p:cNvSpPr txBox="1">
            <a:spLocks noChangeArrowheads="1"/>
          </p:cNvSpPr>
          <p:nvPr/>
        </p:nvSpPr>
        <p:spPr>
          <a:xfrm>
            <a:off x="457200" y="1447800"/>
            <a:ext cx="8229600" cy="4724400"/>
          </a:xfrm>
          <a:prstGeom prst="rect">
            <a:avLst/>
          </a:prstGeom>
          <a:solidFill>
            <a:schemeClr val="tx2">
              <a:lumMod val="20000"/>
              <a:lumOff val="80000"/>
              <a:alpha val="80000"/>
            </a:schemeClr>
          </a:solidFill>
          <a:ln w="508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r>
              <a:rPr lang="en-US" sz="4400">
                <a:latin typeface="Trebuchet MS" pitchFamily="34" charset="0"/>
              </a:rPr>
              <a:t>Ideal gases are </a:t>
            </a:r>
            <a:r>
              <a:rPr lang="en-US" sz="4400" i="1">
                <a:solidFill>
                  <a:srgbClr val="002060"/>
                </a:solidFill>
                <a:effectLst>
                  <a:outerShdw blurRad="38100" dist="38100" dir="2700000" algn="tl">
                    <a:srgbClr val="000000">
                      <a:alpha val="43137"/>
                    </a:srgbClr>
                  </a:outerShdw>
                </a:effectLst>
                <a:latin typeface="Trebuchet MS" pitchFamily="34" charset="0"/>
              </a:rPr>
              <a:t>gases that are said to follow all assumptions of kinetic molecular theory.</a:t>
            </a:r>
          </a:p>
          <a:p>
            <a:pPr marL="177800" indent="-177800"/>
            <a:r>
              <a:rPr lang="en-US" sz="4400">
                <a:latin typeface="Trebuchet MS" pitchFamily="34" charset="0"/>
              </a:rPr>
              <a:t>An ideal gas is also considered to </a:t>
            </a:r>
            <a:r>
              <a:rPr lang="en-US" sz="4400" i="1">
                <a:solidFill>
                  <a:srgbClr val="002060"/>
                </a:solidFill>
                <a:effectLst>
                  <a:outerShdw blurRad="38100" dist="38100" dir="2700000" algn="tl">
                    <a:srgbClr val="000000">
                      <a:alpha val="43137"/>
                    </a:srgbClr>
                  </a:outerShdw>
                </a:effectLst>
                <a:latin typeface="Trebuchet MS" pitchFamily="34" charset="0"/>
              </a:rPr>
              <a:t>conform to all gas laws.</a:t>
            </a:r>
            <a:endParaRPr lang="en-US" sz="4400" i="1" dirty="0">
              <a:solidFill>
                <a:srgbClr val="002060"/>
              </a:solidFill>
              <a:effectLst>
                <a:outerShdw blurRad="38100" dist="38100" dir="2700000" algn="tl">
                  <a:srgbClr val="000000">
                    <a:alpha val="43137"/>
                  </a:srgbClr>
                </a:outerShdw>
              </a:effectLst>
              <a:latin typeface="Trebuchet MS" pitchFamily="34" charset="0"/>
            </a:endParaRPr>
          </a:p>
        </p:txBody>
      </p:sp>
      <p:sp>
        <p:nvSpPr>
          <p:cNvPr id="5" name="Rectangle 2">
            <a:extLst>
              <a:ext uri="{FF2B5EF4-FFF2-40B4-BE49-F238E27FC236}">
                <a16:creationId xmlns:a16="http://schemas.microsoft.com/office/drawing/2014/main" id="{936D57A9-4125-4586-BBA2-87B7C8C2CEF3}"/>
              </a:ext>
            </a:extLst>
          </p:cNvPr>
          <p:cNvSpPr>
            <a:spLocks noGrp="1" noChangeArrowheads="1"/>
          </p:cNvSpPr>
          <p:nvPr>
            <p:ph type="title"/>
          </p:nvPr>
        </p:nvSpPr>
        <p:spPr>
          <a:xfrm>
            <a:off x="457200" y="274638"/>
            <a:ext cx="8229600" cy="1143000"/>
          </a:xfrm>
          <a:solidFill>
            <a:schemeClr val="tx2">
              <a:lumMod val="20000"/>
              <a:lumOff val="80000"/>
              <a:alpha val="80000"/>
            </a:schemeClr>
          </a:solidFill>
          <a:ln w="50800">
            <a:solidFill>
              <a:schemeClr val="tx1"/>
            </a:solidFill>
          </a:ln>
        </p:spPr>
        <p:txBody>
          <a:bodyPr>
            <a:noAutofit/>
          </a:bodyPr>
          <a:lstStyle/>
          <a:p>
            <a:pPr eaLnBrk="1" hangingPunct="1"/>
            <a:r>
              <a:rPr lang="en-US" sz="6000" b="1" dirty="0">
                <a:solidFill>
                  <a:srgbClr val="002060"/>
                </a:solidFill>
                <a:latin typeface="Trebuchet MS" pitchFamily="34" charset="0"/>
              </a:rPr>
              <a:t>Ideal Gases</a:t>
            </a:r>
          </a:p>
        </p:txBody>
      </p:sp>
    </p:spTree>
    <p:extLst>
      <p:ext uri="{BB962C8B-B14F-4D97-AF65-F5344CB8AC3E}">
        <p14:creationId xmlns:p14="http://schemas.microsoft.com/office/powerpoint/2010/main" val="129571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A8E1D-9A7F-4AF1-87B2-B6AF255973D9}"/>
              </a:ext>
            </a:extLst>
          </p:cNvPr>
          <p:cNvSpPr>
            <a:spLocks noGrp="1" noChangeArrowheads="1"/>
          </p:cNvSpPr>
          <p:nvPr>
            <p:ph idx="1"/>
          </p:nvPr>
        </p:nvSpPr>
        <p:spPr>
          <a:xfrm>
            <a:off x="457200" y="1600200"/>
            <a:ext cx="8229600" cy="4525963"/>
          </a:xfrm>
          <a:solidFill>
            <a:schemeClr val="tx2">
              <a:lumMod val="20000"/>
              <a:lumOff val="80000"/>
              <a:alpha val="80000"/>
            </a:schemeClr>
          </a:solidFill>
          <a:ln w="50800">
            <a:solidFill>
              <a:schemeClr val="tx1"/>
            </a:solidFill>
          </a:ln>
        </p:spPr>
        <p:txBody>
          <a:bodyPr>
            <a:noAutofit/>
          </a:bodyPr>
          <a:lstStyle/>
          <a:p>
            <a:pPr marL="177800" indent="-177800"/>
            <a:r>
              <a:rPr lang="en-US" sz="3400" dirty="0">
                <a:latin typeface="Trebuchet MS" pitchFamily="34" charset="0"/>
              </a:rPr>
              <a:t>Up until now we have only changed variables such as pressure, volume, and temperature of a gas.</a:t>
            </a:r>
          </a:p>
          <a:p>
            <a:pPr marL="177800" indent="-177800"/>
            <a:r>
              <a:rPr lang="en-US" sz="3400" dirty="0">
                <a:latin typeface="Trebuchet MS" pitchFamily="34" charset="0"/>
              </a:rPr>
              <a:t>In each of these cases the </a:t>
            </a:r>
            <a:r>
              <a:rPr lang="en-US" sz="3400" i="1" dirty="0">
                <a:solidFill>
                  <a:srgbClr val="002060"/>
                </a:solidFill>
                <a:effectLst>
                  <a:outerShdw blurRad="38100" dist="38100" dir="2700000" algn="tl">
                    <a:srgbClr val="000000">
                      <a:alpha val="43137"/>
                    </a:srgbClr>
                  </a:outerShdw>
                </a:effectLst>
                <a:latin typeface="Trebuchet MS" pitchFamily="34" charset="0"/>
              </a:rPr>
              <a:t>amount of gas was assumed constant.</a:t>
            </a:r>
          </a:p>
          <a:p>
            <a:pPr marL="177800" indent="-177800"/>
            <a:r>
              <a:rPr lang="en-US" sz="3400" dirty="0">
                <a:latin typeface="Trebuchet MS" pitchFamily="34" charset="0"/>
              </a:rPr>
              <a:t>The combined gas law can be modified to include the </a:t>
            </a:r>
            <a:r>
              <a:rPr lang="en-US" sz="3400" i="1" dirty="0">
                <a:solidFill>
                  <a:srgbClr val="002060"/>
                </a:solidFill>
                <a:effectLst>
                  <a:outerShdw blurRad="38100" dist="38100" dir="2700000" algn="tl">
                    <a:srgbClr val="000000">
                      <a:alpha val="43137"/>
                    </a:srgbClr>
                  </a:outerShdw>
                </a:effectLst>
                <a:latin typeface="Trebuchet MS" pitchFamily="34" charset="0"/>
              </a:rPr>
              <a:t>amount of gas by including the variable, n.</a:t>
            </a:r>
          </a:p>
        </p:txBody>
      </p:sp>
      <p:sp>
        <p:nvSpPr>
          <p:cNvPr id="5" name="Rectangle 2">
            <a:extLst>
              <a:ext uri="{FF2B5EF4-FFF2-40B4-BE49-F238E27FC236}">
                <a16:creationId xmlns:a16="http://schemas.microsoft.com/office/drawing/2014/main" id="{D78C5435-268B-463B-9D6C-5A5D14BD52D6}"/>
              </a:ext>
            </a:extLst>
          </p:cNvPr>
          <p:cNvSpPr>
            <a:spLocks noGrp="1" noChangeArrowheads="1"/>
          </p:cNvSpPr>
          <p:nvPr>
            <p:ph type="title"/>
          </p:nvPr>
        </p:nvSpPr>
        <p:spPr>
          <a:xfrm>
            <a:off x="457200" y="274638"/>
            <a:ext cx="8229600" cy="1143000"/>
          </a:xfrm>
          <a:solidFill>
            <a:schemeClr val="tx2">
              <a:lumMod val="20000"/>
              <a:lumOff val="80000"/>
              <a:alpha val="80000"/>
            </a:schemeClr>
          </a:solidFill>
          <a:ln w="50800">
            <a:solidFill>
              <a:schemeClr val="tx1"/>
            </a:solidFill>
          </a:ln>
        </p:spPr>
        <p:txBody>
          <a:bodyPr>
            <a:noAutofit/>
          </a:bodyPr>
          <a:lstStyle/>
          <a:p>
            <a:pPr eaLnBrk="1" hangingPunct="1"/>
            <a:r>
              <a:rPr lang="en-US" sz="6000" b="1" dirty="0">
                <a:solidFill>
                  <a:srgbClr val="002060"/>
                </a:solidFill>
                <a:latin typeface="Trebuchet MS" pitchFamily="34" charset="0"/>
              </a:rPr>
              <a:t>Ideal Gases</a:t>
            </a:r>
          </a:p>
        </p:txBody>
      </p:sp>
    </p:spTree>
    <p:extLst>
      <p:ext uri="{BB962C8B-B14F-4D97-AF65-F5344CB8AC3E}">
        <p14:creationId xmlns:p14="http://schemas.microsoft.com/office/powerpoint/2010/main" val="18174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E0C5B1-9137-4380-84F2-4EA7CB998C86}"/>
              </a:ext>
            </a:extLst>
          </p:cNvPr>
          <p:cNvSpPr>
            <a:spLocks noGrp="1" noChangeArrowheads="1"/>
          </p:cNvSpPr>
          <p:nvPr>
            <p:ph idx="1"/>
          </p:nvPr>
        </p:nvSpPr>
        <p:spPr>
          <a:xfrm>
            <a:off x="457200" y="1600200"/>
            <a:ext cx="8229600" cy="4525963"/>
          </a:xfrm>
          <a:solidFill>
            <a:schemeClr val="tx2">
              <a:lumMod val="20000"/>
              <a:lumOff val="80000"/>
              <a:alpha val="80000"/>
            </a:schemeClr>
          </a:solidFill>
          <a:ln w="50800">
            <a:solidFill>
              <a:schemeClr val="tx1"/>
            </a:solidFill>
          </a:ln>
        </p:spPr>
        <p:txBody>
          <a:bodyPr>
            <a:noAutofit/>
          </a:bodyPr>
          <a:lstStyle/>
          <a:p>
            <a:pPr marL="0" indent="0">
              <a:buNone/>
            </a:pPr>
            <a:r>
              <a:rPr lang="en-US" sz="4800" i="1" dirty="0">
                <a:solidFill>
                  <a:srgbClr val="002060"/>
                </a:solidFill>
                <a:effectLst>
                  <a:outerShdw blurRad="38100" dist="38100" dir="2700000" algn="tl">
                    <a:srgbClr val="000000">
                      <a:alpha val="43137"/>
                    </a:srgbClr>
                  </a:outerShdw>
                </a:effectLst>
                <a:latin typeface="Trebuchet MS" pitchFamily="34" charset="0"/>
              </a:rPr>
              <a:t>This gas law relates the amount of gas (in moles) to the volume it would occupy at a particular temperature and pressure.</a:t>
            </a:r>
          </a:p>
        </p:txBody>
      </p:sp>
      <p:sp>
        <p:nvSpPr>
          <p:cNvPr id="5" name="Rectangle 2">
            <a:extLst>
              <a:ext uri="{FF2B5EF4-FFF2-40B4-BE49-F238E27FC236}">
                <a16:creationId xmlns:a16="http://schemas.microsoft.com/office/drawing/2014/main" id="{8FA69242-A161-4B07-ACC6-BB5EA822E708}"/>
              </a:ext>
            </a:extLst>
          </p:cNvPr>
          <p:cNvSpPr>
            <a:spLocks noGrp="1" noChangeArrowheads="1"/>
          </p:cNvSpPr>
          <p:nvPr>
            <p:ph type="title"/>
          </p:nvPr>
        </p:nvSpPr>
        <p:spPr>
          <a:xfrm>
            <a:off x="457200" y="274638"/>
            <a:ext cx="8229600" cy="1143000"/>
          </a:xfrm>
          <a:solidFill>
            <a:schemeClr val="tx2">
              <a:lumMod val="20000"/>
              <a:lumOff val="80000"/>
              <a:alpha val="80000"/>
            </a:schemeClr>
          </a:solidFill>
          <a:ln w="50800">
            <a:solidFill>
              <a:schemeClr val="tx1"/>
            </a:solidFill>
          </a:ln>
        </p:spPr>
        <p:txBody>
          <a:bodyPr>
            <a:noAutofit/>
          </a:bodyPr>
          <a:lstStyle/>
          <a:p>
            <a:pPr eaLnBrk="1" hangingPunct="1"/>
            <a:r>
              <a:rPr lang="en-US" sz="6000" b="1" dirty="0">
                <a:solidFill>
                  <a:srgbClr val="002060"/>
                </a:solidFill>
                <a:latin typeface="Trebuchet MS" pitchFamily="34" charset="0"/>
              </a:rPr>
              <a:t>Ideal Gas Law</a:t>
            </a:r>
          </a:p>
        </p:txBody>
      </p:sp>
    </p:spTree>
    <p:extLst>
      <p:ext uri="{BB962C8B-B14F-4D97-AF65-F5344CB8AC3E}">
        <p14:creationId xmlns:p14="http://schemas.microsoft.com/office/powerpoint/2010/main" val="1746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21A4EC-3432-4FB5-BCA5-28CF57BD31A7}"/>
              </a:ext>
            </a:extLst>
          </p:cNvPr>
          <p:cNvSpPr>
            <a:spLocks noGrp="1" noChangeArrowheads="1"/>
          </p:cNvSpPr>
          <p:nvPr>
            <p:ph idx="1"/>
          </p:nvPr>
        </p:nvSpPr>
        <p:spPr>
          <a:xfrm>
            <a:off x="457200" y="1600200"/>
            <a:ext cx="8229600" cy="4525963"/>
          </a:xfrm>
          <a:solidFill>
            <a:schemeClr val="tx2">
              <a:lumMod val="20000"/>
              <a:lumOff val="80000"/>
              <a:alpha val="80000"/>
            </a:schemeClr>
          </a:solidFill>
          <a:ln w="50800">
            <a:solidFill>
              <a:schemeClr val="tx1"/>
            </a:solidFill>
          </a:ln>
        </p:spPr>
        <p:txBody>
          <a:bodyPr>
            <a:noAutofit/>
          </a:bodyPr>
          <a:lstStyle/>
          <a:p>
            <a:pPr marL="0" indent="0">
              <a:buNone/>
            </a:pPr>
            <a:endParaRPr lang="en-US" sz="3300" dirty="0">
              <a:latin typeface="Trebuchet MS" pitchFamily="34" charset="0"/>
            </a:endParaRPr>
          </a:p>
          <a:p>
            <a:pPr marL="0" indent="0">
              <a:buNone/>
            </a:pPr>
            <a:r>
              <a:rPr lang="en-US" sz="3300" dirty="0">
                <a:latin typeface="Trebuchet MS" pitchFamily="34" charset="0"/>
              </a:rPr>
              <a:t>Where,</a:t>
            </a:r>
          </a:p>
          <a:p>
            <a:pPr marL="0" indent="0">
              <a:buNone/>
            </a:pPr>
            <a:r>
              <a:rPr lang="en-US" sz="3300" dirty="0">
                <a:latin typeface="Trebuchet MS" pitchFamily="34" charset="0"/>
              </a:rPr>
              <a:t>P= </a:t>
            </a:r>
            <a:r>
              <a:rPr lang="en-US" sz="3300" i="1" dirty="0">
                <a:solidFill>
                  <a:srgbClr val="002060"/>
                </a:solidFill>
                <a:effectLst>
                  <a:outerShdw blurRad="38100" dist="38100" dir="2700000" algn="tl">
                    <a:srgbClr val="000000">
                      <a:alpha val="43137"/>
                    </a:srgbClr>
                  </a:outerShdw>
                </a:effectLst>
                <a:latin typeface="Trebuchet MS" pitchFamily="34" charset="0"/>
              </a:rPr>
              <a:t>pressure (</a:t>
            </a:r>
            <a:r>
              <a:rPr lang="en-US" sz="3300" i="1" dirty="0" err="1">
                <a:solidFill>
                  <a:srgbClr val="002060"/>
                </a:solidFill>
                <a:effectLst>
                  <a:outerShdw blurRad="38100" dist="38100" dir="2700000" algn="tl">
                    <a:srgbClr val="000000">
                      <a:alpha val="43137"/>
                    </a:srgbClr>
                  </a:outerShdw>
                </a:effectLst>
                <a:latin typeface="Trebuchet MS" pitchFamily="34" charset="0"/>
              </a:rPr>
              <a:t>atm</a:t>
            </a:r>
            <a:r>
              <a:rPr lang="en-US" sz="3300" i="1" dirty="0">
                <a:solidFill>
                  <a:srgbClr val="002060"/>
                </a:solidFill>
                <a:effectLst>
                  <a:outerShdw blurRad="38100" dist="38100" dir="2700000" algn="tl">
                    <a:srgbClr val="000000">
                      <a:alpha val="43137"/>
                    </a:srgbClr>
                  </a:outerShdw>
                </a:effectLst>
                <a:latin typeface="Trebuchet MS" pitchFamily="34" charset="0"/>
              </a:rPr>
              <a:t>)</a:t>
            </a:r>
          </a:p>
          <a:p>
            <a:pPr marL="0" indent="0">
              <a:buNone/>
            </a:pPr>
            <a:r>
              <a:rPr lang="en-US" sz="3300" dirty="0">
                <a:latin typeface="Trebuchet MS" pitchFamily="34" charset="0"/>
              </a:rPr>
              <a:t>V= </a:t>
            </a:r>
            <a:r>
              <a:rPr lang="en-US" sz="3300" i="1" dirty="0">
                <a:solidFill>
                  <a:srgbClr val="002060"/>
                </a:solidFill>
                <a:effectLst>
                  <a:outerShdw blurRad="38100" dist="38100" dir="2700000" algn="tl">
                    <a:srgbClr val="000000">
                      <a:alpha val="43137"/>
                    </a:srgbClr>
                  </a:outerShdw>
                </a:effectLst>
                <a:latin typeface="Trebuchet MS" pitchFamily="34" charset="0"/>
              </a:rPr>
              <a:t>volume (L)</a:t>
            </a:r>
          </a:p>
          <a:p>
            <a:pPr marL="0" indent="0">
              <a:buNone/>
            </a:pPr>
            <a:r>
              <a:rPr lang="en-US" sz="3300" dirty="0">
                <a:latin typeface="Trebuchet MS" pitchFamily="34" charset="0"/>
              </a:rPr>
              <a:t>n= </a:t>
            </a:r>
            <a:r>
              <a:rPr lang="en-US" sz="3300" i="1" dirty="0">
                <a:solidFill>
                  <a:srgbClr val="002060"/>
                </a:solidFill>
                <a:effectLst>
                  <a:outerShdw blurRad="38100" dist="38100" dir="2700000" algn="tl">
                    <a:srgbClr val="000000">
                      <a:alpha val="43137"/>
                    </a:srgbClr>
                  </a:outerShdw>
                </a:effectLst>
                <a:latin typeface="Trebuchet MS" pitchFamily="34" charset="0"/>
              </a:rPr>
              <a:t>moles (mol)</a:t>
            </a:r>
            <a:r>
              <a:rPr lang="en-US" sz="3300" dirty="0">
                <a:latin typeface="Trebuchet MS" pitchFamily="34" charset="0"/>
              </a:rPr>
              <a:t> </a:t>
            </a:r>
          </a:p>
          <a:p>
            <a:pPr marL="0" indent="0">
              <a:buNone/>
            </a:pPr>
            <a:r>
              <a:rPr lang="en-US" sz="3300" dirty="0">
                <a:latin typeface="Trebuchet MS" pitchFamily="34" charset="0"/>
              </a:rPr>
              <a:t>R= </a:t>
            </a:r>
            <a:r>
              <a:rPr lang="en-US" sz="3300" i="1" dirty="0">
                <a:solidFill>
                  <a:srgbClr val="002060"/>
                </a:solidFill>
                <a:effectLst>
                  <a:outerShdw blurRad="38100" dist="38100" dir="2700000" algn="tl">
                    <a:srgbClr val="000000">
                      <a:alpha val="43137"/>
                    </a:srgbClr>
                  </a:outerShdw>
                </a:effectLst>
                <a:latin typeface="Trebuchet MS" pitchFamily="34" charset="0"/>
              </a:rPr>
              <a:t>0.0821 </a:t>
            </a:r>
            <a:r>
              <a:rPr lang="en-US" sz="3300" i="1" dirty="0" err="1">
                <a:solidFill>
                  <a:srgbClr val="002060"/>
                </a:solidFill>
                <a:effectLst>
                  <a:outerShdw blurRad="38100" dist="38100" dir="2700000" algn="tl">
                    <a:srgbClr val="000000">
                      <a:alpha val="43137"/>
                    </a:srgbClr>
                  </a:outerShdw>
                </a:effectLst>
                <a:latin typeface="Trebuchet MS" pitchFamily="34" charset="0"/>
              </a:rPr>
              <a:t>L</a:t>
            </a:r>
            <a:r>
              <a:rPr lang="en-US" sz="3300" i="1" dirty="0" err="1">
                <a:solidFill>
                  <a:srgbClr val="002060"/>
                </a:solidFill>
                <a:effectLst>
                  <a:outerShdw blurRad="38100" dist="38100" dir="2700000" algn="tl">
                    <a:srgbClr val="000000">
                      <a:alpha val="43137"/>
                    </a:srgbClr>
                  </a:outerShdw>
                </a:effectLst>
                <a:latin typeface="Times New Roman"/>
                <a:cs typeface="Times New Roman"/>
              </a:rPr>
              <a:t>·</a:t>
            </a:r>
            <a:r>
              <a:rPr lang="en-US" sz="3300" i="1" dirty="0" err="1">
                <a:solidFill>
                  <a:srgbClr val="002060"/>
                </a:solidFill>
                <a:effectLst>
                  <a:outerShdw blurRad="38100" dist="38100" dir="2700000" algn="tl">
                    <a:srgbClr val="000000">
                      <a:alpha val="43137"/>
                    </a:srgbClr>
                  </a:outerShdw>
                </a:effectLst>
                <a:latin typeface="Trebuchet MS" pitchFamily="34" charset="0"/>
              </a:rPr>
              <a:t>atm</a:t>
            </a:r>
            <a:r>
              <a:rPr lang="en-US" sz="3300" i="1" dirty="0">
                <a:solidFill>
                  <a:srgbClr val="002060"/>
                </a:solidFill>
                <a:effectLst>
                  <a:outerShdw blurRad="38100" dist="38100" dir="2700000" algn="tl">
                    <a:srgbClr val="000000">
                      <a:alpha val="43137"/>
                    </a:srgbClr>
                  </a:outerShdw>
                </a:effectLst>
                <a:latin typeface="Trebuchet MS" pitchFamily="34" charset="0"/>
              </a:rPr>
              <a:t>/</a:t>
            </a:r>
            <a:r>
              <a:rPr lang="en-US" sz="3300" i="1" dirty="0" err="1">
                <a:solidFill>
                  <a:srgbClr val="002060"/>
                </a:solidFill>
                <a:effectLst>
                  <a:outerShdw blurRad="38100" dist="38100" dir="2700000" algn="tl">
                    <a:srgbClr val="000000">
                      <a:alpha val="43137"/>
                    </a:srgbClr>
                  </a:outerShdw>
                </a:effectLst>
                <a:latin typeface="Trebuchet MS" pitchFamily="34" charset="0"/>
              </a:rPr>
              <a:t>mol</a:t>
            </a:r>
            <a:r>
              <a:rPr lang="en-US" sz="3300" i="1" dirty="0" err="1">
                <a:solidFill>
                  <a:srgbClr val="002060"/>
                </a:solidFill>
                <a:effectLst>
                  <a:outerShdw blurRad="38100" dist="38100" dir="2700000" algn="tl">
                    <a:srgbClr val="000000">
                      <a:alpha val="43137"/>
                    </a:srgbClr>
                  </a:outerShdw>
                </a:effectLst>
                <a:latin typeface="Times New Roman"/>
                <a:cs typeface="Times New Roman"/>
              </a:rPr>
              <a:t>·</a:t>
            </a:r>
            <a:r>
              <a:rPr lang="en-US" sz="3300" i="1" dirty="0" err="1">
                <a:solidFill>
                  <a:srgbClr val="002060"/>
                </a:solidFill>
                <a:effectLst>
                  <a:outerShdw blurRad="38100" dist="38100" dir="2700000" algn="tl">
                    <a:srgbClr val="000000">
                      <a:alpha val="43137"/>
                    </a:srgbClr>
                  </a:outerShdw>
                </a:effectLst>
                <a:latin typeface="Trebuchet MS" pitchFamily="34" charset="0"/>
              </a:rPr>
              <a:t>K</a:t>
            </a:r>
            <a:endParaRPr lang="en-US" sz="3300" i="1" dirty="0">
              <a:solidFill>
                <a:srgbClr val="002060"/>
              </a:solidFill>
              <a:effectLst>
                <a:outerShdw blurRad="38100" dist="38100" dir="2700000" algn="tl">
                  <a:srgbClr val="000000">
                    <a:alpha val="43137"/>
                  </a:srgbClr>
                </a:outerShdw>
              </a:effectLst>
              <a:latin typeface="Trebuchet MS" pitchFamily="34" charset="0"/>
            </a:endParaRPr>
          </a:p>
          <a:p>
            <a:pPr marL="0" indent="0">
              <a:buNone/>
            </a:pPr>
            <a:r>
              <a:rPr lang="en-US" sz="3300" dirty="0">
                <a:latin typeface="Trebuchet MS" pitchFamily="34" charset="0"/>
              </a:rPr>
              <a:t>T= </a:t>
            </a:r>
            <a:r>
              <a:rPr lang="en-US" sz="3300" i="1" dirty="0">
                <a:solidFill>
                  <a:srgbClr val="002060"/>
                </a:solidFill>
                <a:effectLst>
                  <a:outerShdw blurRad="38100" dist="38100" dir="2700000" algn="tl">
                    <a:srgbClr val="000000">
                      <a:alpha val="43137"/>
                    </a:srgbClr>
                  </a:outerShdw>
                </a:effectLst>
                <a:latin typeface="Trebuchet MS" pitchFamily="34" charset="0"/>
              </a:rPr>
              <a:t>temperature (K)</a:t>
            </a:r>
          </a:p>
        </p:txBody>
      </p:sp>
      <p:sp>
        <p:nvSpPr>
          <p:cNvPr id="5" name="Rectangle 2">
            <a:extLst>
              <a:ext uri="{FF2B5EF4-FFF2-40B4-BE49-F238E27FC236}">
                <a16:creationId xmlns:a16="http://schemas.microsoft.com/office/drawing/2014/main" id="{4A7514C3-61CD-4022-8498-12257C1742AE}"/>
              </a:ext>
            </a:extLst>
          </p:cNvPr>
          <p:cNvSpPr>
            <a:spLocks noGrp="1" noChangeArrowheads="1"/>
          </p:cNvSpPr>
          <p:nvPr>
            <p:ph type="title"/>
          </p:nvPr>
        </p:nvSpPr>
        <p:spPr>
          <a:xfrm>
            <a:off x="457200" y="274638"/>
            <a:ext cx="8229600" cy="1143000"/>
          </a:xfrm>
          <a:solidFill>
            <a:schemeClr val="tx2">
              <a:lumMod val="20000"/>
              <a:lumOff val="80000"/>
              <a:alpha val="80000"/>
            </a:schemeClr>
          </a:solidFill>
          <a:ln w="50800">
            <a:solidFill>
              <a:schemeClr val="tx1"/>
            </a:solidFill>
          </a:ln>
        </p:spPr>
        <p:txBody>
          <a:bodyPr>
            <a:noAutofit/>
          </a:bodyPr>
          <a:lstStyle/>
          <a:p>
            <a:pPr eaLnBrk="1" hangingPunct="1"/>
            <a:r>
              <a:rPr lang="en-US" sz="6000" b="1" dirty="0">
                <a:solidFill>
                  <a:srgbClr val="002060"/>
                </a:solidFill>
                <a:latin typeface="Trebuchet MS" pitchFamily="34" charset="0"/>
              </a:rPr>
              <a:t>Ideal Gas Law</a:t>
            </a:r>
          </a:p>
        </p:txBody>
      </p:sp>
      <p:sp>
        <p:nvSpPr>
          <p:cNvPr id="6" name="TextBox 5">
            <a:extLst>
              <a:ext uri="{FF2B5EF4-FFF2-40B4-BE49-F238E27FC236}">
                <a16:creationId xmlns:a16="http://schemas.microsoft.com/office/drawing/2014/main" id="{311725DA-ABB8-48AE-AD31-62F901DD3BC2}"/>
              </a:ext>
            </a:extLst>
          </p:cNvPr>
          <p:cNvSpPr txBox="1"/>
          <p:nvPr/>
        </p:nvSpPr>
        <p:spPr>
          <a:xfrm>
            <a:off x="2667000" y="1752600"/>
            <a:ext cx="3643086" cy="1015663"/>
          </a:xfrm>
          <a:prstGeom prst="rect">
            <a:avLst/>
          </a:prstGeom>
          <a:noFill/>
          <a:ln w="50800" cmpd="dbl">
            <a:solidFill>
              <a:srgbClr val="002060"/>
            </a:solidFill>
          </a:ln>
        </p:spPr>
        <p:txBody>
          <a:bodyPr wrap="square" rtlCol="0">
            <a:spAutoFit/>
          </a:bodyPr>
          <a:lstStyle/>
          <a:p>
            <a:pPr algn="ctr"/>
            <a:r>
              <a:rPr lang="en-US" sz="6000" dirty="0">
                <a:solidFill>
                  <a:srgbClr val="002060"/>
                </a:solidFill>
                <a:latin typeface="Trebuchet MS" pitchFamily="34" charset="0"/>
              </a:rPr>
              <a:t>PV=</a:t>
            </a:r>
            <a:r>
              <a:rPr lang="en-US" sz="6000" dirty="0" err="1">
                <a:solidFill>
                  <a:srgbClr val="002060"/>
                </a:solidFill>
                <a:latin typeface="Trebuchet MS" pitchFamily="34" charset="0"/>
              </a:rPr>
              <a:t>nRT</a:t>
            </a:r>
            <a:endParaRPr lang="en-US" sz="6000" dirty="0">
              <a:solidFill>
                <a:srgbClr val="002060"/>
              </a:solidFill>
              <a:latin typeface="Trebuchet MS" pitchFamily="34" charset="0"/>
            </a:endParaRPr>
          </a:p>
        </p:txBody>
      </p:sp>
      <p:sp>
        <p:nvSpPr>
          <p:cNvPr id="7" name="TextBox 6">
            <a:extLst>
              <a:ext uri="{FF2B5EF4-FFF2-40B4-BE49-F238E27FC236}">
                <a16:creationId xmlns:a16="http://schemas.microsoft.com/office/drawing/2014/main" id="{4D22C912-618C-46D8-900C-B5F6F6340482}"/>
              </a:ext>
            </a:extLst>
          </p:cNvPr>
          <p:cNvSpPr txBox="1"/>
          <p:nvPr/>
        </p:nvSpPr>
        <p:spPr>
          <a:xfrm>
            <a:off x="4212768" y="2918101"/>
            <a:ext cx="4343400" cy="1015663"/>
          </a:xfrm>
          <a:prstGeom prst="rect">
            <a:avLst/>
          </a:prstGeom>
          <a:noFill/>
        </p:spPr>
        <p:txBody>
          <a:bodyPr wrap="square" rtlCol="0">
            <a:spAutoFit/>
          </a:bodyPr>
          <a:lstStyle/>
          <a:p>
            <a:pPr algn="ctr"/>
            <a:r>
              <a:rPr lang="en-US" sz="2000" dirty="0">
                <a:solidFill>
                  <a:srgbClr val="002060"/>
                </a:solidFill>
                <a:latin typeface="Trebuchet MS" pitchFamily="34" charset="0"/>
              </a:rPr>
              <a:t>R is called the</a:t>
            </a:r>
            <a:r>
              <a:rPr lang="en-US" sz="2000" b="1" dirty="0">
                <a:solidFill>
                  <a:srgbClr val="002060"/>
                </a:solidFill>
                <a:latin typeface="Trebuchet MS" pitchFamily="34" charset="0"/>
              </a:rPr>
              <a:t> </a:t>
            </a:r>
            <a:r>
              <a:rPr lang="en-US" sz="2000" b="1" i="1" dirty="0">
                <a:solidFill>
                  <a:srgbClr val="FF0000"/>
                </a:solidFill>
                <a:effectLst>
                  <a:outerShdw blurRad="38100" dist="38100" dir="2700000" algn="tl">
                    <a:srgbClr val="000000">
                      <a:alpha val="43137"/>
                    </a:srgbClr>
                  </a:outerShdw>
                </a:effectLst>
                <a:latin typeface="Trebuchet MS" pitchFamily="34" charset="0"/>
              </a:rPr>
              <a:t>Ideal Gas Constant </a:t>
            </a:r>
            <a:r>
              <a:rPr lang="en-US" sz="2000" dirty="0">
                <a:solidFill>
                  <a:srgbClr val="002060"/>
                </a:solidFill>
                <a:latin typeface="Trebuchet MS" pitchFamily="34" charset="0"/>
              </a:rPr>
              <a:t>(it has multiple values, but for our purposes we will only use this one).</a:t>
            </a:r>
          </a:p>
        </p:txBody>
      </p:sp>
    </p:spTree>
    <p:extLst>
      <p:ext uri="{BB962C8B-B14F-4D97-AF65-F5344CB8AC3E}">
        <p14:creationId xmlns:p14="http://schemas.microsoft.com/office/powerpoint/2010/main" val="158295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ssolv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D5D6-5EB7-4BF7-A020-76FF4904627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985E5E18-1DE7-4643-BB9F-AD6BFA196EB6}"/>
              </a:ext>
            </a:extLst>
          </p:cNvPr>
          <p:cNvSpPr>
            <a:spLocks noGrp="1" noChangeArrowheads="1"/>
          </p:cNvSpPr>
          <p:nvPr>
            <p:ph idx="1"/>
          </p:nvPr>
        </p:nvSpPr>
        <p:spPr>
          <a:xfrm>
            <a:off x="457200" y="1600200"/>
            <a:ext cx="8229600" cy="4525963"/>
          </a:xfrm>
          <a:solidFill>
            <a:schemeClr val="tx2">
              <a:lumMod val="20000"/>
              <a:lumOff val="80000"/>
              <a:alpha val="80000"/>
            </a:schemeClr>
          </a:solidFill>
          <a:ln w="50800">
            <a:solidFill>
              <a:schemeClr val="tx1"/>
            </a:solidFill>
          </a:ln>
        </p:spPr>
        <p:txBody>
          <a:bodyPr>
            <a:noAutofit/>
          </a:bodyPr>
          <a:lstStyle/>
          <a:p>
            <a:pPr marL="0" indent="0">
              <a:buNone/>
            </a:pPr>
            <a:r>
              <a:rPr lang="en-US" sz="2800" dirty="0">
                <a:latin typeface="Trebuchet MS" pitchFamily="34" charset="0"/>
              </a:rPr>
              <a:t>At what pressure would 0.212 mol of a gas occupy </a:t>
            </a:r>
            <a:r>
              <a:rPr lang="en-US" sz="2800" dirty="0" err="1">
                <a:latin typeface="Trebuchet MS" pitchFamily="34" charset="0"/>
              </a:rPr>
              <a:t>6.84L</a:t>
            </a:r>
            <a:r>
              <a:rPr lang="en-US" sz="2800" dirty="0">
                <a:latin typeface="Trebuchet MS" pitchFamily="34" charset="0"/>
              </a:rPr>
              <a:t> at </a:t>
            </a:r>
            <a:r>
              <a:rPr lang="en-US" sz="2800" dirty="0" err="1">
                <a:latin typeface="Trebuchet MS" pitchFamily="34" charset="0"/>
              </a:rPr>
              <a:t>89°C</a:t>
            </a:r>
            <a:r>
              <a:rPr lang="en-US" sz="2800" dirty="0">
                <a:latin typeface="Trebuchet MS" pitchFamily="34" charset="0"/>
              </a:rPr>
              <a:t>?</a:t>
            </a:r>
          </a:p>
          <a:p>
            <a:pPr marL="0" indent="0">
              <a:buNone/>
            </a:pPr>
            <a:r>
              <a:rPr lang="en-US" sz="2500" dirty="0">
                <a:latin typeface="Trebuchet MS" pitchFamily="34" charset="0"/>
              </a:rPr>
              <a:t>P=</a:t>
            </a:r>
          </a:p>
          <a:p>
            <a:pPr marL="0" indent="0">
              <a:buNone/>
            </a:pPr>
            <a:r>
              <a:rPr lang="en-US" sz="2500" dirty="0">
                <a:latin typeface="Trebuchet MS" pitchFamily="34" charset="0"/>
              </a:rPr>
              <a:t>V=</a:t>
            </a:r>
          </a:p>
          <a:p>
            <a:pPr marL="0" indent="0">
              <a:buNone/>
            </a:pPr>
            <a:r>
              <a:rPr lang="en-US" sz="2500" dirty="0">
                <a:latin typeface="Trebuchet MS" pitchFamily="34" charset="0"/>
              </a:rPr>
              <a:t>n=</a:t>
            </a:r>
          </a:p>
          <a:p>
            <a:pPr marL="0" indent="0">
              <a:buNone/>
            </a:pPr>
            <a:r>
              <a:rPr lang="en-US" sz="2500" dirty="0">
                <a:latin typeface="Trebuchet MS" pitchFamily="34" charset="0"/>
              </a:rPr>
              <a:t>R=</a:t>
            </a:r>
          </a:p>
          <a:p>
            <a:pPr marL="0" indent="0">
              <a:buNone/>
            </a:pPr>
            <a:r>
              <a:rPr lang="en-US" sz="2500" dirty="0">
                <a:latin typeface="Trebuchet MS" pitchFamily="34" charset="0"/>
              </a:rPr>
              <a:t>T=</a:t>
            </a:r>
          </a:p>
          <a:p>
            <a:pPr marL="0" indent="0">
              <a:buNone/>
            </a:pPr>
            <a:endParaRPr lang="en-US" sz="2500" dirty="0">
              <a:latin typeface="Trebuchet MS" pitchFamily="34" charset="0"/>
            </a:endParaRPr>
          </a:p>
        </p:txBody>
      </p:sp>
      <p:pic>
        <p:nvPicPr>
          <p:cNvPr id="5" name="Picture 4">
            <a:extLst>
              <a:ext uri="{FF2B5EF4-FFF2-40B4-BE49-F238E27FC236}">
                <a16:creationId xmlns:a16="http://schemas.microsoft.com/office/drawing/2014/main" id="{F6B993D1-2056-44D0-96E5-805F925C50D1}"/>
              </a:ext>
            </a:extLst>
          </p:cNvPr>
          <p:cNvPicPr>
            <a:picLocks noChangeAspect="1"/>
          </p:cNvPicPr>
          <p:nvPr/>
        </p:nvPicPr>
        <p:blipFill>
          <a:blip r:embed="rId2"/>
          <a:stretch>
            <a:fillRect/>
          </a:stretch>
        </p:blipFill>
        <p:spPr>
          <a:xfrm>
            <a:off x="-396" y="0"/>
            <a:ext cx="9144396" cy="6858297"/>
          </a:xfrm>
          <a:prstGeom prst="rect">
            <a:avLst/>
          </a:prstGeom>
        </p:spPr>
      </p:pic>
    </p:spTree>
    <p:extLst>
      <p:ext uri="{BB962C8B-B14F-4D97-AF65-F5344CB8AC3E}">
        <p14:creationId xmlns:p14="http://schemas.microsoft.com/office/powerpoint/2010/main" val="31080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A156-CB0F-4668-8F2D-650D88E090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1ACAAF-3F0A-4414-A9E6-CB735579D26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434DCDC-40BC-46B9-BC1A-93DC845E08F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5700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ctrTitle"/>
          </p:nvPr>
        </p:nvSpPr>
        <p:spPr>
          <a:xfrm>
            <a:off x="304800" y="1524001"/>
            <a:ext cx="8458200" cy="1600200"/>
          </a:xfrm>
          <a:solidFill>
            <a:schemeClr val="tx2">
              <a:lumMod val="20000"/>
              <a:lumOff val="80000"/>
              <a:alpha val="80000"/>
            </a:schemeClr>
          </a:solidFill>
          <a:ln w="50800">
            <a:solidFill>
              <a:schemeClr val="tx1"/>
            </a:solidFill>
          </a:ln>
        </p:spPr>
        <p:txBody>
          <a:bodyPr>
            <a:noAutofit/>
          </a:bodyPr>
          <a:lstStyle/>
          <a:p>
            <a:pPr eaLnBrk="1" hangingPunct="1">
              <a:lnSpc>
                <a:spcPct val="90000"/>
              </a:lnSpc>
            </a:pPr>
            <a:r>
              <a:rPr lang="en-US" sz="11500" b="1" dirty="0">
                <a:solidFill>
                  <a:srgbClr val="002060"/>
                </a:solidFill>
                <a:latin typeface="Script MT Bold" pitchFamily="66" charset="0"/>
              </a:rPr>
              <a:t>Questions?</a:t>
            </a:r>
            <a:endParaRPr lang="en-US" sz="11500" b="1" dirty="0">
              <a:solidFill>
                <a:schemeClr val="tx1"/>
              </a:solidFill>
              <a:latin typeface="Script MT Bold" pitchFamily="66" charset="0"/>
            </a:endParaRPr>
          </a:p>
        </p:txBody>
      </p:sp>
      <p:sp>
        <p:nvSpPr>
          <p:cNvPr id="4" name="Rectangle 2"/>
          <p:cNvSpPr txBox="1">
            <a:spLocks noChangeArrowheads="1"/>
          </p:cNvSpPr>
          <p:nvPr/>
        </p:nvSpPr>
        <p:spPr>
          <a:xfrm>
            <a:off x="304800" y="3276600"/>
            <a:ext cx="8458200" cy="1447800"/>
          </a:xfrm>
          <a:prstGeom prst="rect">
            <a:avLst/>
          </a:prstGeom>
          <a:solidFill>
            <a:schemeClr val="tx2">
              <a:lumMod val="20000"/>
              <a:lumOff val="80000"/>
              <a:alpha val="80000"/>
            </a:schemeClr>
          </a:solidFill>
          <a:ln w="508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a:ln>
                  <a:noFill/>
                </a:ln>
                <a:solidFill>
                  <a:schemeClr val="tx1"/>
                </a:solidFill>
                <a:effectLst/>
                <a:uLnTx/>
                <a:uFillTx/>
                <a:latin typeface="Script MT Bold" pitchFamily="66" charset="0"/>
                <a:ea typeface="+mj-ea"/>
                <a:cs typeface="+mj-cs"/>
              </a:rPr>
              <a:t>Complete WS#2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solidFill>
            <a:schemeClr val="tx2">
              <a:lumMod val="20000"/>
              <a:lumOff val="80000"/>
              <a:alpha val="80000"/>
            </a:schemeClr>
          </a:solidFill>
          <a:ln w="50800">
            <a:solidFill>
              <a:schemeClr val="tx1"/>
            </a:solidFill>
          </a:ln>
        </p:spPr>
        <p:txBody>
          <a:bodyPr>
            <a:normAutofit fontScale="90000"/>
          </a:bodyPr>
          <a:lstStyle/>
          <a:p>
            <a:pPr eaLnBrk="1" hangingPunct="1"/>
            <a:r>
              <a:rPr lang="en-US" sz="4200" b="1" dirty="0">
                <a:solidFill>
                  <a:srgbClr val="002060"/>
                </a:solidFill>
                <a:latin typeface="Trebuchet MS" pitchFamily="34" charset="0"/>
              </a:rPr>
              <a:t>After today </a:t>
            </a:r>
            <a:r>
              <a:rPr lang="en-US" sz="4200" b="1">
                <a:solidFill>
                  <a:srgbClr val="002060"/>
                </a:solidFill>
                <a:latin typeface="Trebuchet MS" pitchFamily="34" charset="0"/>
              </a:rPr>
              <a:t>you should </a:t>
            </a:r>
            <a:r>
              <a:rPr lang="en-US" sz="4200" b="1" dirty="0">
                <a:solidFill>
                  <a:srgbClr val="002060"/>
                </a:solidFill>
                <a:latin typeface="Trebuchet MS" pitchFamily="34" charset="0"/>
              </a:rPr>
              <a:t>be able to…</a:t>
            </a:r>
          </a:p>
        </p:txBody>
      </p:sp>
      <p:sp>
        <p:nvSpPr>
          <p:cNvPr id="3076" name="Rectangle 3"/>
          <p:cNvSpPr>
            <a:spLocks noGrp="1" noChangeArrowheads="1"/>
          </p:cNvSpPr>
          <p:nvPr>
            <p:ph type="body" idx="1"/>
          </p:nvPr>
        </p:nvSpPr>
        <p:spPr>
          <a:xfrm>
            <a:off x="457200" y="1506538"/>
            <a:ext cx="8229600" cy="4873625"/>
          </a:xfrm>
          <a:solidFill>
            <a:schemeClr val="tx2">
              <a:lumMod val="20000"/>
              <a:lumOff val="80000"/>
              <a:alpha val="80000"/>
            </a:schemeClr>
          </a:solidFill>
          <a:ln w="50800">
            <a:solidFill>
              <a:schemeClr val="tx1"/>
            </a:solidFill>
          </a:ln>
        </p:spPr>
        <p:txBody>
          <a:bodyPr>
            <a:normAutofit fontScale="92500" lnSpcReduction="10000"/>
          </a:bodyPr>
          <a:lstStyle/>
          <a:p>
            <a:pPr>
              <a:spcBef>
                <a:spcPts val="0"/>
              </a:spcBef>
              <a:tabLst>
                <a:tab pos="457200" algn="l"/>
              </a:tabLst>
            </a:pPr>
            <a:r>
              <a:rPr lang="en-US" sz="4000" dirty="0">
                <a:latin typeface="Trebuchet MS" pitchFamily="34" charset="0"/>
                <a:ea typeface="Times New Roman"/>
              </a:rPr>
              <a:t>Explain the effect on gas properties using Boyle’s and Charles’s laws</a:t>
            </a:r>
          </a:p>
          <a:p>
            <a:pPr>
              <a:spcBef>
                <a:spcPts val="0"/>
              </a:spcBef>
              <a:tabLst>
                <a:tab pos="457200" algn="l"/>
              </a:tabLst>
            </a:pPr>
            <a:r>
              <a:rPr lang="en-US" sz="4000" dirty="0">
                <a:latin typeface="Trebuchet MS" pitchFamily="34" charset="0"/>
                <a:ea typeface="Times New Roman"/>
              </a:rPr>
              <a:t>Calculate an unknown pressure, temperature, or volume by solving algebraically</a:t>
            </a:r>
          </a:p>
          <a:p>
            <a:pPr>
              <a:spcBef>
                <a:spcPts val="0"/>
              </a:spcBef>
              <a:tabLst>
                <a:tab pos="457200" algn="l"/>
              </a:tabLst>
            </a:pPr>
            <a:r>
              <a:rPr lang="en-US" sz="4000" dirty="0">
                <a:latin typeface="Trebuchet MS" pitchFamily="34" charset="0"/>
                <a:ea typeface="Times New Roman"/>
              </a:rPr>
              <a:t>Explain what an ideal gas is</a:t>
            </a:r>
          </a:p>
          <a:p>
            <a:pPr>
              <a:spcBef>
                <a:spcPts val="0"/>
              </a:spcBef>
              <a:tabLst>
                <a:tab pos="457200" algn="l"/>
              </a:tabLst>
            </a:pPr>
            <a:r>
              <a:rPr lang="en-US" sz="4000" dirty="0">
                <a:latin typeface="Trebuchet MS" pitchFamily="34" charset="0"/>
                <a:ea typeface="Times New Roman"/>
              </a:rPr>
              <a:t>Calculate an unknown pressure, temperature, volume, or amount of gas using the ideal gas law equation</a:t>
            </a:r>
          </a:p>
          <a:p>
            <a:pPr>
              <a:spcBef>
                <a:spcPts val="0"/>
              </a:spcBef>
              <a:tabLst>
                <a:tab pos="457200" algn="l"/>
              </a:tabLst>
            </a:pPr>
            <a:endParaRPr lang="en-US" sz="4000" dirty="0">
              <a:latin typeface="Trebuchet MS" pitchFamily="34" charset="0"/>
              <a:ea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57634"/>
            <a:ext cx="8229600" cy="942294"/>
          </a:xfrm>
          <a:solidFill>
            <a:schemeClr val="tx2">
              <a:lumMod val="20000"/>
              <a:lumOff val="80000"/>
              <a:alpha val="80000"/>
            </a:schemeClr>
          </a:solidFill>
          <a:ln w="50800">
            <a:solidFill>
              <a:schemeClr val="tx1"/>
            </a:solidFill>
          </a:ln>
        </p:spPr>
        <p:txBody>
          <a:bodyPr>
            <a:noAutofit/>
          </a:bodyPr>
          <a:lstStyle/>
          <a:p>
            <a:pPr eaLnBrk="1" hangingPunct="1"/>
            <a:r>
              <a:rPr lang="en-US" sz="3950" b="1" dirty="0">
                <a:solidFill>
                  <a:srgbClr val="002060"/>
                </a:solidFill>
                <a:latin typeface="Trebuchet MS" pitchFamily="34" charset="0"/>
              </a:rPr>
              <a:t>Boyle’s Law: Pressure and Volume</a:t>
            </a:r>
          </a:p>
        </p:txBody>
      </p:sp>
      <p:sp>
        <p:nvSpPr>
          <p:cNvPr id="2" name="Rectangle 3"/>
          <p:cNvSpPr>
            <a:spLocks noGrp="1" noChangeArrowheads="1"/>
          </p:cNvSpPr>
          <p:nvPr>
            <p:ph sz="half" idx="1"/>
          </p:nvPr>
        </p:nvSpPr>
        <p:spPr>
          <a:xfrm>
            <a:off x="457200" y="1324434"/>
            <a:ext cx="5181600" cy="4847766"/>
          </a:xfrm>
          <a:solidFill>
            <a:schemeClr val="tx2">
              <a:lumMod val="20000"/>
              <a:lumOff val="80000"/>
              <a:alpha val="80000"/>
            </a:schemeClr>
          </a:solidFill>
          <a:ln w="50800">
            <a:solidFill>
              <a:schemeClr val="tx1"/>
            </a:solidFill>
          </a:ln>
        </p:spPr>
        <p:txBody>
          <a:bodyPr>
            <a:noAutofit/>
          </a:bodyPr>
          <a:lstStyle/>
          <a:p>
            <a:pPr marL="0" indent="0">
              <a:buNone/>
            </a:pPr>
            <a:r>
              <a:rPr lang="en-US" dirty="0">
                <a:latin typeface="Trebuchet MS" pitchFamily="34" charset="0"/>
              </a:rPr>
              <a:t>Robert Boyle was the first person to </a:t>
            </a:r>
            <a:r>
              <a:rPr lang="en-US" i="1" dirty="0">
                <a:solidFill>
                  <a:srgbClr val="002060"/>
                </a:solidFill>
                <a:effectLst>
                  <a:outerShdw blurRad="38100" dist="38100" dir="2700000" algn="tl">
                    <a:srgbClr val="000000">
                      <a:alpha val="43137"/>
                    </a:srgbClr>
                  </a:outerShdw>
                </a:effectLst>
                <a:latin typeface="Trebuchet MS" pitchFamily="34" charset="0"/>
              </a:rPr>
              <a:t>study the pressure-volume relationship of gases.</a:t>
            </a:r>
          </a:p>
          <a:p>
            <a:r>
              <a:rPr lang="en-US" dirty="0">
                <a:latin typeface="Trebuchet MS" pitchFamily="34" charset="0"/>
              </a:rPr>
              <a:t>In 1662 Boyle proposed a law to describe this relationship.</a:t>
            </a:r>
          </a:p>
        </p:txBody>
      </p:sp>
      <p:sp>
        <p:nvSpPr>
          <p:cNvPr id="3" name="Content Placeholder 2"/>
          <p:cNvSpPr>
            <a:spLocks noGrp="1"/>
          </p:cNvSpPr>
          <p:nvPr>
            <p:ph sz="half" idx="2"/>
          </p:nvPr>
        </p:nvSpPr>
        <p:spPr>
          <a:xfrm>
            <a:off x="5791200" y="1324435"/>
            <a:ext cx="2895600" cy="4847765"/>
          </a:xfrm>
          <a:solidFill>
            <a:schemeClr val="tx2">
              <a:lumMod val="20000"/>
              <a:lumOff val="80000"/>
              <a:alpha val="80000"/>
            </a:schemeClr>
          </a:solidFill>
          <a:ln w="50800">
            <a:solidFill>
              <a:schemeClr val="tx1"/>
            </a:solidFill>
          </a:ln>
        </p:spPr>
        <p:txBody>
          <a:bodyPr/>
          <a:lstStyle/>
          <a:p>
            <a:endParaRPr lang="en-US" dirty="0"/>
          </a:p>
        </p:txBody>
      </p:sp>
      <p:pic>
        <p:nvPicPr>
          <p:cNvPr id="11" name="Picture 4" descr="http://www.algebralab.org/img/590888a1-0171-42e8-8a58-32620878b8f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885518"/>
            <a:ext cx="3267541" cy="2134282"/>
          </a:xfrm>
          <a:prstGeom prst="rect">
            <a:avLst/>
          </a:prstGeom>
          <a:noFill/>
          <a:ln w="50800">
            <a:solidFill>
              <a:schemeClr val="tx1"/>
            </a:solidFill>
          </a:ln>
        </p:spPr>
      </p:pic>
      <p:pic>
        <p:nvPicPr>
          <p:cNvPr id="12" name="Picture 2" descr="http://www.comp.dit.ie/dgordon/lectures/hum1/031121/031121boy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744" y="1981199"/>
            <a:ext cx="2514600" cy="31947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0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181600" y="1676400"/>
            <a:ext cx="3124200" cy="3886200"/>
          </a:xfrm>
          <a:solidFill>
            <a:schemeClr val="tx2">
              <a:lumMod val="20000"/>
              <a:lumOff val="80000"/>
              <a:alpha val="80000"/>
            </a:schemeClr>
          </a:solidFill>
          <a:ln w="50800">
            <a:solidFill>
              <a:schemeClr val="tx1"/>
            </a:solidFill>
          </a:ln>
        </p:spPr>
        <p:txBody>
          <a:bodyPr/>
          <a:lstStyle/>
          <a:p>
            <a:endParaRPr lang="en-US" dirty="0"/>
          </a:p>
        </p:txBody>
      </p:sp>
      <p:pic>
        <p:nvPicPr>
          <p:cNvPr id="4098" name="Picture 2" descr="http://www.comp.dit.ie/dgordon/lectures/hum1/031121/031121boy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172" y="1875972"/>
            <a:ext cx="2716696" cy="3451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AutoShape 2"/>
          <p:cNvSpPr>
            <a:spLocks noChangeArrowheads="1"/>
          </p:cNvSpPr>
          <p:nvPr/>
        </p:nvSpPr>
        <p:spPr bwMode="auto">
          <a:xfrm>
            <a:off x="65286" y="609600"/>
            <a:ext cx="5566254" cy="5411561"/>
          </a:xfrm>
          <a:prstGeom prst="verticalScroll">
            <a:avLst>
              <a:gd name="adj" fmla="val 12500"/>
            </a:avLst>
          </a:prstGeom>
          <a:solidFill>
            <a:srgbClr val="FFFFFF">
              <a:alpha val="80000"/>
            </a:srgbClr>
          </a:solidFill>
          <a:ln w="508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a:ln>
                  <a:noFill/>
                </a:ln>
                <a:solidFill>
                  <a:schemeClr val="tx1"/>
                </a:solidFill>
                <a:effectLst/>
                <a:latin typeface="Old English Text MT" pitchFamily="66" charset="0"/>
                <a:cs typeface="Arial" pitchFamily="34" charset="0"/>
              </a:rPr>
              <a:t>“For a given</a:t>
            </a:r>
            <a:r>
              <a:rPr kumimoji="0" lang="en-US" sz="4000" b="0" i="0" u="none" strike="noStrike" cap="none" normalizeH="0" dirty="0">
                <a:ln>
                  <a:noFill/>
                </a:ln>
                <a:solidFill>
                  <a:schemeClr val="tx1"/>
                </a:solidFill>
                <a:effectLst/>
                <a:latin typeface="Old English Text MT" pitchFamily="66" charset="0"/>
                <a:cs typeface="Arial" pitchFamily="34" charset="0"/>
              </a:rPr>
              <a:t> mass of a gas at constant temperature, the volume of a gas varies inversely with pressure.”</a:t>
            </a:r>
            <a:endParaRPr kumimoji="0" lang="en-US" sz="4000" b="0" i="0" u="none" strike="noStrike" cap="none" normalizeH="0" baseline="0" dirty="0">
              <a:ln>
                <a:noFill/>
              </a:ln>
              <a:solidFill>
                <a:schemeClr val="tx1"/>
              </a:solidFill>
              <a:effectLst/>
              <a:latin typeface="Old English Text MT" pitchFamily="66" charset="0"/>
              <a:cs typeface="Arial" pitchFamily="34" charset="0"/>
            </a:endParaRPr>
          </a:p>
        </p:txBody>
      </p:sp>
      <p:pic>
        <p:nvPicPr>
          <p:cNvPr id="7" name="Picture 6" descr="http://www.gifs.net/Animation11/Science_and_Body/Mouths/Mouth_3.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9398">
            <a:off x="6324351" y="4097515"/>
            <a:ext cx="485959" cy="41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32694"/>
            <a:ext cx="8229600" cy="1143000"/>
          </a:xfrm>
          <a:solidFill>
            <a:schemeClr val="tx2">
              <a:lumMod val="20000"/>
              <a:lumOff val="80000"/>
              <a:alpha val="80000"/>
            </a:schemeClr>
          </a:solidFill>
          <a:ln w="50800">
            <a:solidFill>
              <a:schemeClr val="tx1"/>
            </a:solidFill>
          </a:ln>
        </p:spPr>
        <p:txBody>
          <a:bodyPr>
            <a:noAutofit/>
          </a:bodyPr>
          <a:lstStyle/>
          <a:p>
            <a:pPr eaLnBrk="1" hangingPunct="1"/>
            <a:r>
              <a:rPr lang="en-US" sz="3950" b="1" dirty="0">
                <a:solidFill>
                  <a:srgbClr val="002060"/>
                </a:solidFill>
                <a:latin typeface="Trebuchet MS" pitchFamily="34" charset="0"/>
              </a:rPr>
              <a:t>Boyle’s Law: Pressure and Volume</a:t>
            </a:r>
          </a:p>
        </p:txBody>
      </p:sp>
      <p:sp>
        <p:nvSpPr>
          <p:cNvPr id="2" name="Rectangle 3"/>
          <p:cNvSpPr>
            <a:spLocks noGrp="1" noChangeArrowheads="1"/>
          </p:cNvSpPr>
          <p:nvPr>
            <p:ph idx="1"/>
          </p:nvPr>
        </p:nvSpPr>
        <p:spPr>
          <a:solidFill>
            <a:schemeClr val="tx2">
              <a:lumMod val="20000"/>
              <a:lumOff val="80000"/>
              <a:alpha val="80000"/>
            </a:schemeClr>
          </a:solidFill>
          <a:ln w="50800">
            <a:solidFill>
              <a:schemeClr val="tx1"/>
            </a:solidFill>
          </a:ln>
        </p:spPr>
        <p:txBody>
          <a:bodyPr>
            <a:noAutofit/>
          </a:bodyPr>
          <a:lstStyle/>
          <a:p>
            <a:pPr marL="0" indent="0">
              <a:buNone/>
            </a:pPr>
            <a:r>
              <a:rPr lang="en-US" sz="3300" dirty="0">
                <a:latin typeface="Trebuchet MS" pitchFamily="34" charset="0"/>
              </a:rPr>
              <a:t>We can simplify this relationship by the formula:</a:t>
            </a:r>
          </a:p>
          <a:p>
            <a:pPr marL="0" indent="0">
              <a:buNone/>
            </a:pPr>
            <a:endParaRPr lang="en-US" sz="3300" dirty="0">
              <a:latin typeface="Trebuchet MS" pitchFamily="34" charset="0"/>
            </a:endParaRPr>
          </a:p>
          <a:p>
            <a:pPr marL="0" indent="0">
              <a:buNone/>
            </a:pPr>
            <a:r>
              <a:rPr lang="en-US" sz="3300" dirty="0">
                <a:latin typeface="Trebuchet MS" pitchFamily="34" charset="0"/>
              </a:rPr>
              <a:t>Where,</a:t>
            </a:r>
          </a:p>
          <a:p>
            <a:pPr marL="1485900" indent="-1485900">
              <a:buNone/>
            </a:pPr>
            <a:r>
              <a:rPr lang="en-US" sz="3300" dirty="0">
                <a:latin typeface="Trebuchet MS" pitchFamily="34" charset="0"/>
              </a:rPr>
              <a:t>P</a:t>
            </a:r>
            <a:r>
              <a:rPr lang="en-US" sz="3300" baseline="-25000" dirty="0">
                <a:latin typeface="Trebuchet MS" pitchFamily="34" charset="0"/>
              </a:rPr>
              <a:t>1</a:t>
            </a:r>
            <a:r>
              <a:rPr lang="en-US" sz="3300" dirty="0">
                <a:latin typeface="Trebuchet MS" pitchFamily="34" charset="0"/>
              </a:rPr>
              <a:t>, P</a:t>
            </a:r>
            <a:r>
              <a:rPr lang="en-US" sz="3300" baseline="-25000" dirty="0">
                <a:latin typeface="Trebuchet MS" pitchFamily="34" charset="0"/>
              </a:rPr>
              <a:t>2</a:t>
            </a:r>
            <a:r>
              <a:rPr lang="en-US" sz="3300" dirty="0">
                <a:latin typeface="Trebuchet MS" pitchFamily="34" charset="0"/>
              </a:rPr>
              <a:t> = </a:t>
            </a:r>
            <a:r>
              <a:rPr lang="en-US" sz="3300" i="1" dirty="0">
                <a:solidFill>
                  <a:srgbClr val="002060"/>
                </a:solidFill>
                <a:effectLst>
                  <a:outerShdw blurRad="38100" dist="38100" dir="2700000" algn="tl">
                    <a:srgbClr val="000000">
                      <a:alpha val="43137"/>
                    </a:srgbClr>
                  </a:outerShdw>
                </a:effectLst>
                <a:latin typeface="Trebuchet MS" pitchFamily="34" charset="0"/>
              </a:rPr>
              <a:t>pressure in any unit (</a:t>
            </a:r>
            <a:r>
              <a:rPr lang="en-US" sz="3300" i="1" dirty="0" err="1">
                <a:solidFill>
                  <a:srgbClr val="002060"/>
                </a:solidFill>
                <a:effectLst>
                  <a:outerShdw blurRad="38100" dist="38100" dir="2700000" algn="tl">
                    <a:srgbClr val="000000">
                      <a:alpha val="43137"/>
                    </a:srgbClr>
                  </a:outerShdw>
                </a:effectLst>
                <a:latin typeface="Trebuchet MS" pitchFamily="34" charset="0"/>
              </a:rPr>
              <a:t>atm</a:t>
            </a:r>
            <a:r>
              <a:rPr lang="en-US" sz="3300" i="1" dirty="0">
                <a:solidFill>
                  <a:srgbClr val="002060"/>
                </a:solidFill>
                <a:effectLst>
                  <a:outerShdw blurRad="38100" dist="38100" dir="2700000" algn="tl">
                    <a:srgbClr val="000000">
                      <a:alpha val="43137"/>
                    </a:srgbClr>
                  </a:outerShdw>
                </a:effectLst>
                <a:latin typeface="Trebuchet MS" pitchFamily="34" charset="0"/>
              </a:rPr>
              <a:t>, </a:t>
            </a:r>
            <a:r>
              <a:rPr lang="en-US" sz="3300" i="1" dirty="0" err="1">
                <a:solidFill>
                  <a:srgbClr val="002060"/>
                </a:solidFill>
                <a:effectLst>
                  <a:outerShdw blurRad="38100" dist="38100" dir="2700000" algn="tl">
                    <a:srgbClr val="000000">
                      <a:alpha val="43137"/>
                    </a:srgbClr>
                  </a:outerShdw>
                </a:effectLst>
                <a:latin typeface="Trebuchet MS" pitchFamily="34" charset="0"/>
              </a:rPr>
              <a:t>kPa</a:t>
            </a:r>
            <a:r>
              <a:rPr lang="en-US" sz="3300" i="1" dirty="0">
                <a:solidFill>
                  <a:srgbClr val="002060"/>
                </a:solidFill>
                <a:effectLst>
                  <a:outerShdw blurRad="38100" dist="38100" dir="2700000" algn="tl">
                    <a:srgbClr val="000000">
                      <a:alpha val="43137"/>
                    </a:srgbClr>
                  </a:outerShdw>
                </a:effectLst>
                <a:latin typeface="Trebuchet MS" pitchFamily="34" charset="0"/>
              </a:rPr>
              <a:t>, mmHg), BUT they must match! </a:t>
            </a:r>
          </a:p>
          <a:p>
            <a:pPr marL="1485900" indent="-1485900">
              <a:buNone/>
            </a:pPr>
            <a:r>
              <a:rPr lang="en-US" sz="3300" dirty="0">
                <a:latin typeface="Trebuchet MS" pitchFamily="34" charset="0"/>
              </a:rPr>
              <a:t>V</a:t>
            </a:r>
            <a:r>
              <a:rPr lang="en-US" sz="3300" baseline="-25000" dirty="0">
                <a:latin typeface="Trebuchet MS" pitchFamily="34" charset="0"/>
              </a:rPr>
              <a:t>1</a:t>
            </a:r>
            <a:r>
              <a:rPr lang="en-US" sz="3300" dirty="0">
                <a:latin typeface="Trebuchet MS" pitchFamily="34" charset="0"/>
              </a:rPr>
              <a:t>, V</a:t>
            </a:r>
            <a:r>
              <a:rPr lang="en-US" sz="3300" baseline="-25000" dirty="0">
                <a:latin typeface="Trebuchet MS" pitchFamily="34" charset="0"/>
              </a:rPr>
              <a:t>2</a:t>
            </a:r>
            <a:r>
              <a:rPr lang="en-US" sz="3300" dirty="0">
                <a:latin typeface="Trebuchet MS" pitchFamily="34" charset="0"/>
              </a:rPr>
              <a:t> = </a:t>
            </a:r>
            <a:r>
              <a:rPr lang="en-US" sz="3300" i="1" dirty="0">
                <a:solidFill>
                  <a:srgbClr val="002060"/>
                </a:solidFill>
                <a:effectLst>
                  <a:outerShdw blurRad="38100" dist="38100" dir="2700000" algn="tl">
                    <a:srgbClr val="000000">
                      <a:alpha val="43137"/>
                    </a:srgbClr>
                  </a:outerShdw>
                </a:effectLst>
                <a:latin typeface="Trebuchet MS" pitchFamily="34" charset="0"/>
              </a:rPr>
              <a:t>volume in any unit (usually, L or mL), BUT they must match!</a:t>
            </a:r>
          </a:p>
          <a:p>
            <a:pPr marL="0" indent="0">
              <a:buNone/>
            </a:pPr>
            <a:endParaRPr lang="en-US" sz="3300" dirty="0">
              <a:latin typeface="Trebuchet MS" pitchFamily="34" charset="0"/>
            </a:endParaRPr>
          </a:p>
        </p:txBody>
      </p:sp>
      <p:sp>
        <p:nvSpPr>
          <p:cNvPr id="4" name="TextBox 3"/>
          <p:cNvSpPr txBox="1"/>
          <p:nvPr/>
        </p:nvSpPr>
        <p:spPr>
          <a:xfrm>
            <a:off x="2362200" y="2286000"/>
            <a:ext cx="5257800" cy="1200329"/>
          </a:xfrm>
          <a:prstGeom prst="rect">
            <a:avLst/>
          </a:prstGeom>
          <a:noFill/>
          <a:ln w="50800" cmpd="dbl">
            <a:solidFill>
              <a:srgbClr val="002060"/>
            </a:solidFill>
          </a:ln>
        </p:spPr>
        <p:txBody>
          <a:bodyPr wrap="square" rtlCol="0">
            <a:spAutoFit/>
          </a:bodyPr>
          <a:lstStyle/>
          <a:p>
            <a:pPr algn="ctr"/>
            <a:r>
              <a:rPr lang="en-US" sz="7200" dirty="0">
                <a:solidFill>
                  <a:srgbClr val="002060"/>
                </a:solidFill>
                <a:latin typeface="Trebuchet MS" pitchFamily="34" charset="0"/>
              </a:rPr>
              <a:t>P</a:t>
            </a:r>
            <a:r>
              <a:rPr lang="en-US" sz="7200" baseline="-25000" dirty="0">
                <a:solidFill>
                  <a:srgbClr val="002060"/>
                </a:solidFill>
                <a:latin typeface="Trebuchet MS" pitchFamily="34" charset="0"/>
              </a:rPr>
              <a:t>1 </a:t>
            </a:r>
            <a:r>
              <a:rPr lang="en-US" sz="7200" dirty="0">
                <a:solidFill>
                  <a:srgbClr val="002060"/>
                </a:solidFill>
                <a:latin typeface="Trebuchet MS" pitchFamily="34" charset="0"/>
              </a:rPr>
              <a:t>V</a:t>
            </a:r>
            <a:r>
              <a:rPr lang="en-US" sz="7200" baseline="-25000" dirty="0">
                <a:solidFill>
                  <a:srgbClr val="002060"/>
                </a:solidFill>
                <a:latin typeface="Trebuchet MS" pitchFamily="34" charset="0"/>
              </a:rPr>
              <a:t>1 </a:t>
            </a:r>
            <a:r>
              <a:rPr lang="en-US" sz="7200" dirty="0">
                <a:solidFill>
                  <a:srgbClr val="002060"/>
                </a:solidFill>
                <a:latin typeface="Trebuchet MS" pitchFamily="34" charset="0"/>
              </a:rPr>
              <a:t>= P</a:t>
            </a:r>
            <a:r>
              <a:rPr lang="en-US" sz="7200" baseline="-25000" dirty="0">
                <a:solidFill>
                  <a:srgbClr val="002060"/>
                </a:solidFill>
                <a:latin typeface="Trebuchet MS" pitchFamily="34" charset="0"/>
              </a:rPr>
              <a:t>2 </a:t>
            </a:r>
            <a:r>
              <a:rPr lang="en-US" sz="7200" dirty="0">
                <a:solidFill>
                  <a:srgbClr val="002060"/>
                </a:solidFill>
                <a:latin typeface="Trebuchet MS" pitchFamily="34" charset="0"/>
              </a:rPr>
              <a:t>V</a:t>
            </a:r>
            <a:r>
              <a:rPr lang="en-US" sz="7200" baseline="-25000" dirty="0">
                <a:solidFill>
                  <a:srgbClr val="002060"/>
                </a:solidFill>
                <a:latin typeface="Trebuchet MS" pitchFamily="34" charset="0"/>
              </a:rPr>
              <a:t>2</a:t>
            </a:r>
          </a:p>
        </p:txBody>
      </p:sp>
    </p:spTree>
    <p:extLst>
      <p:ext uri="{BB962C8B-B14F-4D97-AF65-F5344CB8AC3E}">
        <p14:creationId xmlns:p14="http://schemas.microsoft.com/office/powerpoint/2010/main" val="41083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dissolv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dissolv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dissolv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32694"/>
            <a:ext cx="8229600" cy="1143000"/>
          </a:xfrm>
          <a:solidFill>
            <a:schemeClr val="tx2">
              <a:lumMod val="20000"/>
              <a:lumOff val="80000"/>
              <a:alpha val="80000"/>
            </a:schemeClr>
          </a:solidFill>
          <a:ln w="50800">
            <a:solidFill>
              <a:schemeClr val="tx1"/>
            </a:solidFill>
          </a:ln>
        </p:spPr>
        <p:txBody>
          <a:bodyPr>
            <a:noAutofit/>
          </a:bodyPr>
          <a:lstStyle/>
          <a:p>
            <a:pPr eaLnBrk="1" hangingPunct="1"/>
            <a:r>
              <a:rPr lang="en-US" sz="5400" b="1" dirty="0">
                <a:solidFill>
                  <a:srgbClr val="002060"/>
                </a:solidFill>
                <a:latin typeface="Trebuchet MS" pitchFamily="34" charset="0"/>
              </a:rPr>
              <a:t>Boyle’s Law: Example</a:t>
            </a:r>
          </a:p>
        </p:txBody>
      </p:sp>
      <p:sp>
        <p:nvSpPr>
          <p:cNvPr id="2" name="Rectangle 3"/>
          <p:cNvSpPr>
            <a:spLocks noGrp="1" noChangeArrowheads="1"/>
          </p:cNvSpPr>
          <p:nvPr>
            <p:ph idx="1"/>
          </p:nvPr>
        </p:nvSpPr>
        <p:spPr>
          <a:solidFill>
            <a:schemeClr val="tx2">
              <a:lumMod val="20000"/>
              <a:lumOff val="80000"/>
              <a:alpha val="80000"/>
            </a:schemeClr>
          </a:solidFill>
          <a:ln w="50800">
            <a:solidFill>
              <a:schemeClr val="tx1"/>
            </a:solidFill>
          </a:ln>
        </p:spPr>
        <p:txBody>
          <a:bodyPr>
            <a:noAutofit/>
          </a:bodyPr>
          <a:lstStyle/>
          <a:p>
            <a:pPr marL="0" indent="0">
              <a:buNone/>
            </a:pPr>
            <a:r>
              <a:rPr lang="en-US" sz="2500" dirty="0">
                <a:latin typeface="Trebuchet MS" pitchFamily="34" charset="0"/>
              </a:rPr>
              <a:t>A gas has a volume of 30.0L at 150 </a:t>
            </a:r>
            <a:r>
              <a:rPr lang="en-US" sz="2500" dirty="0" err="1">
                <a:latin typeface="Trebuchet MS" pitchFamily="34" charset="0"/>
              </a:rPr>
              <a:t>kPa</a:t>
            </a:r>
            <a:r>
              <a:rPr lang="en-US" sz="2500" dirty="0">
                <a:latin typeface="Trebuchet MS" pitchFamily="34" charset="0"/>
              </a:rPr>
              <a:t>.  What is the volume of the gas at 0.252 </a:t>
            </a:r>
            <a:r>
              <a:rPr lang="en-US" sz="2500" dirty="0" err="1">
                <a:latin typeface="Trebuchet MS" pitchFamily="34" charset="0"/>
              </a:rPr>
              <a:t>atm</a:t>
            </a:r>
            <a:r>
              <a:rPr lang="en-US" sz="2500" dirty="0">
                <a:latin typeface="Trebuchet MS" pitchFamily="34" charset="0"/>
              </a:rPr>
              <a:t>?</a:t>
            </a:r>
          </a:p>
          <a:p>
            <a:pPr marL="0" indent="0">
              <a:buNone/>
            </a:pPr>
            <a:r>
              <a:rPr lang="en-US" sz="2500" dirty="0">
                <a:latin typeface="Trebuchet MS" pitchFamily="34" charset="0"/>
              </a:rPr>
              <a:t>P</a:t>
            </a:r>
            <a:r>
              <a:rPr lang="en-US" sz="2500" baseline="-25000" dirty="0">
                <a:latin typeface="Trebuchet MS" pitchFamily="34" charset="0"/>
              </a:rPr>
              <a:t>1</a:t>
            </a:r>
            <a:r>
              <a:rPr lang="en-US" sz="2500" dirty="0">
                <a:latin typeface="Trebuchet MS" pitchFamily="34" charset="0"/>
              </a:rPr>
              <a:t>=</a:t>
            </a:r>
          </a:p>
          <a:p>
            <a:pPr marL="0" indent="0">
              <a:buNone/>
            </a:pPr>
            <a:r>
              <a:rPr lang="en-US" sz="2500" dirty="0">
                <a:latin typeface="Trebuchet MS" pitchFamily="34" charset="0"/>
              </a:rPr>
              <a:t>V</a:t>
            </a:r>
            <a:r>
              <a:rPr lang="en-US" sz="2500" baseline="-25000" dirty="0">
                <a:latin typeface="Trebuchet MS" pitchFamily="34" charset="0"/>
              </a:rPr>
              <a:t>1</a:t>
            </a:r>
            <a:r>
              <a:rPr lang="en-US" sz="2500" dirty="0">
                <a:latin typeface="Trebuchet MS" pitchFamily="34" charset="0"/>
              </a:rPr>
              <a:t>=</a:t>
            </a:r>
          </a:p>
          <a:p>
            <a:pPr marL="0" indent="0">
              <a:buNone/>
            </a:pPr>
            <a:r>
              <a:rPr lang="en-US" sz="2500" dirty="0">
                <a:latin typeface="Trebuchet MS" pitchFamily="34" charset="0"/>
              </a:rPr>
              <a:t>P</a:t>
            </a:r>
            <a:r>
              <a:rPr lang="en-US" sz="2500" baseline="-25000" dirty="0">
                <a:latin typeface="Trebuchet MS" pitchFamily="34" charset="0"/>
              </a:rPr>
              <a:t>2</a:t>
            </a:r>
            <a:r>
              <a:rPr lang="en-US" sz="2500" dirty="0">
                <a:latin typeface="Trebuchet MS" pitchFamily="34" charset="0"/>
              </a:rPr>
              <a:t>=</a:t>
            </a:r>
          </a:p>
          <a:p>
            <a:pPr marL="0" indent="0">
              <a:buNone/>
            </a:pPr>
            <a:r>
              <a:rPr lang="en-US" sz="2500" dirty="0">
                <a:latin typeface="Trebuchet MS" pitchFamily="34" charset="0"/>
              </a:rPr>
              <a:t>V</a:t>
            </a:r>
            <a:r>
              <a:rPr lang="en-US" sz="2500" baseline="-25000" dirty="0">
                <a:latin typeface="Trebuchet MS" pitchFamily="34" charset="0"/>
              </a:rPr>
              <a:t>2</a:t>
            </a:r>
            <a:r>
              <a:rPr lang="en-US" sz="2500" dirty="0">
                <a:latin typeface="Trebuchet MS" pitchFamily="34" charset="0"/>
              </a:rPr>
              <a:t>=</a:t>
            </a:r>
          </a:p>
          <a:p>
            <a:pPr marL="0" indent="0">
              <a:buNone/>
            </a:pPr>
            <a:endParaRPr lang="en-US" sz="2500" dirty="0">
              <a:latin typeface="Trebuchet MS" pitchFamily="34" charset="0"/>
            </a:endParaRPr>
          </a:p>
        </p:txBody>
      </p:sp>
      <p:sp>
        <p:nvSpPr>
          <p:cNvPr id="7" name="Text Box 21"/>
          <p:cNvSpPr txBox="1">
            <a:spLocks noChangeArrowheads="1"/>
          </p:cNvSpPr>
          <p:nvPr/>
        </p:nvSpPr>
        <p:spPr bwMode="auto">
          <a:xfrm>
            <a:off x="914400" y="2434770"/>
            <a:ext cx="1295400"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150 </a:t>
            </a:r>
            <a:r>
              <a:rPr lang="en-US" sz="2500" dirty="0" err="1">
                <a:solidFill>
                  <a:srgbClr val="002060"/>
                </a:solidFill>
                <a:latin typeface="Trebuchet MS" pitchFamily="34" charset="0"/>
                <a:cs typeface="Arial" pitchFamily="34" charset="0"/>
              </a:rPr>
              <a:t>kPa</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8" name="Text Box 21"/>
          <p:cNvSpPr txBox="1">
            <a:spLocks noChangeArrowheads="1"/>
          </p:cNvSpPr>
          <p:nvPr/>
        </p:nvSpPr>
        <p:spPr bwMode="auto">
          <a:xfrm>
            <a:off x="914400" y="2832545"/>
            <a:ext cx="1295400"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30.0L</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9" name="Text Box 21"/>
          <p:cNvSpPr txBox="1">
            <a:spLocks noChangeArrowheads="1"/>
          </p:cNvSpPr>
          <p:nvPr/>
        </p:nvSpPr>
        <p:spPr bwMode="auto">
          <a:xfrm>
            <a:off x="957942" y="3347800"/>
            <a:ext cx="1785258"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0.252 </a:t>
            </a:r>
            <a:r>
              <a:rPr lang="en-US" sz="2500" dirty="0" err="1">
                <a:solidFill>
                  <a:srgbClr val="002060"/>
                </a:solidFill>
                <a:latin typeface="Trebuchet MS" pitchFamily="34" charset="0"/>
                <a:cs typeface="Arial" pitchFamily="34" charset="0"/>
              </a:rPr>
              <a:t>atm</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10" name="Text Box 21"/>
          <p:cNvSpPr txBox="1">
            <a:spLocks noChangeArrowheads="1"/>
          </p:cNvSpPr>
          <p:nvPr/>
        </p:nvSpPr>
        <p:spPr bwMode="auto">
          <a:xfrm>
            <a:off x="838200" y="3807261"/>
            <a:ext cx="762000"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11" name="Text Box 21"/>
          <p:cNvSpPr txBox="1">
            <a:spLocks noChangeArrowheads="1"/>
          </p:cNvSpPr>
          <p:nvPr/>
        </p:nvSpPr>
        <p:spPr bwMode="auto">
          <a:xfrm>
            <a:off x="2086428" y="2452914"/>
            <a:ext cx="333828"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x</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cxnSp>
        <p:nvCxnSpPr>
          <p:cNvPr id="5" name="Straight Connector 4"/>
          <p:cNvCxnSpPr/>
          <p:nvPr/>
        </p:nvCxnSpPr>
        <p:spPr>
          <a:xfrm flipH="1">
            <a:off x="2347686" y="2728686"/>
            <a:ext cx="1371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 Box 21"/>
          <p:cNvSpPr txBox="1">
            <a:spLocks noChangeArrowheads="1"/>
          </p:cNvSpPr>
          <p:nvPr/>
        </p:nvSpPr>
        <p:spPr bwMode="auto">
          <a:xfrm>
            <a:off x="2249712" y="2696028"/>
            <a:ext cx="1574804"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101.3 </a:t>
            </a:r>
            <a:r>
              <a:rPr lang="en-US" sz="2500" dirty="0" err="1">
                <a:solidFill>
                  <a:srgbClr val="002060"/>
                </a:solidFill>
                <a:latin typeface="Trebuchet MS" pitchFamily="34" charset="0"/>
                <a:cs typeface="Arial" pitchFamily="34" charset="0"/>
              </a:rPr>
              <a:t>kPa</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16" name="Text Box 21"/>
          <p:cNvSpPr txBox="1">
            <a:spLocks noChangeArrowheads="1"/>
          </p:cNvSpPr>
          <p:nvPr/>
        </p:nvSpPr>
        <p:spPr bwMode="auto">
          <a:xfrm>
            <a:off x="2315028" y="2286000"/>
            <a:ext cx="1295400"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1 </a:t>
            </a:r>
            <a:r>
              <a:rPr lang="en-US" sz="2500" dirty="0" err="1">
                <a:solidFill>
                  <a:srgbClr val="002060"/>
                </a:solidFill>
                <a:latin typeface="Trebuchet MS" pitchFamily="34" charset="0"/>
                <a:cs typeface="Arial" pitchFamily="34" charset="0"/>
              </a:rPr>
              <a:t>atm</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17" name="Text Box 21"/>
          <p:cNvSpPr txBox="1">
            <a:spLocks noChangeArrowheads="1"/>
          </p:cNvSpPr>
          <p:nvPr/>
        </p:nvSpPr>
        <p:spPr bwMode="auto">
          <a:xfrm>
            <a:off x="3773714" y="2461986"/>
            <a:ext cx="333828"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18" name="Text Box 21"/>
          <p:cNvSpPr txBox="1">
            <a:spLocks noChangeArrowheads="1"/>
          </p:cNvSpPr>
          <p:nvPr/>
        </p:nvSpPr>
        <p:spPr bwMode="auto">
          <a:xfrm>
            <a:off x="4064000" y="2509158"/>
            <a:ext cx="1295400"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1.5 </a:t>
            </a:r>
            <a:r>
              <a:rPr lang="en-US" sz="2500" dirty="0" err="1">
                <a:solidFill>
                  <a:srgbClr val="002060"/>
                </a:solidFill>
                <a:latin typeface="Trebuchet MS" pitchFamily="34" charset="0"/>
                <a:cs typeface="Arial" pitchFamily="34" charset="0"/>
              </a:rPr>
              <a:t>atm</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cxnSp>
        <p:nvCxnSpPr>
          <p:cNvPr id="19" name="Straight Connector 18"/>
          <p:cNvCxnSpPr/>
          <p:nvPr/>
        </p:nvCxnSpPr>
        <p:spPr>
          <a:xfrm flipV="1">
            <a:off x="3212192" y="2848428"/>
            <a:ext cx="466272" cy="228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616527" y="2596241"/>
            <a:ext cx="466272" cy="228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Text Box 21"/>
          <p:cNvSpPr txBox="1">
            <a:spLocks noChangeArrowheads="1"/>
          </p:cNvSpPr>
          <p:nvPr/>
        </p:nvSpPr>
        <p:spPr bwMode="auto">
          <a:xfrm>
            <a:off x="2383064" y="4060816"/>
            <a:ext cx="1557564"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(1.5 </a:t>
            </a:r>
            <a:r>
              <a:rPr lang="en-US" sz="2500" dirty="0" err="1">
                <a:solidFill>
                  <a:srgbClr val="002060"/>
                </a:solidFill>
                <a:latin typeface="Trebuchet MS" pitchFamily="34" charset="0"/>
                <a:cs typeface="Arial" pitchFamily="34" charset="0"/>
              </a:rPr>
              <a:t>atm</a:t>
            </a:r>
            <a:r>
              <a:rPr lang="en-US" sz="2500" dirty="0">
                <a:solidFill>
                  <a:srgbClr val="002060"/>
                </a:solidFill>
                <a:latin typeface="Trebuchet MS" pitchFamily="34" charset="0"/>
                <a:cs typeface="Arial" pitchFamily="34" charset="0"/>
              </a:rPr>
              <a:t>)</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23" name="Text Box 21"/>
          <p:cNvSpPr txBox="1">
            <a:spLocks noChangeArrowheads="1"/>
          </p:cNvSpPr>
          <p:nvPr/>
        </p:nvSpPr>
        <p:spPr bwMode="auto">
          <a:xfrm>
            <a:off x="3697519" y="4060816"/>
            <a:ext cx="1338941"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(30.0L)</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24" name="Text Box 21"/>
          <p:cNvSpPr txBox="1">
            <a:spLocks noChangeArrowheads="1"/>
          </p:cNvSpPr>
          <p:nvPr/>
        </p:nvSpPr>
        <p:spPr bwMode="auto">
          <a:xfrm>
            <a:off x="4869546" y="4109357"/>
            <a:ext cx="333828"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25" name="Text Box 21"/>
          <p:cNvSpPr txBox="1">
            <a:spLocks noChangeArrowheads="1"/>
          </p:cNvSpPr>
          <p:nvPr/>
        </p:nvSpPr>
        <p:spPr bwMode="auto">
          <a:xfrm>
            <a:off x="5076376" y="4094844"/>
            <a:ext cx="1894112"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500" dirty="0">
                <a:solidFill>
                  <a:srgbClr val="002060"/>
                </a:solidFill>
                <a:latin typeface="Trebuchet MS" pitchFamily="34" charset="0"/>
                <a:cs typeface="Arial" pitchFamily="34" charset="0"/>
              </a:rPr>
              <a:t>(0.252 </a:t>
            </a:r>
            <a:r>
              <a:rPr lang="en-US" sz="2500" dirty="0" err="1">
                <a:solidFill>
                  <a:srgbClr val="002060"/>
                </a:solidFill>
                <a:latin typeface="Trebuchet MS" pitchFamily="34" charset="0"/>
                <a:cs typeface="Arial" pitchFamily="34" charset="0"/>
              </a:rPr>
              <a:t>atm</a:t>
            </a:r>
            <a:r>
              <a:rPr lang="en-US" sz="2500" dirty="0">
                <a:solidFill>
                  <a:srgbClr val="002060"/>
                </a:solidFill>
                <a:latin typeface="Trebuchet MS" pitchFamily="34" charset="0"/>
                <a:cs typeface="Arial" pitchFamily="34" charset="0"/>
              </a:rPr>
              <a:t>)</a:t>
            </a:r>
            <a:endParaRPr kumimoji="0" lang="en-US" sz="2500" u="none" strike="noStrike" cap="none" normalizeH="0" baseline="0" dirty="0">
              <a:ln>
                <a:noFill/>
              </a:ln>
              <a:solidFill>
                <a:srgbClr val="002060"/>
              </a:solidFill>
              <a:effectLst/>
              <a:latin typeface="Trebuchet MS" pitchFamily="34" charset="0"/>
              <a:cs typeface="Arial" pitchFamily="34" charset="0"/>
            </a:endParaRPr>
          </a:p>
        </p:txBody>
      </p:sp>
      <p:sp>
        <p:nvSpPr>
          <p:cNvPr id="26" name="Text Box 21"/>
          <p:cNvSpPr txBox="1">
            <a:spLocks noChangeArrowheads="1"/>
          </p:cNvSpPr>
          <p:nvPr/>
        </p:nvSpPr>
        <p:spPr bwMode="auto">
          <a:xfrm>
            <a:off x="6770916" y="4085772"/>
            <a:ext cx="762000"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2500" dirty="0">
                <a:solidFill>
                  <a:srgbClr val="002060"/>
                </a:solidFill>
                <a:latin typeface="Trebuchet MS" pitchFamily="34" charset="0"/>
                <a:cs typeface="Arial" pitchFamily="34" charset="0"/>
              </a:rPr>
              <a:t>(V</a:t>
            </a:r>
            <a:r>
              <a:rPr lang="en-US" sz="2500" baseline="-25000" dirty="0">
                <a:solidFill>
                  <a:srgbClr val="002060"/>
                </a:solidFill>
                <a:latin typeface="Trebuchet MS" pitchFamily="34" charset="0"/>
                <a:cs typeface="Arial" pitchFamily="34" charset="0"/>
              </a:rPr>
              <a:t>2</a:t>
            </a:r>
            <a:r>
              <a:rPr lang="en-US" sz="2500" dirty="0">
                <a:solidFill>
                  <a:srgbClr val="002060"/>
                </a:solidFill>
                <a:latin typeface="Trebuchet MS" pitchFamily="34" charset="0"/>
                <a:cs typeface="Arial" pitchFamily="34" charset="0"/>
              </a:rPr>
              <a:t>)</a:t>
            </a:r>
            <a:endParaRPr kumimoji="0" lang="en-US" sz="2500" u="none" strike="noStrike" cap="none" normalizeH="0" baseline="-25000" dirty="0">
              <a:ln>
                <a:noFill/>
              </a:ln>
              <a:solidFill>
                <a:srgbClr val="002060"/>
              </a:solidFill>
              <a:effectLst/>
              <a:latin typeface="Trebuchet MS" pitchFamily="34" charset="0"/>
              <a:cs typeface="Arial" pitchFamily="34" charset="0"/>
            </a:endParaRPr>
          </a:p>
        </p:txBody>
      </p:sp>
      <p:sp>
        <p:nvSpPr>
          <p:cNvPr id="27" name="Text Box 21"/>
          <p:cNvSpPr txBox="1">
            <a:spLocks noChangeArrowheads="1"/>
          </p:cNvSpPr>
          <p:nvPr/>
        </p:nvSpPr>
        <p:spPr bwMode="auto">
          <a:xfrm>
            <a:off x="4064000" y="4567039"/>
            <a:ext cx="762000"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2800" dirty="0">
                <a:solidFill>
                  <a:srgbClr val="002060"/>
                </a:solidFill>
                <a:latin typeface="Trebuchet MS" pitchFamily="34" charset="0"/>
                <a:cs typeface="Arial" pitchFamily="34" charset="0"/>
              </a:rPr>
              <a:t>V</a:t>
            </a:r>
            <a:r>
              <a:rPr lang="en-US" sz="2800" baseline="-25000" dirty="0">
                <a:solidFill>
                  <a:srgbClr val="002060"/>
                </a:solidFill>
                <a:latin typeface="Trebuchet MS" pitchFamily="34" charset="0"/>
                <a:cs typeface="Arial" pitchFamily="34" charset="0"/>
              </a:rPr>
              <a:t>2</a:t>
            </a:r>
            <a:endParaRPr kumimoji="0" lang="en-US" sz="2800" u="none" strike="noStrike" cap="none" normalizeH="0" baseline="-25000" dirty="0">
              <a:ln>
                <a:noFill/>
              </a:ln>
              <a:solidFill>
                <a:srgbClr val="002060"/>
              </a:solidFill>
              <a:effectLst/>
              <a:latin typeface="Trebuchet MS" pitchFamily="34" charset="0"/>
              <a:cs typeface="Arial" pitchFamily="34" charset="0"/>
            </a:endParaRPr>
          </a:p>
        </p:txBody>
      </p:sp>
      <p:sp>
        <p:nvSpPr>
          <p:cNvPr id="28" name="Text Box 21"/>
          <p:cNvSpPr txBox="1">
            <a:spLocks noChangeArrowheads="1"/>
          </p:cNvSpPr>
          <p:nvPr/>
        </p:nvSpPr>
        <p:spPr bwMode="auto">
          <a:xfrm>
            <a:off x="4728034" y="4584701"/>
            <a:ext cx="333828"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800" dirty="0">
                <a:solidFill>
                  <a:srgbClr val="002060"/>
                </a:solidFill>
                <a:latin typeface="Trebuchet MS" pitchFamily="34" charset="0"/>
                <a:cs typeface="Arial" pitchFamily="34" charset="0"/>
              </a:rPr>
              <a:t>=</a:t>
            </a:r>
            <a:endParaRPr kumimoji="0" lang="en-US" sz="2800" u="none" strike="noStrike" cap="none" normalizeH="0" baseline="0" dirty="0">
              <a:ln>
                <a:noFill/>
              </a:ln>
              <a:solidFill>
                <a:srgbClr val="002060"/>
              </a:solidFill>
              <a:effectLst/>
              <a:latin typeface="Trebuchet MS" pitchFamily="34" charset="0"/>
              <a:cs typeface="Arial" pitchFamily="34" charset="0"/>
            </a:endParaRPr>
          </a:p>
        </p:txBody>
      </p:sp>
      <p:sp>
        <p:nvSpPr>
          <p:cNvPr id="29" name="Text Box 21"/>
          <p:cNvSpPr txBox="1">
            <a:spLocks noChangeArrowheads="1"/>
          </p:cNvSpPr>
          <p:nvPr/>
        </p:nvSpPr>
        <p:spPr bwMode="auto">
          <a:xfrm>
            <a:off x="5036460" y="4550673"/>
            <a:ext cx="1135740" cy="50711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800" b="1" dirty="0">
                <a:solidFill>
                  <a:srgbClr val="FF0000"/>
                </a:solidFill>
                <a:latin typeface="Trebuchet MS" pitchFamily="34" charset="0"/>
                <a:cs typeface="Arial" pitchFamily="34" charset="0"/>
              </a:rPr>
              <a:t>180L</a:t>
            </a:r>
            <a:endParaRPr kumimoji="0" lang="en-US" sz="2800" b="1" u="none" strike="noStrike" cap="none" normalizeH="0" baseline="0" dirty="0">
              <a:ln>
                <a:noFill/>
              </a:ln>
              <a:solidFill>
                <a:srgbClr val="FF0000"/>
              </a:solidFill>
              <a:effectLst/>
              <a:latin typeface="Trebuchet MS" pitchFamily="34" charset="0"/>
              <a:cs typeface="Arial" pitchFamily="34" charset="0"/>
            </a:endParaRPr>
          </a:p>
        </p:txBody>
      </p:sp>
      <p:sp>
        <p:nvSpPr>
          <p:cNvPr id="30" name="TextBox 29"/>
          <p:cNvSpPr txBox="1"/>
          <p:nvPr/>
        </p:nvSpPr>
        <p:spPr>
          <a:xfrm>
            <a:off x="6023432" y="2405390"/>
            <a:ext cx="2166254" cy="523220"/>
          </a:xfrm>
          <a:prstGeom prst="rect">
            <a:avLst/>
          </a:prstGeom>
          <a:noFill/>
          <a:ln w="50800" cmpd="dbl">
            <a:solidFill>
              <a:srgbClr val="002060"/>
            </a:solidFill>
          </a:ln>
        </p:spPr>
        <p:txBody>
          <a:bodyPr wrap="square" rtlCol="0">
            <a:spAutoFit/>
          </a:bodyPr>
          <a:lstStyle/>
          <a:p>
            <a:pPr algn="ctr"/>
            <a:r>
              <a:rPr lang="en-US" sz="2800" dirty="0">
                <a:solidFill>
                  <a:srgbClr val="002060"/>
                </a:solidFill>
                <a:latin typeface="Trebuchet MS" pitchFamily="34" charset="0"/>
              </a:rPr>
              <a:t>P</a:t>
            </a:r>
            <a:r>
              <a:rPr lang="en-US" sz="2800" baseline="-25000" dirty="0">
                <a:solidFill>
                  <a:srgbClr val="002060"/>
                </a:solidFill>
                <a:latin typeface="Trebuchet MS" pitchFamily="34" charset="0"/>
              </a:rPr>
              <a:t>1 </a:t>
            </a:r>
            <a:r>
              <a:rPr lang="en-US" sz="2800" dirty="0">
                <a:solidFill>
                  <a:srgbClr val="002060"/>
                </a:solidFill>
                <a:latin typeface="Trebuchet MS" pitchFamily="34" charset="0"/>
              </a:rPr>
              <a:t>V</a:t>
            </a:r>
            <a:r>
              <a:rPr lang="en-US" sz="2800" baseline="-25000" dirty="0">
                <a:solidFill>
                  <a:srgbClr val="002060"/>
                </a:solidFill>
                <a:latin typeface="Trebuchet MS" pitchFamily="34" charset="0"/>
              </a:rPr>
              <a:t>1</a:t>
            </a:r>
            <a:r>
              <a:rPr lang="en-US" sz="2800" dirty="0">
                <a:solidFill>
                  <a:srgbClr val="002060"/>
                </a:solidFill>
                <a:latin typeface="Trebuchet MS" pitchFamily="34" charset="0"/>
              </a:rPr>
              <a:t>=P</a:t>
            </a:r>
            <a:r>
              <a:rPr lang="en-US" sz="2800" baseline="-25000" dirty="0">
                <a:solidFill>
                  <a:srgbClr val="002060"/>
                </a:solidFill>
                <a:latin typeface="Trebuchet MS" pitchFamily="34" charset="0"/>
              </a:rPr>
              <a:t>2 </a:t>
            </a:r>
            <a:r>
              <a:rPr lang="en-US" sz="2800" dirty="0">
                <a:solidFill>
                  <a:srgbClr val="002060"/>
                </a:solidFill>
                <a:latin typeface="Trebuchet MS" pitchFamily="34" charset="0"/>
              </a:rPr>
              <a:t>V</a:t>
            </a:r>
            <a:r>
              <a:rPr lang="en-US" sz="2800" baseline="-25000" dirty="0">
                <a:solidFill>
                  <a:srgbClr val="002060"/>
                </a:solidFill>
                <a:latin typeface="Trebuchet MS" pitchFamily="34" charset="0"/>
              </a:rPr>
              <a:t>2</a:t>
            </a:r>
          </a:p>
        </p:txBody>
      </p:sp>
    </p:spTree>
    <p:extLst>
      <p:ext uri="{BB962C8B-B14F-4D97-AF65-F5344CB8AC3E}">
        <p14:creationId xmlns:p14="http://schemas.microsoft.com/office/powerpoint/2010/main" val="26185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additive="base">
                                        <p:cTn id="90" dur="500" fill="hold"/>
                                        <p:tgtEl>
                                          <p:spTgt spid="17"/>
                                        </p:tgtEl>
                                        <p:attrNameLst>
                                          <p:attrName>ppt_x</p:attrName>
                                        </p:attrNameLst>
                                      </p:cBhvr>
                                      <p:tavLst>
                                        <p:tav tm="0">
                                          <p:val>
                                            <p:strVal val="#ppt_x"/>
                                          </p:val>
                                        </p:tav>
                                        <p:tav tm="100000">
                                          <p:val>
                                            <p:strVal val="#ppt_x"/>
                                          </p:val>
                                        </p:tav>
                                      </p:tavLst>
                                    </p:anim>
                                    <p:anim calcmode="lin" valueType="num">
                                      <p:cBhvr additive="base">
                                        <p:cTn id="9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ppt_x"/>
                                          </p:val>
                                        </p:tav>
                                        <p:tav tm="100000">
                                          <p:val>
                                            <p:strVal val="#ppt_x"/>
                                          </p:val>
                                        </p:tav>
                                      </p:tavLst>
                                    </p:anim>
                                    <p:anim calcmode="lin" valueType="num">
                                      <p:cBhvr additive="base">
                                        <p:cTn id="9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ppt_x"/>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additive="base">
                                        <p:cTn id="108" dur="500" fill="hold"/>
                                        <p:tgtEl>
                                          <p:spTgt spid="22"/>
                                        </p:tgtEl>
                                        <p:attrNameLst>
                                          <p:attrName>ppt_x</p:attrName>
                                        </p:attrNameLst>
                                      </p:cBhvr>
                                      <p:tavLst>
                                        <p:tav tm="0">
                                          <p:val>
                                            <p:strVal val="#ppt_x"/>
                                          </p:val>
                                        </p:tav>
                                        <p:tav tm="100000">
                                          <p:val>
                                            <p:strVal val="#ppt_x"/>
                                          </p:val>
                                        </p:tav>
                                      </p:tavLst>
                                    </p:anim>
                                    <p:anim calcmode="lin" valueType="num">
                                      <p:cBhvr additive="base">
                                        <p:cTn id="10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500" fill="hold"/>
                                        <p:tgtEl>
                                          <p:spTgt spid="23"/>
                                        </p:tgtEl>
                                        <p:attrNameLst>
                                          <p:attrName>ppt_x</p:attrName>
                                        </p:attrNameLst>
                                      </p:cBhvr>
                                      <p:tavLst>
                                        <p:tav tm="0">
                                          <p:val>
                                            <p:strVal val="#ppt_x"/>
                                          </p:val>
                                        </p:tav>
                                        <p:tav tm="100000">
                                          <p:val>
                                            <p:strVal val="#ppt_x"/>
                                          </p:val>
                                        </p:tav>
                                      </p:tavLst>
                                    </p:anim>
                                    <p:anim calcmode="lin" valueType="num">
                                      <p:cBhvr additive="base">
                                        <p:cTn id="1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additive="base">
                                        <p:cTn id="120" dur="500" fill="hold"/>
                                        <p:tgtEl>
                                          <p:spTgt spid="24"/>
                                        </p:tgtEl>
                                        <p:attrNameLst>
                                          <p:attrName>ppt_x</p:attrName>
                                        </p:attrNameLst>
                                      </p:cBhvr>
                                      <p:tavLst>
                                        <p:tav tm="0">
                                          <p:val>
                                            <p:strVal val="#ppt_x"/>
                                          </p:val>
                                        </p:tav>
                                        <p:tav tm="100000">
                                          <p:val>
                                            <p:strVal val="#ppt_x"/>
                                          </p:val>
                                        </p:tav>
                                      </p:tavLst>
                                    </p:anim>
                                    <p:anim calcmode="lin" valueType="num">
                                      <p:cBhvr additive="base">
                                        <p:cTn id="1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additive="base">
                                        <p:cTn id="126" dur="500" fill="hold"/>
                                        <p:tgtEl>
                                          <p:spTgt spid="25"/>
                                        </p:tgtEl>
                                        <p:attrNameLst>
                                          <p:attrName>ppt_x</p:attrName>
                                        </p:attrNameLst>
                                      </p:cBhvr>
                                      <p:tavLst>
                                        <p:tav tm="0">
                                          <p:val>
                                            <p:strVal val="#ppt_x"/>
                                          </p:val>
                                        </p:tav>
                                        <p:tav tm="100000">
                                          <p:val>
                                            <p:strVal val="#ppt_x"/>
                                          </p:val>
                                        </p:tav>
                                      </p:tavLst>
                                    </p:anim>
                                    <p:anim calcmode="lin" valueType="num">
                                      <p:cBhvr additive="base">
                                        <p:cTn id="1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 calcmode="lin" valueType="num">
                                      <p:cBhvr additive="base">
                                        <p:cTn id="132" dur="500" fill="hold"/>
                                        <p:tgtEl>
                                          <p:spTgt spid="26"/>
                                        </p:tgtEl>
                                        <p:attrNameLst>
                                          <p:attrName>ppt_x</p:attrName>
                                        </p:attrNameLst>
                                      </p:cBhvr>
                                      <p:tavLst>
                                        <p:tav tm="0">
                                          <p:val>
                                            <p:strVal val="#ppt_x"/>
                                          </p:val>
                                        </p:tav>
                                        <p:tav tm="100000">
                                          <p:val>
                                            <p:strVal val="#ppt_x"/>
                                          </p:val>
                                        </p:tav>
                                      </p:tavLst>
                                    </p:anim>
                                    <p:anim calcmode="lin" valueType="num">
                                      <p:cBhvr additive="base">
                                        <p:cTn id="1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additive="base">
                                        <p:cTn id="138" dur="500" fill="hold"/>
                                        <p:tgtEl>
                                          <p:spTgt spid="27"/>
                                        </p:tgtEl>
                                        <p:attrNameLst>
                                          <p:attrName>ppt_x</p:attrName>
                                        </p:attrNameLst>
                                      </p:cBhvr>
                                      <p:tavLst>
                                        <p:tav tm="0">
                                          <p:val>
                                            <p:strVal val="#ppt_x"/>
                                          </p:val>
                                        </p:tav>
                                        <p:tav tm="100000">
                                          <p:val>
                                            <p:strVal val="#ppt_x"/>
                                          </p:val>
                                        </p:tav>
                                      </p:tavLst>
                                    </p:anim>
                                    <p:anim calcmode="lin" valueType="num">
                                      <p:cBhvr additive="base">
                                        <p:cTn id="139" dur="500" fill="hold"/>
                                        <p:tgtEl>
                                          <p:spTgt spid="27"/>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additive="base">
                                        <p:cTn id="142" dur="500" fill="hold"/>
                                        <p:tgtEl>
                                          <p:spTgt spid="28"/>
                                        </p:tgtEl>
                                        <p:attrNameLst>
                                          <p:attrName>ppt_x</p:attrName>
                                        </p:attrNameLst>
                                      </p:cBhvr>
                                      <p:tavLst>
                                        <p:tav tm="0">
                                          <p:val>
                                            <p:strVal val="#ppt_x"/>
                                          </p:val>
                                        </p:tav>
                                        <p:tav tm="100000">
                                          <p:val>
                                            <p:strVal val="#ppt_x"/>
                                          </p:val>
                                        </p:tav>
                                      </p:tavLst>
                                    </p:anim>
                                    <p:anim calcmode="lin" valueType="num">
                                      <p:cBhvr additive="base">
                                        <p:cTn id="143" dur="500" fill="hold"/>
                                        <p:tgtEl>
                                          <p:spTgt spid="2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additive="base">
                                        <p:cTn id="146" dur="500" fill="hold"/>
                                        <p:tgtEl>
                                          <p:spTgt spid="29"/>
                                        </p:tgtEl>
                                        <p:attrNameLst>
                                          <p:attrName>ppt_x</p:attrName>
                                        </p:attrNameLst>
                                      </p:cBhvr>
                                      <p:tavLst>
                                        <p:tav tm="0">
                                          <p:val>
                                            <p:strVal val="#ppt_x"/>
                                          </p:val>
                                        </p:tav>
                                        <p:tav tm="100000">
                                          <p:val>
                                            <p:strVal val="#ppt_x"/>
                                          </p:val>
                                        </p:tav>
                                      </p:tavLst>
                                    </p:anim>
                                    <p:anim calcmode="lin" valueType="num">
                                      <p:cBhvr additive="base">
                                        <p:cTn id="1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5" grpId="0"/>
      <p:bldP spid="16" grpId="0"/>
      <p:bldP spid="17" grpId="0"/>
      <p:bldP spid="18" grpId="0"/>
      <p:bldP spid="22" grpId="0"/>
      <p:bldP spid="23" grpId="0"/>
      <p:bldP spid="24" grpId="0"/>
      <p:bldP spid="25" grpId="0"/>
      <p:bldP spid="26" grpId="0"/>
      <p:bldP spid="27" grpId="0"/>
      <p:bldP spid="28" grpId="0"/>
      <p:bldP spid="29"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28600"/>
            <a:ext cx="8229600" cy="1261608"/>
          </a:xfrm>
          <a:solidFill>
            <a:schemeClr val="tx2">
              <a:lumMod val="20000"/>
              <a:lumOff val="80000"/>
              <a:alpha val="80000"/>
            </a:schemeClr>
          </a:solidFill>
          <a:ln w="50800">
            <a:solidFill>
              <a:schemeClr val="tx1"/>
            </a:solidFill>
          </a:ln>
        </p:spPr>
        <p:txBody>
          <a:bodyPr>
            <a:noAutofit/>
          </a:bodyPr>
          <a:lstStyle/>
          <a:p>
            <a:pPr eaLnBrk="1" hangingPunct="1"/>
            <a:r>
              <a:rPr lang="en-US" sz="4000" b="1" dirty="0">
                <a:solidFill>
                  <a:srgbClr val="002060"/>
                </a:solidFill>
                <a:latin typeface="Trebuchet MS" pitchFamily="34" charset="0"/>
              </a:rPr>
              <a:t>Charles’s Law: Temperature </a:t>
            </a:r>
            <a:br>
              <a:rPr lang="en-US" sz="4000" b="1" dirty="0">
                <a:solidFill>
                  <a:srgbClr val="002060"/>
                </a:solidFill>
                <a:latin typeface="Trebuchet MS" pitchFamily="34" charset="0"/>
              </a:rPr>
            </a:br>
            <a:r>
              <a:rPr lang="en-US" sz="4000" b="1" dirty="0">
                <a:solidFill>
                  <a:srgbClr val="002060"/>
                </a:solidFill>
                <a:latin typeface="Trebuchet MS" pitchFamily="34" charset="0"/>
              </a:rPr>
              <a:t>and Volume</a:t>
            </a:r>
          </a:p>
        </p:txBody>
      </p:sp>
      <p:sp>
        <p:nvSpPr>
          <p:cNvPr id="2" name="Rectangle 3"/>
          <p:cNvSpPr>
            <a:spLocks noGrp="1" noChangeArrowheads="1"/>
          </p:cNvSpPr>
          <p:nvPr>
            <p:ph sz="half" idx="1"/>
          </p:nvPr>
        </p:nvSpPr>
        <p:spPr>
          <a:xfrm>
            <a:off x="4114800" y="1646237"/>
            <a:ext cx="4572000" cy="4754563"/>
          </a:xfrm>
          <a:solidFill>
            <a:schemeClr val="tx2">
              <a:lumMod val="20000"/>
              <a:lumOff val="80000"/>
              <a:alpha val="80000"/>
            </a:schemeClr>
          </a:solidFill>
          <a:ln w="50800">
            <a:solidFill>
              <a:schemeClr val="tx1"/>
            </a:solidFill>
          </a:ln>
        </p:spPr>
        <p:txBody>
          <a:bodyPr>
            <a:noAutofit/>
          </a:bodyPr>
          <a:lstStyle/>
          <a:p>
            <a:pPr marL="0" indent="0">
              <a:buNone/>
            </a:pPr>
            <a:r>
              <a:rPr lang="en-US" sz="3000" dirty="0">
                <a:latin typeface="Trebuchet MS" pitchFamily="34" charset="0"/>
              </a:rPr>
              <a:t>Jacques Charles studied the effect of </a:t>
            </a:r>
            <a:r>
              <a:rPr lang="en-US" sz="3000" i="1" dirty="0">
                <a:solidFill>
                  <a:srgbClr val="002060"/>
                </a:solidFill>
                <a:effectLst>
                  <a:outerShdw blurRad="38100" dist="38100" dir="2700000" algn="tl">
                    <a:srgbClr val="000000">
                      <a:alpha val="43137"/>
                    </a:srgbClr>
                  </a:outerShdw>
                </a:effectLst>
                <a:latin typeface="Trebuchet MS" pitchFamily="34" charset="0"/>
              </a:rPr>
              <a:t>temperature on volume of a gas at constant pressure.</a:t>
            </a:r>
          </a:p>
          <a:p>
            <a:r>
              <a:rPr lang="en-US" sz="3000" dirty="0">
                <a:latin typeface="Trebuchet MS" pitchFamily="34" charset="0"/>
              </a:rPr>
              <a:t>In 1787 Charles proposed a law to describe his observations.</a:t>
            </a:r>
          </a:p>
        </p:txBody>
      </p:sp>
      <p:sp>
        <p:nvSpPr>
          <p:cNvPr id="3" name="Content Placeholder 2"/>
          <p:cNvSpPr>
            <a:spLocks noGrp="1"/>
          </p:cNvSpPr>
          <p:nvPr>
            <p:ph sz="half" idx="2"/>
          </p:nvPr>
        </p:nvSpPr>
        <p:spPr>
          <a:xfrm>
            <a:off x="471714" y="1618343"/>
            <a:ext cx="3505200" cy="4782457"/>
          </a:xfrm>
          <a:solidFill>
            <a:schemeClr val="tx2">
              <a:lumMod val="20000"/>
              <a:lumOff val="80000"/>
              <a:alpha val="80000"/>
            </a:schemeClr>
          </a:solidFill>
          <a:ln w="50800">
            <a:solidFill>
              <a:schemeClr val="tx1"/>
            </a:solidFill>
          </a:ln>
        </p:spPr>
        <p:txBody>
          <a:bodyPr/>
          <a:lstStyle/>
          <a:p>
            <a:endParaRPr lang="en-US" dirty="0"/>
          </a:p>
        </p:txBody>
      </p:sp>
      <p:pic>
        <p:nvPicPr>
          <p:cNvPr id="9218" name="Picture 2" descr="https://encrypted-tbn1.gstatic.com/images?q=tbn:ANd9GcQVcJCCK1Riel359wwkyTa3RXWJBTDhC7m9Is1wL_V9dyuhMv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778" y="1752600"/>
            <a:ext cx="2834822" cy="22678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http://www.algebralab.org/img/717d3f69-1755-45fd-ae8f-d7718a399b9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42" y="4325256"/>
            <a:ext cx="3441232" cy="1969865"/>
          </a:xfrm>
          <a:prstGeom prst="rect">
            <a:avLst/>
          </a:prstGeom>
          <a:noFill/>
        </p:spPr>
      </p:pic>
    </p:spTree>
    <p:extLst>
      <p:ext uri="{BB962C8B-B14F-4D97-AF65-F5344CB8AC3E}">
        <p14:creationId xmlns:p14="http://schemas.microsoft.com/office/powerpoint/2010/main" val="3013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ppt_x"/>
                                          </p:val>
                                        </p:tav>
                                        <p:tav tm="100000">
                                          <p:val>
                                            <p:strVal val="#ppt_x"/>
                                          </p:val>
                                        </p:tav>
                                      </p:tavLst>
                                    </p:anim>
                                    <p:anim calcmode="lin" valueType="num">
                                      <p:cBhvr additive="base">
                                        <p:cTn id="16" dur="500" fill="hold"/>
                                        <p:tgtEl>
                                          <p:spTgt spid="92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ppt_x"/>
                                          </p:val>
                                        </p:tav>
                                        <p:tav tm="100000">
                                          <p:val>
                                            <p:strVal val="#ppt_x"/>
                                          </p:val>
                                        </p:tav>
                                      </p:tavLst>
                                    </p:anim>
                                    <p:anim calcmode="lin" valueType="num">
                                      <p:cBhvr additive="base">
                                        <p:cTn id="20"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181600" y="1905000"/>
            <a:ext cx="3886200" cy="3505200"/>
          </a:xfrm>
          <a:solidFill>
            <a:schemeClr val="tx2">
              <a:lumMod val="20000"/>
              <a:lumOff val="80000"/>
              <a:alpha val="80000"/>
            </a:schemeClr>
          </a:solidFill>
          <a:ln w="50800">
            <a:solidFill>
              <a:schemeClr val="tx1"/>
            </a:solidFill>
          </a:ln>
        </p:spPr>
        <p:txBody>
          <a:bodyPr/>
          <a:lstStyle/>
          <a:p>
            <a:endParaRPr lang="en-US" dirty="0"/>
          </a:p>
        </p:txBody>
      </p:sp>
      <p:sp>
        <p:nvSpPr>
          <p:cNvPr id="5" name="AutoShape 2"/>
          <p:cNvSpPr>
            <a:spLocks noChangeArrowheads="1"/>
          </p:cNvSpPr>
          <p:nvPr/>
        </p:nvSpPr>
        <p:spPr bwMode="auto">
          <a:xfrm>
            <a:off x="65286" y="609600"/>
            <a:ext cx="5566254" cy="5411561"/>
          </a:xfrm>
          <a:prstGeom prst="verticalScroll">
            <a:avLst>
              <a:gd name="adj" fmla="val 12500"/>
            </a:avLst>
          </a:prstGeom>
          <a:solidFill>
            <a:srgbClr val="FFFFFF">
              <a:alpha val="80000"/>
            </a:srgbClr>
          </a:solidFill>
          <a:ln w="508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800" b="0" i="0" u="none" strike="noStrike" cap="none" normalizeH="0" baseline="0" dirty="0">
                <a:ln>
                  <a:noFill/>
                </a:ln>
                <a:effectLst/>
                <a:latin typeface="Old English Text MT" pitchFamily="66" charset="0"/>
                <a:cs typeface="Arial" pitchFamily="34" charset="0"/>
              </a:rPr>
              <a:t>“For a given</a:t>
            </a:r>
            <a:r>
              <a:rPr kumimoji="0" lang="en-US" sz="3800" b="0" i="0" u="none" strike="noStrike" cap="none" normalizeH="0" dirty="0">
                <a:ln>
                  <a:noFill/>
                </a:ln>
                <a:effectLst/>
                <a:latin typeface="Old English Text MT" pitchFamily="66" charset="0"/>
                <a:cs typeface="Arial" pitchFamily="34" charset="0"/>
              </a:rPr>
              <a:t> mass of a gas, at constant pressure, the volume of the gas is directly proportional to its temperature in Kelvin.”</a:t>
            </a:r>
            <a:endParaRPr kumimoji="0" lang="en-US" sz="3800" b="0" i="0" u="none" strike="noStrike" cap="none" normalizeH="0" baseline="0" dirty="0">
              <a:ln>
                <a:noFill/>
              </a:ln>
              <a:effectLst/>
              <a:latin typeface="Old English Text MT" pitchFamily="66" charset="0"/>
              <a:cs typeface="Arial" pitchFamily="34" charset="0"/>
            </a:endParaRPr>
          </a:p>
        </p:txBody>
      </p:sp>
      <p:pic>
        <p:nvPicPr>
          <p:cNvPr id="7" name="Picture 2" descr="https://encrypted-tbn1.gstatic.com/images?q=tbn:ANd9GcQVcJCCK1Riel359wwkyTa3RXWJBTDhC7m9Is1wL_V9dyuhMv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680" y="2254247"/>
            <a:ext cx="3468692" cy="27749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198" name="Picture 6" descr="http://www.gifs.net/Animation11/Science_and_Body/Mouths/Mouth_3.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9398">
            <a:off x="6615624" y="4126543"/>
            <a:ext cx="485959" cy="41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6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anim calcmode="lin" valueType="num">
                                      <p:cBhvr additive="base">
                                        <p:cTn id="23" dur="500" fill="hold"/>
                                        <p:tgtEl>
                                          <p:spTgt spid="8198"/>
                                        </p:tgtEl>
                                        <p:attrNameLst>
                                          <p:attrName>ppt_x</p:attrName>
                                        </p:attrNameLst>
                                      </p:cBhvr>
                                      <p:tavLst>
                                        <p:tav tm="0">
                                          <p:val>
                                            <p:strVal val="#ppt_x"/>
                                          </p:val>
                                        </p:tav>
                                        <p:tav tm="100000">
                                          <p:val>
                                            <p:strVal val="#ppt_x"/>
                                          </p:val>
                                        </p:tav>
                                      </p:tavLst>
                                    </p:anim>
                                    <p:anim calcmode="lin" valueType="num">
                                      <p:cBhvr additive="base">
                                        <p:cTn id="2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solidFill>
            <a:schemeClr val="tx2">
              <a:lumMod val="20000"/>
              <a:lumOff val="80000"/>
              <a:alpha val="80000"/>
            </a:schemeClr>
          </a:solidFill>
          <a:ln w="50800">
            <a:solidFill>
              <a:schemeClr val="tx1"/>
            </a:solidFill>
          </a:ln>
        </p:spPr>
        <p:txBody>
          <a:bodyPr>
            <a:noAutofit/>
          </a:bodyPr>
          <a:lstStyle/>
          <a:p>
            <a:pPr eaLnBrk="1" hangingPunct="1"/>
            <a:r>
              <a:rPr lang="en-US" sz="3950" b="1" dirty="0">
                <a:solidFill>
                  <a:srgbClr val="002060"/>
                </a:solidFill>
                <a:latin typeface="Trebuchet MS" pitchFamily="34" charset="0"/>
              </a:rPr>
              <a:t>Charles’s Law: Temperature </a:t>
            </a:r>
            <a:br>
              <a:rPr lang="en-US" sz="3950" b="1" dirty="0">
                <a:solidFill>
                  <a:srgbClr val="002060"/>
                </a:solidFill>
                <a:latin typeface="Trebuchet MS" pitchFamily="34" charset="0"/>
              </a:rPr>
            </a:br>
            <a:r>
              <a:rPr lang="en-US" sz="3950" b="1" dirty="0">
                <a:solidFill>
                  <a:srgbClr val="002060"/>
                </a:solidFill>
                <a:latin typeface="Trebuchet MS" pitchFamily="34" charset="0"/>
              </a:rPr>
              <a:t>and Volume</a:t>
            </a:r>
          </a:p>
        </p:txBody>
      </p:sp>
      <p:sp>
        <p:nvSpPr>
          <p:cNvPr id="2" name="Rectangle 3"/>
          <p:cNvSpPr>
            <a:spLocks noGrp="1" noChangeArrowheads="1"/>
          </p:cNvSpPr>
          <p:nvPr>
            <p:ph idx="1"/>
          </p:nvPr>
        </p:nvSpPr>
        <p:spPr>
          <a:solidFill>
            <a:schemeClr val="tx2">
              <a:lumMod val="20000"/>
              <a:lumOff val="80000"/>
              <a:alpha val="80000"/>
            </a:schemeClr>
          </a:solidFill>
          <a:ln w="50800">
            <a:solidFill>
              <a:schemeClr val="tx1"/>
            </a:solidFill>
          </a:ln>
        </p:spPr>
        <p:txBody>
          <a:bodyPr>
            <a:noAutofit/>
          </a:bodyPr>
          <a:lstStyle/>
          <a:p>
            <a:pPr marL="0" indent="0">
              <a:buNone/>
            </a:pPr>
            <a:r>
              <a:rPr lang="en-US" sz="3300" dirty="0">
                <a:latin typeface="Trebuchet MS" pitchFamily="34" charset="0"/>
              </a:rPr>
              <a:t>We can simplify this relationship by the formula:</a:t>
            </a:r>
          </a:p>
          <a:p>
            <a:pPr marL="0" indent="0">
              <a:buNone/>
            </a:pPr>
            <a:endParaRPr lang="en-US" sz="3300" dirty="0">
              <a:latin typeface="Trebuchet MS" pitchFamily="34" charset="0"/>
            </a:endParaRPr>
          </a:p>
          <a:p>
            <a:pPr marL="0" indent="0">
              <a:buNone/>
            </a:pPr>
            <a:r>
              <a:rPr lang="en-US" sz="3300" dirty="0">
                <a:latin typeface="Trebuchet MS" pitchFamily="34" charset="0"/>
              </a:rPr>
              <a:t>Where,</a:t>
            </a:r>
          </a:p>
          <a:p>
            <a:pPr marL="1543050" indent="-1543050">
              <a:buNone/>
            </a:pPr>
            <a:r>
              <a:rPr lang="en-US" sz="3300" dirty="0">
                <a:latin typeface="Trebuchet MS" pitchFamily="34" charset="0"/>
              </a:rPr>
              <a:t>V</a:t>
            </a:r>
            <a:r>
              <a:rPr lang="en-US" sz="3300" baseline="-25000" dirty="0">
                <a:latin typeface="Trebuchet MS" pitchFamily="34" charset="0"/>
              </a:rPr>
              <a:t>1</a:t>
            </a:r>
            <a:r>
              <a:rPr lang="en-US" sz="3300" dirty="0">
                <a:latin typeface="Trebuchet MS" pitchFamily="34" charset="0"/>
              </a:rPr>
              <a:t>, V</a:t>
            </a:r>
            <a:r>
              <a:rPr lang="en-US" sz="3300" baseline="-25000" dirty="0">
                <a:latin typeface="Trebuchet MS" pitchFamily="34" charset="0"/>
              </a:rPr>
              <a:t>2</a:t>
            </a:r>
            <a:r>
              <a:rPr lang="en-US" sz="3300" dirty="0">
                <a:latin typeface="Trebuchet MS" pitchFamily="34" charset="0"/>
              </a:rPr>
              <a:t> = </a:t>
            </a:r>
            <a:r>
              <a:rPr lang="en-US" sz="3300" i="1" dirty="0">
                <a:solidFill>
                  <a:srgbClr val="002060"/>
                </a:solidFill>
                <a:effectLst>
                  <a:outerShdw blurRad="38100" dist="38100" dir="2700000" algn="tl">
                    <a:srgbClr val="000000">
                      <a:alpha val="43137"/>
                    </a:srgbClr>
                  </a:outerShdw>
                </a:effectLst>
                <a:latin typeface="Trebuchet MS" pitchFamily="34" charset="0"/>
              </a:rPr>
              <a:t>volume in any unit (L or mL), BUT they must match!</a:t>
            </a:r>
          </a:p>
          <a:p>
            <a:pPr marL="0" indent="0">
              <a:buNone/>
            </a:pPr>
            <a:r>
              <a:rPr lang="en-US" sz="3300" dirty="0">
                <a:latin typeface="Trebuchet MS" pitchFamily="34" charset="0"/>
              </a:rPr>
              <a:t>T</a:t>
            </a:r>
            <a:r>
              <a:rPr lang="en-US" sz="3300" baseline="-25000" dirty="0">
                <a:latin typeface="Trebuchet MS" pitchFamily="34" charset="0"/>
              </a:rPr>
              <a:t>1</a:t>
            </a:r>
            <a:r>
              <a:rPr lang="en-US" sz="3300" dirty="0">
                <a:latin typeface="Trebuchet MS" pitchFamily="34" charset="0"/>
              </a:rPr>
              <a:t>, T</a:t>
            </a:r>
            <a:r>
              <a:rPr lang="en-US" sz="3300" baseline="-25000" dirty="0">
                <a:latin typeface="Trebuchet MS" pitchFamily="34" charset="0"/>
              </a:rPr>
              <a:t>2</a:t>
            </a:r>
            <a:r>
              <a:rPr lang="en-US" sz="3300" dirty="0">
                <a:latin typeface="Trebuchet MS" pitchFamily="34" charset="0"/>
              </a:rPr>
              <a:t> = </a:t>
            </a:r>
            <a:r>
              <a:rPr lang="en-US" sz="3300" i="1" dirty="0">
                <a:solidFill>
                  <a:srgbClr val="002060"/>
                </a:solidFill>
                <a:effectLst>
                  <a:outerShdw blurRad="38100" dist="38100" dir="2700000" algn="tl">
                    <a:srgbClr val="000000">
                      <a:alpha val="43137"/>
                    </a:srgbClr>
                  </a:outerShdw>
                </a:effectLst>
                <a:latin typeface="Trebuchet MS" pitchFamily="34" charset="0"/>
              </a:rPr>
              <a:t>temperature is </a:t>
            </a:r>
            <a:r>
              <a:rPr lang="en-US" sz="3300" i="1" u="sng" dirty="0">
                <a:solidFill>
                  <a:srgbClr val="002060"/>
                </a:solidFill>
                <a:effectLst>
                  <a:outerShdw blurRad="38100" dist="38100" dir="2700000" algn="tl">
                    <a:srgbClr val="000000">
                      <a:alpha val="43137"/>
                    </a:srgbClr>
                  </a:outerShdw>
                </a:effectLst>
                <a:latin typeface="Trebuchet MS" pitchFamily="34" charset="0"/>
              </a:rPr>
              <a:t>always</a:t>
            </a:r>
            <a:r>
              <a:rPr lang="en-US" sz="3300" i="1" dirty="0">
                <a:solidFill>
                  <a:srgbClr val="002060"/>
                </a:solidFill>
                <a:effectLst>
                  <a:outerShdw blurRad="38100" dist="38100" dir="2700000" algn="tl">
                    <a:srgbClr val="000000">
                      <a:alpha val="43137"/>
                    </a:srgbClr>
                  </a:outerShdw>
                </a:effectLst>
                <a:latin typeface="Trebuchet MS" pitchFamily="34" charset="0"/>
              </a:rPr>
              <a:t> in Kelvin! 	    (Recall, just add 273 + °C)</a:t>
            </a:r>
          </a:p>
        </p:txBody>
      </p:sp>
      <p:sp>
        <p:nvSpPr>
          <p:cNvPr id="4" name="TextBox 3"/>
          <p:cNvSpPr txBox="1"/>
          <p:nvPr/>
        </p:nvSpPr>
        <p:spPr>
          <a:xfrm>
            <a:off x="3062514" y="2193560"/>
            <a:ext cx="3643086" cy="1754326"/>
          </a:xfrm>
          <a:prstGeom prst="rect">
            <a:avLst/>
          </a:prstGeom>
          <a:noFill/>
          <a:ln w="50800" cmpd="dbl">
            <a:solidFill>
              <a:srgbClr val="002060"/>
            </a:solidFill>
          </a:ln>
        </p:spPr>
        <p:txBody>
          <a:bodyPr wrap="square" rtlCol="0">
            <a:spAutoFit/>
          </a:bodyPr>
          <a:lstStyle/>
          <a:p>
            <a:pPr algn="ctr"/>
            <a:r>
              <a:rPr lang="en-US" sz="5400" dirty="0">
                <a:solidFill>
                  <a:srgbClr val="002060"/>
                </a:solidFill>
                <a:latin typeface="Trebuchet MS" pitchFamily="34" charset="0"/>
              </a:rPr>
              <a:t>V</a:t>
            </a:r>
            <a:r>
              <a:rPr lang="en-US" sz="5400" baseline="-25000" dirty="0">
                <a:solidFill>
                  <a:srgbClr val="002060"/>
                </a:solidFill>
                <a:latin typeface="Trebuchet MS" pitchFamily="34" charset="0"/>
              </a:rPr>
              <a:t>1     </a:t>
            </a:r>
            <a:r>
              <a:rPr lang="en-US" sz="5400" dirty="0">
                <a:solidFill>
                  <a:srgbClr val="002060"/>
                </a:solidFill>
                <a:latin typeface="Trebuchet MS" pitchFamily="34" charset="0"/>
              </a:rPr>
              <a:t>V</a:t>
            </a:r>
            <a:r>
              <a:rPr lang="en-US" sz="5400" baseline="-25000" dirty="0">
                <a:solidFill>
                  <a:srgbClr val="002060"/>
                </a:solidFill>
                <a:latin typeface="Trebuchet MS" pitchFamily="34" charset="0"/>
              </a:rPr>
              <a:t>2</a:t>
            </a:r>
          </a:p>
          <a:p>
            <a:pPr algn="ctr"/>
            <a:r>
              <a:rPr lang="en-US" sz="5400" dirty="0">
                <a:solidFill>
                  <a:srgbClr val="002060"/>
                </a:solidFill>
                <a:latin typeface="Trebuchet MS" pitchFamily="34" charset="0"/>
              </a:rPr>
              <a:t>T</a:t>
            </a:r>
            <a:r>
              <a:rPr lang="en-US" sz="5400" baseline="-25000" dirty="0">
                <a:solidFill>
                  <a:srgbClr val="002060"/>
                </a:solidFill>
                <a:latin typeface="Trebuchet MS" pitchFamily="34" charset="0"/>
              </a:rPr>
              <a:t>1   </a:t>
            </a:r>
            <a:r>
              <a:rPr lang="en-US" sz="5400" dirty="0">
                <a:solidFill>
                  <a:srgbClr val="002060"/>
                </a:solidFill>
                <a:latin typeface="Trebuchet MS" pitchFamily="34" charset="0"/>
              </a:rPr>
              <a:t> T</a:t>
            </a:r>
            <a:r>
              <a:rPr lang="en-US" sz="5400" baseline="-25000" dirty="0">
                <a:solidFill>
                  <a:srgbClr val="002060"/>
                </a:solidFill>
                <a:latin typeface="Trebuchet MS" pitchFamily="34" charset="0"/>
              </a:rPr>
              <a:t>2</a:t>
            </a:r>
          </a:p>
        </p:txBody>
      </p:sp>
      <p:cxnSp>
        <p:nvCxnSpPr>
          <p:cNvPr id="7" name="Straight Connector 6"/>
          <p:cNvCxnSpPr/>
          <p:nvPr/>
        </p:nvCxnSpPr>
        <p:spPr>
          <a:xfrm flipH="1">
            <a:off x="3886200" y="3124200"/>
            <a:ext cx="822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181600" y="3124200"/>
            <a:ext cx="822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 Box 21"/>
          <p:cNvSpPr txBox="1">
            <a:spLocks noChangeArrowheads="1"/>
          </p:cNvSpPr>
          <p:nvPr/>
        </p:nvSpPr>
        <p:spPr bwMode="auto">
          <a:xfrm>
            <a:off x="4662722" y="2612574"/>
            <a:ext cx="526137" cy="914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5400" u="none" strike="noStrike" cap="none" normalizeH="0" baseline="0" dirty="0">
                <a:ln>
                  <a:noFill/>
                </a:ln>
                <a:solidFill>
                  <a:srgbClr val="002060"/>
                </a:solidFill>
                <a:effectLst/>
                <a:latin typeface="Trebuchet MS" pitchFamily="34" charset="0"/>
                <a:cs typeface="Arial" pitchFamily="34" charset="0"/>
              </a:rPr>
              <a:t>=</a:t>
            </a:r>
          </a:p>
        </p:txBody>
      </p:sp>
    </p:spTree>
    <p:extLst>
      <p:ext uri="{BB962C8B-B14F-4D97-AF65-F5344CB8AC3E}">
        <p14:creationId xmlns:p14="http://schemas.microsoft.com/office/powerpoint/2010/main" val="84234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dissolv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dissolve">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dissolve">
                                      <p:cBhvr>
                                        <p:cTn id="4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662</Words>
  <Application>Microsoft Office PowerPoint</Application>
  <PresentationFormat>On-screen Show (4:3)</PresentationFormat>
  <Paragraphs>106</Paragraphs>
  <Slides>17</Slides>
  <Notes>11</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Courier New</vt:lpstr>
      <vt:lpstr>Old English Text MT</vt:lpstr>
      <vt:lpstr>Script MT Bold</vt:lpstr>
      <vt:lpstr>Times New Roman</vt:lpstr>
      <vt:lpstr>Trebuchet MS</vt:lpstr>
      <vt:lpstr>Office Theme</vt:lpstr>
      <vt:lpstr>Unit: Gas Laws</vt:lpstr>
      <vt:lpstr>After today you should be able to…</vt:lpstr>
      <vt:lpstr>Boyle’s Law: Pressure and Volume</vt:lpstr>
      <vt:lpstr>PowerPoint Presentation</vt:lpstr>
      <vt:lpstr>Boyle’s Law: Pressure and Volume</vt:lpstr>
      <vt:lpstr>Boyle’s Law: Example</vt:lpstr>
      <vt:lpstr>Charles’s Law: Temperature  and Volume</vt:lpstr>
      <vt:lpstr>PowerPoint Presentation</vt:lpstr>
      <vt:lpstr>Charles’s Law: Temperature  and Volume</vt:lpstr>
      <vt:lpstr>Charles’s Law: Example</vt:lpstr>
      <vt:lpstr>Ideal Gases</vt:lpstr>
      <vt:lpstr>Ideal Gases</vt:lpstr>
      <vt:lpstr>Ideal Gas Law</vt:lpstr>
      <vt:lpstr>Ideal Gas Law</vt:lpstr>
      <vt:lpstr>PowerPoint Presentation</vt:lpstr>
      <vt:lpstr>PowerPoint Presentation</vt:lpstr>
      <vt:lpstr>Questions?</vt:lpstr>
    </vt:vector>
  </TitlesOfParts>
  <Company>MsRazz ChemClass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rights are reserved by the author. This product is for personal classroom use only and may not be redistributed or posted to any website or educational blog in part or in its entirety. Store Copyright © 2011 by Karen Randazzo (a.k.a. MsRazz ChemClass)</dc:title>
  <dc:subject>All rights are reserved by the author. This product is for personal classroom use only and may not be redistributed or posted to any website or educational blog in part or in its entirety. Store Copyright © 2011 by Karen Randazzo (a.k.a. MsRazz ChemClass)</dc:subject>
  <dc:creator>Karen Randazzo</dc:creator>
  <cp:keywords>All rights are reserved by the author. This product is for personal classroom use only and may not be redistributed or posted to any website or educational blog in part or in its entirety. Store Copyright © 2011 by Karen Randazzo (a.k.a. MsRazz ChemClass)</cp:keywords>
  <dc:description>All rights are reserved by the author. This product is for personal classroom use only and may not be redistributed or posted to any website or educational blog in part or in its entirety. Store Copyright © 2011 by Karen Randazzo (a.k.a. MsRazz ChemClass)</dc:description>
  <cp:lastModifiedBy>Heather Lee _ Staff - VernonMaloneHS</cp:lastModifiedBy>
  <cp:revision>53</cp:revision>
  <dcterms:created xsi:type="dcterms:W3CDTF">2013-04-08T01:33:18Z</dcterms:created>
  <dcterms:modified xsi:type="dcterms:W3CDTF">2022-04-21T11:50:54Z</dcterms:modified>
  <cp:category>All rights are reserved by the author. This product is for personal classroom use only and may not be redistributed or posted to any website or educational blog in part or in its entirety. Store Copyright © 2011 by Karen Randazzo (a.k.a. MsRazz ChemClass)</cp:category>
</cp:coreProperties>
</file>