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81" r:id="rId4"/>
    <p:sldId id="258" r:id="rId5"/>
    <p:sldId id="272" r:id="rId6"/>
    <p:sldId id="273" r:id="rId7"/>
    <p:sldId id="274" r:id="rId8"/>
    <p:sldId id="275" r:id="rId9"/>
    <p:sldId id="276" r:id="rId10"/>
    <p:sldId id="263" r:id="rId11"/>
    <p:sldId id="277" r:id="rId12"/>
    <p:sldId id="264" r:id="rId13"/>
    <p:sldId id="278" r:id="rId14"/>
    <p:sldId id="265" r:id="rId15"/>
    <p:sldId id="279" r:id="rId16"/>
    <p:sldId id="266" r:id="rId17"/>
    <p:sldId id="280" r:id="rId18"/>
  </p:sldIdLst>
  <p:sldSz cx="9144000" cy="6858000" type="screen4x3"/>
  <p:notesSz cx="6858000" cy="9144000"/>
  <p:defaultTextStyle>
    <a:defPPr>
      <a:defRPr lang="en-US"/>
    </a:defPPr>
    <a:lvl1pPr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1pPr>
    <a:lvl2pPr marL="4572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2pPr>
    <a:lvl3pPr marL="9144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3pPr>
    <a:lvl4pPr marL="13716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4pPr>
    <a:lvl5pPr marL="18288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97C7"/>
    <a:srgbClr val="E0BED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63563" autoAdjust="0"/>
  </p:normalViewPr>
  <p:slideViewPr>
    <p:cSldViewPr>
      <p:cViewPr varScale="1">
        <p:scale>
          <a:sx n="42" d="100"/>
          <a:sy n="42" d="100"/>
        </p:scale>
        <p:origin x="197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83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31B0BB8-033D-442E-9FFF-2696C11ABA8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C45098A1-D7A5-4A8C-8990-5B7AB3A26F83}"/>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Arial" charset="0"/>
              </a:defRPr>
            </a:lvl1pPr>
          </a:lstStyle>
          <a:p>
            <a:pPr>
              <a:defRPr/>
            </a:pPr>
            <a:endParaRPr lang="en-US"/>
          </a:p>
        </p:txBody>
      </p:sp>
      <p:sp>
        <p:nvSpPr>
          <p:cNvPr id="25604" name="Rectangle 4">
            <a:extLst>
              <a:ext uri="{FF2B5EF4-FFF2-40B4-BE49-F238E27FC236}">
                <a16:creationId xmlns:a16="http://schemas.microsoft.com/office/drawing/2014/main" id="{34325CDD-BF74-4531-A6F2-0EAD9D403E92}"/>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Arial" charset="0"/>
              </a:defRPr>
            </a:lvl1pPr>
          </a:lstStyle>
          <a:p>
            <a:pPr>
              <a:defRPr/>
            </a:pPr>
            <a:endParaRPr lang="en-US"/>
          </a:p>
        </p:txBody>
      </p:sp>
      <p:sp>
        <p:nvSpPr>
          <p:cNvPr id="25605" name="Rectangle 5">
            <a:extLst>
              <a:ext uri="{FF2B5EF4-FFF2-40B4-BE49-F238E27FC236}">
                <a16:creationId xmlns:a16="http://schemas.microsoft.com/office/drawing/2014/main" id="{F12E51D8-1B24-4067-AF7A-8F39CF10CFCD}"/>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Arial" panose="020B0604020202020204" pitchFamily="34" charset="0"/>
              </a:defRPr>
            </a:lvl1pPr>
          </a:lstStyle>
          <a:p>
            <a:fld id="{DF3DF221-610E-4432-A452-813D67EE4170}"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850C0F1-0D44-466C-A7A6-7D76AB8188D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Arial" charset="0"/>
              </a:defRPr>
            </a:lvl1pPr>
          </a:lstStyle>
          <a:p>
            <a:pPr>
              <a:defRPr/>
            </a:pPr>
            <a:endParaRPr lang="en-US"/>
          </a:p>
        </p:txBody>
      </p:sp>
      <p:sp>
        <p:nvSpPr>
          <p:cNvPr id="27651" name="Rectangle 3">
            <a:extLst>
              <a:ext uri="{FF2B5EF4-FFF2-40B4-BE49-F238E27FC236}">
                <a16:creationId xmlns:a16="http://schemas.microsoft.com/office/drawing/2014/main" id="{405EC71A-0DDD-405B-BF6A-6C0C8CBC3665}"/>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Arial" charset="0"/>
              </a:defRPr>
            </a:lvl1pPr>
          </a:lstStyle>
          <a:p>
            <a:pPr>
              <a:defRPr/>
            </a:pPr>
            <a:endParaRPr lang="en-US"/>
          </a:p>
        </p:txBody>
      </p:sp>
      <p:sp>
        <p:nvSpPr>
          <p:cNvPr id="19460" name="Rectangle 4">
            <a:extLst>
              <a:ext uri="{FF2B5EF4-FFF2-40B4-BE49-F238E27FC236}">
                <a16:creationId xmlns:a16="http://schemas.microsoft.com/office/drawing/2014/main" id="{133B2255-A33D-4611-9BDE-68F0DE1E33F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2767830E-3AD5-4916-AD72-C7482AF68D55}"/>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a:extLst>
              <a:ext uri="{FF2B5EF4-FFF2-40B4-BE49-F238E27FC236}">
                <a16:creationId xmlns:a16="http://schemas.microsoft.com/office/drawing/2014/main" id="{883F7A50-1DEC-4CCA-89E9-E3839A362517}"/>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Arial" charset="0"/>
              </a:defRPr>
            </a:lvl1pPr>
          </a:lstStyle>
          <a:p>
            <a:pPr>
              <a:defRPr/>
            </a:pPr>
            <a:endParaRPr lang="en-US"/>
          </a:p>
        </p:txBody>
      </p:sp>
      <p:sp>
        <p:nvSpPr>
          <p:cNvPr id="27655" name="Rectangle 7">
            <a:extLst>
              <a:ext uri="{FF2B5EF4-FFF2-40B4-BE49-F238E27FC236}">
                <a16:creationId xmlns:a16="http://schemas.microsoft.com/office/drawing/2014/main" id="{2195E010-7123-42C3-B084-9AB961D6D9A2}"/>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Arial" panose="020B0604020202020204" pitchFamily="34" charset="0"/>
              </a:defRPr>
            </a:lvl1pPr>
          </a:lstStyle>
          <a:p>
            <a:fld id="{A9ED6FDF-9D17-4E6E-A69C-15A295E6938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0BA3C52C-1C45-4CC5-AC40-3398B8B664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8EB1DA16-6BA0-419F-B739-5DEA23F89F90}" type="slidenum">
              <a:rPr lang="en-US" altLang="en-US">
                <a:latin typeface="Arial" panose="020B0604020202020204" pitchFamily="34" charset="0"/>
              </a:rPr>
              <a:pPr eaLnBrk="1" hangingPunct="1"/>
              <a:t>1</a:t>
            </a:fld>
            <a:endParaRPr lang="en-US" altLang="en-US">
              <a:latin typeface="Arial" panose="020B0604020202020204" pitchFamily="34" charset="0"/>
            </a:endParaRPr>
          </a:p>
        </p:txBody>
      </p:sp>
      <p:sp>
        <p:nvSpPr>
          <p:cNvPr id="20483" name="Rectangle 2">
            <a:extLst>
              <a:ext uri="{FF2B5EF4-FFF2-40B4-BE49-F238E27FC236}">
                <a16:creationId xmlns:a16="http://schemas.microsoft.com/office/drawing/2014/main" id="{52B68B66-35D0-46FC-8244-63572BC83D28}"/>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46E6C98F-8D1D-4874-9D26-7E357F3B2FC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D95699E-E6F7-455C-89FB-9A3929CB2AC6}"/>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7D56FBF6-E56E-4379-AA57-11EC19A1A9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Think about if we brought in two more chemistry classrooms in here – more students means more collisions!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Example: Popcorn, the liquid inside the popcorn kernel expands into a gas, building up and eventually exploding.</a:t>
            </a:r>
          </a:p>
        </p:txBody>
      </p:sp>
      <p:sp>
        <p:nvSpPr>
          <p:cNvPr id="29700" name="Slide Number Placeholder 3">
            <a:extLst>
              <a:ext uri="{FF2B5EF4-FFF2-40B4-BE49-F238E27FC236}">
                <a16:creationId xmlns:a16="http://schemas.microsoft.com/office/drawing/2014/main" id="{BC93D397-4FA0-425C-A3E2-158913A1D9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1D5B71D5-4231-492D-94FB-9A4B75499F1C}" type="slidenum">
              <a:rPr lang="en-US" altLang="en-US">
                <a:latin typeface="Arial" panose="020B0604020202020204" pitchFamily="34" charset="0"/>
              </a:rPr>
              <a:pPr eaLnBrk="1" hangingPunct="1"/>
              <a:t>10</a:t>
            </a:fld>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FC8DA493-5FD6-416A-8CE5-BE7F6B208F9C}"/>
              </a:ext>
            </a:extLst>
          </p:cNvPr>
          <p:cNvSpPr>
            <a:spLocks noGrp="1" noRot="1" noChangeAspect="1" noTextEdit="1"/>
          </p:cNvSpPr>
          <p:nvPr>
            <p:ph type="sldImg"/>
          </p:nvPr>
        </p:nvSpPr>
        <p:spPr>
          <a:ln/>
        </p:spPr>
      </p:sp>
      <p:sp>
        <p:nvSpPr>
          <p:cNvPr id="30723" name="Notes Placeholder 2">
            <a:extLst>
              <a:ext uri="{FF2B5EF4-FFF2-40B4-BE49-F238E27FC236}">
                <a16:creationId xmlns:a16="http://schemas.microsoft.com/office/drawing/2014/main" id="{72D042EF-0B1A-48A0-BD84-3135E61CE2E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Think about if we brought in two more chemistry classrooms in here – more students means more collisions!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Example: Popcorn, the liquid inside the popcorn kernel expands into a gas, building up and eventually exploding.</a:t>
            </a:r>
          </a:p>
        </p:txBody>
      </p:sp>
      <p:sp>
        <p:nvSpPr>
          <p:cNvPr id="30724" name="Slide Number Placeholder 3">
            <a:extLst>
              <a:ext uri="{FF2B5EF4-FFF2-40B4-BE49-F238E27FC236}">
                <a16:creationId xmlns:a16="http://schemas.microsoft.com/office/drawing/2014/main" id="{F8AA413B-D69E-4033-BCA6-31916309BD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44D5BC9D-7AAF-4BA1-B8C0-A9DFA6310D92}" type="slidenum">
              <a:rPr lang="en-US" altLang="en-US">
                <a:latin typeface="Arial" panose="020B0604020202020204" pitchFamily="34" charset="0"/>
              </a:rPr>
              <a:pPr eaLnBrk="1" hangingPunct="1"/>
              <a:t>11</a:t>
            </a:fld>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236CF6A-735A-4897-8D85-1E570F58EA90}"/>
              </a:ext>
            </a:extLst>
          </p:cNvPr>
          <p:cNvSpPr>
            <a:spLocks noGrp="1" noRot="1" noChangeAspect="1" noTextEdit="1"/>
          </p:cNvSpPr>
          <p:nvPr>
            <p:ph type="sldImg"/>
          </p:nvPr>
        </p:nvSpPr>
        <p:spPr>
          <a:ln/>
        </p:spPr>
      </p:sp>
      <p:sp>
        <p:nvSpPr>
          <p:cNvPr id="31747" name="Notes Placeholder 2">
            <a:extLst>
              <a:ext uri="{FF2B5EF4-FFF2-40B4-BE49-F238E27FC236}">
                <a16:creationId xmlns:a16="http://schemas.microsoft.com/office/drawing/2014/main" id="{5A820A74-BF38-4B1A-AB75-B6C00E9C16C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As you move up a mountain it is harder to breathe because there are less air particles!</a:t>
            </a:r>
          </a:p>
        </p:txBody>
      </p:sp>
      <p:sp>
        <p:nvSpPr>
          <p:cNvPr id="31748" name="Slide Number Placeholder 3">
            <a:extLst>
              <a:ext uri="{FF2B5EF4-FFF2-40B4-BE49-F238E27FC236}">
                <a16:creationId xmlns:a16="http://schemas.microsoft.com/office/drawing/2014/main" id="{D6023137-BB99-4444-BDF6-563B07E98AA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E805F76F-682D-4DC0-81B9-595097939C60}" type="slidenum">
              <a:rPr lang="en-US" altLang="en-US">
                <a:latin typeface="Arial" panose="020B0604020202020204" pitchFamily="34" charset="0"/>
              </a:rPr>
              <a:pPr eaLnBrk="1" hangingPunct="1"/>
              <a:t>12</a:t>
            </a:fld>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FB316BFA-4832-4E25-BD9D-E81218168395}"/>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419A3767-21D4-4DD5-9E72-9A6945D0F6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As you move up a mountain it is harder to breathe because there are less air particles!</a:t>
            </a:r>
          </a:p>
        </p:txBody>
      </p:sp>
      <p:sp>
        <p:nvSpPr>
          <p:cNvPr id="32772" name="Slide Number Placeholder 3">
            <a:extLst>
              <a:ext uri="{FF2B5EF4-FFF2-40B4-BE49-F238E27FC236}">
                <a16:creationId xmlns:a16="http://schemas.microsoft.com/office/drawing/2014/main" id="{E8099B44-E3D9-4970-AFB8-C9C5C5443B7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3F822DFC-64A8-4891-9898-A15B6BF68D1E}" type="slidenum">
              <a:rPr lang="en-US" altLang="en-US">
                <a:latin typeface="Arial" panose="020B0604020202020204" pitchFamily="34" charset="0"/>
              </a:rPr>
              <a:pPr eaLnBrk="1" hangingPunct="1"/>
              <a:t>13</a:t>
            </a:fld>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BD40C9C-3E43-4DC4-99F0-BA58E180AA3C}"/>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D70D0F08-552F-425D-827E-4F264DA5DE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IUPAC (International Union of Pure and Applied chemistry) changed the value from 101.3kPa to 100.0kPa, but we will use the value published in your textbook – 101.3kPa</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F7ECB312-DF49-4264-BC77-66A39BAC4C04}"/>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2E3350E1-7F1F-4179-81C1-A5D8ECB955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IUPAC (International Union of Pure and Applied chemistry) changed the value from 101.3kPa to 100.0kPa, but we will use the value published in your textbook – 101.3kPa</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CDEC823-CAF8-4F9C-A885-559F5A6CFD1D}"/>
              </a:ext>
            </a:extLst>
          </p:cNvPr>
          <p:cNvSpPr>
            <a:spLocks noGrp="1" noRot="1" noChangeAspect="1" noTextEdit="1"/>
          </p:cNvSpPr>
          <p:nvPr>
            <p:ph type="sldImg"/>
          </p:nvPr>
        </p:nvSpPr>
        <p:spPr>
          <a:ln/>
        </p:spPr>
      </p:sp>
      <p:sp>
        <p:nvSpPr>
          <p:cNvPr id="35843" name="Notes Placeholder 2">
            <a:extLst>
              <a:ext uri="{FF2B5EF4-FFF2-40B4-BE49-F238E27FC236}">
                <a16:creationId xmlns:a16="http://schemas.microsoft.com/office/drawing/2014/main" id="{0297E75D-BD5A-4976-8B03-3EB00DA0029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Mercury is added into a tube that is closed at one end.  If the tube is inverted a vacuum forms on top.  The air pressure from the atmosphere forces the mercury inside the tube.</a:t>
            </a:r>
          </a:p>
        </p:txBody>
      </p:sp>
      <p:sp>
        <p:nvSpPr>
          <p:cNvPr id="35844" name="Slide Number Placeholder 3">
            <a:extLst>
              <a:ext uri="{FF2B5EF4-FFF2-40B4-BE49-F238E27FC236}">
                <a16:creationId xmlns:a16="http://schemas.microsoft.com/office/drawing/2014/main" id="{4EEE5F5C-6EC7-464B-95C1-0EF444A35AE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F6791719-DBD2-42E0-97C0-3E99B78E871D}" type="slidenum">
              <a:rPr lang="en-US" altLang="en-US">
                <a:latin typeface="Arial" panose="020B0604020202020204" pitchFamily="34" charset="0"/>
              </a:rPr>
              <a:pPr eaLnBrk="1" hangingPunct="1"/>
              <a:t>16</a:t>
            </a:fld>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8C28CA07-31ED-44A5-A451-5760D36993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15AC4B51-4240-4EB1-934D-0D2460E5F92B}" type="slidenum">
              <a:rPr lang="en-US" altLang="en-US">
                <a:latin typeface="Arial" panose="020B0604020202020204" pitchFamily="34" charset="0"/>
              </a:rPr>
              <a:pPr eaLnBrk="1" hangingPunct="1"/>
              <a:t>17</a:t>
            </a:fld>
            <a:endParaRPr lang="en-US" altLang="en-US">
              <a:latin typeface="Arial" panose="020B0604020202020204" pitchFamily="34" charset="0"/>
            </a:endParaRPr>
          </a:p>
        </p:txBody>
      </p:sp>
      <p:sp>
        <p:nvSpPr>
          <p:cNvPr id="36867" name="Rectangle 2">
            <a:extLst>
              <a:ext uri="{FF2B5EF4-FFF2-40B4-BE49-F238E27FC236}">
                <a16:creationId xmlns:a16="http://schemas.microsoft.com/office/drawing/2014/main" id="{8395B94F-325D-4BAF-B633-BED123024A14}"/>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EF5A88D9-C6B3-48EE-8CEC-CE4A8244017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9A820DD-BB20-4793-B580-68E974BA2519}"/>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41A1B134-62D6-4FC5-AAEE-F7D9A88363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7525D95-6E7D-4768-9A11-94B06C00CFFF}"/>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46DC05A1-2484-463C-8CBA-49775C8819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606F929-7222-438D-8365-7420E0BA33D6}"/>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6A8005CB-AA48-4F78-8D74-59D7F34F802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68F50B0-D820-4B41-AED8-C9CAE8D3CDBB}"/>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5E7778E3-8F31-40FD-B46F-F484FCAC6C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396E42F-E4E2-4538-8D4F-5D5832C1DA11}"/>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02A5F5E4-28E4-4159-B5A5-82F4F03CED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EA2A772-F7DD-487A-AD2F-49F67E580EBC}"/>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D4D2380D-6753-422E-8761-96F11AC205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264A608-91CE-423E-9E67-026152C1EE64}"/>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CB95F449-EB06-4C78-8653-68FA1D3E76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914F671-858B-4398-96B2-6A10C15A52CD}"/>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B222E5A1-D7C8-4CAD-9B67-69651DB15D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B1586F6-F816-4E39-A37F-3D82DCE4EC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E86FDF-E402-48B2-8A1C-86F343014C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182D1EF-50BD-4020-A244-BC79C462D7E8}"/>
              </a:ext>
            </a:extLst>
          </p:cNvPr>
          <p:cNvSpPr>
            <a:spLocks noGrp="1" noChangeArrowheads="1"/>
          </p:cNvSpPr>
          <p:nvPr>
            <p:ph type="sldNum" sz="quarter" idx="12"/>
          </p:nvPr>
        </p:nvSpPr>
        <p:spPr>
          <a:ln/>
        </p:spPr>
        <p:txBody>
          <a:bodyPr/>
          <a:lstStyle>
            <a:lvl1pPr>
              <a:defRPr/>
            </a:lvl1pPr>
          </a:lstStyle>
          <a:p>
            <a:fld id="{CAF0978F-768A-40D5-ACB3-CA4C01EE7B40}" type="slidenum">
              <a:rPr lang="en-US" altLang="en-US"/>
              <a:pPr/>
              <a:t>‹#›</a:t>
            </a:fld>
            <a:endParaRPr lang="en-US" altLang="en-US"/>
          </a:p>
        </p:txBody>
      </p:sp>
    </p:spTree>
    <p:extLst>
      <p:ext uri="{BB962C8B-B14F-4D97-AF65-F5344CB8AC3E}">
        <p14:creationId xmlns:p14="http://schemas.microsoft.com/office/powerpoint/2010/main" val="3483967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F7D55A5-0E6E-439D-8EF1-06197FE7C3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377902F-3A0F-4C23-A25C-9F867E626C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A2BD413-4D76-4C80-84B2-D917F88DB814}"/>
              </a:ext>
            </a:extLst>
          </p:cNvPr>
          <p:cNvSpPr>
            <a:spLocks noGrp="1" noChangeArrowheads="1"/>
          </p:cNvSpPr>
          <p:nvPr>
            <p:ph type="sldNum" sz="quarter" idx="12"/>
          </p:nvPr>
        </p:nvSpPr>
        <p:spPr>
          <a:ln/>
        </p:spPr>
        <p:txBody>
          <a:bodyPr/>
          <a:lstStyle>
            <a:lvl1pPr>
              <a:defRPr/>
            </a:lvl1pPr>
          </a:lstStyle>
          <a:p>
            <a:fld id="{AD351D0F-2C0F-432B-A5B0-7ECE26E3FF0D}" type="slidenum">
              <a:rPr lang="en-US" altLang="en-US"/>
              <a:pPr/>
              <a:t>‹#›</a:t>
            </a:fld>
            <a:endParaRPr lang="en-US" altLang="en-US"/>
          </a:p>
        </p:txBody>
      </p:sp>
    </p:spTree>
    <p:extLst>
      <p:ext uri="{BB962C8B-B14F-4D97-AF65-F5344CB8AC3E}">
        <p14:creationId xmlns:p14="http://schemas.microsoft.com/office/powerpoint/2010/main" val="224120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A9B4A2B-2809-410D-A18F-7B85FEC73A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C351583-D593-4672-A1FB-C6157D859F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E19CCF-B820-4104-B33C-B4721B704E75}"/>
              </a:ext>
            </a:extLst>
          </p:cNvPr>
          <p:cNvSpPr>
            <a:spLocks noGrp="1" noChangeArrowheads="1"/>
          </p:cNvSpPr>
          <p:nvPr>
            <p:ph type="sldNum" sz="quarter" idx="12"/>
          </p:nvPr>
        </p:nvSpPr>
        <p:spPr>
          <a:ln/>
        </p:spPr>
        <p:txBody>
          <a:bodyPr/>
          <a:lstStyle>
            <a:lvl1pPr>
              <a:defRPr/>
            </a:lvl1pPr>
          </a:lstStyle>
          <a:p>
            <a:fld id="{E4ACAE81-2DA9-4C6D-A71B-CAD8BEC70421}" type="slidenum">
              <a:rPr lang="en-US" altLang="en-US"/>
              <a:pPr/>
              <a:t>‹#›</a:t>
            </a:fld>
            <a:endParaRPr lang="en-US" altLang="en-US"/>
          </a:p>
        </p:txBody>
      </p:sp>
    </p:spTree>
    <p:extLst>
      <p:ext uri="{BB962C8B-B14F-4D97-AF65-F5344CB8AC3E}">
        <p14:creationId xmlns:p14="http://schemas.microsoft.com/office/powerpoint/2010/main" val="1489688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D72C3F7-DF49-4208-834E-8A6532A4D62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1839CD-59A0-4FA0-A1C6-07B08CB3F8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8ADFEF5-9B32-4827-9904-5587495EB1A4}"/>
              </a:ext>
            </a:extLst>
          </p:cNvPr>
          <p:cNvSpPr>
            <a:spLocks noGrp="1" noChangeArrowheads="1"/>
          </p:cNvSpPr>
          <p:nvPr>
            <p:ph type="sldNum" sz="quarter" idx="12"/>
          </p:nvPr>
        </p:nvSpPr>
        <p:spPr>
          <a:ln/>
        </p:spPr>
        <p:txBody>
          <a:bodyPr/>
          <a:lstStyle>
            <a:lvl1pPr>
              <a:defRPr/>
            </a:lvl1pPr>
          </a:lstStyle>
          <a:p>
            <a:fld id="{EF290374-019E-4C43-8AD5-F2C18290090C}" type="slidenum">
              <a:rPr lang="en-US" altLang="en-US"/>
              <a:pPr/>
              <a:t>‹#›</a:t>
            </a:fld>
            <a:endParaRPr lang="en-US" altLang="en-US"/>
          </a:p>
        </p:txBody>
      </p:sp>
    </p:spTree>
    <p:extLst>
      <p:ext uri="{BB962C8B-B14F-4D97-AF65-F5344CB8AC3E}">
        <p14:creationId xmlns:p14="http://schemas.microsoft.com/office/powerpoint/2010/main" val="3080799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69D2307-8ABF-4C0D-AB6D-709E34AE33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C733AD4-7162-4FA7-A285-556C6CFB63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15C4528-3B20-42D8-BDA8-D3455202AD4E}"/>
              </a:ext>
            </a:extLst>
          </p:cNvPr>
          <p:cNvSpPr>
            <a:spLocks noGrp="1" noChangeArrowheads="1"/>
          </p:cNvSpPr>
          <p:nvPr>
            <p:ph type="sldNum" sz="quarter" idx="12"/>
          </p:nvPr>
        </p:nvSpPr>
        <p:spPr>
          <a:ln/>
        </p:spPr>
        <p:txBody>
          <a:bodyPr/>
          <a:lstStyle>
            <a:lvl1pPr>
              <a:defRPr/>
            </a:lvl1pPr>
          </a:lstStyle>
          <a:p>
            <a:fld id="{531CA1A3-C172-46D0-8430-EE3B84D32166}" type="slidenum">
              <a:rPr lang="en-US" altLang="en-US"/>
              <a:pPr/>
              <a:t>‹#›</a:t>
            </a:fld>
            <a:endParaRPr lang="en-US" altLang="en-US"/>
          </a:p>
        </p:txBody>
      </p:sp>
    </p:spTree>
    <p:extLst>
      <p:ext uri="{BB962C8B-B14F-4D97-AF65-F5344CB8AC3E}">
        <p14:creationId xmlns:p14="http://schemas.microsoft.com/office/powerpoint/2010/main" val="45743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43BA25F-36B1-4FAB-A156-FD826242BC5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435216-730C-4B55-9B9D-7131FC6329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4F4D8D9-7B4D-402B-92AF-BC44ABFE93D3}"/>
              </a:ext>
            </a:extLst>
          </p:cNvPr>
          <p:cNvSpPr>
            <a:spLocks noGrp="1" noChangeArrowheads="1"/>
          </p:cNvSpPr>
          <p:nvPr>
            <p:ph type="sldNum" sz="quarter" idx="12"/>
          </p:nvPr>
        </p:nvSpPr>
        <p:spPr>
          <a:ln/>
        </p:spPr>
        <p:txBody>
          <a:bodyPr/>
          <a:lstStyle>
            <a:lvl1pPr>
              <a:defRPr/>
            </a:lvl1pPr>
          </a:lstStyle>
          <a:p>
            <a:fld id="{1CFD90FB-5101-4B01-A65A-AA74F2479245}" type="slidenum">
              <a:rPr lang="en-US" altLang="en-US"/>
              <a:pPr/>
              <a:t>‹#›</a:t>
            </a:fld>
            <a:endParaRPr lang="en-US" altLang="en-US"/>
          </a:p>
        </p:txBody>
      </p:sp>
    </p:spTree>
    <p:extLst>
      <p:ext uri="{BB962C8B-B14F-4D97-AF65-F5344CB8AC3E}">
        <p14:creationId xmlns:p14="http://schemas.microsoft.com/office/powerpoint/2010/main" val="1301995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A087734-7CF1-41A0-A03A-64B37FEAC4E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566647F-7E05-48D9-B9C9-8A78730817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69BB0B6-BC69-4077-84A9-C3B79BCDBAF4}"/>
              </a:ext>
            </a:extLst>
          </p:cNvPr>
          <p:cNvSpPr>
            <a:spLocks noGrp="1" noChangeArrowheads="1"/>
          </p:cNvSpPr>
          <p:nvPr>
            <p:ph type="sldNum" sz="quarter" idx="12"/>
          </p:nvPr>
        </p:nvSpPr>
        <p:spPr>
          <a:ln/>
        </p:spPr>
        <p:txBody>
          <a:bodyPr/>
          <a:lstStyle>
            <a:lvl1pPr>
              <a:defRPr/>
            </a:lvl1pPr>
          </a:lstStyle>
          <a:p>
            <a:fld id="{022A8AA6-2008-43E9-B36C-1305BE070657}" type="slidenum">
              <a:rPr lang="en-US" altLang="en-US"/>
              <a:pPr/>
              <a:t>‹#›</a:t>
            </a:fld>
            <a:endParaRPr lang="en-US" altLang="en-US"/>
          </a:p>
        </p:txBody>
      </p:sp>
    </p:spTree>
    <p:extLst>
      <p:ext uri="{BB962C8B-B14F-4D97-AF65-F5344CB8AC3E}">
        <p14:creationId xmlns:p14="http://schemas.microsoft.com/office/powerpoint/2010/main" val="336946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E7CA316-61CB-4017-8296-9FBB8D5D6D1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797946A-AE10-477C-B5BC-59DC04D57B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B1E322E-87EE-40FB-BCC7-2402840D6ADB}"/>
              </a:ext>
            </a:extLst>
          </p:cNvPr>
          <p:cNvSpPr>
            <a:spLocks noGrp="1" noChangeArrowheads="1"/>
          </p:cNvSpPr>
          <p:nvPr>
            <p:ph type="sldNum" sz="quarter" idx="12"/>
          </p:nvPr>
        </p:nvSpPr>
        <p:spPr>
          <a:ln/>
        </p:spPr>
        <p:txBody>
          <a:bodyPr/>
          <a:lstStyle>
            <a:lvl1pPr>
              <a:defRPr/>
            </a:lvl1pPr>
          </a:lstStyle>
          <a:p>
            <a:fld id="{FDFDD85B-481B-4976-B51D-C9C562932F0E}" type="slidenum">
              <a:rPr lang="en-US" altLang="en-US"/>
              <a:pPr/>
              <a:t>‹#›</a:t>
            </a:fld>
            <a:endParaRPr lang="en-US" altLang="en-US"/>
          </a:p>
        </p:txBody>
      </p:sp>
    </p:spTree>
    <p:extLst>
      <p:ext uri="{BB962C8B-B14F-4D97-AF65-F5344CB8AC3E}">
        <p14:creationId xmlns:p14="http://schemas.microsoft.com/office/powerpoint/2010/main" val="308868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AA5C259-7AF7-4DCB-834A-F9E858FCEFA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D24DA1C-59BA-4493-9A6B-F99C5A811A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68B5643-0DEA-4192-A642-057C8886BE6F}"/>
              </a:ext>
            </a:extLst>
          </p:cNvPr>
          <p:cNvSpPr>
            <a:spLocks noGrp="1" noChangeArrowheads="1"/>
          </p:cNvSpPr>
          <p:nvPr>
            <p:ph type="sldNum" sz="quarter" idx="12"/>
          </p:nvPr>
        </p:nvSpPr>
        <p:spPr>
          <a:ln/>
        </p:spPr>
        <p:txBody>
          <a:bodyPr/>
          <a:lstStyle>
            <a:lvl1pPr>
              <a:defRPr/>
            </a:lvl1pPr>
          </a:lstStyle>
          <a:p>
            <a:fld id="{65107D08-C9C3-4F2A-8CF1-FC786EB0E613}" type="slidenum">
              <a:rPr lang="en-US" altLang="en-US"/>
              <a:pPr/>
              <a:t>‹#›</a:t>
            </a:fld>
            <a:endParaRPr lang="en-US" altLang="en-US"/>
          </a:p>
        </p:txBody>
      </p:sp>
    </p:spTree>
    <p:extLst>
      <p:ext uri="{BB962C8B-B14F-4D97-AF65-F5344CB8AC3E}">
        <p14:creationId xmlns:p14="http://schemas.microsoft.com/office/powerpoint/2010/main" val="3701244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BA1B0BA-BEF7-4C77-A853-736379CB79E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A10111B-C411-4AE2-9C39-D665BA7FC6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D2AD1CD-90F4-4482-A5F0-6749630D1002}"/>
              </a:ext>
            </a:extLst>
          </p:cNvPr>
          <p:cNvSpPr>
            <a:spLocks noGrp="1" noChangeArrowheads="1"/>
          </p:cNvSpPr>
          <p:nvPr>
            <p:ph type="sldNum" sz="quarter" idx="12"/>
          </p:nvPr>
        </p:nvSpPr>
        <p:spPr>
          <a:ln/>
        </p:spPr>
        <p:txBody>
          <a:bodyPr/>
          <a:lstStyle>
            <a:lvl1pPr>
              <a:defRPr/>
            </a:lvl1pPr>
          </a:lstStyle>
          <a:p>
            <a:fld id="{34554139-7628-4504-863D-18185260E974}" type="slidenum">
              <a:rPr lang="en-US" altLang="en-US"/>
              <a:pPr/>
              <a:t>‹#›</a:t>
            </a:fld>
            <a:endParaRPr lang="en-US" altLang="en-US"/>
          </a:p>
        </p:txBody>
      </p:sp>
    </p:spTree>
    <p:extLst>
      <p:ext uri="{BB962C8B-B14F-4D97-AF65-F5344CB8AC3E}">
        <p14:creationId xmlns:p14="http://schemas.microsoft.com/office/powerpoint/2010/main" val="23113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484085F-54B3-4760-8D92-303AFCFCE15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8F5F121-0900-43CB-9D33-A37C938981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BE8CAF7-195A-4798-A381-7F2BD7C841EC}"/>
              </a:ext>
            </a:extLst>
          </p:cNvPr>
          <p:cNvSpPr>
            <a:spLocks noGrp="1" noChangeArrowheads="1"/>
          </p:cNvSpPr>
          <p:nvPr>
            <p:ph type="sldNum" sz="quarter" idx="12"/>
          </p:nvPr>
        </p:nvSpPr>
        <p:spPr>
          <a:ln/>
        </p:spPr>
        <p:txBody>
          <a:bodyPr/>
          <a:lstStyle>
            <a:lvl1pPr>
              <a:defRPr/>
            </a:lvl1pPr>
          </a:lstStyle>
          <a:p>
            <a:fld id="{F031B48E-1AE4-4CED-882D-5E86C72C00A0}" type="slidenum">
              <a:rPr lang="en-US" altLang="en-US"/>
              <a:pPr/>
              <a:t>‹#›</a:t>
            </a:fld>
            <a:endParaRPr lang="en-US" altLang="en-US"/>
          </a:p>
        </p:txBody>
      </p:sp>
    </p:spTree>
    <p:extLst>
      <p:ext uri="{BB962C8B-B14F-4D97-AF65-F5344CB8AC3E}">
        <p14:creationId xmlns:p14="http://schemas.microsoft.com/office/powerpoint/2010/main" val="63527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1028C88-742D-49DB-AE31-1A182952FB9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CDC4DB9-6FCC-45B0-88B6-AC4A0D60A9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85E279-D1BA-4761-879A-BE2447FFF006}"/>
              </a:ext>
            </a:extLst>
          </p:cNvPr>
          <p:cNvSpPr>
            <a:spLocks noGrp="1" noChangeArrowheads="1"/>
          </p:cNvSpPr>
          <p:nvPr>
            <p:ph type="sldNum" sz="quarter" idx="12"/>
          </p:nvPr>
        </p:nvSpPr>
        <p:spPr>
          <a:ln/>
        </p:spPr>
        <p:txBody>
          <a:bodyPr/>
          <a:lstStyle>
            <a:lvl1pPr>
              <a:defRPr/>
            </a:lvl1pPr>
          </a:lstStyle>
          <a:p>
            <a:fld id="{D7A5B106-6419-4E80-9665-C990D34FE310}" type="slidenum">
              <a:rPr lang="en-US" altLang="en-US"/>
              <a:pPr/>
              <a:t>‹#›</a:t>
            </a:fld>
            <a:endParaRPr lang="en-US" altLang="en-US"/>
          </a:p>
        </p:txBody>
      </p:sp>
    </p:spTree>
    <p:extLst>
      <p:ext uri="{BB962C8B-B14F-4D97-AF65-F5344CB8AC3E}">
        <p14:creationId xmlns:p14="http://schemas.microsoft.com/office/powerpoint/2010/main" val="152351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wmf"/><Relationship Id="rId2" Type="http://schemas.openxmlformats.org/officeDocument/2006/relationships/slideLayout" Target="../slideLayouts/slideLayout2.xml"/><Relationship Id="rId16"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0BEDC"/>
        </a:solidFill>
        <a:effectLst/>
      </p:bgPr>
    </p:bg>
    <p:spTree>
      <p:nvGrpSpPr>
        <p:cNvPr id="1" name=""/>
        <p:cNvGrpSpPr/>
        <p:nvPr/>
      </p:nvGrpSpPr>
      <p:grpSpPr>
        <a:xfrm>
          <a:off x="0" y="0"/>
          <a:ext cx="0" cy="0"/>
          <a:chOff x="0" y="0"/>
          <a:chExt cx="0" cy="0"/>
        </a:xfrm>
      </p:grpSpPr>
      <p:sp>
        <p:nvSpPr>
          <p:cNvPr id="14" name="Text Box 7">
            <a:extLst>
              <a:ext uri="{FF2B5EF4-FFF2-40B4-BE49-F238E27FC236}">
                <a16:creationId xmlns:a16="http://schemas.microsoft.com/office/drawing/2014/main" id="{5C6DDBE3-6F7A-4A7A-B80D-F7E144435269}"/>
              </a:ext>
            </a:extLst>
          </p:cNvPr>
          <p:cNvSpPr txBox="1">
            <a:spLocks noChangeArrowheads="1"/>
          </p:cNvSpPr>
          <p:nvPr userDrawn="1"/>
        </p:nvSpPr>
        <p:spPr bwMode="auto">
          <a:xfrm>
            <a:off x="6973887" y="0"/>
            <a:ext cx="2170113" cy="215900"/>
          </a:xfrm>
          <a:prstGeom prst="rect">
            <a:avLst/>
          </a:prstGeom>
          <a:noFill/>
          <a:ln w="9525">
            <a:noFill/>
            <a:miter lim="800000"/>
            <a:headEnd/>
            <a:tailEnd/>
          </a:ln>
        </p:spPr>
        <p:txBody>
          <a:bodyPr>
            <a:spAutoFit/>
          </a:bodyPr>
          <a:lstStyle/>
          <a:p>
            <a:pPr>
              <a:buFontTx/>
              <a:buNone/>
              <a:defRPr/>
            </a:pPr>
            <a:r>
              <a:rPr lang="en-US" sz="800" dirty="0">
                <a:solidFill>
                  <a:schemeClr val="bg1"/>
                </a:solidFill>
              </a:rPr>
              <a:t>Copyright © 2011 - MsRazz ChemClass</a:t>
            </a:r>
          </a:p>
        </p:txBody>
      </p:sp>
      <p:sp>
        <p:nvSpPr>
          <p:cNvPr id="7" name="Text Box 7">
            <a:extLst>
              <a:ext uri="{FF2B5EF4-FFF2-40B4-BE49-F238E27FC236}">
                <a16:creationId xmlns:a16="http://schemas.microsoft.com/office/drawing/2014/main" id="{672B0BD2-0212-46A4-B796-C10A45772396}"/>
              </a:ext>
            </a:extLst>
          </p:cNvPr>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p>
            <a:pPr>
              <a:buFontTx/>
              <a:buNone/>
              <a:defRPr/>
            </a:pPr>
            <a:r>
              <a:rPr lang="en-US" sz="800" dirty="0">
                <a:solidFill>
                  <a:schemeClr val="bg1"/>
                </a:solidFill>
              </a:rPr>
              <a:t>Copyright © 2011 - MsRazz ChemClass</a:t>
            </a:r>
          </a:p>
        </p:txBody>
      </p:sp>
      <p:grpSp>
        <p:nvGrpSpPr>
          <p:cNvPr id="1026" name="Group 6">
            <a:extLst>
              <a:ext uri="{FF2B5EF4-FFF2-40B4-BE49-F238E27FC236}">
                <a16:creationId xmlns:a16="http://schemas.microsoft.com/office/drawing/2014/main" id="{5D393A54-7FB0-4AD1-9EA4-F1AAA24C8D47}"/>
              </a:ext>
            </a:extLst>
          </p:cNvPr>
          <p:cNvGrpSpPr>
            <a:grpSpLocks/>
          </p:cNvGrpSpPr>
          <p:nvPr userDrawn="1"/>
        </p:nvGrpSpPr>
        <p:grpSpPr bwMode="auto">
          <a:xfrm>
            <a:off x="-2287588" y="-1608138"/>
            <a:ext cx="15540038" cy="8912226"/>
            <a:chOff x="-2287797" y="-1607447"/>
            <a:chExt cx="15540101" cy="8911123"/>
          </a:xfrm>
        </p:grpSpPr>
        <p:grpSp>
          <p:nvGrpSpPr>
            <p:cNvPr id="1033" name="Group 4">
              <a:extLst>
                <a:ext uri="{FF2B5EF4-FFF2-40B4-BE49-F238E27FC236}">
                  <a16:creationId xmlns:a16="http://schemas.microsoft.com/office/drawing/2014/main" id="{DE7D627C-1B5C-431D-A7EB-4CDB2B2DD0B8}"/>
                </a:ext>
              </a:extLst>
            </p:cNvPr>
            <p:cNvGrpSpPr>
              <a:grpSpLocks/>
            </p:cNvGrpSpPr>
            <p:nvPr/>
          </p:nvGrpSpPr>
          <p:grpSpPr bwMode="auto">
            <a:xfrm>
              <a:off x="-2287797" y="-1607447"/>
              <a:ext cx="8229600" cy="8686800"/>
              <a:chOff x="-2287797" y="-1607447"/>
              <a:chExt cx="8229600" cy="8686800"/>
            </a:xfrm>
          </p:grpSpPr>
          <p:pic>
            <p:nvPicPr>
              <p:cNvPr id="1036" name="Picture 17" descr="C:\Users\krandazzo\AppData\Local\Microsoft\Windows\Temporary Internet Files\Content.IE5\D6UGKO0I\MC900250564[2].wmf">
                <a:extLst>
                  <a:ext uri="{FF2B5EF4-FFF2-40B4-BE49-F238E27FC236}">
                    <a16:creationId xmlns:a16="http://schemas.microsoft.com/office/drawing/2014/main" id="{AD3F7A40-12D4-43E9-B0E0-07C288B965F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68585" y="-1607447"/>
                <a:ext cx="6810388" cy="647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28" descr="C:\Users\krandazzo\AppData\Local\Microsoft\Windows\Temporary Internet Files\Content.IE5\APP7CHNC\MC900023930[1].wmf">
                <a:extLst>
                  <a:ext uri="{FF2B5EF4-FFF2-40B4-BE49-F238E27FC236}">
                    <a16:creationId xmlns:a16="http://schemas.microsoft.com/office/drawing/2014/main" id="{13DCD922-5DA7-4CC2-BA59-F5925AB95C1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87797" y="1897753"/>
                <a:ext cx="7846803"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34" name="Picture 36" descr="C:\Users\krandazzo\AppData\Local\Microsoft\Windows\Temporary Internet Files\Content.IE5\D6UGKO0I\MC900233592[1].wmf">
              <a:extLst>
                <a:ext uri="{FF2B5EF4-FFF2-40B4-BE49-F238E27FC236}">
                  <a16:creationId xmlns:a16="http://schemas.microsoft.com/office/drawing/2014/main" id="{FC08F220-A7A1-4D84-9D85-41469330E28A}"/>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33600" y="-457200"/>
              <a:ext cx="7164597" cy="776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8" descr="C:\Users\krandazzo\AppData\Local\Microsoft\Windows\Temporary Internet Files\Content.IE5\3WVFCQFV\MC900290010[1].wmf">
              <a:extLst>
                <a:ext uri="{FF2B5EF4-FFF2-40B4-BE49-F238E27FC236}">
                  <a16:creationId xmlns:a16="http://schemas.microsoft.com/office/drawing/2014/main" id="{92AD3B91-52D9-4F6C-B033-D1C0CDB6ED0B}"/>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800600" y="-693047"/>
              <a:ext cx="8451704" cy="7932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Rectangle 2">
            <a:extLst>
              <a:ext uri="{FF2B5EF4-FFF2-40B4-BE49-F238E27FC236}">
                <a16:creationId xmlns:a16="http://schemas.microsoft.com/office/drawing/2014/main" id="{2DEBE083-846C-4957-9554-1BA82416D7F8}"/>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C4502F86-40BF-4CA2-944F-94017C66F05A}"/>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D505F082-65E6-4368-814A-289F63E93C2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EF29F8DD-8F32-4B86-AD49-B99A57C13AD3}"/>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9AB830CB-464F-4265-A171-041F765AC80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Arial" panose="020B0604020202020204" pitchFamily="34" charset="0"/>
              </a:defRPr>
            </a:lvl1pPr>
          </a:lstStyle>
          <a:p>
            <a:fld id="{72B57F69-71DC-41FF-AA35-4A804A18FE9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Pierre-and-Marie-learn-about-Vacuum%5bwww.savevid.com%5d.mp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YDROCHLORIC-ACID-and-AMMONIA-reaction%5bwww.savevid.com%5d.mp4"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64840A5-EDE1-419D-8616-9F62DF19D0F0}"/>
              </a:ext>
            </a:extLst>
          </p:cNvPr>
          <p:cNvSpPr>
            <a:spLocks noGrp="1" noChangeArrowheads="1"/>
          </p:cNvSpPr>
          <p:nvPr>
            <p:ph type="ctrTitle"/>
          </p:nvPr>
        </p:nvSpPr>
        <p:spPr>
          <a:xfrm>
            <a:off x="152400" y="2130425"/>
            <a:ext cx="8839200" cy="1222375"/>
          </a:xfrm>
          <a:solidFill>
            <a:schemeClr val="bg1"/>
          </a:solidFill>
          <a:ln w="50800">
            <a:solidFill>
              <a:schemeClr val="tx1"/>
            </a:solidFill>
            <a:miter lim="800000"/>
            <a:headEnd/>
            <a:tailEnd/>
          </a:ln>
        </p:spPr>
        <p:txBody>
          <a:bodyPr/>
          <a:lstStyle/>
          <a:p>
            <a:pPr eaLnBrk="1" hangingPunct="1"/>
            <a:r>
              <a:rPr lang="en-US" altLang="en-US" sz="5800" b="1">
                <a:solidFill>
                  <a:schemeClr val="tx1"/>
                </a:solidFill>
                <a:latin typeface="Trebuchet MS" panose="020B0603020202020204" pitchFamily="34" charset="0"/>
              </a:rPr>
              <a:t>Unit: States of Matter</a:t>
            </a:r>
          </a:p>
        </p:txBody>
      </p:sp>
      <p:sp>
        <p:nvSpPr>
          <p:cNvPr id="2051" name="Rectangle 3">
            <a:extLst>
              <a:ext uri="{FF2B5EF4-FFF2-40B4-BE49-F238E27FC236}">
                <a16:creationId xmlns:a16="http://schemas.microsoft.com/office/drawing/2014/main" id="{1F1304E6-FCB3-4A04-834E-B2550CA22C34}"/>
              </a:ext>
            </a:extLst>
          </p:cNvPr>
          <p:cNvSpPr>
            <a:spLocks noGrp="1" noChangeArrowheads="1"/>
          </p:cNvSpPr>
          <p:nvPr>
            <p:ph type="subTitle" idx="1"/>
          </p:nvPr>
        </p:nvSpPr>
        <p:spPr>
          <a:xfrm>
            <a:off x="152400" y="3429000"/>
            <a:ext cx="8839200" cy="685800"/>
          </a:xfrm>
          <a:solidFill>
            <a:schemeClr val="bg1"/>
          </a:solidFill>
          <a:ln w="50800">
            <a:solidFill>
              <a:schemeClr val="tx1"/>
            </a:solidFill>
            <a:miter lim="800000"/>
            <a:headEnd/>
            <a:tailEnd/>
          </a:ln>
        </p:spPr>
        <p:txBody>
          <a:bodyPr/>
          <a:lstStyle/>
          <a:p>
            <a:pPr algn="r" eaLnBrk="1" hangingPunct="1"/>
            <a:r>
              <a:rPr lang="en-US" altLang="en-US" sz="3600" i="1">
                <a:latin typeface="Trebuchet MS" panose="020B0603020202020204" pitchFamily="34" charset="0"/>
              </a:rPr>
              <a:t>Kinetic Theory of Gases</a:t>
            </a:r>
          </a:p>
        </p:txBody>
      </p:sp>
      <p:sp>
        <p:nvSpPr>
          <p:cNvPr id="6" name="Explosion 1 5">
            <a:extLst>
              <a:ext uri="{FF2B5EF4-FFF2-40B4-BE49-F238E27FC236}">
                <a16:creationId xmlns:a16="http://schemas.microsoft.com/office/drawing/2014/main" id="{ACD37633-0E4A-4058-80A4-525D8439A2FA}"/>
              </a:ext>
            </a:extLst>
          </p:cNvPr>
          <p:cNvSpPr/>
          <p:nvPr/>
        </p:nvSpPr>
        <p:spPr bwMode="auto">
          <a:xfrm rot="913974">
            <a:off x="5834063" y="1206500"/>
            <a:ext cx="3886200" cy="1431925"/>
          </a:xfrm>
          <a:prstGeom prst="irregularSeal1">
            <a:avLst/>
          </a:prstGeom>
          <a:solidFill>
            <a:schemeClr val="bg1"/>
          </a:solidFill>
          <a:ln>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a:buFontTx/>
              <a:buNone/>
              <a:defRPr/>
            </a:pPr>
            <a:r>
              <a:rPr lang="en-US" sz="2800" b="1" dirty="0">
                <a:solidFill>
                  <a:schemeClr val="tx1"/>
                </a:solidFill>
                <a:latin typeface="Script MT Bold" pitchFamily="66" charset="0"/>
              </a:rPr>
              <a:t>Day 1 - Notes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3EE8D89-4CC7-43E1-8B84-5DA731669DF6}"/>
              </a:ext>
            </a:extLst>
          </p:cNvPr>
          <p:cNvSpPr>
            <a:spLocks noGrp="1" noChangeArrowheads="1"/>
          </p:cNvSpPr>
          <p:nvPr>
            <p:ph type="title"/>
          </p:nvPr>
        </p:nvSpPr>
        <p:spPr>
          <a:solidFill>
            <a:schemeClr val="bg1"/>
          </a:solidFill>
          <a:ln w="50800">
            <a:solidFill>
              <a:schemeClr val="tx1"/>
            </a:solidFill>
            <a:miter lim="800000"/>
            <a:headEnd/>
            <a:tailEnd/>
          </a:ln>
        </p:spPr>
        <p:txBody>
          <a:bodyPr/>
          <a:lstStyle/>
          <a:p>
            <a:pPr eaLnBrk="1" hangingPunct="1"/>
            <a:r>
              <a:rPr lang="en-US" altLang="en-US" sz="6000" b="1">
                <a:solidFill>
                  <a:schemeClr val="tx1"/>
                </a:solidFill>
                <a:latin typeface="Trebuchet MS" panose="020B0603020202020204" pitchFamily="34" charset="0"/>
              </a:rPr>
              <a:t>Gas Pressure</a:t>
            </a:r>
          </a:p>
        </p:txBody>
      </p:sp>
      <p:sp>
        <p:nvSpPr>
          <p:cNvPr id="15363" name="Rectangle 3">
            <a:extLst>
              <a:ext uri="{FF2B5EF4-FFF2-40B4-BE49-F238E27FC236}">
                <a16:creationId xmlns:a16="http://schemas.microsoft.com/office/drawing/2014/main" id="{F3F4E493-9EC6-4685-9C80-EB14AD12A30B}"/>
              </a:ext>
            </a:extLst>
          </p:cNvPr>
          <p:cNvSpPr>
            <a:spLocks noGrp="1" noChangeArrowheads="1"/>
          </p:cNvSpPr>
          <p:nvPr>
            <p:ph type="body" idx="1"/>
          </p:nvPr>
        </p:nvSpPr>
        <p:spPr>
          <a:solidFill>
            <a:schemeClr val="bg1"/>
          </a:solidFill>
          <a:ln w="50800">
            <a:solidFill>
              <a:schemeClr val="tx1"/>
            </a:solidFill>
            <a:miter lim="800000"/>
            <a:headEnd/>
            <a:tailEnd/>
          </a:ln>
        </p:spPr>
        <p:txBody>
          <a:bodyPr/>
          <a:lstStyle/>
          <a:p>
            <a:pPr marL="0" lvl="1" indent="0" eaLnBrk="1" hangingPunct="1">
              <a:buFontTx/>
              <a:buNone/>
            </a:pPr>
            <a:r>
              <a:rPr lang="en-US" altLang="en-US" sz="3600">
                <a:latin typeface="Trebuchet MS" panose="020B0603020202020204" pitchFamily="34" charset="0"/>
              </a:rPr>
              <a:t>Gas pressure is caused by the </a:t>
            </a:r>
            <a:r>
              <a:rPr lang="en-US" altLang="en-US" sz="3600" b="1" i="1">
                <a:solidFill>
                  <a:srgbClr val="CD97C7"/>
                </a:solidFill>
                <a:latin typeface="Trebuchet MS" panose="020B0603020202020204" pitchFamily="34" charset="0"/>
              </a:rPr>
              <a:t>collisions of gas particles with each other and the walls of their container</a:t>
            </a:r>
            <a:r>
              <a:rPr lang="en-US" altLang="en-US" sz="3600" b="1">
                <a:solidFill>
                  <a:srgbClr val="CD97C7"/>
                </a:solidFill>
                <a:latin typeface="Trebuchet MS" panose="020B0603020202020204" pitchFamily="34" charset="0"/>
              </a:rPr>
              <a:t>.</a:t>
            </a:r>
          </a:p>
          <a:p>
            <a:pPr eaLnBrk="1" hangingPunct="1"/>
            <a:r>
              <a:rPr lang="en-US" altLang="en-US" sz="3600">
                <a:latin typeface="Trebuchet MS" panose="020B0603020202020204" pitchFamily="34" charset="0"/>
              </a:rPr>
              <a:t>As the number of collisions </a:t>
            </a:r>
            <a:r>
              <a:rPr lang="en-US" altLang="en-US" sz="3600" b="1" i="1">
                <a:solidFill>
                  <a:srgbClr val="CD97C7"/>
                </a:solidFill>
                <a:latin typeface="Trebuchet MS" panose="020B0603020202020204" pitchFamily="34" charset="0"/>
              </a:rPr>
              <a:t>increases</a:t>
            </a:r>
            <a:r>
              <a:rPr lang="en-US" altLang="en-US" sz="3600">
                <a:latin typeface="Trebuchet MS" panose="020B0603020202020204" pitchFamily="34" charset="0"/>
              </a:rPr>
              <a:t>, pressure will </a:t>
            </a:r>
            <a:r>
              <a:rPr lang="en-US" altLang="en-US" sz="3600" b="1" i="1">
                <a:solidFill>
                  <a:srgbClr val="CD97C7"/>
                </a:solidFill>
                <a:latin typeface="Trebuchet MS" panose="020B0603020202020204" pitchFamily="34" charset="0"/>
              </a:rPr>
              <a:t>increase.</a:t>
            </a:r>
          </a:p>
        </p:txBody>
      </p:sp>
      <p:pic>
        <p:nvPicPr>
          <p:cNvPr id="11268" name="Picture 4" descr="MM900046482[1]">
            <a:extLst>
              <a:ext uri="{FF2B5EF4-FFF2-40B4-BE49-F238E27FC236}">
                <a16:creationId xmlns:a16="http://schemas.microsoft.com/office/drawing/2014/main" id="{7526D459-2191-4C79-951F-F9776147FCB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716463"/>
            <a:ext cx="2895600" cy="137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BC26DD7-F1A4-4232-8C3D-1ED93BA60C6F}"/>
              </a:ext>
            </a:extLst>
          </p:cNvPr>
          <p:cNvSpPr>
            <a:spLocks noGrp="1" noChangeArrowheads="1"/>
          </p:cNvSpPr>
          <p:nvPr>
            <p:ph type="title"/>
          </p:nvPr>
        </p:nvSpPr>
        <p:spPr>
          <a:solidFill>
            <a:schemeClr val="bg1"/>
          </a:solidFill>
          <a:ln w="50800">
            <a:solidFill>
              <a:schemeClr val="tx1"/>
            </a:solidFill>
            <a:miter lim="800000"/>
            <a:headEnd/>
            <a:tailEnd/>
          </a:ln>
        </p:spPr>
        <p:txBody>
          <a:bodyPr/>
          <a:lstStyle/>
          <a:p>
            <a:pPr eaLnBrk="1" hangingPunct="1"/>
            <a:r>
              <a:rPr lang="en-US" altLang="en-US" sz="6000" b="1">
                <a:solidFill>
                  <a:schemeClr val="tx1"/>
                </a:solidFill>
                <a:latin typeface="Trebuchet MS" panose="020B0603020202020204" pitchFamily="34" charset="0"/>
              </a:rPr>
              <a:t>Gas Pressure</a:t>
            </a:r>
          </a:p>
        </p:txBody>
      </p:sp>
      <p:sp>
        <p:nvSpPr>
          <p:cNvPr id="15363" name="Rectangle 3">
            <a:extLst>
              <a:ext uri="{FF2B5EF4-FFF2-40B4-BE49-F238E27FC236}">
                <a16:creationId xmlns:a16="http://schemas.microsoft.com/office/drawing/2014/main" id="{306D50E2-CF98-43FE-B2A0-DC642189B282}"/>
              </a:ext>
            </a:extLst>
          </p:cNvPr>
          <p:cNvSpPr>
            <a:spLocks noGrp="1" noChangeArrowheads="1"/>
          </p:cNvSpPr>
          <p:nvPr>
            <p:ph type="body" idx="1"/>
          </p:nvPr>
        </p:nvSpPr>
        <p:spPr>
          <a:xfrm>
            <a:off x="228600" y="1524000"/>
            <a:ext cx="8686800" cy="4648200"/>
          </a:xfrm>
          <a:solidFill>
            <a:schemeClr val="bg1"/>
          </a:solidFill>
          <a:ln w="50800">
            <a:solidFill>
              <a:schemeClr val="tx1"/>
            </a:solidFill>
          </a:ln>
        </p:spPr>
        <p:txBody>
          <a:bodyPr/>
          <a:lstStyle/>
          <a:p>
            <a:pPr marL="0" lvl="1" indent="0" eaLnBrk="1" hangingPunct="1">
              <a:buFontTx/>
              <a:buNone/>
              <a:defRPr/>
            </a:pPr>
            <a:r>
              <a:rPr lang="en-US" sz="3500" dirty="0">
                <a:latin typeface="Trebuchet MS" pitchFamily="34" charset="0"/>
              </a:rPr>
              <a:t>More collisions will result if…</a:t>
            </a:r>
          </a:p>
          <a:p>
            <a:pPr marL="336550" lvl="1" indent="-336550" eaLnBrk="1" hangingPunct="1">
              <a:buFont typeface="Arial" pitchFamily="34" charset="0"/>
              <a:buChar char="•"/>
              <a:defRPr/>
            </a:pPr>
            <a:r>
              <a:rPr lang="en-US" sz="3500" dirty="0">
                <a:latin typeface="Trebuchet MS" pitchFamily="34" charset="0"/>
              </a:rPr>
              <a:t>There are </a:t>
            </a:r>
            <a:r>
              <a:rPr lang="en-US" sz="3500" b="1" i="1" dirty="0">
                <a:solidFill>
                  <a:srgbClr val="CD97C7"/>
                </a:solidFill>
                <a:latin typeface="Trebuchet MS" pitchFamily="34" charset="0"/>
              </a:rPr>
              <a:t>more particles in a particular space</a:t>
            </a:r>
          </a:p>
          <a:p>
            <a:pPr marL="336550" lvl="1" indent="-336550" eaLnBrk="1" hangingPunct="1">
              <a:buFont typeface="Arial" pitchFamily="34" charset="0"/>
              <a:buChar char="•"/>
              <a:defRPr/>
            </a:pPr>
            <a:r>
              <a:rPr lang="en-US" sz="3500" b="1" i="1" dirty="0">
                <a:solidFill>
                  <a:srgbClr val="CD97C7"/>
                </a:solidFill>
                <a:latin typeface="Trebuchet MS" pitchFamily="34" charset="0"/>
              </a:rPr>
              <a:t> Surface area increases</a:t>
            </a:r>
          </a:p>
          <a:p>
            <a:pPr marL="336550" lvl="1" indent="-336550" eaLnBrk="1" hangingPunct="1">
              <a:buFont typeface="Arial" pitchFamily="34" charset="0"/>
              <a:buChar char="•"/>
              <a:defRPr/>
            </a:pPr>
            <a:r>
              <a:rPr lang="en-US" sz="3500" dirty="0">
                <a:latin typeface="Trebuchet MS" pitchFamily="34" charset="0"/>
              </a:rPr>
              <a:t>As temperature </a:t>
            </a:r>
            <a:r>
              <a:rPr lang="en-US" sz="3500" b="1" i="1" dirty="0">
                <a:solidFill>
                  <a:srgbClr val="CD97C7"/>
                </a:solidFill>
                <a:latin typeface="Trebuchet MS" pitchFamily="34" charset="0"/>
              </a:rPr>
              <a:t>increases</a:t>
            </a:r>
            <a:r>
              <a:rPr lang="en-US" sz="3500" dirty="0">
                <a:latin typeface="Trebuchet MS" pitchFamily="34" charset="0"/>
              </a:rPr>
              <a:t>, pressure will </a:t>
            </a:r>
            <a:r>
              <a:rPr lang="en-US" sz="3500" b="1" i="1" dirty="0">
                <a:solidFill>
                  <a:srgbClr val="CD97C7"/>
                </a:solidFill>
                <a:latin typeface="Trebuchet MS" pitchFamily="34" charset="0"/>
              </a:rPr>
              <a:t>increase</a:t>
            </a:r>
            <a:r>
              <a:rPr lang="en-US" sz="3500" dirty="0">
                <a:latin typeface="Trebuchet MS" pitchFamily="34" charset="0"/>
              </a:rPr>
              <a:t>, because particles are colliding with each other and the walls of the container more frequently.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dissolve">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4" name="Picture 6" descr="Peep">
            <a:extLst>
              <a:ext uri="{FF2B5EF4-FFF2-40B4-BE49-F238E27FC236}">
                <a16:creationId xmlns:a16="http://schemas.microsoft.com/office/drawing/2014/main" id="{0D8584CB-6019-4426-BB44-EEFD416320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3">
            <a:extLst>
              <a:ext uri="{FF2B5EF4-FFF2-40B4-BE49-F238E27FC236}">
                <a16:creationId xmlns:a16="http://schemas.microsoft.com/office/drawing/2014/main" id="{48FF908B-BEF3-45C8-BDBD-9641BFBC48F5}"/>
              </a:ext>
            </a:extLst>
          </p:cNvPr>
          <p:cNvSpPr>
            <a:spLocks noGrp="1" noChangeArrowheads="1"/>
          </p:cNvSpPr>
          <p:nvPr>
            <p:ph type="body" idx="1"/>
          </p:nvPr>
        </p:nvSpPr>
        <p:spPr>
          <a:xfrm>
            <a:off x="457200" y="1295400"/>
            <a:ext cx="8229600" cy="4754563"/>
          </a:xfrm>
          <a:solidFill>
            <a:schemeClr val="bg1"/>
          </a:solidFill>
          <a:ln w="50800">
            <a:solidFill>
              <a:schemeClr val="tx1"/>
            </a:solidFill>
            <a:miter lim="800000"/>
            <a:headEnd/>
            <a:tailEnd/>
          </a:ln>
        </p:spPr>
        <p:txBody>
          <a:bodyPr/>
          <a:lstStyle/>
          <a:p>
            <a:pPr marL="0" indent="0" eaLnBrk="1" hangingPunct="1">
              <a:lnSpc>
                <a:spcPct val="90000"/>
              </a:lnSpc>
              <a:buFontTx/>
              <a:buNone/>
            </a:pPr>
            <a:r>
              <a:rPr lang="en-US" altLang="en-US" sz="4000">
                <a:latin typeface="Trebuchet MS" panose="020B0603020202020204" pitchFamily="34" charset="0"/>
              </a:rPr>
              <a:t>A region of space where no gas pressure is exerted is called a </a:t>
            </a:r>
            <a:r>
              <a:rPr lang="en-US" altLang="en-US" sz="4000" b="1" i="1">
                <a:solidFill>
                  <a:srgbClr val="CD97C7"/>
                </a:solidFill>
                <a:latin typeface="Trebuchet MS" panose="020B0603020202020204" pitchFamily="34" charset="0"/>
              </a:rPr>
              <a:t>vacuum.</a:t>
            </a:r>
          </a:p>
          <a:p>
            <a:pPr marL="285750" lvl="1" eaLnBrk="1" hangingPunct="1">
              <a:lnSpc>
                <a:spcPct val="90000"/>
              </a:lnSpc>
              <a:buFont typeface="Arial" panose="020B0604020202020204" pitchFamily="34" charset="0"/>
              <a:buChar char="•"/>
            </a:pPr>
            <a:r>
              <a:rPr lang="en-US" altLang="en-US" sz="4000">
                <a:latin typeface="Trebuchet MS" panose="020B0603020202020204" pitchFamily="34" charset="0"/>
              </a:rPr>
              <a:t>Gas pressure is equal to zero, so there are </a:t>
            </a:r>
            <a:r>
              <a:rPr lang="en-US" altLang="en-US" sz="4000" b="1" i="1">
                <a:solidFill>
                  <a:srgbClr val="CD97C7"/>
                </a:solidFill>
                <a:latin typeface="Trebuchet MS" panose="020B0603020202020204" pitchFamily="34" charset="0"/>
              </a:rPr>
              <a:t>no collisions.</a:t>
            </a:r>
          </a:p>
          <a:p>
            <a:pPr marL="285750" lvl="1" eaLnBrk="1" hangingPunct="1">
              <a:lnSpc>
                <a:spcPct val="90000"/>
              </a:lnSpc>
              <a:buFont typeface="Arial" panose="020B0604020202020204" pitchFamily="34" charset="0"/>
              <a:buChar char="•"/>
            </a:pPr>
            <a:r>
              <a:rPr lang="en-US" altLang="en-US" sz="4000">
                <a:latin typeface="Trebuchet MS" panose="020B0603020202020204" pitchFamily="34" charset="0"/>
              </a:rPr>
              <a:t>Example: </a:t>
            </a:r>
            <a:r>
              <a:rPr lang="en-US" altLang="en-US" sz="4000">
                <a:latin typeface="Trebuchet MS" panose="020B0603020202020204" pitchFamily="34" charset="0"/>
                <a:hlinkClick r:id="rId4" action="ppaction://hlinkfile"/>
              </a:rPr>
              <a:t>Peeps </a:t>
            </a:r>
            <a:r>
              <a:rPr lang="en-US" altLang="en-US" sz="4000">
                <a:latin typeface="Trebuchet MS" panose="020B0603020202020204" pitchFamily="34" charset="0"/>
                <a:sym typeface="Wingdings" panose="05000000000000000000" pitchFamily="2" charset="2"/>
                <a:hlinkClick r:id="rId4" action="ppaction://hlinkfile"/>
              </a:rPr>
              <a:t></a:t>
            </a:r>
            <a:endParaRPr lang="en-US" altLang="en-US" sz="4000">
              <a:latin typeface="Trebuchet MS" panose="020B0603020202020204" pitchFamily="34" charset="0"/>
              <a:sym typeface="Wingdings" panose="05000000000000000000" pitchFamily="2" charset="2"/>
            </a:endParaRPr>
          </a:p>
        </p:txBody>
      </p:sp>
      <p:sp>
        <p:nvSpPr>
          <p:cNvPr id="13316" name="Rectangle 2">
            <a:extLst>
              <a:ext uri="{FF2B5EF4-FFF2-40B4-BE49-F238E27FC236}">
                <a16:creationId xmlns:a16="http://schemas.microsoft.com/office/drawing/2014/main" id="{BE4B239C-D7FE-427F-8659-2BF649515358}"/>
              </a:ext>
            </a:extLst>
          </p:cNvPr>
          <p:cNvSpPr>
            <a:spLocks noGrp="1" noChangeArrowheads="1"/>
          </p:cNvSpPr>
          <p:nvPr>
            <p:ph type="title"/>
          </p:nvPr>
        </p:nvSpPr>
        <p:spPr>
          <a:xfrm>
            <a:off x="457200" y="274638"/>
            <a:ext cx="8229600" cy="944562"/>
          </a:xfrm>
          <a:solidFill>
            <a:schemeClr val="bg1"/>
          </a:solidFill>
          <a:ln w="50800">
            <a:solidFill>
              <a:schemeClr val="tx1"/>
            </a:solidFill>
            <a:miter lim="800000"/>
            <a:headEnd/>
            <a:tailEnd/>
          </a:ln>
        </p:spPr>
        <p:txBody>
          <a:bodyPr/>
          <a:lstStyle/>
          <a:p>
            <a:pPr eaLnBrk="1" hangingPunct="1"/>
            <a:r>
              <a:rPr lang="en-US" altLang="en-US" sz="4800" b="1">
                <a:solidFill>
                  <a:schemeClr val="tx1"/>
                </a:solidFill>
                <a:latin typeface="Trebuchet MS" panose="020B0603020202020204" pitchFamily="34" charset="0"/>
              </a:rPr>
              <a:t>Gas Pressure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ssolve">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6" descr="Peep">
            <a:extLst>
              <a:ext uri="{FF2B5EF4-FFF2-40B4-BE49-F238E27FC236}">
                <a16:creationId xmlns:a16="http://schemas.microsoft.com/office/drawing/2014/main" id="{43783D04-EB06-4583-9D95-69C3F2A56C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3">
            <a:extLst>
              <a:ext uri="{FF2B5EF4-FFF2-40B4-BE49-F238E27FC236}">
                <a16:creationId xmlns:a16="http://schemas.microsoft.com/office/drawing/2014/main" id="{686979DA-7BCD-4792-8070-F61171B7053B}"/>
              </a:ext>
            </a:extLst>
          </p:cNvPr>
          <p:cNvSpPr>
            <a:spLocks noGrp="1" noChangeArrowheads="1"/>
          </p:cNvSpPr>
          <p:nvPr>
            <p:ph type="body" idx="1"/>
          </p:nvPr>
        </p:nvSpPr>
        <p:spPr>
          <a:xfrm>
            <a:off x="457200" y="1295400"/>
            <a:ext cx="8229600" cy="4754563"/>
          </a:xfrm>
          <a:solidFill>
            <a:schemeClr val="bg1"/>
          </a:solidFill>
          <a:ln w="50800">
            <a:solidFill>
              <a:schemeClr val="tx1"/>
            </a:solidFill>
          </a:ln>
        </p:spPr>
        <p:txBody>
          <a:bodyPr/>
          <a:lstStyle/>
          <a:p>
            <a:pPr marL="0" indent="0" eaLnBrk="1" hangingPunct="1">
              <a:lnSpc>
                <a:spcPct val="90000"/>
              </a:lnSpc>
              <a:buFontTx/>
              <a:buNone/>
              <a:defRPr/>
            </a:pPr>
            <a:r>
              <a:rPr lang="en-US" sz="3500" dirty="0">
                <a:latin typeface="Trebuchet MS" pitchFamily="34" charset="0"/>
              </a:rPr>
              <a:t>Atmospheric pressure (</a:t>
            </a:r>
            <a:r>
              <a:rPr lang="en-US" sz="3500" dirty="0" err="1">
                <a:latin typeface="Trebuchet MS" pitchFamily="34" charset="0"/>
              </a:rPr>
              <a:t>atm</a:t>
            </a:r>
            <a:r>
              <a:rPr lang="en-US" sz="3500" dirty="0">
                <a:latin typeface="Trebuchet MS" pitchFamily="34" charset="0"/>
              </a:rPr>
              <a:t>) </a:t>
            </a:r>
            <a:r>
              <a:rPr lang="en-US" sz="3500" b="1" i="1" dirty="0">
                <a:solidFill>
                  <a:srgbClr val="CD97C7"/>
                </a:solidFill>
                <a:latin typeface="Trebuchet MS" pitchFamily="34" charset="0"/>
              </a:rPr>
              <a:t>is the pressure caused by the air in our atmosphere</a:t>
            </a:r>
            <a:r>
              <a:rPr lang="en-US" sz="3500" b="1" dirty="0">
                <a:solidFill>
                  <a:srgbClr val="CD97C7"/>
                </a:solidFill>
                <a:latin typeface="Trebuchet MS" pitchFamily="34" charset="0"/>
              </a:rPr>
              <a:t>.</a:t>
            </a:r>
          </a:p>
          <a:p>
            <a:pPr eaLnBrk="1" hangingPunct="1">
              <a:lnSpc>
                <a:spcPct val="90000"/>
              </a:lnSpc>
              <a:defRPr/>
            </a:pPr>
            <a:r>
              <a:rPr lang="en-US" sz="3500" dirty="0">
                <a:latin typeface="Trebuchet MS" pitchFamily="34" charset="0"/>
              </a:rPr>
              <a:t>Depends on </a:t>
            </a:r>
            <a:r>
              <a:rPr lang="en-US" sz="3500" i="1" dirty="0">
                <a:latin typeface="Trebuchet MS" pitchFamily="34" charset="0"/>
              </a:rPr>
              <a:t>weather </a:t>
            </a:r>
            <a:r>
              <a:rPr lang="en-US" sz="3500" dirty="0">
                <a:latin typeface="Trebuchet MS" pitchFamily="34" charset="0"/>
              </a:rPr>
              <a:t>and </a:t>
            </a:r>
            <a:r>
              <a:rPr lang="en-US" sz="3500" i="1" dirty="0">
                <a:latin typeface="Trebuchet MS" pitchFamily="34" charset="0"/>
              </a:rPr>
              <a:t>altitude</a:t>
            </a:r>
            <a:r>
              <a:rPr lang="en-US" sz="3500" dirty="0">
                <a:latin typeface="Trebuchet MS" pitchFamily="34" charset="0"/>
              </a:rPr>
              <a:t> conditions.</a:t>
            </a:r>
          </a:p>
          <a:p>
            <a:pPr eaLnBrk="1" hangingPunct="1">
              <a:lnSpc>
                <a:spcPct val="90000"/>
              </a:lnSpc>
              <a:defRPr/>
            </a:pPr>
            <a:r>
              <a:rPr lang="en-US" sz="3500" dirty="0">
                <a:latin typeface="Trebuchet MS" pitchFamily="34" charset="0"/>
              </a:rPr>
              <a:t>As altitude </a:t>
            </a:r>
            <a:r>
              <a:rPr lang="en-US" sz="3500" b="1" i="1" dirty="0">
                <a:solidFill>
                  <a:srgbClr val="CD97C7"/>
                </a:solidFill>
                <a:latin typeface="Trebuchet MS" pitchFamily="34" charset="0"/>
              </a:rPr>
              <a:t>increases</a:t>
            </a:r>
            <a:r>
              <a:rPr lang="en-US" sz="3500" dirty="0">
                <a:latin typeface="Trebuchet MS" pitchFamily="34" charset="0"/>
              </a:rPr>
              <a:t>, atmospheric pressure </a:t>
            </a:r>
            <a:r>
              <a:rPr lang="en-US" sz="3500" b="1" i="1" dirty="0">
                <a:solidFill>
                  <a:srgbClr val="CD97C7"/>
                </a:solidFill>
                <a:latin typeface="Trebuchet MS" pitchFamily="34" charset="0"/>
              </a:rPr>
              <a:t>decreases</a:t>
            </a:r>
            <a:r>
              <a:rPr lang="en-US" sz="3500" dirty="0">
                <a:latin typeface="Trebuchet MS" pitchFamily="34" charset="0"/>
              </a:rPr>
              <a:t>.  Air gets thinner as you go up!</a:t>
            </a:r>
          </a:p>
        </p:txBody>
      </p:sp>
      <p:sp>
        <p:nvSpPr>
          <p:cNvPr id="14340" name="Rectangle 2">
            <a:extLst>
              <a:ext uri="{FF2B5EF4-FFF2-40B4-BE49-F238E27FC236}">
                <a16:creationId xmlns:a16="http://schemas.microsoft.com/office/drawing/2014/main" id="{9B4222AB-1C49-40C3-99E2-6D79E1665714}"/>
              </a:ext>
            </a:extLst>
          </p:cNvPr>
          <p:cNvSpPr>
            <a:spLocks noGrp="1" noChangeArrowheads="1"/>
          </p:cNvSpPr>
          <p:nvPr>
            <p:ph type="title"/>
          </p:nvPr>
        </p:nvSpPr>
        <p:spPr>
          <a:xfrm>
            <a:off x="457200" y="274638"/>
            <a:ext cx="8229600" cy="944562"/>
          </a:xfrm>
          <a:solidFill>
            <a:schemeClr val="bg1"/>
          </a:solidFill>
          <a:ln w="50800">
            <a:solidFill>
              <a:schemeClr val="tx1"/>
            </a:solidFill>
            <a:miter lim="800000"/>
            <a:headEnd/>
            <a:tailEnd/>
          </a:ln>
        </p:spPr>
        <p:txBody>
          <a:bodyPr/>
          <a:lstStyle/>
          <a:p>
            <a:pPr eaLnBrk="1" hangingPunct="1"/>
            <a:r>
              <a:rPr lang="en-US" altLang="en-US" sz="4800" b="1">
                <a:solidFill>
                  <a:schemeClr val="tx1"/>
                </a:solidFill>
                <a:latin typeface="Trebuchet MS" panose="020B0603020202020204" pitchFamily="34" charset="0"/>
              </a:rPr>
              <a:t>Gas Pressure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ssolve">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6" descr="Peep">
            <a:extLst>
              <a:ext uri="{FF2B5EF4-FFF2-40B4-BE49-F238E27FC236}">
                <a16:creationId xmlns:a16="http://schemas.microsoft.com/office/drawing/2014/main" id="{C4D87002-4297-4BEA-9EA9-160CCE1AA7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a:extLst>
              <a:ext uri="{FF2B5EF4-FFF2-40B4-BE49-F238E27FC236}">
                <a16:creationId xmlns:a16="http://schemas.microsoft.com/office/drawing/2014/main" id="{A4E64F0A-1F6B-4646-9741-7ED218F0E4AE}"/>
              </a:ext>
            </a:extLst>
          </p:cNvPr>
          <p:cNvSpPr>
            <a:spLocks noGrp="1" noChangeArrowheads="1"/>
          </p:cNvSpPr>
          <p:nvPr>
            <p:ph type="body" idx="1"/>
          </p:nvPr>
        </p:nvSpPr>
        <p:spPr>
          <a:xfrm>
            <a:off x="457200" y="1524000"/>
            <a:ext cx="8229600" cy="4525963"/>
          </a:xfrm>
          <a:solidFill>
            <a:schemeClr val="bg1"/>
          </a:solidFill>
          <a:ln w="50800">
            <a:solidFill>
              <a:schemeClr val="tx1"/>
            </a:solidFill>
          </a:ln>
        </p:spPr>
        <p:txBody>
          <a:bodyPr/>
          <a:lstStyle/>
          <a:p>
            <a:pPr marL="0" indent="0" eaLnBrk="1" hangingPunct="1">
              <a:buFontTx/>
              <a:buNone/>
              <a:defRPr/>
            </a:pPr>
            <a:r>
              <a:rPr lang="en-US" sz="3500" dirty="0">
                <a:latin typeface="Trebuchet MS" pitchFamily="34" charset="0"/>
              </a:rPr>
              <a:t>Standard pressure is the </a:t>
            </a:r>
            <a:r>
              <a:rPr lang="en-US" sz="3500" b="1" i="1" dirty="0">
                <a:solidFill>
                  <a:srgbClr val="CD97C7"/>
                </a:solidFill>
                <a:latin typeface="Trebuchet MS" pitchFamily="34" charset="0"/>
              </a:rPr>
              <a:t>average </a:t>
            </a:r>
            <a:r>
              <a:rPr lang="en-US" sz="3500" dirty="0">
                <a:latin typeface="Trebuchet MS" pitchFamily="34" charset="0"/>
              </a:rPr>
              <a:t>pressure as measured at sea level.</a:t>
            </a:r>
          </a:p>
          <a:p>
            <a:pPr eaLnBrk="1" hangingPunct="1">
              <a:defRPr/>
            </a:pPr>
            <a:r>
              <a:rPr lang="en-US" sz="3500" dirty="0">
                <a:latin typeface="Trebuchet MS" pitchFamily="34" charset="0"/>
              </a:rPr>
              <a:t>Standard pressure equals </a:t>
            </a:r>
            <a:r>
              <a:rPr lang="en-US" sz="3500" b="1" i="1" dirty="0">
                <a:solidFill>
                  <a:srgbClr val="CD97C7"/>
                </a:solidFill>
                <a:latin typeface="Trebuchet MS" pitchFamily="34" charset="0"/>
              </a:rPr>
              <a:t>three</a:t>
            </a:r>
            <a:r>
              <a:rPr lang="en-US" sz="3500" dirty="0">
                <a:latin typeface="Trebuchet MS" pitchFamily="34" charset="0"/>
              </a:rPr>
              <a:t> quantities.</a:t>
            </a:r>
          </a:p>
          <a:p>
            <a:pPr eaLnBrk="1" hangingPunct="1">
              <a:defRPr/>
            </a:pPr>
            <a:r>
              <a:rPr lang="en-US" sz="3500" dirty="0">
                <a:latin typeface="Trebuchet MS" pitchFamily="34" charset="0"/>
              </a:rPr>
              <a:t>These three equalities all represent the same thing just with different units.</a:t>
            </a:r>
          </a:p>
        </p:txBody>
      </p:sp>
      <p:sp>
        <p:nvSpPr>
          <p:cNvPr id="15364" name="Rectangle 2">
            <a:extLst>
              <a:ext uri="{FF2B5EF4-FFF2-40B4-BE49-F238E27FC236}">
                <a16:creationId xmlns:a16="http://schemas.microsoft.com/office/drawing/2014/main" id="{E081355B-E90F-4EAD-BCE0-6F8E5876AC37}"/>
              </a:ext>
            </a:extLst>
          </p:cNvPr>
          <p:cNvSpPr>
            <a:spLocks noGrp="1" noChangeArrowheads="1"/>
          </p:cNvSpPr>
          <p:nvPr>
            <p:ph type="title"/>
          </p:nvPr>
        </p:nvSpPr>
        <p:spPr>
          <a:solidFill>
            <a:schemeClr val="bg1"/>
          </a:solidFill>
          <a:ln w="50800">
            <a:solidFill>
              <a:schemeClr val="tx1"/>
            </a:solidFill>
            <a:miter lim="800000"/>
            <a:headEnd/>
            <a:tailEnd/>
          </a:ln>
        </p:spPr>
        <p:txBody>
          <a:bodyPr/>
          <a:lstStyle/>
          <a:p>
            <a:pPr eaLnBrk="1" hangingPunct="1"/>
            <a:r>
              <a:rPr lang="en-US" altLang="en-US" sz="5400" b="1">
                <a:solidFill>
                  <a:schemeClr val="tx1"/>
                </a:solidFill>
                <a:latin typeface="Trebuchet MS" panose="020B0603020202020204" pitchFamily="34" charset="0"/>
              </a:rPr>
              <a:t>Gas Pressure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dissolve">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dissolve">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6" descr="Peep">
            <a:extLst>
              <a:ext uri="{FF2B5EF4-FFF2-40B4-BE49-F238E27FC236}">
                <a16:creationId xmlns:a16="http://schemas.microsoft.com/office/drawing/2014/main" id="{43B0C978-9139-4197-8A54-DCD0916F60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a:extLst>
              <a:ext uri="{FF2B5EF4-FFF2-40B4-BE49-F238E27FC236}">
                <a16:creationId xmlns:a16="http://schemas.microsoft.com/office/drawing/2014/main" id="{22C9B632-086B-4B48-8062-FE393410910D}"/>
              </a:ext>
            </a:extLst>
          </p:cNvPr>
          <p:cNvSpPr>
            <a:spLocks noGrp="1" noChangeArrowheads="1"/>
          </p:cNvSpPr>
          <p:nvPr>
            <p:ph type="body" idx="1"/>
          </p:nvPr>
        </p:nvSpPr>
        <p:spPr>
          <a:xfrm>
            <a:off x="457200" y="1524000"/>
            <a:ext cx="8229600" cy="2971800"/>
          </a:xfrm>
          <a:solidFill>
            <a:schemeClr val="bg1"/>
          </a:solidFill>
          <a:ln w="50800">
            <a:solidFill>
              <a:schemeClr val="tx1"/>
            </a:solidFill>
            <a:miter lim="800000"/>
            <a:headEnd/>
            <a:tailEnd/>
          </a:ln>
        </p:spPr>
        <p:txBody>
          <a:bodyPr anchor="ctr"/>
          <a:lstStyle/>
          <a:p>
            <a:pPr lvl="1" eaLnBrk="1" hangingPunct="1">
              <a:buFontTx/>
              <a:buNone/>
            </a:pPr>
            <a:r>
              <a:rPr lang="en-US" altLang="en-US" sz="4000">
                <a:latin typeface="Trebuchet MS" panose="020B0603020202020204" pitchFamily="34" charset="0"/>
              </a:rPr>
              <a:t>= </a:t>
            </a:r>
            <a:r>
              <a:rPr lang="en-US" altLang="en-US" sz="4000" b="1" i="1">
                <a:solidFill>
                  <a:srgbClr val="CD97C7"/>
                </a:solidFill>
                <a:latin typeface="Trebuchet MS" panose="020B0603020202020204" pitchFamily="34" charset="0"/>
              </a:rPr>
              <a:t>1</a:t>
            </a:r>
            <a:r>
              <a:rPr lang="en-US" altLang="en-US" sz="4000">
                <a:latin typeface="Trebuchet MS" panose="020B0603020202020204" pitchFamily="34" charset="0"/>
              </a:rPr>
              <a:t> atm (atmosphere)</a:t>
            </a:r>
          </a:p>
          <a:p>
            <a:pPr lvl="1" eaLnBrk="1" hangingPunct="1">
              <a:buFontTx/>
              <a:buNone/>
            </a:pPr>
            <a:r>
              <a:rPr lang="en-US" altLang="en-US" sz="4000">
                <a:latin typeface="Trebuchet MS" panose="020B0603020202020204" pitchFamily="34" charset="0"/>
              </a:rPr>
              <a:t>= </a:t>
            </a:r>
            <a:r>
              <a:rPr lang="en-US" altLang="en-US" sz="4000" b="1" i="1">
                <a:solidFill>
                  <a:srgbClr val="CD97C7"/>
                </a:solidFill>
                <a:latin typeface="Trebuchet MS" panose="020B0603020202020204" pitchFamily="34" charset="0"/>
              </a:rPr>
              <a:t>760</a:t>
            </a:r>
            <a:r>
              <a:rPr lang="en-US" altLang="en-US" sz="4000">
                <a:latin typeface="Trebuchet MS" panose="020B0603020202020204" pitchFamily="34" charset="0"/>
              </a:rPr>
              <a:t> mmHg (millimeters of Hg)</a:t>
            </a:r>
          </a:p>
          <a:p>
            <a:pPr lvl="1" eaLnBrk="1" hangingPunct="1">
              <a:buFontTx/>
              <a:buNone/>
            </a:pPr>
            <a:r>
              <a:rPr lang="en-US" altLang="en-US" sz="4000">
                <a:latin typeface="Trebuchet MS" panose="020B0603020202020204" pitchFamily="34" charset="0"/>
              </a:rPr>
              <a:t>= </a:t>
            </a:r>
            <a:r>
              <a:rPr lang="en-US" altLang="en-US" sz="4000" b="1" i="1">
                <a:solidFill>
                  <a:srgbClr val="CD97C7"/>
                </a:solidFill>
                <a:latin typeface="Trebuchet MS" panose="020B0603020202020204" pitchFamily="34" charset="0"/>
              </a:rPr>
              <a:t>101.3</a:t>
            </a:r>
            <a:r>
              <a:rPr lang="en-US" altLang="en-US" sz="4000">
                <a:latin typeface="Trebuchet MS" panose="020B0603020202020204" pitchFamily="34" charset="0"/>
              </a:rPr>
              <a:t> kPa (kilopascal)</a:t>
            </a:r>
          </a:p>
        </p:txBody>
      </p:sp>
      <p:sp>
        <p:nvSpPr>
          <p:cNvPr id="16388" name="Rectangle 2">
            <a:extLst>
              <a:ext uri="{FF2B5EF4-FFF2-40B4-BE49-F238E27FC236}">
                <a16:creationId xmlns:a16="http://schemas.microsoft.com/office/drawing/2014/main" id="{6DB916CA-1714-4F51-BD54-318B380ABF3A}"/>
              </a:ext>
            </a:extLst>
          </p:cNvPr>
          <p:cNvSpPr>
            <a:spLocks noGrp="1" noChangeArrowheads="1"/>
          </p:cNvSpPr>
          <p:nvPr>
            <p:ph type="title"/>
          </p:nvPr>
        </p:nvSpPr>
        <p:spPr>
          <a:solidFill>
            <a:schemeClr val="bg1"/>
          </a:solidFill>
          <a:ln w="50800">
            <a:solidFill>
              <a:schemeClr val="tx1"/>
            </a:solidFill>
            <a:miter lim="800000"/>
            <a:headEnd/>
            <a:tailEnd/>
          </a:ln>
        </p:spPr>
        <p:txBody>
          <a:bodyPr/>
          <a:lstStyle/>
          <a:p>
            <a:pPr eaLnBrk="1" hangingPunct="1"/>
            <a:r>
              <a:rPr lang="en-US" altLang="en-US" sz="5400" b="1">
                <a:solidFill>
                  <a:schemeClr val="tx1"/>
                </a:solidFill>
                <a:latin typeface="Trebuchet MS" panose="020B0603020202020204" pitchFamily="34" charset="0"/>
              </a:rPr>
              <a:t>Standard Pressure Units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dissolve">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dissolve">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Picture 6" descr="Peep">
            <a:extLst>
              <a:ext uri="{FF2B5EF4-FFF2-40B4-BE49-F238E27FC236}">
                <a16:creationId xmlns:a16="http://schemas.microsoft.com/office/drawing/2014/main" id="{7C7FBD24-69CE-4C4E-99E9-C8B4DD406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a:extLst>
              <a:ext uri="{FF2B5EF4-FFF2-40B4-BE49-F238E27FC236}">
                <a16:creationId xmlns:a16="http://schemas.microsoft.com/office/drawing/2014/main" id="{668EE580-E4DC-46E0-9B25-33BD8B1578F2}"/>
              </a:ext>
            </a:extLst>
          </p:cNvPr>
          <p:cNvSpPr>
            <a:spLocks noGrp="1" noChangeArrowheads="1"/>
          </p:cNvSpPr>
          <p:nvPr>
            <p:ph type="title"/>
          </p:nvPr>
        </p:nvSpPr>
        <p:spPr>
          <a:xfrm>
            <a:off x="457200" y="274638"/>
            <a:ext cx="8229600" cy="1020762"/>
          </a:xfrm>
          <a:solidFill>
            <a:schemeClr val="bg1"/>
          </a:solidFill>
          <a:ln w="50800">
            <a:solidFill>
              <a:schemeClr val="tx1"/>
            </a:solidFill>
            <a:miter lim="800000"/>
            <a:headEnd/>
            <a:tailEnd/>
          </a:ln>
        </p:spPr>
        <p:txBody>
          <a:bodyPr/>
          <a:lstStyle/>
          <a:p>
            <a:pPr eaLnBrk="1" hangingPunct="1"/>
            <a:r>
              <a:rPr lang="en-US" altLang="en-US" sz="4000" b="1">
                <a:solidFill>
                  <a:schemeClr val="tx1"/>
                </a:solidFill>
                <a:latin typeface="Trebuchet MS" panose="020B0603020202020204" pitchFamily="34" charset="0"/>
              </a:rPr>
              <a:t>Measuring Atmospheric Pressure</a:t>
            </a:r>
          </a:p>
        </p:txBody>
      </p:sp>
      <p:sp>
        <p:nvSpPr>
          <p:cNvPr id="23555" name="Rectangle 3">
            <a:extLst>
              <a:ext uri="{FF2B5EF4-FFF2-40B4-BE49-F238E27FC236}">
                <a16:creationId xmlns:a16="http://schemas.microsoft.com/office/drawing/2014/main" id="{BCCC666F-4C81-4CAC-80C2-05567F57BFF8}"/>
              </a:ext>
            </a:extLst>
          </p:cNvPr>
          <p:cNvSpPr>
            <a:spLocks noGrp="1" noChangeArrowheads="1"/>
          </p:cNvSpPr>
          <p:nvPr>
            <p:ph type="body" sz="half" idx="1"/>
          </p:nvPr>
        </p:nvSpPr>
        <p:spPr>
          <a:xfrm>
            <a:off x="457200" y="1447800"/>
            <a:ext cx="4800600" cy="4953000"/>
          </a:xfrm>
          <a:solidFill>
            <a:schemeClr val="bg1"/>
          </a:solidFill>
          <a:ln w="50800">
            <a:solidFill>
              <a:schemeClr val="tx1"/>
            </a:solidFill>
            <a:miter lim="800000"/>
            <a:headEnd/>
            <a:tailEnd/>
          </a:ln>
        </p:spPr>
        <p:txBody>
          <a:bodyPr anchor="ctr"/>
          <a:lstStyle/>
          <a:p>
            <a:pPr marL="0" indent="0" algn="ctr" eaLnBrk="1" hangingPunct="1">
              <a:buFontTx/>
              <a:buNone/>
            </a:pPr>
            <a:r>
              <a:rPr lang="en-US" altLang="en-US" sz="4000">
                <a:latin typeface="Trebuchet MS" panose="020B0603020202020204" pitchFamily="34" charset="0"/>
              </a:rPr>
              <a:t>A </a:t>
            </a:r>
            <a:r>
              <a:rPr lang="en-US" altLang="en-US" sz="4000" i="1">
                <a:latin typeface="Trebuchet MS" panose="020B0603020202020204" pitchFamily="34" charset="0"/>
              </a:rPr>
              <a:t>barometer </a:t>
            </a:r>
            <a:r>
              <a:rPr lang="en-US" altLang="en-US" sz="4000">
                <a:latin typeface="Trebuchet MS" panose="020B0603020202020204" pitchFamily="34" charset="0"/>
              </a:rPr>
              <a:t>is </a:t>
            </a:r>
            <a:r>
              <a:rPr lang="en-US" altLang="en-US" sz="4000" b="1" i="1">
                <a:solidFill>
                  <a:srgbClr val="CD97C7"/>
                </a:solidFill>
                <a:latin typeface="Trebuchet MS" panose="020B0603020202020204" pitchFamily="34" charset="0"/>
              </a:rPr>
              <a:t>a device used to measure atmospheric pressure.</a:t>
            </a:r>
          </a:p>
        </p:txBody>
      </p:sp>
      <p:pic>
        <p:nvPicPr>
          <p:cNvPr id="17413" name="Content Placeholder 7" descr="MercuryBarometer.jpg">
            <a:extLst>
              <a:ext uri="{FF2B5EF4-FFF2-40B4-BE49-F238E27FC236}">
                <a16:creationId xmlns:a16="http://schemas.microsoft.com/office/drawing/2014/main" id="{3C018D51-D070-43B0-A7E5-9097535FE919}"/>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387975" y="1493838"/>
            <a:ext cx="3268663" cy="4876800"/>
          </a:xfrm>
          <a:ln w="50800">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dissolve">
                                      <p:cBhvr>
                                        <p:cTn id="7"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003DF4-F0C5-40BA-B6D3-A5680A7B1833}"/>
              </a:ext>
            </a:extLst>
          </p:cNvPr>
          <p:cNvSpPr>
            <a:spLocks noGrp="1"/>
          </p:cNvSpPr>
          <p:nvPr>
            <p:ph type="ctrTitle"/>
          </p:nvPr>
        </p:nvSpPr>
        <p:spPr/>
        <p:txBody>
          <a:bodyPr/>
          <a:lstStyle/>
          <a:p>
            <a:endParaRPr lang="en-US"/>
          </a:p>
        </p:txBody>
      </p:sp>
      <p:sp>
        <p:nvSpPr>
          <p:cNvPr id="7" name="Rectangle 2">
            <a:extLst>
              <a:ext uri="{FF2B5EF4-FFF2-40B4-BE49-F238E27FC236}">
                <a16:creationId xmlns:a16="http://schemas.microsoft.com/office/drawing/2014/main" id="{9C9228D0-69E4-4113-BE31-8459B24601FF}"/>
              </a:ext>
            </a:extLst>
          </p:cNvPr>
          <p:cNvSpPr txBox="1">
            <a:spLocks noChangeArrowheads="1"/>
          </p:cNvSpPr>
          <p:nvPr/>
        </p:nvSpPr>
        <p:spPr>
          <a:xfrm>
            <a:off x="457200" y="1676400"/>
            <a:ext cx="8229600" cy="2895600"/>
          </a:xfrm>
          <a:prstGeom prst="rect">
            <a:avLst/>
          </a:prstGeom>
          <a:solidFill>
            <a:sysClr val="window" lastClr="FFFFFF"/>
          </a:solidFill>
          <a:ln w="50800">
            <a:solidFill>
              <a:sysClr val="windowText" lastClr="000000"/>
            </a:solidFill>
          </a:ln>
        </p:spPr>
        <p:txBody>
          <a:bodyPr vert="horz" lIns="91440" tIns="45720" rIns="91440" bIns="45720" rtlCol="0" anchor="ctr">
            <a:normAutofit/>
          </a:bodyPr>
          <a:lstStyle>
            <a:lvl1pPr algn="ctr" rtl="0" eaLnBrk="0" fontAlgn="base" hangingPunct="0">
              <a:spcBef>
                <a:spcPct val="0"/>
              </a:spcBef>
              <a:spcAft>
                <a:spcPct val="0"/>
              </a:spcAft>
              <a:defRPr sz="4400" b="1" kern="1200">
                <a:solidFill>
                  <a:srgbClr val="0070C0"/>
                </a:solidFill>
                <a:effectLst>
                  <a:outerShdw blurRad="38100" dist="38100" dir="2700000" algn="tl">
                    <a:srgbClr val="000000">
                      <a:alpha val="43137"/>
                    </a:srgbClr>
                  </a:outerShdw>
                </a:effectLst>
                <a:latin typeface="Trebuchet MS" pitchFamily="34" charset="0"/>
                <a:ea typeface="+mj-ea"/>
                <a:cs typeface="+mj-cs"/>
              </a:defRPr>
            </a:lvl1pPr>
            <a:lvl2pPr algn="ctr" rtl="0" eaLnBrk="0" fontAlgn="base" hangingPunct="0">
              <a:spcBef>
                <a:spcPct val="0"/>
              </a:spcBef>
              <a:spcAft>
                <a:spcPct val="0"/>
              </a:spcAft>
              <a:defRPr sz="4400" b="1">
                <a:solidFill>
                  <a:srgbClr val="0070C0"/>
                </a:solidFill>
                <a:latin typeface="Trebuchet MS" pitchFamily="34" charset="0"/>
              </a:defRPr>
            </a:lvl2pPr>
            <a:lvl3pPr algn="ctr" rtl="0" eaLnBrk="0" fontAlgn="base" hangingPunct="0">
              <a:spcBef>
                <a:spcPct val="0"/>
              </a:spcBef>
              <a:spcAft>
                <a:spcPct val="0"/>
              </a:spcAft>
              <a:defRPr sz="4400" b="1">
                <a:solidFill>
                  <a:srgbClr val="0070C0"/>
                </a:solidFill>
                <a:latin typeface="Trebuchet MS" pitchFamily="34" charset="0"/>
              </a:defRPr>
            </a:lvl3pPr>
            <a:lvl4pPr algn="ctr" rtl="0" eaLnBrk="0" fontAlgn="base" hangingPunct="0">
              <a:spcBef>
                <a:spcPct val="0"/>
              </a:spcBef>
              <a:spcAft>
                <a:spcPct val="0"/>
              </a:spcAft>
              <a:defRPr sz="4400" b="1">
                <a:solidFill>
                  <a:srgbClr val="0070C0"/>
                </a:solidFill>
                <a:latin typeface="Trebuchet MS" pitchFamily="34" charset="0"/>
              </a:defRPr>
            </a:lvl4pPr>
            <a:lvl5pPr algn="ctr" rtl="0" eaLnBrk="0" fontAlgn="base" hangingPunct="0">
              <a:spcBef>
                <a:spcPct val="0"/>
              </a:spcBef>
              <a:spcAft>
                <a:spcPct val="0"/>
              </a:spcAft>
              <a:defRPr sz="4400" b="1">
                <a:solidFill>
                  <a:srgbClr val="0070C0"/>
                </a:solidFill>
                <a:latin typeface="Trebuchet MS" pitchFamily="34" charset="0"/>
              </a:defRPr>
            </a:lvl5pPr>
            <a:lvl6pPr marL="457200" algn="ctr" rtl="0" fontAlgn="base">
              <a:spcBef>
                <a:spcPct val="0"/>
              </a:spcBef>
              <a:spcAft>
                <a:spcPct val="0"/>
              </a:spcAft>
              <a:defRPr sz="4400" b="1">
                <a:solidFill>
                  <a:srgbClr val="0070C0"/>
                </a:solidFill>
                <a:latin typeface="Trebuchet MS" pitchFamily="34" charset="0"/>
              </a:defRPr>
            </a:lvl6pPr>
            <a:lvl7pPr marL="914400" algn="ctr" rtl="0" fontAlgn="base">
              <a:spcBef>
                <a:spcPct val="0"/>
              </a:spcBef>
              <a:spcAft>
                <a:spcPct val="0"/>
              </a:spcAft>
              <a:defRPr sz="4400" b="1">
                <a:solidFill>
                  <a:srgbClr val="0070C0"/>
                </a:solidFill>
                <a:latin typeface="Trebuchet MS" pitchFamily="34" charset="0"/>
              </a:defRPr>
            </a:lvl7pPr>
            <a:lvl8pPr marL="1371600" algn="ctr" rtl="0" fontAlgn="base">
              <a:spcBef>
                <a:spcPct val="0"/>
              </a:spcBef>
              <a:spcAft>
                <a:spcPct val="0"/>
              </a:spcAft>
              <a:defRPr sz="4400" b="1">
                <a:solidFill>
                  <a:srgbClr val="0070C0"/>
                </a:solidFill>
                <a:latin typeface="Trebuchet MS" pitchFamily="34" charset="0"/>
              </a:defRPr>
            </a:lvl8pPr>
            <a:lvl9pPr marL="1828800" algn="ctr" rtl="0" fontAlgn="base">
              <a:spcBef>
                <a:spcPct val="0"/>
              </a:spcBef>
              <a:spcAft>
                <a:spcPct val="0"/>
              </a:spcAft>
              <a:defRPr sz="4400" b="1">
                <a:solidFill>
                  <a:srgbClr val="0070C0"/>
                </a:solidFill>
                <a:latin typeface="Trebuchet MS"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1500" b="1" i="0" u="none" strike="noStrike" kern="1200" cap="none" spc="0" normalizeH="0" baseline="0" noProof="0" dirty="0">
                <a:ln>
                  <a:noFill/>
                </a:ln>
                <a:solidFill>
                  <a:srgbClr val="CD97C7"/>
                </a:solidFill>
                <a:effectLst>
                  <a:outerShdw blurRad="38100" dist="38100" dir="2700000" algn="tl">
                    <a:srgbClr val="000000">
                      <a:alpha val="43137"/>
                    </a:srgbClr>
                  </a:outerShdw>
                </a:effectLst>
                <a:uLnTx/>
                <a:uFillTx/>
                <a:latin typeface="Trebuchet MS" pitchFamily="34" charset="0"/>
                <a:ea typeface="+mj-ea"/>
                <a:cs typeface="+mj-cs"/>
              </a:rPr>
              <a:t>Questions?</a:t>
            </a:r>
            <a:br>
              <a:rPr kumimoji="0" lang="en-US" sz="115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Trebuchet MS" pitchFamily="34" charset="0"/>
                <a:ea typeface="+mj-ea"/>
                <a:cs typeface="+mj-cs"/>
              </a:rPr>
            </a:br>
            <a:r>
              <a:rPr kumimoji="0" lang="en-US" sz="4800" b="0" i="1"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rebuchet MS" pitchFamily="34" charset="0"/>
                <a:ea typeface="+mj-ea"/>
                <a:cs typeface="+mj-cs"/>
              </a:rPr>
              <a:t>Begin Worksheet # 1</a:t>
            </a:r>
            <a:endParaRPr kumimoji="0" lang="en-US" sz="96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Trebuchet MS"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F733090-784D-414C-859E-CDB32D735595}"/>
              </a:ext>
            </a:extLst>
          </p:cNvPr>
          <p:cNvSpPr>
            <a:spLocks noGrp="1" noChangeArrowheads="1"/>
          </p:cNvSpPr>
          <p:nvPr>
            <p:ph type="title"/>
          </p:nvPr>
        </p:nvSpPr>
        <p:spPr>
          <a:solidFill>
            <a:schemeClr val="bg1"/>
          </a:solidFill>
          <a:ln w="50800">
            <a:solidFill>
              <a:schemeClr val="tx1"/>
            </a:solidFill>
            <a:miter lim="800000"/>
            <a:headEnd/>
            <a:tailEnd/>
          </a:ln>
        </p:spPr>
        <p:txBody>
          <a:bodyPr/>
          <a:lstStyle/>
          <a:p>
            <a:pPr eaLnBrk="1" hangingPunct="1"/>
            <a:r>
              <a:rPr lang="en-US" altLang="en-US" sz="3700" b="1" dirty="0">
                <a:solidFill>
                  <a:srgbClr val="CD97C7"/>
                </a:solidFill>
                <a:effectLst>
                  <a:outerShdw blurRad="38100" dist="38100" dir="2700000" algn="tl">
                    <a:srgbClr val="000000">
                      <a:alpha val="43137"/>
                    </a:srgbClr>
                  </a:outerShdw>
                </a:effectLst>
                <a:latin typeface="Trebuchet MS" panose="020B0603020202020204" pitchFamily="34" charset="0"/>
              </a:rPr>
              <a:t>After today you </a:t>
            </a:r>
            <a:r>
              <a:rPr lang="en-US" altLang="en-US" sz="3700" b="1">
                <a:solidFill>
                  <a:srgbClr val="CD97C7"/>
                </a:solidFill>
                <a:effectLst>
                  <a:outerShdw blurRad="38100" dist="38100" dir="2700000" algn="tl">
                    <a:srgbClr val="000000">
                      <a:alpha val="43137"/>
                    </a:srgbClr>
                  </a:outerShdw>
                </a:effectLst>
                <a:latin typeface="Trebuchet MS" panose="020B0603020202020204" pitchFamily="34" charset="0"/>
              </a:rPr>
              <a:t>should be </a:t>
            </a:r>
            <a:r>
              <a:rPr lang="en-US" altLang="en-US" sz="3700" b="1" dirty="0">
                <a:solidFill>
                  <a:srgbClr val="CD97C7"/>
                </a:solidFill>
                <a:effectLst>
                  <a:outerShdw blurRad="38100" dist="38100" dir="2700000" algn="tl">
                    <a:srgbClr val="000000">
                      <a:alpha val="43137"/>
                    </a:srgbClr>
                  </a:outerShdw>
                </a:effectLst>
                <a:latin typeface="Trebuchet MS" panose="020B0603020202020204" pitchFamily="34" charset="0"/>
              </a:rPr>
              <a:t>able to…</a:t>
            </a:r>
          </a:p>
        </p:txBody>
      </p:sp>
      <p:sp>
        <p:nvSpPr>
          <p:cNvPr id="3075" name="Rectangle 3">
            <a:extLst>
              <a:ext uri="{FF2B5EF4-FFF2-40B4-BE49-F238E27FC236}">
                <a16:creationId xmlns:a16="http://schemas.microsoft.com/office/drawing/2014/main" id="{D9833E35-43F2-455B-9F7C-62960AD0CC9A}"/>
              </a:ext>
            </a:extLst>
          </p:cNvPr>
          <p:cNvSpPr>
            <a:spLocks noGrp="1" noChangeArrowheads="1"/>
          </p:cNvSpPr>
          <p:nvPr>
            <p:ph type="body" idx="1"/>
          </p:nvPr>
        </p:nvSpPr>
        <p:spPr>
          <a:xfrm>
            <a:off x="457200" y="1506538"/>
            <a:ext cx="8229600" cy="4873625"/>
          </a:xfrm>
          <a:solidFill>
            <a:schemeClr val="bg1"/>
          </a:solidFill>
          <a:ln w="50800">
            <a:solidFill>
              <a:schemeClr val="tx1"/>
            </a:solidFill>
            <a:miter lim="800000"/>
            <a:headEnd/>
            <a:tailEnd/>
          </a:ln>
        </p:spPr>
        <p:txBody>
          <a:bodyPr/>
          <a:lstStyle/>
          <a:p>
            <a:r>
              <a:rPr lang="en-US" altLang="en-US" sz="3700" dirty="0">
                <a:latin typeface="Trebuchet MS" panose="020B0603020202020204" pitchFamily="34" charset="0"/>
              </a:rPr>
              <a:t>Describe basic principles of the kinetic theory of gases</a:t>
            </a:r>
          </a:p>
          <a:p>
            <a:r>
              <a:rPr lang="en-US" altLang="en-US" sz="3700" dirty="0">
                <a:latin typeface="Trebuchet MS" panose="020B0603020202020204" pitchFamily="34" charset="0"/>
              </a:rPr>
              <a:t>Explain where pressure comes from and what affects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EE43B15-99D1-476D-861F-5879B4A6A3B6}"/>
              </a:ext>
            </a:extLst>
          </p:cNvPr>
          <p:cNvSpPr>
            <a:spLocks noGrp="1" noChangeArrowheads="1"/>
          </p:cNvSpPr>
          <p:nvPr>
            <p:ph type="title"/>
          </p:nvPr>
        </p:nvSpPr>
        <p:spPr>
          <a:solidFill>
            <a:schemeClr val="bg1"/>
          </a:solidFill>
          <a:ln w="50800">
            <a:solidFill>
              <a:schemeClr val="tx1"/>
            </a:solidFill>
            <a:miter lim="800000"/>
            <a:headEnd/>
            <a:tailEnd/>
          </a:ln>
        </p:spPr>
        <p:txBody>
          <a:bodyPr/>
          <a:lstStyle/>
          <a:p>
            <a:pPr eaLnBrk="1" hangingPunct="1"/>
            <a:r>
              <a:rPr lang="en-US" altLang="en-US" sz="6000" b="1">
                <a:solidFill>
                  <a:schemeClr val="tx1"/>
                </a:solidFill>
                <a:latin typeface="Trebuchet MS" panose="020B0603020202020204" pitchFamily="34" charset="0"/>
              </a:rPr>
              <a:t>The Kinetic Theory</a:t>
            </a:r>
          </a:p>
        </p:txBody>
      </p:sp>
      <p:sp>
        <p:nvSpPr>
          <p:cNvPr id="2" name="Rectangle 3">
            <a:extLst>
              <a:ext uri="{FF2B5EF4-FFF2-40B4-BE49-F238E27FC236}">
                <a16:creationId xmlns:a16="http://schemas.microsoft.com/office/drawing/2014/main" id="{CBF88D45-15E1-4510-B58B-88632D877F2F}"/>
              </a:ext>
            </a:extLst>
          </p:cNvPr>
          <p:cNvSpPr>
            <a:spLocks noGrp="1" noChangeArrowheads="1"/>
          </p:cNvSpPr>
          <p:nvPr>
            <p:ph type="body" idx="1"/>
          </p:nvPr>
        </p:nvSpPr>
        <p:spPr>
          <a:xfrm>
            <a:off x="457200" y="1506538"/>
            <a:ext cx="8229600" cy="4873625"/>
          </a:xfrm>
          <a:solidFill>
            <a:schemeClr val="bg1"/>
          </a:solidFill>
          <a:ln w="50800">
            <a:solidFill>
              <a:schemeClr val="tx1"/>
            </a:solidFill>
          </a:ln>
        </p:spPr>
        <p:txBody>
          <a:bodyPr/>
          <a:lstStyle/>
          <a:p>
            <a:pPr marL="0" indent="0" eaLnBrk="1" hangingPunct="1">
              <a:buFontTx/>
              <a:buNone/>
              <a:defRPr/>
            </a:pPr>
            <a:r>
              <a:rPr lang="en-US" sz="4000" dirty="0">
                <a:latin typeface="Trebuchet MS" pitchFamily="34" charset="0"/>
              </a:rPr>
              <a:t>The word </a:t>
            </a:r>
            <a:r>
              <a:rPr lang="en-US" sz="4000" b="1" i="1" dirty="0">
                <a:solidFill>
                  <a:srgbClr val="CD97C7"/>
                </a:solidFill>
                <a:latin typeface="Trebuchet MS" pitchFamily="34" charset="0"/>
              </a:rPr>
              <a:t>kinetic</a:t>
            </a:r>
            <a:r>
              <a:rPr lang="en-US" sz="4000" dirty="0">
                <a:latin typeface="Trebuchet MS" pitchFamily="34" charset="0"/>
              </a:rPr>
              <a:t> means </a:t>
            </a:r>
            <a:r>
              <a:rPr lang="en-US" sz="4000" b="1" i="1" dirty="0">
                <a:solidFill>
                  <a:srgbClr val="CD97C7"/>
                </a:solidFill>
                <a:latin typeface="Trebuchet MS" pitchFamily="34" charset="0"/>
              </a:rPr>
              <a:t>motion</a:t>
            </a:r>
            <a:r>
              <a:rPr lang="en-US" sz="4000" b="1" dirty="0">
                <a:solidFill>
                  <a:srgbClr val="CD97C7"/>
                </a:solidFill>
                <a:latin typeface="Trebuchet MS" pitchFamily="34" charset="0"/>
              </a:rPr>
              <a:t>.</a:t>
            </a:r>
          </a:p>
          <a:p>
            <a:pPr marL="0" indent="0" eaLnBrk="1" hangingPunct="1">
              <a:buFontTx/>
              <a:buNone/>
              <a:defRPr/>
            </a:pPr>
            <a:r>
              <a:rPr lang="en-US" sz="4000" b="1" dirty="0">
                <a:latin typeface="Trebuchet MS" pitchFamily="34" charset="0"/>
              </a:rPr>
              <a:t>The Kinetic Theory of Matter </a:t>
            </a:r>
            <a:r>
              <a:rPr lang="en-US" sz="4000" dirty="0">
                <a:latin typeface="Trebuchet MS" pitchFamily="34" charset="0"/>
              </a:rPr>
              <a:t>says </a:t>
            </a:r>
            <a:r>
              <a:rPr lang="en-US" sz="4000" b="1" i="1" dirty="0">
                <a:solidFill>
                  <a:srgbClr val="CD97C7"/>
                </a:solidFill>
                <a:latin typeface="Trebuchet MS" pitchFamily="34" charset="0"/>
              </a:rPr>
              <a:t>all particles of matter are in constant motion</a:t>
            </a:r>
            <a:r>
              <a:rPr lang="en-US" sz="4000" b="1" dirty="0">
                <a:solidFill>
                  <a:srgbClr val="CD97C7"/>
                </a:solidFill>
                <a:latin typeface="Trebuchet MS" pitchFamily="34" charset="0"/>
              </a:rPr>
              <a:t>.</a:t>
            </a:r>
          </a:p>
          <a:p>
            <a:pPr eaLnBrk="1" hangingPunct="1">
              <a:defRPr/>
            </a:pPr>
            <a:r>
              <a:rPr lang="en-US" sz="4000" dirty="0">
                <a:latin typeface="Trebuchet MS" pitchFamily="34" charset="0"/>
              </a:rPr>
              <a:t>Even in </a:t>
            </a:r>
            <a:r>
              <a:rPr lang="en-US" sz="4000" b="1" i="1" dirty="0">
                <a:solidFill>
                  <a:srgbClr val="CD97C7"/>
                </a:solidFill>
                <a:latin typeface="Trebuchet MS" pitchFamily="34" charset="0"/>
              </a:rPr>
              <a:t>solids</a:t>
            </a:r>
            <a:r>
              <a:rPr lang="en-US" sz="4000" dirty="0">
                <a:latin typeface="Trebuchet MS" pitchFamily="34" charset="0"/>
              </a:rPr>
              <a:t>, but it is so slight that it is hard for us to see.</a:t>
            </a:r>
            <a:endParaRPr lang="en-US" sz="4000" b="1" dirty="0">
              <a:solidFill>
                <a:srgbClr val="E0BEDC"/>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D68E733-7E46-41BC-9640-F73AA9DC065D}"/>
              </a:ext>
            </a:extLst>
          </p:cNvPr>
          <p:cNvSpPr>
            <a:spLocks noGrp="1" noChangeArrowheads="1"/>
          </p:cNvSpPr>
          <p:nvPr>
            <p:ph type="title"/>
          </p:nvPr>
        </p:nvSpPr>
        <p:spPr>
          <a:solidFill>
            <a:schemeClr val="bg1"/>
          </a:solidFill>
          <a:ln w="50800">
            <a:solidFill>
              <a:schemeClr val="tx1"/>
            </a:solidFill>
            <a:miter lim="800000"/>
            <a:headEnd/>
            <a:tailEnd/>
          </a:ln>
        </p:spPr>
        <p:txBody>
          <a:bodyPr/>
          <a:lstStyle/>
          <a:p>
            <a:pPr eaLnBrk="1" hangingPunct="1"/>
            <a:r>
              <a:rPr lang="en-US" altLang="en-US" sz="5400" b="1">
                <a:solidFill>
                  <a:schemeClr val="tx1"/>
                </a:solidFill>
                <a:latin typeface="Trebuchet MS" panose="020B0603020202020204" pitchFamily="34" charset="0"/>
              </a:rPr>
              <a:t>Kinetic Theory of Gases</a:t>
            </a:r>
          </a:p>
        </p:txBody>
      </p:sp>
      <p:sp>
        <p:nvSpPr>
          <p:cNvPr id="2" name="Rectangle 3">
            <a:extLst>
              <a:ext uri="{FF2B5EF4-FFF2-40B4-BE49-F238E27FC236}">
                <a16:creationId xmlns:a16="http://schemas.microsoft.com/office/drawing/2014/main" id="{075A05CA-1806-494C-86C9-D51672138C29}"/>
              </a:ext>
            </a:extLst>
          </p:cNvPr>
          <p:cNvSpPr>
            <a:spLocks noGrp="1" noChangeArrowheads="1"/>
          </p:cNvSpPr>
          <p:nvPr>
            <p:ph type="body" idx="1"/>
          </p:nvPr>
        </p:nvSpPr>
        <p:spPr>
          <a:xfrm>
            <a:off x="457200" y="1517650"/>
            <a:ext cx="8229600" cy="4525963"/>
          </a:xfrm>
          <a:solidFill>
            <a:schemeClr val="bg1"/>
          </a:solidFill>
          <a:ln w="50800">
            <a:solidFill>
              <a:schemeClr val="tx1"/>
            </a:solidFill>
            <a:miter lim="800000"/>
            <a:headEnd/>
            <a:tailEnd/>
          </a:ln>
        </p:spPr>
        <p:txBody>
          <a:bodyPr anchor="ctr"/>
          <a:lstStyle/>
          <a:p>
            <a:pPr marL="0" indent="0" eaLnBrk="1" hangingPunct="1">
              <a:buFontTx/>
              <a:buNone/>
            </a:pPr>
            <a:r>
              <a:rPr lang="en-US" altLang="en-US" i="1">
                <a:latin typeface="Trebuchet MS" panose="020B0603020202020204" pitchFamily="34" charset="0"/>
              </a:rPr>
              <a:t>The word “gas” comes from the </a:t>
            </a:r>
            <a:br>
              <a:rPr lang="en-US" altLang="en-US" i="1">
                <a:latin typeface="Trebuchet MS" panose="020B0603020202020204" pitchFamily="34" charset="0"/>
              </a:rPr>
            </a:br>
            <a:r>
              <a:rPr lang="en-US" altLang="en-US" i="1">
                <a:latin typeface="Trebuchet MS" panose="020B0603020202020204" pitchFamily="34" charset="0"/>
              </a:rPr>
              <a:t>Greek word meaning </a:t>
            </a:r>
            <a:r>
              <a:rPr lang="en-US" altLang="en-US" i="1">
                <a:solidFill>
                  <a:srgbClr val="CD97C7"/>
                </a:solidFill>
                <a:latin typeface="Trebuchet MS" panose="020B0603020202020204" pitchFamily="34" charset="0"/>
              </a:rPr>
              <a:t>“chaos.”</a:t>
            </a:r>
          </a:p>
          <a:p>
            <a:pPr marL="0" indent="0" algn="ctr" eaLnBrk="1" hangingPunct="1">
              <a:buFontTx/>
              <a:buNone/>
            </a:pPr>
            <a:endParaRPr lang="en-US" altLang="en-US">
              <a:latin typeface="Trebuchet MS" panose="020B0603020202020204" pitchFamily="34" charset="0"/>
            </a:endParaRPr>
          </a:p>
          <a:p>
            <a:pPr marL="0" indent="0" algn="ctr" eaLnBrk="1" hangingPunct="1">
              <a:buFontTx/>
              <a:buNone/>
            </a:pPr>
            <a:r>
              <a:rPr lang="en-US" altLang="en-US">
                <a:latin typeface="Trebuchet MS" panose="020B0603020202020204" pitchFamily="34" charset="0"/>
              </a:rPr>
              <a:t>Numerous experiments have led </a:t>
            </a:r>
            <a:br>
              <a:rPr lang="en-US" altLang="en-US">
                <a:latin typeface="Trebuchet MS" panose="020B0603020202020204" pitchFamily="34" charset="0"/>
              </a:rPr>
            </a:br>
            <a:r>
              <a:rPr lang="en-US" altLang="en-US">
                <a:latin typeface="Trebuchet MS" panose="020B0603020202020204" pitchFamily="34" charset="0"/>
              </a:rPr>
              <a:t>to evidence that suggests the following behaviors of gas particles at the </a:t>
            </a:r>
            <a:br>
              <a:rPr lang="en-US" altLang="en-US">
                <a:latin typeface="Trebuchet MS" panose="020B0603020202020204" pitchFamily="34" charset="0"/>
              </a:rPr>
            </a:br>
            <a:r>
              <a:rPr lang="en-US" altLang="en-US">
                <a:latin typeface="Trebuchet MS" panose="020B0603020202020204" pitchFamily="34" charset="0"/>
              </a:rPr>
              <a:t>atomic level…</a:t>
            </a:r>
          </a:p>
        </p:txBody>
      </p:sp>
      <p:pic>
        <p:nvPicPr>
          <p:cNvPr id="5124" name="Picture 133" descr="gas">
            <a:extLst>
              <a:ext uri="{FF2B5EF4-FFF2-40B4-BE49-F238E27FC236}">
                <a16:creationId xmlns:a16="http://schemas.microsoft.com/office/drawing/2014/main" id="{6E2F8259-153B-4E3A-9C10-81A30EF20EF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16764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124"/>
                                        </p:tgtEl>
                                        <p:attrNameLst>
                                          <p:attrName>style.visibility</p:attrName>
                                        </p:attrNameLst>
                                      </p:cBhvr>
                                      <p:to>
                                        <p:strVal val="visible"/>
                                      </p:to>
                                    </p:set>
                                    <p:animEffect transition="in" filter="dissolve">
                                      <p:cBhvr>
                                        <p:cTn id="10" dur="500"/>
                                        <p:tgtEl>
                                          <p:spTgt spid="512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ssolv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1B8D3199-BF5A-4A61-B1B2-6BEF014CAEB1}"/>
              </a:ext>
            </a:extLst>
          </p:cNvPr>
          <p:cNvSpPr>
            <a:spLocks noGrp="1"/>
          </p:cNvSpPr>
          <p:nvPr>
            <p:ph type="title"/>
          </p:nvPr>
        </p:nvSpPr>
        <p:spPr>
          <a:solidFill>
            <a:schemeClr val="bg1"/>
          </a:solidFill>
          <a:ln w="50800">
            <a:solidFill>
              <a:schemeClr val="tx1"/>
            </a:solidFill>
            <a:miter lim="800000"/>
            <a:headEnd/>
            <a:tailEnd/>
          </a:ln>
        </p:spPr>
        <p:txBody>
          <a:bodyPr/>
          <a:lstStyle/>
          <a:p>
            <a:pPr eaLnBrk="1" hangingPunct="1"/>
            <a:r>
              <a:rPr lang="en-US" altLang="en-US" sz="5400" b="1">
                <a:solidFill>
                  <a:schemeClr val="tx1"/>
                </a:solidFill>
                <a:latin typeface="Trebuchet MS" panose="020B0603020202020204" pitchFamily="34" charset="0"/>
              </a:rPr>
              <a:t>Kinetic Theory of Gases</a:t>
            </a:r>
          </a:p>
        </p:txBody>
      </p:sp>
      <p:sp>
        <p:nvSpPr>
          <p:cNvPr id="3" name="Content Placeholder 2">
            <a:extLst>
              <a:ext uri="{FF2B5EF4-FFF2-40B4-BE49-F238E27FC236}">
                <a16:creationId xmlns:a16="http://schemas.microsoft.com/office/drawing/2014/main" id="{68CC986C-B838-4AAC-89A1-3F2AFA719962}"/>
              </a:ext>
            </a:extLst>
          </p:cNvPr>
          <p:cNvSpPr>
            <a:spLocks noGrp="1"/>
          </p:cNvSpPr>
          <p:nvPr>
            <p:ph idx="1"/>
          </p:nvPr>
        </p:nvSpPr>
        <p:spPr>
          <a:xfrm>
            <a:off x="457200" y="1517650"/>
            <a:ext cx="8229600" cy="4525963"/>
          </a:xfrm>
          <a:solidFill>
            <a:schemeClr val="bg1"/>
          </a:solidFill>
          <a:ln w="50800">
            <a:solidFill>
              <a:schemeClr val="tx1"/>
            </a:solidFill>
            <a:miter lim="800000"/>
            <a:headEnd/>
            <a:tailEnd/>
          </a:ln>
        </p:spPr>
        <p:txBody>
          <a:bodyPr/>
          <a:lstStyle/>
          <a:p>
            <a:pPr marL="514350" indent="-514350" eaLnBrk="1" hangingPunct="1">
              <a:buFontTx/>
              <a:buAutoNum type="arabicPeriod"/>
            </a:pPr>
            <a:r>
              <a:rPr lang="en-US" altLang="en-US" sz="3500">
                <a:latin typeface="Trebuchet MS" panose="020B0603020202020204" pitchFamily="34" charset="0"/>
              </a:rPr>
              <a:t>Gases are made up of </a:t>
            </a:r>
            <a:r>
              <a:rPr lang="en-US" altLang="en-US" sz="3500" b="1" i="1">
                <a:solidFill>
                  <a:srgbClr val="CD97C7"/>
                </a:solidFill>
                <a:latin typeface="Trebuchet MS" panose="020B0603020202020204" pitchFamily="34" charset="0"/>
              </a:rPr>
              <a:t>tiny particles of negligible volume (insignificant, very small).</a:t>
            </a:r>
          </a:p>
          <a:p>
            <a:pPr marL="801688" lvl="1" indent="-344488" eaLnBrk="1" hangingPunct="1">
              <a:buFont typeface="Arial" panose="020B0604020202020204" pitchFamily="34" charset="0"/>
              <a:buChar char="•"/>
            </a:pPr>
            <a:r>
              <a:rPr lang="en-US" altLang="en-US" sz="3500">
                <a:latin typeface="Trebuchet MS" panose="020B0603020202020204" pitchFamily="34" charset="0"/>
              </a:rPr>
              <a:t>Gas particles are far apart, </a:t>
            </a:r>
            <a:r>
              <a:rPr lang="en-US" altLang="en-US" sz="3500" b="1" i="1">
                <a:solidFill>
                  <a:srgbClr val="CD97C7"/>
                </a:solidFill>
                <a:latin typeface="Trebuchet MS" panose="020B0603020202020204" pitchFamily="34" charset="0"/>
              </a:rPr>
              <a:t>they do not attract or repel each other.</a:t>
            </a:r>
            <a:r>
              <a:rPr lang="en-US" altLang="en-US" sz="3500">
                <a:latin typeface="Trebuchet MS" panose="020B0603020202020204" pitchFamily="34" charset="0"/>
              </a:rPr>
              <a:t>  However, there </a:t>
            </a:r>
            <a:r>
              <a:rPr lang="en-US" altLang="en-US" sz="3500" b="1" i="1">
                <a:solidFill>
                  <a:srgbClr val="CD97C7"/>
                </a:solidFill>
                <a:latin typeface="Trebuchet MS" panose="020B0603020202020204" pitchFamily="34" charset="0"/>
              </a:rPr>
              <a:t>is an attractive force between the particles of solids and liquids.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72E2F5A-E775-4AE2-AAED-D8FD8D147A39}"/>
              </a:ext>
            </a:extLst>
          </p:cNvPr>
          <p:cNvSpPr>
            <a:spLocks noGrp="1"/>
          </p:cNvSpPr>
          <p:nvPr>
            <p:ph type="title"/>
          </p:nvPr>
        </p:nvSpPr>
        <p:spPr>
          <a:solidFill>
            <a:schemeClr val="bg1"/>
          </a:solidFill>
          <a:ln w="50800">
            <a:solidFill>
              <a:schemeClr val="tx1"/>
            </a:solidFill>
            <a:miter lim="800000"/>
            <a:headEnd/>
            <a:tailEnd/>
          </a:ln>
        </p:spPr>
        <p:txBody>
          <a:bodyPr/>
          <a:lstStyle/>
          <a:p>
            <a:pPr eaLnBrk="1" hangingPunct="1"/>
            <a:r>
              <a:rPr lang="en-US" altLang="en-US" sz="5400" b="1">
                <a:solidFill>
                  <a:schemeClr val="tx1"/>
                </a:solidFill>
                <a:latin typeface="Trebuchet MS" panose="020B0603020202020204" pitchFamily="34" charset="0"/>
              </a:rPr>
              <a:t>Kinetic Theory of Gases</a:t>
            </a:r>
          </a:p>
        </p:txBody>
      </p:sp>
      <p:sp>
        <p:nvSpPr>
          <p:cNvPr id="3" name="Content Placeholder 2">
            <a:extLst>
              <a:ext uri="{FF2B5EF4-FFF2-40B4-BE49-F238E27FC236}">
                <a16:creationId xmlns:a16="http://schemas.microsoft.com/office/drawing/2014/main" id="{468FD4A1-784C-46E9-BD6D-0D88D7BE5E52}"/>
              </a:ext>
            </a:extLst>
          </p:cNvPr>
          <p:cNvSpPr>
            <a:spLocks noGrp="1"/>
          </p:cNvSpPr>
          <p:nvPr>
            <p:ph idx="1"/>
          </p:nvPr>
        </p:nvSpPr>
        <p:spPr>
          <a:xfrm>
            <a:off x="457200" y="1517650"/>
            <a:ext cx="8229600" cy="4525963"/>
          </a:xfrm>
          <a:solidFill>
            <a:schemeClr val="bg1"/>
          </a:solidFill>
          <a:ln w="50800">
            <a:solidFill>
              <a:schemeClr val="tx1"/>
            </a:solidFill>
            <a:miter lim="800000"/>
            <a:headEnd/>
            <a:tailEnd/>
          </a:ln>
        </p:spPr>
        <p:txBody>
          <a:bodyPr/>
          <a:lstStyle/>
          <a:p>
            <a:pPr marL="336550" lvl="1" indent="-323850" eaLnBrk="1" hangingPunct="1">
              <a:buFont typeface="Arial" panose="020B0604020202020204" pitchFamily="34" charset="0"/>
              <a:buChar char="•"/>
            </a:pPr>
            <a:r>
              <a:rPr lang="en-US" altLang="en-US" sz="3500">
                <a:latin typeface="Trebuchet MS" panose="020B0603020202020204" pitchFamily="34" charset="0"/>
              </a:rPr>
              <a:t>Particles move </a:t>
            </a:r>
            <a:r>
              <a:rPr lang="en-US" altLang="en-US" sz="3500" b="1" i="1">
                <a:solidFill>
                  <a:srgbClr val="CD97C7"/>
                </a:solidFill>
                <a:latin typeface="Trebuchet MS" panose="020B0603020202020204" pitchFamily="34" charset="0"/>
              </a:rPr>
              <a:t>independently of each other</a:t>
            </a:r>
            <a:r>
              <a:rPr lang="en-US" altLang="en-US" sz="3500">
                <a:latin typeface="Trebuchet MS" panose="020B0603020202020204" pitchFamily="34" charset="0"/>
              </a:rPr>
              <a:t>, this is why </a:t>
            </a:r>
            <a:r>
              <a:rPr lang="en-US" altLang="en-US" sz="3500" b="1" i="1">
                <a:solidFill>
                  <a:srgbClr val="CD97C7"/>
                </a:solidFill>
                <a:latin typeface="Trebuchet MS" panose="020B0603020202020204" pitchFamily="34" charset="0"/>
              </a:rPr>
              <a:t>gases expand to fill their container.</a:t>
            </a:r>
            <a:endParaRPr lang="en-US" altLang="en-US" sz="3500">
              <a:latin typeface="Trebuchet MS" panose="020B0603020202020204" pitchFamily="34" charset="0"/>
            </a:endParaRPr>
          </a:p>
          <a:p>
            <a:pPr marL="801688" lvl="3" indent="-339725" eaLnBrk="1" hangingPunct="1"/>
            <a:r>
              <a:rPr lang="en-US" altLang="en-US" sz="3500">
                <a:latin typeface="Trebuchet MS" panose="020B0603020202020204" pitchFamily="34" charset="0"/>
              </a:rPr>
              <a:t>The word “</a:t>
            </a:r>
            <a:r>
              <a:rPr lang="en-US" altLang="en-US" sz="3500" b="1" i="1">
                <a:solidFill>
                  <a:srgbClr val="CD97C7"/>
                </a:solidFill>
                <a:latin typeface="Trebuchet MS" panose="020B0603020202020204" pitchFamily="34" charset="0"/>
              </a:rPr>
              <a:t>diffuse</a:t>
            </a:r>
            <a:r>
              <a:rPr lang="en-US" altLang="en-US" sz="3500">
                <a:latin typeface="Trebuchet MS" panose="020B0603020202020204" pitchFamily="34" charset="0"/>
              </a:rPr>
              <a:t>” means </a:t>
            </a:r>
            <a:r>
              <a:rPr lang="en-US" altLang="en-US" sz="3500" b="1" i="1">
                <a:solidFill>
                  <a:srgbClr val="CD97C7"/>
                </a:solidFill>
                <a:latin typeface="Trebuchet MS" panose="020B0603020202020204" pitchFamily="34" charset="0"/>
              </a:rPr>
              <a:t>to move out.</a:t>
            </a:r>
          </a:p>
          <a:p>
            <a:pPr marL="336550" lvl="1" indent="-323850" eaLnBrk="1" hangingPunct="1">
              <a:buFont typeface="Arial" panose="020B0604020202020204" pitchFamily="34" charset="0"/>
              <a:buChar char="•"/>
            </a:pPr>
            <a:r>
              <a:rPr lang="en-US" altLang="en-US" sz="3500">
                <a:latin typeface="Trebuchet MS" panose="020B0603020202020204" pitchFamily="34" charset="0"/>
              </a:rPr>
              <a:t>Gases </a:t>
            </a:r>
            <a:r>
              <a:rPr lang="en-US" altLang="en-US" sz="3500" b="1" i="1">
                <a:solidFill>
                  <a:srgbClr val="CD97C7"/>
                </a:solidFill>
                <a:latin typeface="Trebuchet MS" panose="020B0603020202020204" pitchFamily="34" charset="0"/>
              </a:rPr>
              <a:t>have no definite volume.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3406B20-1AD6-41A0-9602-815E110F4C3C}"/>
              </a:ext>
            </a:extLst>
          </p:cNvPr>
          <p:cNvSpPr>
            <a:spLocks noGrp="1"/>
          </p:cNvSpPr>
          <p:nvPr>
            <p:ph type="title"/>
          </p:nvPr>
        </p:nvSpPr>
        <p:spPr>
          <a:solidFill>
            <a:schemeClr val="bg1"/>
          </a:solidFill>
          <a:ln w="50800">
            <a:solidFill>
              <a:schemeClr val="tx1"/>
            </a:solidFill>
            <a:miter lim="800000"/>
            <a:headEnd/>
            <a:tailEnd/>
          </a:ln>
        </p:spPr>
        <p:txBody>
          <a:bodyPr/>
          <a:lstStyle/>
          <a:p>
            <a:pPr eaLnBrk="1" hangingPunct="1"/>
            <a:r>
              <a:rPr lang="en-US" altLang="en-US" sz="5400" b="1">
                <a:solidFill>
                  <a:schemeClr val="tx1"/>
                </a:solidFill>
                <a:latin typeface="Trebuchet MS" panose="020B0603020202020204" pitchFamily="34" charset="0"/>
              </a:rPr>
              <a:t>Kinetic Theory of Gases</a:t>
            </a:r>
          </a:p>
        </p:txBody>
      </p:sp>
      <p:sp>
        <p:nvSpPr>
          <p:cNvPr id="3" name="Content Placeholder 2">
            <a:extLst>
              <a:ext uri="{FF2B5EF4-FFF2-40B4-BE49-F238E27FC236}">
                <a16:creationId xmlns:a16="http://schemas.microsoft.com/office/drawing/2014/main" id="{6FBED600-7B5A-429E-9B61-2480DCD0619B}"/>
              </a:ext>
            </a:extLst>
          </p:cNvPr>
          <p:cNvSpPr>
            <a:spLocks noGrp="1"/>
          </p:cNvSpPr>
          <p:nvPr>
            <p:ph idx="1"/>
          </p:nvPr>
        </p:nvSpPr>
        <p:spPr>
          <a:xfrm>
            <a:off x="457200" y="1517650"/>
            <a:ext cx="8229600" cy="4525963"/>
          </a:xfrm>
          <a:solidFill>
            <a:schemeClr val="bg1"/>
          </a:solidFill>
          <a:ln w="50800">
            <a:solidFill>
              <a:schemeClr val="tx1"/>
            </a:solidFill>
            <a:miter lim="800000"/>
            <a:headEnd/>
            <a:tailEnd/>
          </a:ln>
        </p:spPr>
        <p:txBody>
          <a:bodyPr/>
          <a:lstStyle/>
          <a:p>
            <a:pPr marL="465138" indent="-465138" eaLnBrk="1" hangingPunct="1">
              <a:buFontTx/>
              <a:buAutoNum type="arabicPeriod" startAt="2"/>
            </a:pPr>
            <a:r>
              <a:rPr lang="en-US" altLang="en-US" sz="3100">
                <a:latin typeface="Trebuchet MS" panose="020B0603020202020204" pitchFamily="34" charset="0"/>
              </a:rPr>
              <a:t>Gas particles </a:t>
            </a:r>
            <a:r>
              <a:rPr lang="en-US" altLang="en-US" sz="3100" b="1" i="1">
                <a:solidFill>
                  <a:srgbClr val="CD97C7"/>
                </a:solidFill>
                <a:latin typeface="Trebuchet MS" panose="020B0603020202020204" pitchFamily="34" charset="0"/>
              </a:rPr>
              <a:t>move very fast (thousands of km an hour!).</a:t>
            </a:r>
          </a:p>
          <a:p>
            <a:pPr marL="465138" indent="-465138" eaLnBrk="1" hangingPunct="1"/>
            <a:r>
              <a:rPr lang="en-US" altLang="en-US" sz="3100">
                <a:latin typeface="Trebuchet MS" panose="020B0603020202020204" pitchFamily="34" charset="0"/>
              </a:rPr>
              <a:t>Example: </a:t>
            </a:r>
            <a:r>
              <a:rPr lang="en-US" altLang="en-US" sz="3100" b="1" i="1">
                <a:solidFill>
                  <a:srgbClr val="CD97C7"/>
                </a:solidFill>
                <a:latin typeface="Trebuchet MS" panose="020B0603020202020204" pitchFamily="34" charset="0"/>
              </a:rPr>
              <a:t>When a bottle of ammonia is opened, doesn’t the entire room eventually smell?</a:t>
            </a:r>
          </a:p>
          <a:p>
            <a:pPr marL="914400" lvl="1" indent="-341313" eaLnBrk="1" hangingPunct="1"/>
            <a:r>
              <a:rPr lang="en-US" altLang="en-US" sz="3100">
                <a:latin typeface="Trebuchet MS" panose="020B0603020202020204" pitchFamily="34" charset="0"/>
              </a:rPr>
              <a:t>Why?  Because the particles move </a:t>
            </a:r>
            <a:r>
              <a:rPr lang="en-US" altLang="en-US" sz="3100" b="1" i="1">
                <a:solidFill>
                  <a:srgbClr val="CD97C7"/>
                </a:solidFill>
                <a:latin typeface="Trebuchet MS" panose="020B0603020202020204" pitchFamily="34" charset="0"/>
              </a:rPr>
              <a:t>randomly</a:t>
            </a:r>
            <a:r>
              <a:rPr lang="en-US" altLang="en-US" sz="3100">
                <a:latin typeface="Trebuchet MS" panose="020B0603020202020204" pitchFamily="34" charset="0"/>
              </a:rPr>
              <a:t> in small straight lines until they </a:t>
            </a:r>
            <a:r>
              <a:rPr lang="en-US" altLang="en-US" sz="3100" b="1" i="1">
                <a:solidFill>
                  <a:srgbClr val="CD97C7"/>
                </a:solidFill>
                <a:latin typeface="Trebuchet MS" panose="020B0603020202020204" pitchFamily="34" charset="0"/>
              </a:rPr>
              <a:t>collide</a:t>
            </a:r>
            <a:r>
              <a:rPr lang="en-US" altLang="en-US" sz="3100">
                <a:latin typeface="Trebuchet MS" panose="020B0603020202020204" pitchFamily="34" charset="0"/>
              </a:rPr>
              <a:t> with each other and the objects in the room.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4FE9968-ECB3-441F-A29E-78E96173446D}"/>
              </a:ext>
            </a:extLst>
          </p:cNvPr>
          <p:cNvSpPr>
            <a:spLocks noGrp="1"/>
          </p:cNvSpPr>
          <p:nvPr>
            <p:ph type="title"/>
          </p:nvPr>
        </p:nvSpPr>
        <p:spPr>
          <a:solidFill>
            <a:schemeClr val="bg1"/>
          </a:solidFill>
          <a:ln w="50800">
            <a:solidFill>
              <a:schemeClr val="tx1"/>
            </a:solidFill>
            <a:miter lim="800000"/>
            <a:headEnd/>
            <a:tailEnd/>
          </a:ln>
        </p:spPr>
        <p:txBody>
          <a:bodyPr/>
          <a:lstStyle/>
          <a:p>
            <a:pPr eaLnBrk="1" hangingPunct="1"/>
            <a:r>
              <a:rPr lang="en-US" altLang="en-US" sz="5400" b="1">
                <a:solidFill>
                  <a:schemeClr val="tx1"/>
                </a:solidFill>
                <a:latin typeface="Trebuchet MS" panose="020B0603020202020204" pitchFamily="34" charset="0"/>
              </a:rPr>
              <a:t>Kinetic Theory of Gases</a:t>
            </a:r>
          </a:p>
        </p:txBody>
      </p:sp>
      <p:sp>
        <p:nvSpPr>
          <p:cNvPr id="3" name="Content Placeholder 2">
            <a:extLst>
              <a:ext uri="{FF2B5EF4-FFF2-40B4-BE49-F238E27FC236}">
                <a16:creationId xmlns:a16="http://schemas.microsoft.com/office/drawing/2014/main" id="{63676043-1B1D-4CD8-B090-5D61813F8F05}"/>
              </a:ext>
            </a:extLst>
          </p:cNvPr>
          <p:cNvSpPr>
            <a:spLocks noGrp="1"/>
          </p:cNvSpPr>
          <p:nvPr>
            <p:ph sz="half" idx="1"/>
          </p:nvPr>
        </p:nvSpPr>
        <p:spPr>
          <a:xfrm>
            <a:off x="457200" y="1600200"/>
            <a:ext cx="8229600" cy="4525963"/>
          </a:xfrm>
          <a:solidFill>
            <a:schemeClr val="bg1"/>
          </a:solidFill>
          <a:ln w="50800">
            <a:solidFill>
              <a:schemeClr val="tx1"/>
            </a:solidFill>
            <a:miter lim="800000"/>
            <a:headEnd/>
            <a:tailEnd/>
          </a:ln>
        </p:spPr>
        <p:txBody>
          <a:bodyPr/>
          <a:lstStyle/>
          <a:p>
            <a:pPr eaLnBrk="1" hangingPunct="1"/>
            <a:r>
              <a:rPr lang="en-US" altLang="en-US" sz="3500">
                <a:latin typeface="Trebuchet MS" panose="020B0603020202020204" pitchFamily="34" charset="0"/>
              </a:rPr>
              <a:t>We call this the “</a:t>
            </a:r>
            <a:r>
              <a:rPr lang="en-US" altLang="en-US" sz="3500" b="1" i="1">
                <a:solidFill>
                  <a:srgbClr val="CD97C7"/>
                </a:solidFill>
                <a:latin typeface="Trebuchet MS" panose="020B0603020202020204" pitchFamily="34" charset="0"/>
              </a:rPr>
              <a:t>random walk</a:t>
            </a:r>
            <a:r>
              <a:rPr lang="en-US" altLang="en-US" sz="3500">
                <a:latin typeface="Trebuchet MS" panose="020B0603020202020204" pitchFamily="34" charset="0"/>
              </a:rPr>
              <a:t>.”  Gas particles will move in a </a:t>
            </a:r>
            <a:r>
              <a:rPr lang="en-US" altLang="en-US" sz="3500" b="1" i="1">
                <a:solidFill>
                  <a:srgbClr val="CD97C7"/>
                </a:solidFill>
                <a:latin typeface="Trebuchet MS" panose="020B0603020202020204" pitchFamily="34" charset="0"/>
              </a:rPr>
              <a:t>straight line until they </a:t>
            </a:r>
            <a:r>
              <a:rPr lang="en-US" altLang="en-US" sz="3500" b="1" i="1">
                <a:solidFill>
                  <a:srgbClr val="CD97C7"/>
                </a:solidFill>
                <a:latin typeface="Trebuchet MS" panose="020B0603020202020204" pitchFamily="34" charset="0"/>
                <a:hlinkClick r:id="rId3" action="ppaction://hlinkfile"/>
              </a:rPr>
              <a:t>collide</a:t>
            </a:r>
            <a:r>
              <a:rPr lang="en-US" altLang="en-US" sz="3500" b="1" i="1">
                <a:solidFill>
                  <a:srgbClr val="CD97C7"/>
                </a:solidFill>
                <a:latin typeface="Trebuchet MS" panose="020B0603020202020204" pitchFamily="34" charset="0"/>
              </a:rPr>
              <a:t> with </a:t>
            </a:r>
            <a:br>
              <a:rPr lang="en-US" altLang="en-US" sz="3500" b="1" i="1">
                <a:solidFill>
                  <a:srgbClr val="CD97C7"/>
                </a:solidFill>
                <a:latin typeface="Trebuchet MS" panose="020B0603020202020204" pitchFamily="34" charset="0"/>
              </a:rPr>
            </a:br>
            <a:r>
              <a:rPr lang="en-US" altLang="en-US" sz="3500" b="1" i="1">
                <a:solidFill>
                  <a:srgbClr val="CD97C7"/>
                </a:solidFill>
                <a:latin typeface="Trebuchet MS" panose="020B0603020202020204" pitchFamily="34" charset="0"/>
              </a:rPr>
              <a:t>another particle and </a:t>
            </a:r>
            <a:br>
              <a:rPr lang="en-US" altLang="en-US" sz="3500" b="1" i="1">
                <a:solidFill>
                  <a:srgbClr val="CD97C7"/>
                </a:solidFill>
                <a:latin typeface="Trebuchet MS" panose="020B0603020202020204" pitchFamily="34" charset="0"/>
              </a:rPr>
            </a:br>
            <a:r>
              <a:rPr lang="en-US" altLang="en-US" sz="3500" b="1" i="1">
                <a:solidFill>
                  <a:srgbClr val="CD97C7"/>
                </a:solidFill>
                <a:latin typeface="Trebuchet MS" panose="020B0603020202020204" pitchFamily="34" charset="0"/>
              </a:rPr>
              <a:t>then change direction.</a:t>
            </a:r>
            <a:br>
              <a:rPr lang="en-US" altLang="en-US" sz="3500" b="1" i="1">
                <a:solidFill>
                  <a:srgbClr val="CD97C7"/>
                </a:solidFill>
                <a:latin typeface="Trebuchet MS" panose="020B0603020202020204" pitchFamily="34" charset="0"/>
              </a:rPr>
            </a:br>
            <a:r>
              <a:rPr lang="en-US" altLang="en-US" sz="3500" b="1" i="1">
                <a:solidFill>
                  <a:srgbClr val="CD97C7"/>
                </a:solidFill>
                <a:latin typeface="Trebuchet MS" panose="020B0603020202020204" pitchFamily="34" charset="0"/>
              </a:rPr>
              <a:t>Repeat!</a:t>
            </a:r>
          </a:p>
        </p:txBody>
      </p:sp>
      <p:pic>
        <p:nvPicPr>
          <p:cNvPr id="9220" name="Picture 11" descr="http://www.mit.edu/~kardar/teaching/projects/chemotaxis(AndreaSchmidt)/gas_particles.gif">
            <a:extLst>
              <a:ext uri="{FF2B5EF4-FFF2-40B4-BE49-F238E27FC236}">
                <a16:creationId xmlns:a16="http://schemas.microsoft.com/office/drawing/2014/main" id="{73AD3B17-19E4-4542-A554-7DF72AEB31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3116263"/>
            <a:ext cx="2916238" cy="2751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CC4F589F-4680-48A6-AC23-BFD58612A6A3}"/>
              </a:ext>
            </a:extLst>
          </p:cNvPr>
          <p:cNvSpPr>
            <a:spLocks noGrp="1"/>
          </p:cNvSpPr>
          <p:nvPr>
            <p:ph type="title"/>
          </p:nvPr>
        </p:nvSpPr>
        <p:spPr>
          <a:solidFill>
            <a:schemeClr val="bg1"/>
          </a:solidFill>
          <a:ln w="50800">
            <a:solidFill>
              <a:schemeClr val="tx1"/>
            </a:solidFill>
            <a:miter lim="800000"/>
            <a:headEnd/>
            <a:tailEnd/>
          </a:ln>
        </p:spPr>
        <p:txBody>
          <a:bodyPr/>
          <a:lstStyle/>
          <a:p>
            <a:pPr eaLnBrk="1" hangingPunct="1"/>
            <a:r>
              <a:rPr lang="en-US" altLang="en-US" sz="5400" b="1">
                <a:solidFill>
                  <a:schemeClr val="tx1"/>
                </a:solidFill>
                <a:latin typeface="Trebuchet MS" panose="020B0603020202020204" pitchFamily="34" charset="0"/>
              </a:rPr>
              <a:t>Kinetic Theory of Gases</a:t>
            </a:r>
          </a:p>
        </p:txBody>
      </p:sp>
      <p:sp>
        <p:nvSpPr>
          <p:cNvPr id="3" name="Content Placeholder 2">
            <a:extLst>
              <a:ext uri="{FF2B5EF4-FFF2-40B4-BE49-F238E27FC236}">
                <a16:creationId xmlns:a16="http://schemas.microsoft.com/office/drawing/2014/main" id="{FD8445C8-BF26-4A26-A667-2DBC4277BD1B}"/>
              </a:ext>
            </a:extLst>
          </p:cNvPr>
          <p:cNvSpPr>
            <a:spLocks noGrp="1"/>
          </p:cNvSpPr>
          <p:nvPr>
            <p:ph idx="1"/>
          </p:nvPr>
        </p:nvSpPr>
        <p:spPr>
          <a:xfrm>
            <a:off x="457200" y="1517650"/>
            <a:ext cx="8229600" cy="4525963"/>
          </a:xfrm>
          <a:solidFill>
            <a:schemeClr val="bg1"/>
          </a:solidFill>
          <a:ln w="50800">
            <a:solidFill>
              <a:schemeClr val="tx1"/>
            </a:solidFill>
            <a:miter lim="800000"/>
            <a:headEnd/>
            <a:tailEnd/>
          </a:ln>
        </p:spPr>
        <p:txBody>
          <a:bodyPr/>
          <a:lstStyle/>
          <a:p>
            <a:pPr marL="465138" indent="-465138" eaLnBrk="1" hangingPunct="1">
              <a:buFontTx/>
              <a:buAutoNum type="arabicPeriod" startAt="3"/>
            </a:pPr>
            <a:r>
              <a:rPr lang="en-US" altLang="en-US" sz="3500">
                <a:latin typeface="Trebuchet MS" panose="020B0603020202020204" pitchFamily="34" charset="0"/>
              </a:rPr>
              <a:t>All collisions between gas particles are </a:t>
            </a:r>
            <a:r>
              <a:rPr lang="en-US" altLang="en-US" sz="3500" b="1" i="1">
                <a:solidFill>
                  <a:srgbClr val="CD97C7"/>
                </a:solidFill>
                <a:latin typeface="Trebuchet MS" panose="020B0603020202020204" pitchFamily="34" charset="0"/>
              </a:rPr>
              <a:t>elastic</a:t>
            </a:r>
            <a:r>
              <a:rPr lang="en-US" altLang="en-US" sz="3500">
                <a:latin typeface="Trebuchet MS" panose="020B0603020202020204" pitchFamily="34" charset="0"/>
              </a:rPr>
              <a:t>, meaning </a:t>
            </a:r>
            <a:r>
              <a:rPr lang="en-US" altLang="en-US" sz="3500" b="1" i="1">
                <a:solidFill>
                  <a:srgbClr val="CD97C7"/>
                </a:solidFill>
                <a:latin typeface="Trebuchet MS" panose="020B0603020202020204" pitchFamily="34" charset="0"/>
              </a:rPr>
              <a:t>that they do not stick together.</a:t>
            </a:r>
          </a:p>
          <a:p>
            <a:pPr marL="465138" indent="-465138" eaLnBrk="1" hangingPunct="1"/>
            <a:r>
              <a:rPr lang="en-US" altLang="en-US" sz="3500">
                <a:latin typeface="Trebuchet MS" panose="020B0603020202020204" pitchFamily="34" charset="0"/>
              </a:rPr>
              <a:t>Kinetic energy (KE) </a:t>
            </a:r>
            <a:r>
              <a:rPr lang="en-US" altLang="en-US" sz="3500" b="1" i="1">
                <a:solidFill>
                  <a:srgbClr val="CD97C7"/>
                </a:solidFill>
                <a:latin typeface="Trebuchet MS" panose="020B0603020202020204" pitchFamily="34" charset="0"/>
              </a:rPr>
              <a:t>can be transferred from one particle to another, but KE is never lost!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1831</TotalTime>
  <Words>790</Words>
  <Application>Microsoft Office PowerPoint</Application>
  <PresentationFormat>On-screen Show (4:3)</PresentationFormat>
  <Paragraphs>75</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Script MT Bold</vt:lpstr>
      <vt:lpstr>Trebuchet MS</vt:lpstr>
      <vt:lpstr>Default Design</vt:lpstr>
      <vt:lpstr>Unit: States of Matter</vt:lpstr>
      <vt:lpstr>After today you should be able to…</vt:lpstr>
      <vt:lpstr>The Kinetic Theory</vt:lpstr>
      <vt:lpstr>Kinetic Theory of Gases</vt:lpstr>
      <vt:lpstr>Kinetic Theory of Gases</vt:lpstr>
      <vt:lpstr>Kinetic Theory of Gases</vt:lpstr>
      <vt:lpstr>Kinetic Theory of Gases</vt:lpstr>
      <vt:lpstr>Kinetic Theory of Gases</vt:lpstr>
      <vt:lpstr>Kinetic Theory of Gases</vt:lpstr>
      <vt:lpstr>Gas Pressure</vt:lpstr>
      <vt:lpstr>Gas Pressure</vt:lpstr>
      <vt:lpstr>Gas Pressure</vt:lpstr>
      <vt:lpstr>Gas Pressure</vt:lpstr>
      <vt:lpstr>Gas Pressure</vt:lpstr>
      <vt:lpstr>Standard Pressure Units</vt:lpstr>
      <vt:lpstr>Measuring Atmospheric Pressure</vt:lpstr>
      <vt:lpstr>PowerPoint Presentation</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rights are reserved by the author. This product is for personal classroom use only and may not be redistributed or posted to any website or educational blog in part or in its entirety. Store Copyright © 2011 by Karen Randazzo (a.k.a. MsRazz ChemClass)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Heather Lee _ Staff - VernonMaloneHS</cp:lastModifiedBy>
  <cp:revision>161</cp:revision>
  <dcterms:created xsi:type="dcterms:W3CDTF">2011-03-31T12:30:57Z</dcterms:created>
  <dcterms:modified xsi:type="dcterms:W3CDTF">2022-11-16T15:27:01Z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