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7" r:id="rId2"/>
    <p:sldId id="274" r:id="rId3"/>
    <p:sldId id="276" r:id="rId4"/>
    <p:sldId id="258" r:id="rId5"/>
    <p:sldId id="260" r:id="rId6"/>
    <p:sldId id="262" r:id="rId7"/>
    <p:sldId id="263" r:id="rId8"/>
    <p:sldId id="266" r:id="rId9"/>
    <p:sldId id="271" r:id="rId10"/>
    <p:sldId id="273" r:id="rId11"/>
    <p:sldId id="275" r:id="rId12"/>
  </p:sldIdLst>
  <p:sldSz cx="9144000" cy="6858000" type="screen4x3"/>
  <p:notesSz cx="6858000" cy="92964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6699"/>
    <a:srgbClr val="33CC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69" autoAdjust="0"/>
    <p:restoredTop sz="86441" autoAdjust="0"/>
  </p:normalViewPr>
  <p:slideViewPr>
    <p:cSldViewPr>
      <p:cViewPr varScale="1">
        <p:scale>
          <a:sx n="100" d="100"/>
          <a:sy n="100" d="100"/>
        </p:scale>
        <p:origin x="1434"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A37D6DED-2203-44F4-9D3C-320E85D1179F}"/>
              </a:ext>
            </a:extLst>
          </p:cNvPr>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atin typeface="Arial" charset="0"/>
              </a:defRPr>
            </a:lvl1pPr>
          </a:lstStyle>
          <a:p>
            <a:pPr>
              <a:defRPr/>
            </a:pPr>
            <a:endParaRPr lang="en-US"/>
          </a:p>
        </p:txBody>
      </p:sp>
      <p:sp>
        <p:nvSpPr>
          <p:cNvPr id="23555" name="Rectangle 3">
            <a:extLst>
              <a:ext uri="{FF2B5EF4-FFF2-40B4-BE49-F238E27FC236}">
                <a16:creationId xmlns:a16="http://schemas.microsoft.com/office/drawing/2014/main" id="{EB67D12F-5C84-47CB-BA3B-33BD397D841B}"/>
              </a:ext>
            </a:extLst>
          </p:cNvPr>
          <p:cNvSpPr>
            <a:spLocks noGrp="1" noChangeArrowheads="1"/>
          </p:cNvSpPr>
          <p:nvPr>
            <p:ph type="dt" sz="quarter" idx="1"/>
          </p:nvPr>
        </p:nvSpPr>
        <p:spPr bwMode="auto">
          <a:xfrm>
            <a:off x="3884613"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Arial" charset="0"/>
              </a:defRPr>
            </a:lvl1pPr>
          </a:lstStyle>
          <a:p>
            <a:pPr>
              <a:defRPr/>
            </a:pPr>
            <a:fld id="{9B20BEFB-25F3-4669-9633-91B4E7061EE2}" type="datetimeFigureOut">
              <a:rPr lang="en-US"/>
              <a:pPr>
                <a:defRPr/>
              </a:pPr>
              <a:t>7/9/2019</a:t>
            </a:fld>
            <a:endParaRPr lang="en-US"/>
          </a:p>
        </p:txBody>
      </p:sp>
      <p:sp>
        <p:nvSpPr>
          <p:cNvPr id="23556" name="Rectangle 4">
            <a:extLst>
              <a:ext uri="{FF2B5EF4-FFF2-40B4-BE49-F238E27FC236}">
                <a16:creationId xmlns:a16="http://schemas.microsoft.com/office/drawing/2014/main" id="{9BFF8D34-EDF3-4469-842B-63C35391A488}"/>
              </a:ext>
            </a:extLst>
          </p:cNvPr>
          <p:cNvSpPr>
            <a:spLocks noGrp="1" noChangeArrowheads="1"/>
          </p:cNvSpPr>
          <p:nvPr>
            <p:ph type="ftr" sz="quarter" idx="2"/>
          </p:nvPr>
        </p:nvSpPr>
        <p:spPr bwMode="auto">
          <a:xfrm>
            <a:off x="0" y="8829675"/>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atin typeface="Arial" charset="0"/>
              </a:defRPr>
            </a:lvl1pPr>
          </a:lstStyle>
          <a:p>
            <a:pPr>
              <a:defRPr/>
            </a:pPr>
            <a:endParaRPr lang="en-US"/>
          </a:p>
        </p:txBody>
      </p:sp>
      <p:sp>
        <p:nvSpPr>
          <p:cNvPr id="23557" name="Rectangle 5">
            <a:extLst>
              <a:ext uri="{FF2B5EF4-FFF2-40B4-BE49-F238E27FC236}">
                <a16:creationId xmlns:a16="http://schemas.microsoft.com/office/drawing/2014/main" id="{45E809DE-DE65-4590-A299-0EF47C7F3E72}"/>
              </a:ext>
            </a:extLst>
          </p:cNvPr>
          <p:cNvSpPr>
            <a:spLocks noGrp="1" noChangeArrowheads="1"/>
          </p:cNvSpPr>
          <p:nvPr>
            <p:ph type="sldNum" sz="quarter" idx="3"/>
          </p:nvPr>
        </p:nvSpPr>
        <p:spPr bwMode="auto">
          <a:xfrm>
            <a:off x="3884613" y="8829675"/>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pPr>
              <a:defRPr/>
            </a:pPr>
            <a:fld id="{2C0B0244-86AE-4991-80D1-83E3A10F4FFB}"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AAD1B3E-0147-4366-82FF-75DE09BE3B16}"/>
              </a:ext>
            </a:extLst>
          </p:cNvPr>
          <p:cNvSpPr>
            <a:spLocks noGrp="1"/>
          </p:cNvSpPr>
          <p:nvPr>
            <p:ph type="hdr" sz="quarter"/>
          </p:nvPr>
        </p:nvSpPr>
        <p:spPr>
          <a:xfrm>
            <a:off x="0" y="0"/>
            <a:ext cx="2971800" cy="465138"/>
          </a:xfrm>
          <a:prstGeom prst="rect">
            <a:avLst/>
          </a:prstGeom>
        </p:spPr>
        <p:txBody>
          <a:bodyPr vert="horz" lIns="91440" tIns="45720" rIns="91440" bIns="45720" rtlCol="0"/>
          <a:lstStyle>
            <a:lvl1pPr algn="l" eaLnBrk="1" hangingPunct="1">
              <a:defRPr sz="1200">
                <a:latin typeface="Arial" charset="0"/>
              </a:defRPr>
            </a:lvl1pPr>
          </a:lstStyle>
          <a:p>
            <a:pPr>
              <a:defRPr/>
            </a:pPr>
            <a:endParaRPr lang="en-US"/>
          </a:p>
        </p:txBody>
      </p:sp>
      <p:sp>
        <p:nvSpPr>
          <p:cNvPr id="3" name="Date Placeholder 2">
            <a:extLst>
              <a:ext uri="{FF2B5EF4-FFF2-40B4-BE49-F238E27FC236}">
                <a16:creationId xmlns:a16="http://schemas.microsoft.com/office/drawing/2014/main" id="{1DC2CFEB-4AD1-414D-BEF6-54C9AF5FCE14}"/>
              </a:ext>
            </a:extLst>
          </p:cNvPr>
          <p:cNvSpPr>
            <a:spLocks noGrp="1"/>
          </p:cNvSpPr>
          <p:nvPr>
            <p:ph type="dt" idx="1"/>
          </p:nvPr>
        </p:nvSpPr>
        <p:spPr>
          <a:xfrm>
            <a:off x="3884613" y="0"/>
            <a:ext cx="2971800" cy="465138"/>
          </a:xfrm>
          <a:prstGeom prst="rect">
            <a:avLst/>
          </a:prstGeom>
        </p:spPr>
        <p:txBody>
          <a:bodyPr vert="horz" lIns="91440" tIns="45720" rIns="91440" bIns="45720" rtlCol="0"/>
          <a:lstStyle>
            <a:lvl1pPr algn="r" eaLnBrk="1" hangingPunct="1">
              <a:defRPr sz="1200">
                <a:latin typeface="Arial" charset="0"/>
              </a:defRPr>
            </a:lvl1pPr>
          </a:lstStyle>
          <a:p>
            <a:pPr>
              <a:defRPr/>
            </a:pPr>
            <a:fld id="{038C0FB7-5C96-40EE-B346-49D4CA1056CA}" type="datetimeFigureOut">
              <a:rPr lang="en-US"/>
              <a:pPr>
                <a:defRPr/>
              </a:pPr>
              <a:t>7/9/2019</a:t>
            </a:fld>
            <a:endParaRPr lang="en-US"/>
          </a:p>
        </p:txBody>
      </p:sp>
      <p:sp>
        <p:nvSpPr>
          <p:cNvPr id="4" name="Slide Image Placeholder 3">
            <a:extLst>
              <a:ext uri="{FF2B5EF4-FFF2-40B4-BE49-F238E27FC236}">
                <a16:creationId xmlns:a16="http://schemas.microsoft.com/office/drawing/2014/main" id="{A074E2F5-5E79-4CD2-95AD-E29CD2F742AA}"/>
              </a:ext>
            </a:extLst>
          </p:cNvPr>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07BB04EB-73D8-4E71-9629-8A8861438D6A}"/>
              </a:ext>
            </a:extLst>
          </p:cNvPr>
          <p:cNvSpPr>
            <a:spLocks noGrp="1"/>
          </p:cNvSpPr>
          <p:nvPr>
            <p:ph type="body" sz="quarter" idx="3"/>
          </p:nvPr>
        </p:nvSpPr>
        <p:spPr>
          <a:xfrm>
            <a:off x="685800" y="4416425"/>
            <a:ext cx="5486400" cy="4183063"/>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721A7302-23ED-4FB4-AEB5-F0028372D43B}"/>
              </a:ext>
            </a:extLst>
          </p:cNvPr>
          <p:cNvSpPr>
            <a:spLocks noGrp="1"/>
          </p:cNvSpPr>
          <p:nvPr>
            <p:ph type="ftr" sz="quarter" idx="4"/>
          </p:nvPr>
        </p:nvSpPr>
        <p:spPr>
          <a:xfrm>
            <a:off x="0" y="8829675"/>
            <a:ext cx="2971800" cy="465138"/>
          </a:xfrm>
          <a:prstGeom prst="rect">
            <a:avLst/>
          </a:prstGeom>
        </p:spPr>
        <p:txBody>
          <a:bodyPr vert="horz" lIns="91440" tIns="45720" rIns="91440" bIns="45720" rtlCol="0" anchor="b"/>
          <a:lstStyle>
            <a:lvl1pPr algn="l" eaLnBrk="1" hangingPunct="1">
              <a:defRPr sz="1200">
                <a:latin typeface="Arial" charset="0"/>
              </a:defRPr>
            </a:lvl1pPr>
          </a:lstStyle>
          <a:p>
            <a:pPr>
              <a:defRPr/>
            </a:pPr>
            <a:endParaRPr lang="en-US"/>
          </a:p>
        </p:txBody>
      </p:sp>
      <p:sp>
        <p:nvSpPr>
          <p:cNvPr id="7" name="Slide Number Placeholder 6">
            <a:extLst>
              <a:ext uri="{FF2B5EF4-FFF2-40B4-BE49-F238E27FC236}">
                <a16:creationId xmlns:a16="http://schemas.microsoft.com/office/drawing/2014/main" id="{E14E6A77-B39F-4CFD-A5C3-094819D886BE}"/>
              </a:ext>
            </a:extLst>
          </p:cNvPr>
          <p:cNvSpPr>
            <a:spLocks noGrp="1"/>
          </p:cNvSpPr>
          <p:nvPr>
            <p:ph type="sldNum" sz="quarter" idx="5"/>
          </p:nvPr>
        </p:nvSpPr>
        <p:spPr>
          <a:xfrm>
            <a:off x="3884613" y="8829675"/>
            <a:ext cx="2971800" cy="465138"/>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02186B8D-3694-4EE1-B24B-403017DF629B}"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a:extLst>
              <a:ext uri="{FF2B5EF4-FFF2-40B4-BE49-F238E27FC236}">
                <a16:creationId xmlns:a16="http://schemas.microsoft.com/office/drawing/2014/main" id="{0544676E-E3B6-43B6-898D-EE4A9AA768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a:extLst>
              <a:ext uri="{FF2B5EF4-FFF2-40B4-BE49-F238E27FC236}">
                <a16:creationId xmlns:a16="http://schemas.microsoft.com/office/drawing/2014/main" id="{58BE5951-05E5-4FE2-834D-F77B2DDA6E1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i="1"/>
              <a:t>Mass</a:t>
            </a:r>
            <a:r>
              <a:rPr lang="en-US" altLang="en-US"/>
              <a:t> is dependent on how much matter an object has.  </a:t>
            </a:r>
            <a:r>
              <a:rPr lang="en-US" altLang="en-US" i="1"/>
              <a:t>Weight</a:t>
            </a:r>
            <a:r>
              <a:rPr lang="en-US" altLang="en-US"/>
              <a:t> is dependent on the attraction between two objects, ex: a 100g mass and the Earth.  </a:t>
            </a:r>
          </a:p>
          <a:p>
            <a:pPr eaLnBrk="1" hangingPunct="1">
              <a:spcBef>
                <a:spcPct val="0"/>
              </a:spcBef>
            </a:pPr>
            <a:endParaRPr lang="en-US" altLang="en-US"/>
          </a:p>
          <a:p>
            <a:pPr eaLnBrk="1" hangingPunct="1">
              <a:spcBef>
                <a:spcPct val="0"/>
              </a:spcBef>
            </a:pPr>
            <a:r>
              <a:rPr lang="en-US" altLang="en-US" i="1"/>
              <a:t>Mass </a:t>
            </a:r>
            <a:r>
              <a:rPr lang="en-US" altLang="en-US"/>
              <a:t>is measured by a standard triple beam balance.  Where weight is measured by a spring scale. http://www.edinformatics.com/math_science/mass_weight.htm</a:t>
            </a:r>
          </a:p>
        </p:txBody>
      </p:sp>
      <p:sp>
        <p:nvSpPr>
          <p:cNvPr id="8196" name="Slide Number Placeholder 3">
            <a:extLst>
              <a:ext uri="{FF2B5EF4-FFF2-40B4-BE49-F238E27FC236}">
                <a16:creationId xmlns:a16="http://schemas.microsoft.com/office/drawing/2014/main" id="{CD99E373-2CF4-421F-8C86-F3E2FCD6256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099AB17-A173-492E-989E-5316DF3B643A}" type="slidenum">
              <a:rPr lang="en-US" altLang="en-US" smtClean="0">
                <a:latin typeface="Arial" panose="020B0604020202020204" pitchFamily="34" charset="0"/>
              </a:rPr>
              <a:pPr>
                <a:spcBef>
                  <a:spcPct val="0"/>
                </a:spcBef>
              </a:pPr>
              <a:t>4</a:t>
            </a:fld>
            <a:endParaRPr lang="en-US" altLang="en-US">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9282F66A-949F-4D55-B6E3-1EBD573709DA}"/>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0C802406-BB40-4307-861C-466E26CA539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67622287-29C8-4802-BABD-8D16005A508E}"/>
              </a:ext>
            </a:extLst>
          </p:cNvPr>
          <p:cNvSpPr>
            <a:spLocks noGrp="1" noChangeArrowheads="1"/>
          </p:cNvSpPr>
          <p:nvPr>
            <p:ph type="sldNum" sz="quarter" idx="12"/>
          </p:nvPr>
        </p:nvSpPr>
        <p:spPr>
          <a:ln/>
        </p:spPr>
        <p:txBody>
          <a:bodyPr/>
          <a:lstStyle>
            <a:lvl1pPr>
              <a:defRPr/>
            </a:lvl1pPr>
          </a:lstStyle>
          <a:p>
            <a:pPr>
              <a:defRPr/>
            </a:pPr>
            <a:fld id="{1487B313-4051-47C1-BB91-F13EB6338191}" type="slidenum">
              <a:rPr lang="en-US" altLang="en-US"/>
              <a:pPr>
                <a:defRPr/>
              </a:pPr>
              <a:t>‹#›</a:t>
            </a:fld>
            <a:endParaRPr lang="en-US" altLang="en-US"/>
          </a:p>
        </p:txBody>
      </p:sp>
    </p:spTree>
    <p:extLst>
      <p:ext uri="{BB962C8B-B14F-4D97-AF65-F5344CB8AC3E}">
        <p14:creationId xmlns:p14="http://schemas.microsoft.com/office/powerpoint/2010/main" val="1222792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27B1B79E-3614-4DAB-BB8C-49EC7FA68219}"/>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A2D8B539-B6F2-4313-9473-A9F08E7B069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3519ACA6-1AD5-44DD-BE3F-7036C0C2A452}"/>
              </a:ext>
            </a:extLst>
          </p:cNvPr>
          <p:cNvSpPr>
            <a:spLocks noGrp="1" noChangeArrowheads="1"/>
          </p:cNvSpPr>
          <p:nvPr>
            <p:ph type="sldNum" sz="quarter" idx="12"/>
          </p:nvPr>
        </p:nvSpPr>
        <p:spPr>
          <a:ln/>
        </p:spPr>
        <p:txBody>
          <a:bodyPr/>
          <a:lstStyle>
            <a:lvl1pPr>
              <a:defRPr/>
            </a:lvl1pPr>
          </a:lstStyle>
          <a:p>
            <a:pPr>
              <a:defRPr/>
            </a:pPr>
            <a:fld id="{11694EC9-0398-481C-91F5-709BA4F15083}" type="slidenum">
              <a:rPr lang="en-US" altLang="en-US"/>
              <a:pPr>
                <a:defRPr/>
              </a:pPr>
              <a:t>‹#›</a:t>
            </a:fld>
            <a:endParaRPr lang="en-US" altLang="en-US"/>
          </a:p>
        </p:txBody>
      </p:sp>
    </p:spTree>
    <p:extLst>
      <p:ext uri="{BB962C8B-B14F-4D97-AF65-F5344CB8AC3E}">
        <p14:creationId xmlns:p14="http://schemas.microsoft.com/office/powerpoint/2010/main" val="7743598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A269F87E-A499-4DE8-8B20-8464DB9C47AE}"/>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3C09EA30-3ECE-4582-8BD2-DB1D685662A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89427D05-4764-45F9-B635-7771F1F84E60}"/>
              </a:ext>
            </a:extLst>
          </p:cNvPr>
          <p:cNvSpPr>
            <a:spLocks noGrp="1" noChangeArrowheads="1"/>
          </p:cNvSpPr>
          <p:nvPr>
            <p:ph type="sldNum" sz="quarter" idx="12"/>
          </p:nvPr>
        </p:nvSpPr>
        <p:spPr>
          <a:ln/>
        </p:spPr>
        <p:txBody>
          <a:bodyPr/>
          <a:lstStyle>
            <a:lvl1pPr>
              <a:defRPr/>
            </a:lvl1pPr>
          </a:lstStyle>
          <a:p>
            <a:pPr>
              <a:defRPr/>
            </a:pPr>
            <a:fld id="{DA958803-35AF-475F-A8E0-A8AE3F5DF1AE}" type="slidenum">
              <a:rPr lang="en-US" altLang="en-US"/>
              <a:pPr>
                <a:defRPr/>
              </a:pPr>
              <a:t>‹#›</a:t>
            </a:fld>
            <a:endParaRPr lang="en-US" altLang="en-US"/>
          </a:p>
        </p:txBody>
      </p:sp>
    </p:spTree>
    <p:extLst>
      <p:ext uri="{BB962C8B-B14F-4D97-AF65-F5344CB8AC3E}">
        <p14:creationId xmlns:p14="http://schemas.microsoft.com/office/powerpoint/2010/main" val="17614802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able Placeholder 2"/>
          <p:cNvSpPr>
            <a:spLocks noGrp="1"/>
          </p:cNvSpPr>
          <p:nvPr>
            <p:ph type="tbl" idx="1"/>
          </p:nvPr>
        </p:nvSpPr>
        <p:spPr>
          <a:xfrm>
            <a:off x="457200" y="1600200"/>
            <a:ext cx="8229600" cy="4525963"/>
          </a:xfrm>
        </p:spPr>
        <p:txBody>
          <a:bodyPr/>
          <a:lstStyle/>
          <a:p>
            <a:pPr lvl="0"/>
            <a:endParaRPr lang="en-US" noProof="0"/>
          </a:p>
        </p:txBody>
      </p:sp>
      <p:sp>
        <p:nvSpPr>
          <p:cNvPr id="4" name="Rectangle 4">
            <a:extLst>
              <a:ext uri="{FF2B5EF4-FFF2-40B4-BE49-F238E27FC236}">
                <a16:creationId xmlns:a16="http://schemas.microsoft.com/office/drawing/2014/main" id="{FCEC085B-1AEF-4710-A493-DAA5536A75B9}"/>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F0D7EDC4-7BA2-4433-9BA7-9F6793B679D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576AFCF1-EF5E-49AA-88F3-194EBE8C34D9}"/>
              </a:ext>
            </a:extLst>
          </p:cNvPr>
          <p:cNvSpPr>
            <a:spLocks noGrp="1" noChangeArrowheads="1"/>
          </p:cNvSpPr>
          <p:nvPr>
            <p:ph type="sldNum" sz="quarter" idx="12"/>
          </p:nvPr>
        </p:nvSpPr>
        <p:spPr>
          <a:ln/>
        </p:spPr>
        <p:txBody>
          <a:bodyPr/>
          <a:lstStyle>
            <a:lvl1pPr>
              <a:defRPr/>
            </a:lvl1pPr>
          </a:lstStyle>
          <a:p>
            <a:pPr>
              <a:defRPr/>
            </a:pPr>
            <a:fld id="{B90F8DCC-8828-435C-924C-10ED6CEF821D}" type="slidenum">
              <a:rPr lang="en-US" altLang="en-US"/>
              <a:pPr>
                <a:defRPr/>
              </a:pPr>
              <a:t>‹#›</a:t>
            </a:fld>
            <a:endParaRPr lang="en-US" altLang="en-US"/>
          </a:p>
        </p:txBody>
      </p:sp>
    </p:spTree>
    <p:extLst>
      <p:ext uri="{BB962C8B-B14F-4D97-AF65-F5344CB8AC3E}">
        <p14:creationId xmlns:p14="http://schemas.microsoft.com/office/powerpoint/2010/main" val="10296168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130E4322-819A-4566-8323-0D39860AD893}"/>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4D89F95E-10E9-4A4F-AE78-10A03609A1E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CED790F1-C0C4-4D0D-A95B-559D17E22351}"/>
              </a:ext>
            </a:extLst>
          </p:cNvPr>
          <p:cNvSpPr>
            <a:spLocks noGrp="1" noChangeArrowheads="1"/>
          </p:cNvSpPr>
          <p:nvPr>
            <p:ph type="sldNum" sz="quarter" idx="12"/>
          </p:nvPr>
        </p:nvSpPr>
        <p:spPr>
          <a:ln/>
        </p:spPr>
        <p:txBody>
          <a:bodyPr/>
          <a:lstStyle>
            <a:lvl1pPr>
              <a:defRPr/>
            </a:lvl1pPr>
          </a:lstStyle>
          <a:p>
            <a:pPr>
              <a:defRPr/>
            </a:pPr>
            <a:fld id="{827B96EE-4606-480A-9A6E-B094E7C446CE}" type="slidenum">
              <a:rPr lang="en-US" altLang="en-US"/>
              <a:pPr>
                <a:defRPr/>
              </a:pPr>
              <a:t>‹#›</a:t>
            </a:fld>
            <a:endParaRPr lang="en-US" altLang="en-US"/>
          </a:p>
        </p:txBody>
      </p:sp>
    </p:spTree>
    <p:extLst>
      <p:ext uri="{BB962C8B-B14F-4D97-AF65-F5344CB8AC3E}">
        <p14:creationId xmlns:p14="http://schemas.microsoft.com/office/powerpoint/2010/main" val="31372505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7E22085B-C0B6-43D3-8A24-04130310ADA5}"/>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EAA8C422-839F-47AF-A37E-8621994848B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B360D21F-1778-48F3-A9AC-72AE00493889}"/>
              </a:ext>
            </a:extLst>
          </p:cNvPr>
          <p:cNvSpPr>
            <a:spLocks noGrp="1" noChangeArrowheads="1"/>
          </p:cNvSpPr>
          <p:nvPr>
            <p:ph type="sldNum" sz="quarter" idx="12"/>
          </p:nvPr>
        </p:nvSpPr>
        <p:spPr>
          <a:ln/>
        </p:spPr>
        <p:txBody>
          <a:bodyPr/>
          <a:lstStyle>
            <a:lvl1pPr>
              <a:defRPr/>
            </a:lvl1pPr>
          </a:lstStyle>
          <a:p>
            <a:pPr>
              <a:defRPr/>
            </a:pPr>
            <a:fld id="{16F6F9C0-54F3-4355-9E47-9A02765C2477}" type="slidenum">
              <a:rPr lang="en-US" altLang="en-US"/>
              <a:pPr>
                <a:defRPr/>
              </a:pPr>
              <a:t>‹#›</a:t>
            </a:fld>
            <a:endParaRPr lang="en-US" altLang="en-US"/>
          </a:p>
        </p:txBody>
      </p:sp>
    </p:spTree>
    <p:extLst>
      <p:ext uri="{BB962C8B-B14F-4D97-AF65-F5344CB8AC3E}">
        <p14:creationId xmlns:p14="http://schemas.microsoft.com/office/powerpoint/2010/main" val="34720950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F1D3D67D-EF30-44F2-A166-E2F0B67637EF}"/>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FE2BBB4B-12E3-43EF-BDA6-33DAD9DE4BF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A9B78213-7B3D-4755-95A3-7639EB859A3A}"/>
              </a:ext>
            </a:extLst>
          </p:cNvPr>
          <p:cNvSpPr>
            <a:spLocks noGrp="1" noChangeArrowheads="1"/>
          </p:cNvSpPr>
          <p:nvPr>
            <p:ph type="sldNum" sz="quarter" idx="12"/>
          </p:nvPr>
        </p:nvSpPr>
        <p:spPr>
          <a:ln/>
        </p:spPr>
        <p:txBody>
          <a:bodyPr/>
          <a:lstStyle>
            <a:lvl1pPr>
              <a:defRPr/>
            </a:lvl1pPr>
          </a:lstStyle>
          <a:p>
            <a:pPr>
              <a:defRPr/>
            </a:pPr>
            <a:fld id="{E14FA633-66AA-42D7-9024-C50DA22FAFA8}" type="slidenum">
              <a:rPr lang="en-US" altLang="en-US"/>
              <a:pPr>
                <a:defRPr/>
              </a:pPr>
              <a:t>‹#›</a:t>
            </a:fld>
            <a:endParaRPr lang="en-US" altLang="en-US"/>
          </a:p>
        </p:txBody>
      </p:sp>
    </p:spTree>
    <p:extLst>
      <p:ext uri="{BB962C8B-B14F-4D97-AF65-F5344CB8AC3E}">
        <p14:creationId xmlns:p14="http://schemas.microsoft.com/office/powerpoint/2010/main" val="34106675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96A9C608-8534-4C9C-BD24-31D9ACA0E39C}"/>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4FB7EB9A-E0E4-4A63-ACFB-58964E3E7FD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5454E1A0-BBBE-4182-886F-2D3EF9D74E05}"/>
              </a:ext>
            </a:extLst>
          </p:cNvPr>
          <p:cNvSpPr>
            <a:spLocks noGrp="1" noChangeArrowheads="1"/>
          </p:cNvSpPr>
          <p:nvPr>
            <p:ph type="sldNum" sz="quarter" idx="12"/>
          </p:nvPr>
        </p:nvSpPr>
        <p:spPr>
          <a:ln/>
        </p:spPr>
        <p:txBody>
          <a:bodyPr/>
          <a:lstStyle>
            <a:lvl1pPr>
              <a:defRPr/>
            </a:lvl1pPr>
          </a:lstStyle>
          <a:p>
            <a:pPr>
              <a:defRPr/>
            </a:pPr>
            <a:fld id="{9836CC1E-C995-4623-A42D-B8209074D1C7}" type="slidenum">
              <a:rPr lang="en-US" altLang="en-US"/>
              <a:pPr>
                <a:defRPr/>
              </a:pPr>
              <a:t>‹#›</a:t>
            </a:fld>
            <a:endParaRPr lang="en-US" altLang="en-US"/>
          </a:p>
        </p:txBody>
      </p:sp>
    </p:spTree>
    <p:extLst>
      <p:ext uri="{BB962C8B-B14F-4D97-AF65-F5344CB8AC3E}">
        <p14:creationId xmlns:p14="http://schemas.microsoft.com/office/powerpoint/2010/main" val="38793733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42FE5632-3138-428D-9925-795A366C9AE4}"/>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C35920F4-3F06-48A1-8F65-4568F7FEF18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B65A3B09-1971-4932-82DF-8A545E2270A1}"/>
              </a:ext>
            </a:extLst>
          </p:cNvPr>
          <p:cNvSpPr>
            <a:spLocks noGrp="1" noChangeArrowheads="1"/>
          </p:cNvSpPr>
          <p:nvPr>
            <p:ph type="sldNum" sz="quarter" idx="12"/>
          </p:nvPr>
        </p:nvSpPr>
        <p:spPr>
          <a:ln/>
        </p:spPr>
        <p:txBody>
          <a:bodyPr/>
          <a:lstStyle>
            <a:lvl1pPr>
              <a:defRPr/>
            </a:lvl1pPr>
          </a:lstStyle>
          <a:p>
            <a:pPr>
              <a:defRPr/>
            </a:pPr>
            <a:fld id="{B63BD881-2B61-4BD0-B797-0F5CB32860AD}" type="slidenum">
              <a:rPr lang="en-US" altLang="en-US"/>
              <a:pPr>
                <a:defRPr/>
              </a:pPr>
              <a:t>‹#›</a:t>
            </a:fld>
            <a:endParaRPr lang="en-US" altLang="en-US"/>
          </a:p>
        </p:txBody>
      </p:sp>
    </p:spTree>
    <p:extLst>
      <p:ext uri="{BB962C8B-B14F-4D97-AF65-F5344CB8AC3E}">
        <p14:creationId xmlns:p14="http://schemas.microsoft.com/office/powerpoint/2010/main" val="15040249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1488B031-D052-4E6A-8CB3-18B8E94DD287}"/>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7C3148D3-FCEE-491B-B7E7-9048B5C3FC4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923AAF66-9591-467B-95F6-DCE8918E8D45}"/>
              </a:ext>
            </a:extLst>
          </p:cNvPr>
          <p:cNvSpPr>
            <a:spLocks noGrp="1" noChangeArrowheads="1"/>
          </p:cNvSpPr>
          <p:nvPr>
            <p:ph type="sldNum" sz="quarter" idx="12"/>
          </p:nvPr>
        </p:nvSpPr>
        <p:spPr>
          <a:ln/>
        </p:spPr>
        <p:txBody>
          <a:bodyPr/>
          <a:lstStyle>
            <a:lvl1pPr>
              <a:defRPr/>
            </a:lvl1pPr>
          </a:lstStyle>
          <a:p>
            <a:pPr>
              <a:defRPr/>
            </a:pPr>
            <a:fld id="{D125A901-F324-4605-9083-752183C9A8F9}" type="slidenum">
              <a:rPr lang="en-US" altLang="en-US"/>
              <a:pPr>
                <a:defRPr/>
              </a:pPr>
              <a:t>‹#›</a:t>
            </a:fld>
            <a:endParaRPr lang="en-US" altLang="en-US"/>
          </a:p>
        </p:txBody>
      </p:sp>
    </p:spTree>
    <p:extLst>
      <p:ext uri="{BB962C8B-B14F-4D97-AF65-F5344CB8AC3E}">
        <p14:creationId xmlns:p14="http://schemas.microsoft.com/office/powerpoint/2010/main" val="29071576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A7B54175-B26A-4F57-BD29-B7AC046C2733}"/>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6982C8B4-172E-496A-A87B-00232318548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713C98F4-F2B4-4237-8706-152A7791C938}"/>
              </a:ext>
            </a:extLst>
          </p:cNvPr>
          <p:cNvSpPr>
            <a:spLocks noGrp="1" noChangeArrowheads="1"/>
          </p:cNvSpPr>
          <p:nvPr>
            <p:ph type="sldNum" sz="quarter" idx="12"/>
          </p:nvPr>
        </p:nvSpPr>
        <p:spPr>
          <a:ln/>
        </p:spPr>
        <p:txBody>
          <a:bodyPr/>
          <a:lstStyle>
            <a:lvl1pPr>
              <a:defRPr/>
            </a:lvl1pPr>
          </a:lstStyle>
          <a:p>
            <a:pPr>
              <a:defRPr/>
            </a:pPr>
            <a:fld id="{266A3EC0-ACF4-4FD3-891A-49EC866247E1}" type="slidenum">
              <a:rPr lang="en-US" altLang="en-US"/>
              <a:pPr>
                <a:defRPr/>
              </a:pPr>
              <a:t>‹#›</a:t>
            </a:fld>
            <a:endParaRPr lang="en-US" altLang="en-US"/>
          </a:p>
        </p:txBody>
      </p:sp>
    </p:spTree>
    <p:extLst>
      <p:ext uri="{BB962C8B-B14F-4D97-AF65-F5344CB8AC3E}">
        <p14:creationId xmlns:p14="http://schemas.microsoft.com/office/powerpoint/2010/main" val="16229431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291E13D0-E22C-49F7-8E1F-B8481B61FC96}"/>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1A9D1478-8492-4497-B179-FA79B06C7CC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1DDA21BC-AAFE-4B3E-8BB4-3CE4029D1538}"/>
              </a:ext>
            </a:extLst>
          </p:cNvPr>
          <p:cNvSpPr>
            <a:spLocks noGrp="1" noChangeArrowheads="1"/>
          </p:cNvSpPr>
          <p:nvPr>
            <p:ph type="sldNum" sz="quarter" idx="12"/>
          </p:nvPr>
        </p:nvSpPr>
        <p:spPr>
          <a:ln/>
        </p:spPr>
        <p:txBody>
          <a:bodyPr/>
          <a:lstStyle>
            <a:lvl1pPr>
              <a:defRPr/>
            </a:lvl1pPr>
          </a:lstStyle>
          <a:p>
            <a:pPr>
              <a:defRPr/>
            </a:pPr>
            <a:fld id="{8016F46F-2451-4AA0-A1B1-1DFD62F60FCC}" type="slidenum">
              <a:rPr lang="en-US" altLang="en-US"/>
              <a:pPr>
                <a:defRPr/>
              </a:pPr>
              <a:t>‹#›</a:t>
            </a:fld>
            <a:endParaRPr lang="en-US" altLang="en-US"/>
          </a:p>
        </p:txBody>
      </p:sp>
    </p:spTree>
    <p:extLst>
      <p:ext uri="{BB962C8B-B14F-4D97-AF65-F5344CB8AC3E}">
        <p14:creationId xmlns:p14="http://schemas.microsoft.com/office/powerpoint/2010/main" val="33676544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www.teacherspayteachers.com/Store/Msrazz-Chemclass"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DB418776-7FBB-427D-8624-8CC68C96DCA5}"/>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28B7C25A-6304-481D-8BF7-E839A49F1D63}"/>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03DF05BE-E89C-420D-9ABC-CFFA3FF249C8}"/>
              </a:ext>
            </a:extLst>
          </p:cNvPr>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en-US"/>
          </a:p>
        </p:txBody>
      </p:sp>
      <p:sp>
        <p:nvSpPr>
          <p:cNvPr id="1029" name="Rectangle 5">
            <a:extLst>
              <a:ext uri="{FF2B5EF4-FFF2-40B4-BE49-F238E27FC236}">
                <a16:creationId xmlns:a16="http://schemas.microsoft.com/office/drawing/2014/main" id="{475F6509-6472-4D87-84C0-F8BE0373A2A9}"/>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endParaRPr lang="en-US"/>
          </a:p>
        </p:txBody>
      </p:sp>
      <p:sp>
        <p:nvSpPr>
          <p:cNvPr id="1030" name="Rectangle 6">
            <a:extLst>
              <a:ext uri="{FF2B5EF4-FFF2-40B4-BE49-F238E27FC236}">
                <a16:creationId xmlns:a16="http://schemas.microsoft.com/office/drawing/2014/main" id="{8ADDD976-DA34-4214-8E6C-27D22160FF92}"/>
              </a:ext>
            </a:extLst>
          </p:cNvPr>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3F53E6A7-6E87-478C-98A4-1EC0993E601B}" type="slidenum">
              <a:rPr lang="en-US" altLang="en-US"/>
              <a:pPr>
                <a:defRPr/>
              </a:pPr>
              <a:t>‹#›</a:t>
            </a:fld>
            <a:endParaRPr lang="en-US" altLang="en-US"/>
          </a:p>
        </p:txBody>
      </p:sp>
      <p:sp>
        <p:nvSpPr>
          <p:cNvPr id="7" name="Text Box 7">
            <a:extLst>
              <a:ext uri="{FF2B5EF4-FFF2-40B4-BE49-F238E27FC236}">
                <a16:creationId xmlns:a16="http://schemas.microsoft.com/office/drawing/2014/main" id="{8D0D7A71-C9D4-4432-8676-8D231105F3A9}"/>
              </a:ext>
            </a:extLst>
          </p:cNvPr>
          <p:cNvSpPr txBox="1">
            <a:spLocks noChangeArrowheads="1"/>
          </p:cNvSpPr>
          <p:nvPr userDrawn="1"/>
        </p:nvSpPr>
        <p:spPr bwMode="auto">
          <a:xfrm>
            <a:off x="6973888" y="6642100"/>
            <a:ext cx="2170112" cy="215900"/>
          </a:xfrm>
          <a:prstGeom prst="rect">
            <a:avLst/>
          </a:prstGeom>
          <a:noFill/>
          <a:ln w="9525">
            <a:noFill/>
            <a:miter lim="800000"/>
            <a:headEnd/>
            <a:tailEnd/>
          </a:ln>
        </p:spPr>
        <p:txBody>
          <a:bodyPr>
            <a:spAutoFit/>
          </a:bodyPr>
          <a:lstStyle>
            <a:defPPr>
              <a:defRPr lang="en-US"/>
            </a:defPPr>
            <a:lvl1pPr algn="ctr" rtl="0" fontAlgn="base">
              <a:spcBef>
                <a:spcPct val="50000"/>
              </a:spcBef>
              <a:spcAft>
                <a:spcPct val="0"/>
              </a:spcAft>
              <a:defRPr b="1" kern="1200">
                <a:solidFill>
                  <a:schemeClr val="bg1"/>
                </a:solidFill>
                <a:latin typeface="Trebuchet MS" pitchFamily="34" charset="0"/>
                <a:ea typeface="+mn-ea"/>
                <a:cs typeface="+mn-cs"/>
              </a:defRPr>
            </a:lvl1pPr>
            <a:lvl2pPr marL="457200" algn="ctr" rtl="0" fontAlgn="base">
              <a:spcBef>
                <a:spcPct val="50000"/>
              </a:spcBef>
              <a:spcAft>
                <a:spcPct val="0"/>
              </a:spcAft>
              <a:defRPr b="1" kern="1200">
                <a:solidFill>
                  <a:schemeClr val="bg1"/>
                </a:solidFill>
                <a:latin typeface="Trebuchet MS" pitchFamily="34" charset="0"/>
                <a:ea typeface="+mn-ea"/>
                <a:cs typeface="+mn-cs"/>
              </a:defRPr>
            </a:lvl2pPr>
            <a:lvl3pPr marL="914400" algn="ctr" rtl="0" fontAlgn="base">
              <a:spcBef>
                <a:spcPct val="50000"/>
              </a:spcBef>
              <a:spcAft>
                <a:spcPct val="0"/>
              </a:spcAft>
              <a:defRPr b="1" kern="1200">
                <a:solidFill>
                  <a:schemeClr val="bg1"/>
                </a:solidFill>
                <a:latin typeface="Trebuchet MS" pitchFamily="34" charset="0"/>
                <a:ea typeface="+mn-ea"/>
                <a:cs typeface="+mn-cs"/>
              </a:defRPr>
            </a:lvl3pPr>
            <a:lvl4pPr marL="1371600" algn="ctr" rtl="0" fontAlgn="base">
              <a:spcBef>
                <a:spcPct val="50000"/>
              </a:spcBef>
              <a:spcAft>
                <a:spcPct val="0"/>
              </a:spcAft>
              <a:defRPr b="1" kern="1200">
                <a:solidFill>
                  <a:schemeClr val="bg1"/>
                </a:solidFill>
                <a:latin typeface="Trebuchet MS" pitchFamily="34" charset="0"/>
                <a:ea typeface="+mn-ea"/>
                <a:cs typeface="+mn-cs"/>
              </a:defRPr>
            </a:lvl4pPr>
            <a:lvl5pPr marL="1828800" algn="ctr" rtl="0" fontAlgn="base">
              <a:spcBef>
                <a:spcPct val="50000"/>
              </a:spcBef>
              <a:spcAft>
                <a:spcPct val="0"/>
              </a:spcAft>
              <a:defRPr b="1" kern="1200">
                <a:solidFill>
                  <a:schemeClr val="bg1"/>
                </a:solidFill>
                <a:latin typeface="Trebuchet MS" pitchFamily="34" charset="0"/>
                <a:ea typeface="+mn-ea"/>
                <a:cs typeface="+mn-cs"/>
              </a:defRPr>
            </a:lvl5pPr>
            <a:lvl6pPr marL="2286000" algn="l" defTabSz="914400" rtl="0" eaLnBrk="1" latinLnBrk="0" hangingPunct="1">
              <a:defRPr b="1" kern="1200">
                <a:solidFill>
                  <a:schemeClr val="bg1"/>
                </a:solidFill>
                <a:latin typeface="Trebuchet MS" pitchFamily="34" charset="0"/>
                <a:ea typeface="+mn-ea"/>
                <a:cs typeface="+mn-cs"/>
              </a:defRPr>
            </a:lvl6pPr>
            <a:lvl7pPr marL="2743200" algn="l" defTabSz="914400" rtl="0" eaLnBrk="1" latinLnBrk="0" hangingPunct="1">
              <a:defRPr b="1" kern="1200">
                <a:solidFill>
                  <a:schemeClr val="bg1"/>
                </a:solidFill>
                <a:latin typeface="Trebuchet MS" pitchFamily="34" charset="0"/>
                <a:ea typeface="+mn-ea"/>
                <a:cs typeface="+mn-cs"/>
              </a:defRPr>
            </a:lvl7pPr>
            <a:lvl8pPr marL="3200400" algn="l" defTabSz="914400" rtl="0" eaLnBrk="1" latinLnBrk="0" hangingPunct="1">
              <a:defRPr b="1" kern="1200">
                <a:solidFill>
                  <a:schemeClr val="bg1"/>
                </a:solidFill>
                <a:latin typeface="Trebuchet MS" pitchFamily="34" charset="0"/>
                <a:ea typeface="+mn-ea"/>
                <a:cs typeface="+mn-cs"/>
              </a:defRPr>
            </a:lvl8pPr>
            <a:lvl9pPr marL="3657600" algn="l" defTabSz="914400" rtl="0" eaLnBrk="1" latinLnBrk="0" hangingPunct="1">
              <a:defRPr b="1" kern="1200">
                <a:solidFill>
                  <a:schemeClr val="bg1"/>
                </a:solidFill>
                <a:latin typeface="Trebuchet MS" pitchFamily="34" charset="0"/>
                <a:ea typeface="+mn-ea"/>
                <a:cs typeface="+mn-cs"/>
              </a:defRPr>
            </a:lvl9pPr>
          </a:lstStyle>
          <a:p>
            <a:pPr algn="r" eaLnBrk="1" hangingPunct="1">
              <a:defRPr/>
            </a:pPr>
            <a:r>
              <a:rPr lang="en-US" sz="800" b="0" dirty="0">
                <a:noFill/>
              </a:rPr>
              <a:t>Copyright © 2011 - </a:t>
            </a:r>
            <a:r>
              <a:rPr lang="en-US" sz="800" b="0" dirty="0">
                <a:noFill/>
                <a:hlinkClick r:id="rId14">
                  <a:extLst>
                    <a:ext uri="{A12FA001-AC4F-418D-AE19-62706E023703}">
                      <ahyp:hlinkClr xmlns:ahyp="http://schemas.microsoft.com/office/drawing/2018/hyperlinkcolor" val="tx"/>
                    </a:ext>
                  </a:extLst>
                </a:hlinkClick>
              </a:rPr>
              <a:t>MsRazz ChemClass</a:t>
            </a:r>
            <a:endParaRPr lang="en-US" sz="800" b="0" dirty="0">
              <a:noFil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wmf"/><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wmf"/><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wmf"/><Relationship Id="rId1" Type="http://schemas.openxmlformats.org/officeDocument/2006/relationships/slideLayout" Target="../slideLayouts/slideLayout1.xml"/><Relationship Id="rId5" Type="http://schemas.openxmlformats.org/officeDocument/2006/relationships/image" Target="../media/image4.wmf"/><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wmf"/><Relationship Id="rId1" Type="http://schemas.openxmlformats.org/officeDocument/2006/relationships/slideLayout" Target="../slideLayouts/slideLayout2.xml"/><Relationship Id="rId5" Type="http://schemas.openxmlformats.org/officeDocument/2006/relationships/image" Target="../media/image4.wmf"/><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image" Target="../media/image6.gif"/><Relationship Id="rId1" Type="http://schemas.openxmlformats.org/officeDocument/2006/relationships/slideLayout" Target="../slideLayouts/slideLayout12.xml"/><Relationship Id="rId4" Type="http://schemas.openxmlformats.org/officeDocument/2006/relationships/image" Target="../media/image8.gi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098" name="Group 32">
            <a:extLst>
              <a:ext uri="{FF2B5EF4-FFF2-40B4-BE49-F238E27FC236}">
                <a16:creationId xmlns:a16="http://schemas.microsoft.com/office/drawing/2014/main" id="{242FCA32-B45A-4CB5-B2B6-F93FDF9B2919}"/>
              </a:ext>
            </a:extLst>
          </p:cNvPr>
          <p:cNvGrpSpPr>
            <a:grpSpLocks/>
          </p:cNvGrpSpPr>
          <p:nvPr/>
        </p:nvGrpSpPr>
        <p:grpSpPr bwMode="auto">
          <a:xfrm>
            <a:off x="-1371600" y="1166813"/>
            <a:ext cx="9296400" cy="6986587"/>
            <a:chOff x="-1371600" y="1167371"/>
            <a:chExt cx="9296400" cy="6986029"/>
          </a:xfrm>
        </p:grpSpPr>
        <p:pic>
          <p:nvPicPr>
            <p:cNvPr id="4106" name="Picture 14" descr="MCj01981620000[1]">
              <a:extLst>
                <a:ext uri="{FF2B5EF4-FFF2-40B4-BE49-F238E27FC236}">
                  <a16:creationId xmlns:a16="http://schemas.microsoft.com/office/drawing/2014/main" id="{441D7B22-2035-4535-8ADC-26271FDDA6A0}"/>
                </a:ext>
              </a:extLst>
            </p:cNvPr>
            <p:cNvPicPr preferRelativeResize="0">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91000" y="3140623"/>
              <a:ext cx="3733800" cy="37173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7" name="Picture 13" descr="MCBS00590_0000[1]">
              <a:extLst>
                <a:ext uri="{FF2B5EF4-FFF2-40B4-BE49-F238E27FC236}">
                  <a16:creationId xmlns:a16="http://schemas.microsoft.com/office/drawing/2014/main" id="{6DF370FA-3414-434E-90CE-C5AC75CD4233}"/>
                </a:ext>
              </a:extLst>
            </p:cNvPr>
            <p:cNvPicPr preferRelativeResize="0">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24200" y="1167371"/>
              <a:ext cx="3352800" cy="34046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8" name="Picture 12" descr="MCj04339190000[1]">
              <a:extLst>
                <a:ext uri="{FF2B5EF4-FFF2-40B4-BE49-F238E27FC236}">
                  <a16:creationId xmlns:a16="http://schemas.microsoft.com/office/drawing/2014/main" id="{EB9CC19C-77F7-45EF-8D49-162BC0E64258}"/>
                </a:ext>
              </a:extLst>
            </p:cNvPr>
            <p:cNvPicPr preferRelativeResize="0">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3352800"/>
              <a:ext cx="48006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9" name="Picture 11" descr="MCFD00538_0000[1]">
              <a:extLst>
                <a:ext uri="{FF2B5EF4-FFF2-40B4-BE49-F238E27FC236}">
                  <a16:creationId xmlns:a16="http://schemas.microsoft.com/office/drawing/2014/main" id="{8505C72E-1B2D-4166-9C39-3AAFD176C097}"/>
                </a:ext>
              </a:extLst>
            </p:cNvPr>
            <p:cNvPicPr preferRelativeResize="0">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71600" y="1219200"/>
              <a:ext cx="5486400" cy="399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4099" name="Rectangle 15">
            <a:extLst>
              <a:ext uri="{FF2B5EF4-FFF2-40B4-BE49-F238E27FC236}">
                <a16:creationId xmlns:a16="http://schemas.microsoft.com/office/drawing/2014/main" id="{8B388F5A-67FB-4F89-A78E-9A7F95D84FC7}"/>
              </a:ext>
            </a:extLst>
          </p:cNvPr>
          <p:cNvSpPr>
            <a:spLocks noChangeArrowheads="1"/>
          </p:cNvSpPr>
          <p:nvPr/>
        </p:nvSpPr>
        <p:spPr bwMode="auto">
          <a:xfrm>
            <a:off x="0" y="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4100" name="Rectangle 16">
            <a:extLst>
              <a:ext uri="{FF2B5EF4-FFF2-40B4-BE49-F238E27FC236}">
                <a16:creationId xmlns:a16="http://schemas.microsoft.com/office/drawing/2014/main" id="{C9F81EF9-1514-4DD0-AA1F-7C35F8A3CA75}"/>
              </a:ext>
            </a:extLst>
          </p:cNvPr>
          <p:cNvSpPr>
            <a:spLocks noChangeArrowheads="1"/>
          </p:cNvSpPr>
          <p:nvPr/>
        </p:nvSpPr>
        <p:spPr bwMode="auto">
          <a:xfrm>
            <a:off x="0" y="120015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US" altLang="en-US" sz="1600" b="1">
                <a:latin typeface="Trebuchet MS" panose="020B0603020202020204" pitchFamily="34" charset="0"/>
                <a:cs typeface="Times New Roman" panose="02020603050405020304" pitchFamily="18" charset="0"/>
              </a:rPr>
              <a:t>	</a:t>
            </a:r>
            <a:endParaRPr lang="en-US" altLang="en-US" sz="1800"/>
          </a:p>
        </p:txBody>
      </p:sp>
      <p:sp>
        <p:nvSpPr>
          <p:cNvPr id="4101" name="Rectangle 17">
            <a:extLst>
              <a:ext uri="{FF2B5EF4-FFF2-40B4-BE49-F238E27FC236}">
                <a16:creationId xmlns:a16="http://schemas.microsoft.com/office/drawing/2014/main" id="{4A53D281-8D54-41BF-B1F2-9CA749C24085}"/>
              </a:ext>
            </a:extLst>
          </p:cNvPr>
          <p:cNvSpPr>
            <a:spLocks noChangeArrowheads="1"/>
          </p:cNvSpPr>
          <p:nvPr/>
        </p:nvSpPr>
        <p:spPr bwMode="auto">
          <a:xfrm>
            <a:off x="0" y="193357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US" altLang="en-US" sz="1600" b="1">
                <a:latin typeface="Trebuchet MS" panose="020B0603020202020204" pitchFamily="34" charset="0"/>
                <a:cs typeface="Times New Roman" panose="02020603050405020304" pitchFamily="18" charset="0"/>
              </a:rPr>
              <a:t>	</a:t>
            </a:r>
            <a:endParaRPr lang="en-US" altLang="en-US" sz="1800"/>
          </a:p>
        </p:txBody>
      </p:sp>
      <p:sp>
        <p:nvSpPr>
          <p:cNvPr id="4102" name="Rectangle 12">
            <a:extLst>
              <a:ext uri="{FF2B5EF4-FFF2-40B4-BE49-F238E27FC236}">
                <a16:creationId xmlns:a16="http://schemas.microsoft.com/office/drawing/2014/main" id="{017A68D0-9FF3-44FD-8B3F-86AE6157B338}"/>
              </a:ext>
            </a:extLst>
          </p:cNvPr>
          <p:cNvSpPr>
            <a:spLocks noGrp="1" noChangeArrowheads="1"/>
          </p:cNvSpPr>
          <p:nvPr/>
        </p:nvSpPr>
        <p:spPr bwMode="auto">
          <a:xfrm>
            <a:off x="762000" y="1752600"/>
            <a:ext cx="7772400" cy="2209800"/>
          </a:xfrm>
          <a:prstGeom prst="rect">
            <a:avLst/>
          </a:prstGeom>
          <a:solidFill>
            <a:schemeClr val="bg1">
              <a:alpha val="85097"/>
            </a:schemeClr>
          </a:solidFill>
          <a:ln w="38100">
            <a:solidFill>
              <a:schemeClr val="tx1"/>
            </a:solidFill>
            <a:miter lim="800000"/>
            <a:headEnd/>
            <a:tailEnd/>
          </a:ln>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6000" b="1">
                <a:latin typeface="Trebuchet MS" panose="020B0603020202020204" pitchFamily="34" charset="0"/>
                <a:cs typeface="Arial" panose="020B0604020202020204" pitchFamily="34" charset="0"/>
              </a:rPr>
              <a:t>Unit: Introduction to Chemistry</a:t>
            </a:r>
            <a:endParaRPr lang="en-US" altLang="en-US" sz="4800" i="1">
              <a:latin typeface="Trebuchet MS" panose="020B0603020202020204" pitchFamily="34" charset="0"/>
              <a:cs typeface="Arial" panose="020B0604020202020204" pitchFamily="34" charset="0"/>
            </a:endParaRPr>
          </a:p>
        </p:txBody>
      </p:sp>
      <p:sp>
        <p:nvSpPr>
          <p:cNvPr id="4103" name="Rectangle 13">
            <a:extLst>
              <a:ext uri="{FF2B5EF4-FFF2-40B4-BE49-F238E27FC236}">
                <a16:creationId xmlns:a16="http://schemas.microsoft.com/office/drawing/2014/main" id="{688E45A5-B8B4-41A4-ABEA-378CC6FF45A5}"/>
              </a:ext>
            </a:extLst>
          </p:cNvPr>
          <p:cNvSpPr>
            <a:spLocks noChangeArrowheads="1"/>
          </p:cNvSpPr>
          <p:nvPr/>
        </p:nvSpPr>
        <p:spPr bwMode="auto">
          <a:xfrm>
            <a:off x="762000" y="4116388"/>
            <a:ext cx="7772400" cy="768350"/>
          </a:xfrm>
          <a:prstGeom prst="rect">
            <a:avLst/>
          </a:prstGeom>
          <a:solidFill>
            <a:schemeClr val="bg1">
              <a:alpha val="85097"/>
            </a:schemeClr>
          </a:solidFill>
          <a:ln w="38100">
            <a:solidFill>
              <a:schemeClr val="tx1"/>
            </a:solidFill>
            <a:miter lim="800000"/>
            <a:headEnd/>
            <a:tailEnd/>
          </a:ln>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r>
              <a:rPr lang="en-US" altLang="en-US" sz="4400" i="1">
                <a:latin typeface="Trebuchet MS" panose="020B0603020202020204" pitchFamily="34" charset="0"/>
                <a:cs typeface="Arial" panose="020B0604020202020204" pitchFamily="34" charset="0"/>
              </a:rPr>
              <a:t>Classification of Matter</a:t>
            </a:r>
            <a:endParaRPr lang="en-US" altLang="en-US" sz="4400">
              <a:cs typeface="Arial" panose="020B0604020202020204" pitchFamily="34" charset="0"/>
            </a:endParaRPr>
          </a:p>
        </p:txBody>
      </p:sp>
      <p:sp>
        <p:nvSpPr>
          <p:cNvPr id="9" name="AutoShape 6">
            <a:extLst>
              <a:ext uri="{FF2B5EF4-FFF2-40B4-BE49-F238E27FC236}">
                <a16:creationId xmlns:a16="http://schemas.microsoft.com/office/drawing/2014/main" id="{11802C7B-EC0D-480F-A880-536D710866F5}"/>
              </a:ext>
            </a:extLst>
          </p:cNvPr>
          <p:cNvSpPr>
            <a:spLocks noChangeArrowheads="1"/>
          </p:cNvSpPr>
          <p:nvPr/>
        </p:nvSpPr>
        <p:spPr bwMode="auto">
          <a:xfrm rot="796342">
            <a:off x="5646738" y="-2266950"/>
            <a:ext cx="3667125" cy="1555750"/>
          </a:xfrm>
          <a:prstGeom prst="irregularSeal1">
            <a:avLst/>
          </a:prstGeom>
          <a:solidFill>
            <a:schemeClr val="bg1"/>
          </a:solidFill>
          <a:ln w="38100">
            <a:solidFill>
              <a:schemeClr val="tx1"/>
            </a:solidFill>
            <a:miter lim="800000"/>
            <a:headEnd/>
            <a:tailEnd/>
          </a:ln>
          <a:effectLst>
            <a:outerShdw blurRad="50800" dist="38100" dir="2700000" algn="tl" rotWithShape="0">
              <a:prstClr val="black">
                <a:alpha val="40000"/>
              </a:prstClr>
            </a:outerShdw>
          </a:effectLst>
        </p:spPr>
        <p:txBody>
          <a:bodyPr/>
          <a:lstStyle/>
          <a:p>
            <a:pPr algn="ctr" eaLnBrk="1" hangingPunct="1">
              <a:spcAft>
                <a:spcPts val="1000"/>
              </a:spcAft>
              <a:defRPr/>
            </a:pPr>
            <a:r>
              <a:rPr lang="en-US" sz="2600" dirty="0">
                <a:latin typeface="Script MT Bold" pitchFamily="66" charset="0"/>
              </a:rPr>
              <a:t>Day 2 - Notes</a:t>
            </a:r>
          </a:p>
        </p:txBody>
      </p:sp>
      <p:pic>
        <p:nvPicPr>
          <p:cNvPr id="4105" name="Picture 1">
            <a:extLst>
              <a:ext uri="{FF2B5EF4-FFF2-40B4-BE49-F238E27FC236}">
                <a16:creationId xmlns:a16="http://schemas.microsoft.com/office/drawing/2014/main" id="{29170D50-D1A2-4235-9E26-14ECBD79E3C4}"/>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556250" y="301625"/>
            <a:ext cx="3956050" cy="2043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A22BFBEF-5A3F-4967-91E4-1CA9142A02CB}"/>
              </a:ext>
            </a:extLst>
          </p:cNvPr>
          <p:cNvSpPr>
            <a:spLocks noGrp="1" noChangeArrowheads="1"/>
          </p:cNvSpPr>
          <p:nvPr>
            <p:ph type="title"/>
          </p:nvPr>
        </p:nvSpPr>
        <p:spPr/>
        <p:txBody>
          <a:bodyPr/>
          <a:lstStyle/>
          <a:p>
            <a:pPr eaLnBrk="1" hangingPunct="1"/>
            <a:endParaRPr lang="en-US" altLang="en-US"/>
          </a:p>
        </p:txBody>
      </p:sp>
      <p:sp>
        <p:nvSpPr>
          <p:cNvPr id="2" name="Rectangle 3">
            <a:extLst>
              <a:ext uri="{FF2B5EF4-FFF2-40B4-BE49-F238E27FC236}">
                <a16:creationId xmlns:a16="http://schemas.microsoft.com/office/drawing/2014/main" id="{30F1231F-F045-4BA6-9CF1-24EEDE192BE5}"/>
              </a:ext>
            </a:extLst>
          </p:cNvPr>
          <p:cNvSpPr>
            <a:spLocks noGrp="1" noChangeArrowheads="1"/>
          </p:cNvSpPr>
          <p:nvPr>
            <p:ph type="body" idx="1"/>
          </p:nvPr>
        </p:nvSpPr>
        <p:spPr/>
        <p:txBody>
          <a:bodyPr/>
          <a:lstStyle/>
          <a:p>
            <a:pPr eaLnBrk="1" hangingPunct="1"/>
            <a:r>
              <a:rPr lang="en-US" altLang="en-US" sz="4000" b="1" u="sng">
                <a:latin typeface="Trebuchet MS" panose="020B0603020202020204" pitchFamily="34" charset="0"/>
              </a:rPr>
              <a:t>Homogeneous mixtures:</a:t>
            </a:r>
            <a:r>
              <a:rPr lang="en-US" altLang="en-US" sz="4000">
                <a:latin typeface="Trebuchet MS" panose="020B0603020202020204" pitchFamily="34" charset="0"/>
              </a:rPr>
              <a:t> has a uniform composition</a:t>
            </a:r>
          </a:p>
          <a:p>
            <a:pPr lvl="1" eaLnBrk="1" hangingPunct="1"/>
            <a:r>
              <a:rPr lang="en-US" altLang="en-US" sz="3600">
                <a:latin typeface="Trebuchet MS" panose="020B0603020202020204" pitchFamily="34" charset="0"/>
              </a:rPr>
              <a:t>Parts of the mixture cannot be “picked out”</a:t>
            </a:r>
          </a:p>
          <a:p>
            <a:pPr lvl="1" eaLnBrk="1" hangingPunct="1"/>
            <a:r>
              <a:rPr lang="en-US" altLang="en-US" sz="3600">
                <a:latin typeface="Trebuchet MS" panose="020B0603020202020204" pitchFamily="34" charset="0"/>
              </a:rPr>
              <a:t>Examples: sugar water, milk</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362" name="Group 32">
            <a:extLst>
              <a:ext uri="{FF2B5EF4-FFF2-40B4-BE49-F238E27FC236}">
                <a16:creationId xmlns:a16="http://schemas.microsoft.com/office/drawing/2014/main" id="{16E5C769-0EDB-45F3-B2C7-AB5526F7BC45}"/>
              </a:ext>
            </a:extLst>
          </p:cNvPr>
          <p:cNvGrpSpPr>
            <a:grpSpLocks/>
          </p:cNvGrpSpPr>
          <p:nvPr/>
        </p:nvGrpSpPr>
        <p:grpSpPr bwMode="auto">
          <a:xfrm>
            <a:off x="-1371600" y="1166813"/>
            <a:ext cx="9296400" cy="6986587"/>
            <a:chOff x="-1371600" y="1167371"/>
            <a:chExt cx="9296400" cy="6986029"/>
          </a:xfrm>
        </p:grpSpPr>
        <p:pic>
          <p:nvPicPr>
            <p:cNvPr id="15368" name="Picture 14" descr="MCj01981620000[1]">
              <a:extLst>
                <a:ext uri="{FF2B5EF4-FFF2-40B4-BE49-F238E27FC236}">
                  <a16:creationId xmlns:a16="http://schemas.microsoft.com/office/drawing/2014/main" id="{EAE74957-6EAD-4226-B62E-B40AC64869E8}"/>
                </a:ext>
              </a:extLst>
            </p:cNvPr>
            <p:cNvPicPr preferRelativeResize="0">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91000" y="3140623"/>
              <a:ext cx="3733800" cy="37173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9" name="Picture 13" descr="MCBS00590_0000[1]">
              <a:extLst>
                <a:ext uri="{FF2B5EF4-FFF2-40B4-BE49-F238E27FC236}">
                  <a16:creationId xmlns:a16="http://schemas.microsoft.com/office/drawing/2014/main" id="{4650EFCE-82A9-4AA9-9024-DFFCCDB881B3}"/>
                </a:ext>
              </a:extLst>
            </p:cNvPr>
            <p:cNvPicPr preferRelativeResize="0">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24200" y="1167371"/>
              <a:ext cx="3352800" cy="34046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0" name="Picture 12" descr="MCj04339190000[1]">
              <a:extLst>
                <a:ext uri="{FF2B5EF4-FFF2-40B4-BE49-F238E27FC236}">
                  <a16:creationId xmlns:a16="http://schemas.microsoft.com/office/drawing/2014/main" id="{80A6ED45-B2A4-4AAE-9FC7-B0A3E36A4493}"/>
                </a:ext>
              </a:extLst>
            </p:cNvPr>
            <p:cNvPicPr preferRelativeResize="0">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3352800"/>
              <a:ext cx="48006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1" name="Picture 11" descr="MCFD00538_0000[1]">
              <a:extLst>
                <a:ext uri="{FF2B5EF4-FFF2-40B4-BE49-F238E27FC236}">
                  <a16:creationId xmlns:a16="http://schemas.microsoft.com/office/drawing/2014/main" id="{62250E25-EDA2-48F6-ABCB-720DB676DD44}"/>
                </a:ext>
              </a:extLst>
            </p:cNvPr>
            <p:cNvPicPr preferRelativeResize="0">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71600" y="1219200"/>
              <a:ext cx="5486400" cy="399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5363" name="Rectangle 15">
            <a:extLst>
              <a:ext uri="{FF2B5EF4-FFF2-40B4-BE49-F238E27FC236}">
                <a16:creationId xmlns:a16="http://schemas.microsoft.com/office/drawing/2014/main" id="{6C596856-9742-426C-9281-61CE8AD5C89C}"/>
              </a:ext>
            </a:extLst>
          </p:cNvPr>
          <p:cNvSpPr>
            <a:spLocks noChangeArrowheads="1"/>
          </p:cNvSpPr>
          <p:nvPr/>
        </p:nvSpPr>
        <p:spPr bwMode="auto">
          <a:xfrm>
            <a:off x="0" y="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15364" name="Rectangle 16">
            <a:extLst>
              <a:ext uri="{FF2B5EF4-FFF2-40B4-BE49-F238E27FC236}">
                <a16:creationId xmlns:a16="http://schemas.microsoft.com/office/drawing/2014/main" id="{124FFB4A-D73B-4A40-9AD6-5EBCE894A3E6}"/>
              </a:ext>
            </a:extLst>
          </p:cNvPr>
          <p:cNvSpPr>
            <a:spLocks noChangeArrowheads="1"/>
          </p:cNvSpPr>
          <p:nvPr/>
        </p:nvSpPr>
        <p:spPr bwMode="auto">
          <a:xfrm>
            <a:off x="0" y="120015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US" altLang="en-US" sz="1600" b="1">
                <a:latin typeface="Trebuchet MS" panose="020B0603020202020204" pitchFamily="34" charset="0"/>
                <a:cs typeface="Times New Roman" panose="02020603050405020304" pitchFamily="18" charset="0"/>
              </a:rPr>
              <a:t>	</a:t>
            </a:r>
            <a:endParaRPr lang="en-US" altLang="en-US" sz="1800"/>
          </a:p>
        </p:txBody>
      </p:sp>
      <p:sp>
        <p:nvSpPr>
          <p:cNvPr id="15365" name="Rectangle 17">
            <a:extLst>
              <a:ext uri="{FF2B5EF4-FFF2-40B4-BE49-F238E27FC236}">
                <a16:creationId xmlns:a16="http://schemas.microsoft.com/office/drawing/2014/main" id="{41093446-07D7-41AD-B284-8FAF5C16DD23}"/>
              </a:ext>
            </a:extLst>
          </p:cNvPr>
          <p:cNvSpPr>
            <a:spLocks noChangeArrowheads="1"/>
          </p:cNvSpPr>
          <p:nvPr/>
        </p:nvSpPr>
        <p:spPr bwMode="auto">
          <a:xfrm>
            <a:off x="0" y="193357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US" altLang="en-US" sz="1600" b="1">
                <a:latin typeface="Trebuchet MS" panose="020B0603020202020204" pitchFamily="34" charset="0"/>
                <a:cs typeface="Times New Roman" panose="02020603050405020304" pitchFamily="18" charset="0"/>
              </a:rPr>
              <a:t>	</a:t>
            </a:r>
            <a:endParaRPr lang="en-US" altLang="en-US" sz="1800"/>
          </a:p>
        </p:txBody>
      </p:sp>
      <p:sp>
        <p:nvSpPr>
          <p:cNvPr id="15366" name="Rectangle 12">
            <a:extLst>
              <a:ext uri="{FF2B5EF4-FFF2-40B4-BE49-F238E27FC236}">
                <a16:creationId xmlns:a16="http://schemas.microsoft.com/office/drawing/2014/main" id="{D4F074FE-E7F3-47CD-A605-A606F06AF1A8}"/>
              </a:ext>
            </a:extLst>
          </p:cNvPr>
          <p:cNvSpPr>
            <a:spLocks noGrp="1" noChangeArrowheads="1"/>
          </p:cNvSpPr>
          <p:nvPr/>
        </p:nvSpPr>
        <p:spPr bwMode="auto">
          <a:xfrm>
            <a:off x="762000" y="1752600"/>
            <a:ext cx="7772400" cy="2209800"/>
          </a:xfrm>
          <a:prstGeom prst="rect">
            <a:avLst/>
          </a:prstGeom>
          <a:solidFill>
            <a:schemeClr val="bg1">
              <a:alpha val="85097"/>
            </a:schemeClr>
          </a:solidFill>
          <a:ln w="38100">
            <a:solidFill>
              <a:schemeClr val="tx1"/>
            </a:solidFill>
            <a:miter lim="800000"/>
            <a:headEnd/>
            <a:tailEnd/>
          </a:ln>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11500" b="1">
                <a:latin typeface="Trebuchet MS" panose="020B0603020202020204" pitchFamily="34" charset="0"/>
                <a:cs typeface="Arial" panose="020B0604020202020204" pitchFamily="34" charset="0"/>
              </a:rPr>
              <a:t>Questions?</a:t>
            </a:r>
            <a:endParaRPr lang="en-US" altLang="en-US" sz="8800" i="1">
              <a:latin typeface="Trebuchet MS" panose="020B0603020202020204" pitchFamily="34" charset="0"/>
              <a:cs typeface="Arial" panose="020B0604020202020204" pitchFamily="34" charset="0"/>
            </a:endParaRPr>
          </a:p>
        </p:txBody>
      </p:sp>
      <p:sp>
        <p:nvSpPr>
          <p:cNvPr id="15367" name="Rectangle 13">
            <a:extLst>
              <a:ext uri="{FF2B5EF4-FFF2-40B4-BE49-F238E27FC236}">
                <a16:creationId xmlns:a16="http://schemas.microsoft.com/office/drawing/2014/main" id="{ED277646-1C5A-4194-AFA4-C6D4EAABA0D0}"/>
              </a:ext>
            </a:extLst>
          </p:cNvPr>
          <p:cNvSpPr>
            <a:spLocks noChangeArrowheads="1"/>
          </p:cNvSpPr>
          <p:nvPr/>
        </p:nvSpPr>
        <p:spPr bwMode="auto">
          <a:xfrm>
            <a:off x="762000" y="4116388"/>
            <a:ext cx="7772400" cy="769937"/>
          </a:xfrm>
          <a:prstGeom prst="rect">
            <a:avLst/>
          </a:prstGeom>
          <a:solidFill>
            <a:schemeClr val="bg1">
              <a:alpha val="85097"/>
            </a:schemeClr>
          </a:solidFill>
          <a:ln w="38100">
            <a:solidFill>
              <a:schemeClr val="tx1"/>
            </a:solidFill>
            <a:miter lim="800000"/>
            <a:headEnd/>
            <a:tailEnd/>
          </a:ln>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4400" i="1">
                <a:latin typeface="Trebuchet MS" panose="020B0603020202020204" pitchFamily="34" charset="0"/>
                <a:cs typeface="Arial" panose="020B0604020202020204" pitchFamily="34" charset="0"/>
              </a:rPr>
              <a:t>Complete an exit ticket!</a:t>
            </a:r>
            <a:endParaRPr lang="en-US" altLang="en-US" sz="4400">
              <a:cs typeface="Arial" panose="020B060402020202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122" name="Group 32">
            <a:extLst>
              <a:ext uri="{FF2B5EF4-FFF2-40B4-BE49-F238E27FC236}">
                <a16:creationId xmlns:a16="http://schemas.microsoft.com/office/drawing/2014/main" id="{C35B3A50-6054-45D6-BB32-103B4EEBF5FD}"/>
              </a:ext>
            </a:extLst>
          </p:cNvPr>
          <p:cNvGrpSpPr>
            <a:grpSpLocks/>
          </p:cNvGrpSpPr>
          <p:nvPr/>
        </p:nvGrpSpPr>
        <p:grpSpPr bwMode="auto">
          <a:xfrm>
            <a:off x="-1371600" y="1166813"/>
            <a:ext cx="9296400" cy="6986587"/>
            <a:chOff x="-1371600" y="1167371"/>
            <a:chExt cx="9296400" cy="6986029"/>
          </a:xfrm>
        </p:grpSpPr>
        <p:pic>
          <p:nvPicPr>
            <p:cNvPr id="5125" name="Picture 14" descr="MCj01981620000[1]">
              <a:extLst>
                <a:ext uri="{FF2B5EF4-FFF2-40B4-BE49-F238E27FC236}">
                  <a16:creationId xmlns:a16="http://schemas.microsoft.com/office/drawing/2014/main" id="{F6B29B15-89C6-4E51-AEA7-19606DDA3787}"/>
                </a:ext>
              </a:extLst>
            </p:cNvPr>
            <p:cNvPicPr preferRelativeResize="0">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91000" y="3140623"/>
              <a:ext cx="3733800" cy="37173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6" name="Picture 13" descr="MCBS00590_0000[1]">
              <a:extLst>
                <a:ext uri="{FF2B5EF4-FFF2-40B4-BE49-F238E27FC236}">
                  <a16:creationId xmlns:a16="http://schemas.microsoft.com/office/drawing/2014/main" id="{A0536B7D-88B2-4940-B1E0-9159F50C2E1A}"/>
                </a:ext>
              </a:extLst>
            </p:cNvPr>
            <p:cNvPicPr preferRelativeResize="0">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24200" y="1167371"/>
              <a:ext cx="3352800" cy="34046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7" name="Picture 12" descr="MCj04339190000[1]">
              <a:extLst>
                <a:ext uri="{FF2B5EF4-FFF2-40B4-BE49-F238E27FC236}">
                  <a16:creationId xmlns:a16="http://schemas.microsoft.com/office/drawing/2014/main" id="{151A056F-28A4-473C-8BF9-2A6068986B21}"/>
                </a:ext>
              </a:extLst>
            </p:cNvPr>
            <p:cNvPicPr preferRelativeResize="0">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3352800"/>
              <a:ext cx="48006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8" name="Picture 11" descr="MCFD00538_0000[1]">
              <a:extLst>
                <a:ext uri="{FF2B5EF4-FFF2-40B4-BE49-F238E27FC236}">
                  <a16:creationId xmlns:a16="http://schemas.microsoft.com/office/drawing/2014/main" id="{538F9AA9-C752-4C68-85C9-ECB232078080}"/>
                </a:ext>
              </a:extLst>
            </p:cNvPr>
            <p:cNvPicPr preferRelativeResize="0">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71600" y="1219200"/>
              <a:ext cx="5486400" cy="399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5123" name="Rectangle 4">
            <a:extLst>
              <a:ext uri="{FF2B5EF4-FFF2-40B4-BE49-F238E27FC236}">
                <a16:creationId xmlns:a16="http://schemas.microsoft.com/office/drawing/2014/main" id="{428DF0BA-092C-47ED-B86D-D2577F3CDBF7}"/>
              </a:ext>
            </a:extLst>
          </p:cNvPr>
          <p:cNvSpPr>
            <a:spLocks noGrp="1" noChangeArrowheads="1"/>
          </p:cNvSpPr>
          <p:nvPr>
            <p:ph type="title"/>
          </p:nvPr>
        </p:nvSpPr>
        <p:spPr>
          <a:xfrm>
            <a:off x="457200" y="274638"/>
            <a:ext cx="8229600" cy="944562"/>
          </a:xfrm>
          <a:solidFill>
            <a:schemeClr val="bg1">
              <a:alpha val="85097"/>
            </a:schemeClr>
          </a:solidFill>
          <a:ln w="38100">
            <a:solidFill>
              <a:schemeClr val="tx1"/>
            </a:solidFill>
            <a:miter lim="800000"/>
            <a:headEnd/>
            <a:tailEnd/>
          </a:ln>
        </p:spPr>
        <p:txBody>
          <a:bodyPr/>
          <a:lstStyle/>
          <a:p>
            <a:pPr algn="l" eaLnBrk="1" hangingPunct="1"/>
            <a:r>
              <a:rPr lang="en-US" altLang="en-US" sz="3600" b="1">
                <a:latin typeface="Trebuchet MS" panose="020B0603020202020204" pitchFamily="34" charset="0"/>
              </a:rPr>
              <a:t>After today, you should be able to:</a:t>
            </a:r>
            <a:endParaRPr lang="en-US" altLang="en-US" sz="3600">
              <a:latin typeface="Trebuchet MS" panose="020B0603020202020204" pitchFamily="34" charset="0"/>
            </a:endParaRPr>
          </a:p>
        </p:txBody>
      </p:sp>
      <p:sp>
        <p:nvSpPr>
          <p:cNvPr id="5124" name="Rectangle 5">
            <a:extLst>
              <a:ext uri="{FF2B5EF4-FFF2-40B4-BE49-F238E27FC236}">
                <a16:creationId xmlns:a16="http://schemas.microsoft.com/office/drawing/2014/main" id="{CFA85DA8-CF35-48AB-B2E9-21484AAC606C}"/>
              </a:ext>
            </a:extLst>
          </p:cNvPr>
          <p:cNvSpPr>
            <a:spLocks noGrp="1" noChangeArrowheads="1"/>
          </p:cNvSpPr>
          <p:nvPr>
            <p:ph idx="1"/>
          </p:nvPr>
        </p:nvSpPr>
        <p:spPr>
          <a:xfrm>
            <a:off x="457200" y="1417638"/>
            <a:ext cx="8229600" cy="4708525"/>
          </a:xfrm>
          <a:solidFill>
            <a:schemeClr val="bg1">
              <a:alpha val="85097"/>
            </a:schemeClr>
          </a:solidFill>
          <a:ln w="38100">
            <a:solidFill>
              <a:schemeClr val="tx1"/>
            </a:solidFill>
            <a:miter lim="800000"/>
            <a:headEnd/>
            <a:tailEnd/>
          </a:ln>
        </p:spPr>
        <p:txBody>
          <a:bodyPr/>
          <a:lstStyle/>
          <a:p>
            <a:pPr eaLnBrk="1" hangingPunct="1"/>
            <a:r>
              <a:rPr lang="en-US" altLang="en-US">
                <a:latin typeface="Trebuchet MS" panose="020B0603020202020204" pitchFamily="34" charset="0"/>
              </a:rPr>
              <a:t>Differentiate between mass and weight</a:t>
            </a:r>
          </a:p>
          <a:p>
            <a:pPr eaLnBrk="1" hangingPunct="1"/>
            <a:r>
              <a:rPr lang="en-US" altLang="en-US">
                <a:latin typeface="Trebuchet MS" panose="020B0603020202020204" pitchFamily="34" charset="0"/>
              </a:rPr>
              <a:t>Compare and contrast the properties of the states of matter</a:t>
            </a:r>
          </a:p>
          <a:p>
            <a:pPr eaLnBrk="1" hangingPunct="1"/>
            <a:r>
              <a:rPr lang="en-US" altLang="en-US">
                <a:latin typeface="Trebuchet MS" panose="020B0603020202020204" pitchFamily="34" charset="0"/>
              </a:rPr>
              <a:t>Classify matter into categories including: pure substances and mixtures</a:t>
            </a:r>
          </a:p>
          <a:p>
            <a:pPr eaLnBrk="1" hangingPunct="1"/>
            <a:r>
              <a:rPr lang="en-US" altLang="en-US">
                <a:latin typeface="Trebuchet MS" panose="020B0603020202020204" pitchFamily="34" charset="0"/>
              </a:rPr>
              <a:t>Explain the difference between homogeneous and heterogeneous mixtures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4">
            <a:extLst>
              <a:ext uri="{FF2B5EF4-FFF2-40B4-BE49-F238E27FC236}">
                <a16:creationId xmlns:a16="http://schemas.microsoft.com/office/drawing/2014/main" id="{EB1ED9E5-50C1-478E-8B38-8A3B309B4475}"/>
              </a:ext>
            </a:extLst>
          </p:cNvPr>
          <p:cNvSpPr>
            <a:spLocks noGrp="1" noChangeArrowheads="1"/>
          </p:cNvSpPr>
          <p:nvPr>
            <p:ph type="ctrTitle"/>
          </p:nvPr>
        </p:nvSpPr>
        <p:spPr>
          <a:xfrm>
            <a:off x="685800" y="1524000"/>
            <a:ext cx="7772400" cy="1470025"/>
          </a:xfrm>
        </p:spPr>
        <p:txBody>
          <a:bodyPr/>
          <a:lstStyle/>
          <a:p>
            <a:pPr eaLnBrk="1" hangingPunct="1"/>
            <a:r>
              <a:rPr lang="en-US" altLang="en-US" b="1" u="sng">
                <a:latin typeface="Trebuchet MS" panose="020B0603020202020204" pitchFamily="34" charset="0"/>
              </a:rPr>
              <a:t>Chemistry:</a:t>
            </a:r>
            <a:endParaRPr lang="en-US" altLang="en-US">
              <a:latin typeface="Trebuchet MS" panose="020B0603020202020204" pitchFamily="34" charset="0"/>
            </a:endParaRPr>
          </a:p>
        </p:txBody>
      </p:sp>
      <p:sp>
        <p:nvSpPr>
          <p:cNvPr id="6147" name="Rectangle 5">
            <a:extLst>
              <a:ext uri="{FF2B5EF4-FFF2-40B4-BE49-F238E27FC236}">
                <a16:creationId xmlns:a16="http://schemas.microsoft.com/office/drawing/2014/main" id="{424E7BF0-0CC4-4C49-842A-FE971389ECD0}"/>
              </a:ext>
            </a:extLst>
          </p:cNvPr>
          <p:cNvSpPr>
            <a:spLocks noGrp="1" noChangeArrowheads="1"/>
          </p:cNvSpPr>
          <p:nvPr>
            <p:ph type="subTitle" idx="1"/>
          </p:nvPr>
        </p:nvSpPr>
        <p:spPr>
          <a:xfrm>
            <a:off x="1371600" y="2746375"/>
            <a:ext cx="6858000" cy="2286000"/>
          </a:xfrm>
        </p:spPr>
        <p:txBody>
          <a:bodyPr/>
          <a:lstStyle/>
          <a:p>
            <a:pPr eaLnBrk="1" hangingPunct="1"/>
            <a:r>
              <a:rPr lang="en-US" altLang="en-US" sz="4400">
                <a:latin typeface="Trebuchet MS" panose="020B0603020202020204" pitchFamily="34" charset="0"/>
              </a:rPr>
              <a:t>The study of </a:t>
            </a:r>
            <a:r>
              <a:rPr lang="en-US" altLang="en-US" sz="4400" i="1">
                <a:latin typeface="Trebuchet MS" panose="020B0603020202020204" pitchFamily="34" charset="0"/>
              </a:rPr>
              <a:t>matter</a:t>
            </a:r>
            <a:r>
              <a:rPr lang="en-US" altLang="en-US" sz="4400">
                <a:latin typeface="Trebuchet MS" panose="020B0603020202020204" pitchFamily="34" charset="0"/>
              </a:rPr>
              <a:t> and the </a:t>
            </a:r>
            <a:r>
              <a:rPr lang="en-US" altLang="en-US" sz="4400" i="1">
                <a:latin typeface="Trebuchet MS" panose="020B0603020202020204" pitchFamily="34" charset="0"/>
              </a:rPr>
              <a:t>changes</a:t>
            </a:r>
            <a:r>
              <a:rPr lang="en-US" altLang="en-US" sz="4400">
                <a:latin typeface="Trebuchet MS" panose="020B0603020202020204" pitchFamily="34" charset="0"/>
              </a:rPr>
              <a:t> it undergoes.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C3ECDADE-ABF8-4685-865B-14F5215E6F53}"/>
              </a:ext>
            </a:extLst>
          </p:cNvPr>
          <p:cNvSpPr>
            <a:spLocks noGrp="1" noChangeArrowheads="1"/>
          </p:cNvSpPr>
          <p:nvPr>
            <p:ph type="title" idx="4294967295"/>
          </p:nvPr>
        </p:nvSpPr>
        <p:spPr>
          <a:xfrm>
            <a:off x="457200" y="0"/>
            <a:ext cx="8229600" cy="1143000"/>
          </a:xfrm>
        </p:spPr>
        <p:txBody>
          <a:bodyPr/>
          <a:lstStyle/>
          <a:p>
            <a:pPr eaLnBrk="1" hangingPunct="1"/>
            <a:r>
              <a:rPr lang="en-US" altLang="en-US" sz="4000">
                <a:latin typeface="Trebuchet MS" panose="020B0603020202020204" pitchFamily="34" charset="0"/>
              </a:rPr>
              <a:t>Some terms you’ve seen before...</a:t>
            </a:r>
          </a:p>
        </p:txBody>
      </p:sp>
      <p:sp>
        <p:nvSpPr>
          <p:cNvPr id="3075" name="Content Placeholder 2">
            <a:extLst>
              <a:ext uri="{FF2B5EF4-FFF2-40B4-BE49-F238E27FC236}">
                <a16:creationId xmlns:a16="http://schemas.microsoft.com/office/drawing/2014/main" id="{8E3CE559-A5D4-4936-8DAD-4A118BCFBBDF}"/>
              </a:ext>
            </a:extLst>
          </p:cNvPr>
          <p:cNvSpPr>
            <a:spLocks noGrp="1"/>
          </p:cNvSpPr>
          <p:nvPr>
            <p:ph idx="4294967295"/>
          </p:nvPr>
        </p:nvSpPr>
        <p:spPr>
          <a:xfrm>
            <a:off x="457200" y="1066800"/>
            <a:ext cx="8229600" cy="4830763"/>
          </a:xfrm>
        </p:spPr>
        <p:txBody>
          <a:bodyPr/>
          <a:lstStyle/>
          <a:p>
            <a:pPr marL="273050" indent="-273050" eaLnBrk="1" hangingPunct="1">
              <a:buFont typeface="Wingdings 2" pitchFamily="18" charset="2"/>
              <a:buChar char=""/>
              <a:defRPr/>
            </a:pPr>
            <a:r>
              <a:rPr lang="en-US" sz="3600" b="1" u="sng" dirty="0">
                <a:latin typeface="Trebuchet MS" pitchFamily="34" charset="0"/>
              </a:rPr>
              <a:t>Matter:</a:t>
            </a:r>
            <a:r>
              <a:rPr lang="en-US" sz="3600" dirty="0">
                <a:latin typeface="Trebuchet MS" pitchFamily="34" charset="0"/>
              </a:rPr>
              <a:t> anything that has mass and volume (EVERYTHING!)</a:t>
            </a:r>
          </a:p>
          <a:p>
            <a:pPr marL="273050" indent="-273050" eaLnBrk="1" hangingPunct="1">
              <a:buFont typeface="Wingdings 2" pitchFamily="18" charset="2"/>
              <a:buChar char=""/>
              <a:defRPr/>
            </a:pPr>
            <a:r>
              <a:rPr lang="en-US" sz="3600" b="1" u="sng" dirty="0">
                <a:latin typeface="Trebuchet MS" pitchFamily="34" charset="0"/>
              </a:rPr>
              <a:t>Mass:</a:t>
            </a:r>
            <a:r>
              <a:rPr lang="en-US" sz="3600" dirty="0">
                <a:latin typeface="Trebuchet MS" pitchFamily="34" charset="0"/>
              </a:rPr>
              <a:t> the amount of matter in an object (How much “stuff”)</a:t>
            </a:r>
          </a:p>
          <a:p>
            <a:pPr marL="273050" indent="-273050" eaLnBrk="1" hangingPunct="1">
              <a:buFont typeface="Wingdings 2" pitchFamily="18" charset="2"/>
              <a:buChar char=""/>
              <a:defRPr/>
            </a:pPr>
            <a:r>
              <a:rPr lang="en-US" sz="3600" b="1" u="sng" dirty="0">
                <a:latin typeface="Trebuchet MS" pitchFamily="34" charset="0"/>
              </a:rPr>
              <a:t>Energy:</a:t>
            </a:r>
            <a:r>
              <a:rPr lang="en-US" sz="3600" dirty="0">
                <a:latin typeface="Trebuchet MS" pitchFamily="34" charset="0"/>
              </a:rPr>
              <a:t> Anything that can do work or produce heat.</a:t>
            </a:r>
          </a:p>
          <a:p>
            <a:pPr eaLnBrk="1" hangingPunct="1">
              <a:buFont typeface="Wingdings 2" pitchFamily="18" charset="2"/>
              <a:buChar char=""/>
              <a:defRPr/>
            </a:pPr>
            <a:r>
              <a:rPr lang="en-US" sz="3600" b="1" u="sng" dirty="0">
                <a:latin typeface="Trebuchet MS" pitchFamily="34" charset="0"/>
              </a:rPr>
              <a:t>Weight:</a:t>
            </a:r>
            <a:r>
              <a:rPr lang="en-US" sz="3600" dirty="0">
                <a:latin typeface="Trebuchet MS" pitchFamily="34" charset="0"/>
              </a:rPr>
              <a:t> The force of gravity acting on an object’s mass.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49FC7211-65BA-4DD2-A38A-012DB3F84A52}"/>
              </a:ext>
            </a:extLst>
          </p:cNvPr>
          <p:cNvSpPr>
            <a:spLocks noGrp="1" noChangeArrowheads="1"/>
          </p:cNvSpPr>
          <p:nvPr>
            <p:ph type="title"/>
          </p:nvPr>
        </p:nvSpPr>
        <p:spPr/>
        <p:txBody>
          <a:bodyPr/>
          <a:lstStyle/>
          <a:p>
            <a:pPr eaLnBrk="1" hangingPunct="1">
              <a:buFont typeface="Wingdings 2" panose="05020102010507070707" pitchFamily="18" charset="2"/>
              <a:buNone/>
            </a:pPr>
            <a:r>
              <a:rPr lang="en-US" altLang="en-US" sz="3600" b="1">
                <a:latin typeface="Trebuchet MS" panose="020B0603020202020204" pitchFamily="34" charset="0"/>
              </a:rPr>
              <a:t>Review: Solids, Liquids, and Gases</a:t>
            </a:r>
          </a:p>
        </p:txBody>
      </p:sp>
      <p:graphicFrame>
        <p:nvGraphicFramePr>
          <p:cNvPr id="11391" name="Group 127">
            <a:extLst>
              <a:ext uri="{FF2B5EF4-FFF2-40B4-BE49-F238E27FC236}">
                <a16:creationId xmlns:a16="http://schemas.microsoft.com/office/drawing/2014/main" id="{FB761848-B754-4E4B-981E-6D7CDD848087}"/>
              </a:ext>
            </a:extLst>
          </p:cNvPr>
          <p:cNvGraphicFramePr>
            <a:graphicFrameLocks noGrp="1"/>
          </p:cNvGraphicFramePr>
          <p:nvPr>
            <p:ph idx="1"/>
          </p:nvPr>
        </p:nvGraphicFramePr>
        <p:xfrm>
          <a:off x="457200" y="1600200"/>
          <a:ext cx="8305800" cy="4800600"/>
        </p:xfrm>
        <a:graphic>
          <a:graphicData uri="http://schemas.openxmlformats.org/drawingml/2006/table">
            <a:tbl>
              <a:tblPr/>
              <a:tblGrid>
                <a:gridCol w="2743200">
                  <a:extLst>
                    <a:ext uri="{9D8B030D-6E8A-4147-A177-3AD203B41FA5}">
                      <a16:colId xmlns:a16="http://schemas.microsoft.com/office/drawing/2014/main" val="20000"/>
                    </a:ext>
                  </a:extLst>
                </a:gridCol>
                <a:gridCol w="2743200">
                  <a:extLst>
                    <a:ext uri="{9D8B030D-6E8A-4147-A177-3AD203B41FA5}">
                      <a16:colId xmlns:a16="http://schemas.microsoft.com/office/drawing/2014/main" val="20001"/>
                    </a:ext>
                  </a:extLst>
                </a:gridCol>
                <a:gridCol w="2819400">
                  <a:extLst>
                    <a:ext uri="{9D8B030D-6E8A-4147-A177-3AD203B41FA5}">
                      <a16:colId xmlns:a16="http://schemas.microsoft.com/office/drawing/2014/main" val="20002"/>
                    </a:ext>
                  </a:extLst>
                </a:gridCol>
              </a:tblGrid>
              <a:tr h="1177506">
                <a:tc>
                  <a:txBody>
                    <a:bodyPr/>
                    <a:lstStyle/>
                    <a:p>
                      <a:pPr marL="0" marR="0" lvl="0" indent="0" algn="ctr" defTabSz="914400" rtl="0" eaLnBrk="1" fontAlgn="base" latinLnBrk="0" hangingPunct="1">
                        <a:lnSpc>
                          <a:spcPct val="170000"/>
                        </a:lnSpc>
                        <a:spcBef>
                          <a:spcPct val="20000"/>
                        </a:spcBef>
                        <a:spcAft>
                          <a:spcPct val="0"/>
                        </a:spcAft>
                        <a:buClrTx/>
                        <a:buSzTx/>
                        <a:buFontTx/>
                        <a:buNone/>
                        <a:tabLst/>
                      </a:pPr>
                      <a:r>
                        <a:rPr kumimoji="0" lang="en-US" sz="3200" b="1" i="0" u="none" strike="noStrike" cap="none" normalizeH="0" baseline="0" dirty="0">
                          <a:ln>
                            <a:noFill/>
                          </a:ln>
                          <a:solidFill>
                            <a:schemeClr val="tx1"/>
                          </a:solidFill>
                          <a:effectLst/>
                          <a:latin typeface="Trebuchet MS" pitchFamily="34" charset="0"/>
                        </a:rPr>
                        <a:t>SOLID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70000"/>
                        </a:lnSpc>
                        <a:spcBef>
                          <a:spcPct val="20000"/>
                        </a:spcBef>
                        <a:spcAft>
                          <a:spcPct val="0"/>
                        </a:spcAft>
                        <a:buClrTx/>
                        <a:buSzTx/>
                        <a:buFontTx/>
                        <a:buNone/>
                        <a:tabLst/>
                      </a:pPr>
                      <a:r>
                        <a:rPr kumimoji="0" lang="en-US" sz="3200" b="1" i="0" u="none" strike="noStrike" cap="none" normalizeH="0" baseline="0" dirty="0">
                          <a:ln>
                            <a:noFill/>
                          </a:ln>
                          <a:solidFill>
                            <a:schemeClr val="tx1"/>
                          </a:solidFill>
                          <a:effectLst/>
                          <a:latin typeface="Trebuchet MS" pitchFamily="34" charset="0"/>
                        </a:rPr>
                        <a:t>LIQUID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70000"/>
                        </a:lnSpc>
                        <a:spcBef>
                          <a:spcPct val="20000"/>
                        </a:spcBef>
                        <a:spcAft>
                          <a:spcPct val="0"/>
                        </a:spcAft>
                        <a:buClrTx/>
                        <a:buSzTx/>
                        <a:buFontTx/>
                        <a:buNone/>
                        <a:tabLst/>
                      </a:pPr>
                      <a:r>
                        <a:rPr kumimoji="0" lang="en-US" sz="3200" b="1" i="0" u="none" strike="noStrike" cap="none" normalizeH="0" baseline="0" dirty="0">
                          <a:ln>
                            <a:noFill/>
                          </a:ln>
                          <a:solidFill>
                            <a:schemeClr val="tx1"/>
                          </a:solidFill>
                          <a:effectLst/>
                          <a:latin typeface="Trebuchet MS" pitchFamily="34" charset="0"/>
                        </a:rPr>
                        <a:t>GAS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623094">
                <a:tc>
                  <a:txBody>
                    <a:bodyPr/>
                    <a:lstStyle/>
                    <a:p>
                      <a:pPr marL="0" marR="0" lvl="0" indent="0" algn="l" defTabSz="914400" rtl="0" eaLnBrk="1" fontAlgn="base" latinLnBrk="0" hangingPunct="1">
                        <a:lnSpc>
                          <a:spcPct val="100000"/>
                        </a:lnSpc>
                        <a:spcBef>
                          <a:spcPct val="20000"/>
                        </a:spcBef>
                        <a:spcAft>
                          <a:spcPct val="0"/>
                        </a:spcAft>
                        <a:buClrTx/>
                        <a:buSzTx/>
                        <a:buFontTx/>
                        <a:buChar char="•"/>
                        <a:tabLst/>
                      </a:pPr>
                      <a:r>
                        <a:rPr kumimoji="0" lang="en-US" sz="2400" b="0" i="0" u="none" strike="noStrike" cap="none" normalizeH="0" baseline="0" dirty="0">
                          <a:ln>
                            <a:noFill/>
                          </a:ln>
                          <a:solidFill>
                            <a:schemeClr val="tx1"/>
                          </a:solidFill>
                          <a:effectLst/>
                          <a:latin typeface="Trebuchet MS" pitchFamily="34" charset="0"/>
                        </a:rPr>
                        <a:t>Definite shape</a:t>
                      </a:r>
                    </a:p>
                    <a:p>
                      <a:pPr marL="0" marR="0" lvl="0" indent="0" algn="l" defTabSz="914400" rtl="0" eaLnBrk="1" fontAlgn="base" latinLnBrk="0" hangingPunct="1">
                        <a:lnSpc>
                          <a:spcPct val="100000"/>
                        </a:lnSpc>
                        <a:spcBef>
                          <a:spcPct val="20000"/>
                        </a:spcBef>
                        <a:spcAft>
                          <a:spcPct val="0"/>
                        </a:spcAft>
                        <a:buClrTx/>
                        <a:buSzTx/>
                        <a:buFontTx/>
                        <a:buChar char="•"/>
                        <a:tabLst/>
                      </a:pPr>
                      <a:r>
                        <a:rPr kumimoji="0" lang="en-US" sz="2400" b="0" i="0" u="none" strike="noStrike" cap="none" normalizeH="0" baseline="0" dirty="0">
                          <a:ln>
                            <a:noFill/>
                          </a:ln>
                          <a:solidFill>
                            <a:schemeClr val="tx1"/>
                          </a:solidFill>
                          <a:effectLst/>
                          <a:latin typeface="Trebuchet MS" pitchFamily="34" charset="0"/>
                        </a:rPr>
                        <a:t>Definite volume</a:t>
                      </a:r>
                    </a:p>
                    <a:p>
                      <a:pPr marL="0" marR="0" lvl="0" indent="0" algn="l" defTabSz="914400" rtl="0" eaLnBrk="1" fontAlgn="base" latinLnBrk="0" hangingPunct="1">
                        <a:lnSpc>
                          <a:spcPct val="100000"/>
                        </a:lnSpc>
                        <a:spcBef>
                          <a:spcPct val="20000"/>
                        </a:spcBef>
                        <a:spcAft>
                          <a:spcPct val="0"/>
                        </a:spcAft>
                        <a:buClrTx/>
                        <a:buSzTx/>
                        <a:buFontTx/>
                        <a:buChar char="•"/>
                        <a:tabLst/>
                      </a:pPr>
                      <a:r>
                        <a:rPr kumimoji="0" lang="en-US" sz="2400" b="0" i="0" u="none" strike="noStrike" cap="none" normalizeH="0" baseline="0" dirty="0">
                          <a:ln>
                            <a:noFill/>
                          </a:ln>
                          <a:solidFill>
                            <a:schemeClr val="tx1"/>
                          </a:solidFill>
                          <a:effectLst/>
                          <a:latin typeface="Trebuchet MS" pitchFamily="34" charset="0"/>
                        </a:rPr>
                        <a:t>Not compressible</a:t>
                      </a:r>
                    </a:p>
                    <a:p>
                      <a:pPr marL="0" marR="0" lvl="0" indent="0" algn="l" defTabSz="914400" rtl="0" eaLnBrk="1" fontAlgn="base" latinLnBrk="0" hangingPunct="1">
                        <a:lnSpc>
                          <a:spcPct val="100000"/>
                        </a:lnSpc>
                        <a:spcBef>
                          <a:spcPct val="20000"/>
                        </a:spcBef>
                        <a:spcAft>
                          <a:spcPct val="0"/>
                        </a:spcAft>
                        <a:buClrTx/>
                        <a:buSzTx/>
                        <a:buFontTx/>
                        <a:buChar char="•"/>
                        <a:tabLst/>
                      </a:pPr>
                      <a:r>
                        <a:rPr kumimoji="0" lang="en-US" sz="2400" b="0" i="0" u="none" strike="noStrike" cap="none" normalizeH="0" baseline="0" dirty="0">
                          <a:ln>
                            <a:noFill/>
                          </a:ln>
                          <a:solidFill>
                            <a:schemeClr val="tx1"/>
                          </a:solidFill>
                          <a:effectLst/>
                          <a:latin typeface="Trebuchet MS" pitchFamily="34" charset="0"/>
                        </a:rPr>
                        <a:t>High density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Char char="•"/>
                        <a:tabLst/>
                      </a:pPr>
                      <a:r>
                        <a:rPr kumimoji="0" lang="en-US" sz="2400" b="0" i="0" u="none" strike="noStrike" cap="none" normalizeH="0" baseline="0" dirty="0">
                          <a:ln>
                            <a:noFill/>
                          </a:ln>
                          <a:solidFill>
                            <a:schemeClr val="tx1"/>
                          </a:solidFill>
                          <a:effectLst/>
                          <a:latin typeface="Trebuchet MS" pitchFamily="34" charset="0"/>
                        </a:rPr>
                        <a:t>Indefinite shape</a:t>
                      </a:r>
                    </a:p>
                    <a:p>
                      <a:pPr marL="0" marR="0" lvl="0" indent="0" algn="l" defTabSz="914400" rtl="0" eaLnBrk="1" fontAlgn="base" latinLnBrk="0" hangingPunct="1">
                        <a:lnSpc>
                          <a:spcPct val="100000"/>
                        </a:lnSpc>
                        <a:spcBef>
                          <a:spcPct val="20000"/>
                        </a:spcBef>
                        <a:spcAft>
                          <a:spcPct val="0"/>
                        </a:spcAft>
                        <a:buClrTx/>
                        <a:buSzTx/>
                        <a:buFontTx/>
                        <a:buChar char="•"/>
                        <a:tabLst/>
                      </a:pPr>
                      <a:r>
                        <a:rPr kumimoji="0" lang="en-US" sz="2400" b="0" i="0" u="none" strike="noStrike" cap="none" normalizeH="0" baseline="0" dirty="0">
                          <a:ln>
                            <a:noFill/>
                          </a:ln>
                          <a:solidFill>
                            <a:schemeClr val="tx1"/>
                          </a:solidFill>
                          <a:effectLst/>
                          <a:latin typeface="Trebuchet MS" pitchFamily="34" charset="0"/>
                        </a:rPr>
                        <a:t>Definite volume</a:t>
                      </a:r>
                    </a:p>
                    <a:p>
                      <a:pPr marL="0" marR="0" lvl="0" indent="0" algn="l" defTabSz="914400" rtl="0" eaLnBrk="1" fontAlgn="base" latinLnBrk="0" hangingPunct="1">
                        <a:lnSpc>
                          <a:spcPct val="100000"/>
                        </a:lnSpc>
                        <a:spcBef>
                          <a:spcPct val="20000"/>
                        </a:spcBef>
                        <a:spcAft>
                          <a:spcPct val="0"/>
                        </a:spcAft>
                        <a:buClrTx/>
                        <a:buSzTx/>
                        <a:buFontTx/>
                        <a:buChar char="•"/>
                        <a:tabLst/>
                      </a:pPr>
                      <a:r>
                        <a:rPr kumimoji="0" lang="en-US" sz="2400" b="0" i="0" u="none" strike="noStrike" cap="none" normalizeH="0" baseline="0" dirty="0">
                          <a:ln>
                            <a:noFill/>
                          </a:ln>
                          <a:solidFill>
                            <a:schemeClr val="tx1"/>
                          </a:solidFill>
                          <a:effectLst/>
                          <a:latin typeface="Trebuchet MS" pitchFamily="34" charset="0"/>
                        </a:rPr>
                        <a:t>Not compressible</a:t>
                      </a:r>
                    </a:p>
                    <a:p>
                      <a:pPr marL="176213" marR="0" lvl="0" indent="-176213" algn="l" defTabSz="914400" rtl="0" eaLnBrk="1" fontAlgn="base" latinLnBrk="0" hangingPunct="1">
                        <a:lnSpc>
                          <a:spcPct val="100000"/>
                        </a:lnSpc>
                        <a:spcBef>
                          <a:spcPct val="20000"/>
                        </a:spcBef>
                        <a:spcAft>
                          <a:spcPct val="0"/>
                        </a:spcAft>
                        <a:buClrTx/>
                        <a:buSzTx/>
                        <a:buFontTx/>
                        <a:buChar char="•"/>
                        <a:tabLst/>
                      </a:pPr>
                      <a:r>
                        <a:rPr kumimoji="0" lang="en-US" sz="2400" b="0" i="0" u="none" strike="noStrike" cap="none" normalizeH="0" baseline="0" dirty="0">
                          <a:ln>
                            <a:noFill/>
                          </a:ln>
                          <a:solidFill>
                            <a:schemeClr val="tx1"/>
                          </a:solidFill>
                          <a:effectLst/>
                          <a:latin typeface="Trebuchet MS" pitchFamily="34" charset="0"/>
                        </a:rPr>
                        <a:t>Less dense than solids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Char char="•"/>
                        <a:tabLst/>
                      </a:pPr>
                      <a:r>
                        <a:rPr kumimoji="0" lang="en-US" sz="2400" b="0" i="0" u="none" strike="noStrike" cap="none" normalizeH="0" baseline="0" dirty="0">
                          <a:ln>
                            <a:noFill/>
                          </a:ln>
                          <a:solidFill>
                            <a:schemeClr val="tx1"/>
                          </a:solidFill>
                          <a:effectLst/>
                          <a:latin typeface="Trebuchet MS" pitchFamily="34" charset="0"/>
                        </a:rPr>
                        <a:t>Indefinite shape</a:t>
                      </a:r>
                    </a:p>
                    <a:p>
                      <a:pPr marL="0" marR="0" lvl="0" indent="0" algn="l" defTabSz="914400" rtl="0" eaLnBrk="1" fontAlgn="base" latinLnBrk="0" hangingPunct="1">
                        <a:lnSpc>
                          <a:spcPct val="100000"/>
                        </a:lnSpc>
                        <a:spcBef>
                          <a:spcPct val="20000"/>
                        </a:spcBef>
                        <a:spcAft>
                          <a:spcPct val="0"/>
                        </a:spcAft>
                        <a:buClrTx/>
                        <a:buSzTx/>
                        <a:buFontTx/>
                        <a:buChar char="•"/>
                        <a:tabLst/>
                      </a:pPr>
                      <a:r>
                        <a:rPr kumimoji="0" lang="en-US" sz="2400" b="0" i="0" u="none" strike="noStrike" cap="none" normalizeH="0" baseline="0" dirty="0">
                          <a:ln>
                            <a:noFill/>
                          </a:ln>
                          <a:solidFill>
                            <a:schemeClr val="tx1"/>
                          </a:solidFill>
                          <a:effectLst/>
                          <a:latin typeface="Trebuchet MS" pitchFamily="34" charset="0"/>
                        </a:rPr>
                        <a:t>Indefinite volume</a:t>
                      </a:r>
                    </a:p>
                    <a:p>
                      <a:pPr marL="0" marR="0" lvl="0" indent="0" algn="l" defTabSz="914400" rtl="0" eaLnBrk="1" fontAlgn="base" latinLnBrk="0" hangingPunct="1">
                        <a:lnSpc>
                          <a:spcPct val="100000"/>
                        </a:lnSpc>
                        <a:spcBef>
                          <a:spcPct val="20000"/>
                        </a:spcBef>
                        <a:spcAft>
                          <a:spcPct val="0"/>
                        </a:spcAft>
                        <a:buClrTx/>
                        <a:buSzTx/>
                        <a:buFontTx/>
                        <a:buChar char="•"/>
                        <a:tabLst/>
                      </a:pPr>
                      <a:r>
                        <a:rPr kumimoji="0" lang="en-US" sz="2400" b="0" i="0" u="none" strike="noStrike" cap="none" normalizeH="0" baseline="0" dirty="0">
                          <a:ln>
                            <a:noFill/>
                          </a:ln>
                          <a:solidFill>
                            <a:schemeClr val="tx1"/>
                          </a:solidFill>
                          <a:effectLst/>
                          <a:latin typeface="Trebuchet MS" pitchFamily="34" charset="0"/>
                        </a:rPr>
                        <a:t>Are compressible</a:t>
                      </a:r>
                    </a:p>
                    <a:p>
                      <a:pPr marL="0" marR="0" lvl="0" indent="0" algn="l" defTabSz="914400" rtl="0" eaLnBrk="1" fontAlgn="base" latinLnBrk="0" hangingPunct="1">
                        <a:lnSpc>
                          <a:spcPct val="100000"/>
                        </a:lnSpc>
                        <a:spcBef>
                          <a:spcPct val="20000"/>
                        </a:spcBef>
                        <a:spcAft>
                          <a:spcPct val="0"/>
                        </a:spcAft>
                        <a:buClrTx/>
                        <a:buSzTx/>
                        <a:buFontTx/>
                        <a:buChar char="•"/>
                        <a:tabLst/>
                      </a:pPr>
                      <a:r>
                        <a:rPr kumimoji="0" lang="en-US" sz="2400" b="0" i="0" u="none" strike="noStrike" cap="none" normalizeH="0" baseline="0" dirty="0">
                          <a:ln>
                            <a:noFill/>
                          </a:ln>
                          <a:solidFill>
                            <a:schemeClr val="tx1"/>
                          </a:solidFill>
                          <a:effectLst/>
                          <a:latin typeface="Trebuchet MS" pitchFamily="34" charset="0"/>
                        </a:rPr>
                        <a:t>Very low density</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dirty="0">
                        <a:ln>
                          <a:noFill/>
                        </a:ln>
                        <a:solidFill>
                          <a:schemeClr val="tx1"/>
                        </a:solidFill>
                        <a:effectLst/>
                        <a:latin typeface="Trebuchet MS"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9233" name="Rectangle 121">
            <a:extLst>
              <a:ext uri="{FF2B5EF4-FFF2-40B4-BE49-F238E27FC236}">
                <a16:creationId xmlns:a16="http://schemas.microsoft.com/office/drawing/2014/main" id="{FCB79637-846A-4C79-A5DC-A55679648ABB}"/>
              </a:ext>
            </a:extLst>
          </p:cNvPr>
          <p:cNvSpPr>
            <a:spLocks noChangeArrowheads="1"/>
          </p:cNvSpPr>
          <p:nvPr/>
        </p:nvSpPr>
        <p:spPr bwMode="auto">
          <a:xfrm>
            <a:off x="0" y="249237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pic>
        <p:nvPicPr>
          <p:cNvPr id="9234" name="Picture 130" descr="solid">
            <a:extLst>
              <a:ext uri="{FF2B5EF4-FFF2-40B4-BE49-F238E27FC236}">
                <a16:creationId xmlns:a16="http://schemas.microsoft.com/office/drawing/2014/main" id="{B40C2153-4395-4FCF-A342-8E2409684B38}"/>
              </a:ext>
            </a:extLst>
          </p:cNvPr>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1066800" y="4800600"/>
            <a:ext cx="15240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35" name="Picture 131" descr="liquid">
            <a:extLst>
              <a:ext uri="{FF2B5EF4-FFF2-40B4-BE49-F238E27FC236}">
                <a16:creationId xmlns:a16="http://schemas.microsoft.com/office/drawing/2014/main" id="{BDF5DE8F-3DB7-4A79-AB02-014E3EAC255A}"/>
              </a:ext>
            </a:extLst>
          </p:cNvPr>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4038600" y="4876800"/>
            <a:ext cx="1447800"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36" name="Picture 133" descr="gas">
            <a:extLst>
              <a:ext uri="{FF2B5EF4-FFF2-40B4-BE49-F238E27FC236}">
                <a16:creationId xmlns:a16="http://schemas.microsoft.com/office/drawing/2014/main" id="{D8998224-8AD5-4781-AF1A-8B6CB0F99C05}"/>
              </a:ext>
            </a:extLst>
          </p:cNvPr>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6553200" y="4800600"/>
            <a:ext cx="15240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extBox 12">
            <a:extLst>
              <a:ext uri="{FF2B5EF4-FFF2-40B4-BE49-F238E27FC236}">
                <a16:creationId xmlns:a16="http://schemas.microsoft.com/office/drawing/2014/main" id="{28617067-082E-4DD4-AB16-B15ABAE1211F}"/>
              </a:ext>
            </a:extLst>
          </p:cNvPr>
          <p:cNvSpPr txBox="1">
            <a:spLocks noChangeArrowheads="1"/>
          </p:cNvSpPr>
          <p:nvPr/>
        </p:nvSpPr>
        <p:spPr bwMode="auto">
          <a:xfrm>
            <a:off x="533400" y="2819400"/>
            <a:ext cx="2590800" cy="3651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14" name="TextBox 13">
            <a:extLst>
              <a:ext uri="{FF2B5EF4-FFF2-40B4-BE49-F238E27FC236}">
                <a16:creationId xmlns:a16="http://schemas.microsoft.com/office/drawing/2014/main" id="{0CCED1BE-10DB-462D-9236-E4220BC1D545}"/>
              </a:ext>
            </a:extLst>
          </p:cNvPr>
          <p:cNvSpPr txBox="1">
            <a:spLocks noChangeArrowheads="1"/>
          </p:cNvSpPr>
          <p:nvPr/>
        </p:nvSpPr>
        <p:spPr bwMode="auto">
          <a:xfrm>
            <a:off x="533400" y="3276600"/>
            <a:ext cx="2590800" cy="3651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15" name="TextBox 14">
            <a:extLst>
              <a:ext uri="{FF2B5EF4-FFF2-40B4-BE49-F238E27FC236}">
                <a16:creationId xmlns:a16="http://schemas.microsoft.com/office/drawing/2014/main" id="{C4951ACC-344B-436E-A297-06A2D19B7CAF}"/>
              </a:ext>
            </a:extLst>
          </p:cNvPr>
          <p:cNvSpPr txBox="1">
            <a:spLocks noChangeArrowheads="1"/>
          </p:cNvSpPr>
          <p:nvPr/>
        </p:nvSpPr>
        <p:spPr bwMode="auto">
          <a:xfrm>
            <a:off x="533400" y="3749675"/>
            <a:ext cx="2590800" cy="3651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16" name="TextBox 15">
            <a:extLst>
              <a:ext uri="{FF2B5EF4-FFF2-40B4-BE49-F238E27FC236}">
                <a16:creationId xmlns:a16="http://schemas.microsoft.com/office/drawing/2014/main" id="{DD9F9584-5EEB-4CE4-B329-7EE230D68743}"/>
              </a:ext>
            </a:extLst>
          </p:cNvPr>
          <p:cNvSpPr txBox="1">
            <a:spLocks noChangeArrowheads="1"/>
          </p:cNvSpPr>
          <p:nvPr/>
        </p:nvSpPr>
        <p:spPr bwMode="auto">
          <a:xfrm>
            <a:off x="533400" y="4206875"/>
            <a:ext cx="2590800" cy="3651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18" name="TextBox 17">
            <a:extLst>
              <a:ext uri="{FF2B5EF4-FFF2-40B4-BE49-F238E27FC236}">
                <a16:creationId xmlns:a16="http://schemas.microsoft.com/office/drawing/2014/main" id="{EBA295A6-BC56-44DC-ABD1-8E6D9ADDB7D1}"/>
              </a:ext>
            </a:extLst>
          </p:cNvPr>
          <p:cNvSpPr txBox="1">
            <a:spLocks noChangeArrowheads="1"/>
          </p:cNvSpPr>
          <p:nvPr/>
        </p:nvSpPr>
        <p:spPr bwMode="auto">
          <a:xfrm>
            <a:off x="3276600" y="2832100"/>
            <a:ext cx="2590800" cy="3651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19" name="TextBox 18">
            <a:extLst>
              <a:ext uri="{FF2B5EF4-FFF2-40B4-BE49-F238E27FC236}">
                <a16:creationId xmlns:a16="http://schemas.microsoft.com/office/drawing/2014/main" id="{FD5DA81B-65E3-435B-8936-9CD2C8D6011E}"/>
              </a:ext>
            </a:extLst>
          </p:cNvPr>
          <p:cNvSpPr txBox="1">
            <a:spLocks noChangeArrowheads="1"/>
          </p:cNvSpPr>
          <p:nvPr/>
        </p:nvSpPr>
        <p:spPr bwMode="auto">
          <a:xfrm>
            <a:off x="3276600" y="3289300"/>
            <a:ext cx="2590800" cy="3651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20" name="TextBox 19">
            <a:extLst>
              <a:ext uri="{FF2B5EF4-FFF2-40B4-BE49-F238E27FC236}">
                <a16:creationId xmlns:a16="http://schemas.microsoft.com/office/drawing/2014/main" id="{9545D3D1-624B-45DB-A8B7-EAC0C4DE58AE}"/>
              </a:ext>
            </a:extLst>
          </p:cNvPr>
          <p:cNvSpPr txBox="1">
            <a:spLocks noChangeArrowheads="1"/>
          </p:cNvSpPr>
          <p:nvPr/>
        </p:nvSpPr>
        <p:spPr bwMode="auto">
          <a:xfrm>
            <a:off x="3276600" y="3762375"/>
            <a:ext cx="2590800" cy="3651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21" name="TextBox 20">
            <a:extLst>
              <a:ext uri="{FF2B5EF4-FFF2-40B4-BE49-F238E27FC236}">
                <a16:creationId xmlns:a16="http://schemas.microsoft.com/office/drawing/2014/main" id="{72F6C6F2-134E-4CC4-808F-7BD725E2B650}"/>
              </a:ext>
            </a:extLst>
          </p:cNvPr>
          <p:cNvSpPr txBox="1">
            <a:spLocks noChangeArrowheads="1"/>
          </p:cNvSpPr>
          <p:nvPr/>
        </p:nvSpPr>
        <p:spPr bwMode="auto">
          <a:xfrm>
            <a:off x="3276600" y="4191000"/>
            <a:ext cx="2590800" cy="63976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22" name="TextBox 21">
            <a:extLst>
              <a:ext uri="{FF2B5EF4-FFF2-40B4-BE49-F238E27FC236}">
                <a16:creationId xmlns:a16="http://schemas.microsoft.com/office/drawing/2014/main" id="{BA1E8AF6-F5DD-472E-B465-8F63807B90A4}"/>
              </a:ext>
            </a:extLst>
          </p:cNvPr>
          <p:cNvSpPr txBox="1">
            <a:spLocks noChangeArrowheads="1"/>
          </p:cNvSpPr>
          <p:nvPr/>
        </p:nvSpPr>
        <p:spPr bwMode="auto">
          <a:xfrm>
            <a:off x="6019800" y="2819400"/>
            <a:ext cx="2590800" cy="3651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23" name="TextBox 22">
            <a:extLst>
              <a:ext uri="{FF2B5EF4-FFF2-40B4-BE49-F238E27FC236}">
                <a16:creationId xmlns:a16="http://schemas.microsoft.com/office/drawing/2014/main" id="{2C74BFF2-11E4-4A6D-B759-ADFAB63DDAFC}"/>
              </a:ext>
            </a:extLst>
          </p:cNvPr>
          <p:cNvSpPr txBox="1">
            <a:spLocks noChangeArrowheads="1"/>
          </p:cNvSpPr>
          <p:nvPr/>
        </p:nvSpPr>
        <p:spPr bwMode="auto">
          <a:xfrm>
            <a:off x="6019800" y="3276600"/>
            <a:ext cx="2590800" cy="3651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24" name="TextBox 23">
            <a:extLst>
              <a:ext uri="{FF2B5EF4-FFF2-40B4-BE49-F238E27FC236}">
                <a16:creationId xmlns:a16="http://schemas.microsoft.com/office/drawing/2014/main" id="{D3FE0A7F-4A65-4248-8522-D1F1647721E7}"/>
              </a:ext>
            </a:extLst>
          </p:cNvPr>
          <p:cNvSpPr txBox="1">
            <a:spLocks noChangeArrowheads="1"/>
          </p:cNvSpPr>
          <p:nvPr/>
        </p:nvSpPr>
        <p:spPr bwMode="auto">
          <a:xfrm>
            <a:off x="6019800" y="3749675"/>
            <a:ext cx="2590800" cy="3651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25" name="TextBox 24">
            <a:extLst>
              <a:ext uri="{FF2B5EF4-FFF2-40B4-BE49-F238E27FC236}">
                <a16:creationId xmlns:a16="http://schemas.microsoft.com/office/drawing/2014/main" id="{75C75C56-FD37-44B1-B5B3-3B13375B6038}"/>
              </a:ext>
            </a:extLst>
          </p:cNvPr>
          <p:cNvSpPr txBox="1">
            <a:spLocks noChangeArrowheads="1"/>
          </p:cNvSpPr>
          <p:nvPr/>
        </p:nvSpPr>
        <p:spPr bwMode="auto">
          <a:xfrm>
            <a:off x="6019800" y="4206875"/>
            <a:ext cx="2590800" cy="3651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xit" presetSubtype="10" fill="hold" grpId="0" nodeType="clickEffect">
                                  <p:stCondLst>
                                    <p:cond delay="0"/>
                                  </p:stCondLst>
                                  <p:childTnLst>
                                    <p:animEffect transition="out" filter="blinds(horizontal)">
                                      <p:cBhvr>
                                        <p:cTn id="6" dur="500"/>
                                        <p:tgtEl>
                                          <p:spTgt spid="13"/>
                                        </p:tgtEl>
                                      </p:cBhvr>
                                    </p:animEffect>
                                    <p:set>
                                      <p:cBhvr>
                                        <p:cTn id="7" dur="1" fill="hold">
                                          <p:stCondLst>
                                            <p:cond delay="499"/>
                                          </p:stCondLst>
                                        </p:cTn>
                                        <p:tgtEl>
                                          <p:spTgt spid="13"/>
                                        </p:tgtEl>
                                        <p:attrNameLst>
                                          <p:attrName>style.visibility</p:attrName>
                                        </p:attrNameLst>
                                      </p:cBhvr>
                                      <p:to>
                                        <p:strVal val="hidden"/>
                                      </p:to>
                                    </p:se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xit" presetSubtype="10" fill="hold" grpId="0" nodeType="clickEffect">
                                  <p:stCondLst>
                                    <p:cond delay="0"/>
                                  </p:stCondLst>
                                  <p:childTnLst>
                                    <p:animEffect transition="out" filter="blinds(horizontal)">
                                      <p:cBhvr>
                                        <p:cTn id="11" dur="500"/>
                                        <p:tgtEl>
                                          <p:spTgt spid="14"/>
                                        </p:tgtEl>
                                      </p:cBhvr>
                                    </p:animEffect>
                                    <p:set>
                                      <p:cBhvr>
                                        <p:cTn id="12" dur="1" fill="hold">
                                          <p:stCondLst>
                                            <p:cond delay="499"/>
                                          </p:stCondLst>
                                        </p:cTn>
                                        <p:tgtEl>
                                          <p:spTgt spid="14"/>
                                        </p:tgtEl>
                                        <p:attrNameLst>
                                          <p:attrName>style.visibility</p:attrName>
                                        </p:attrNameLst>
                                      </p:cBhvr>
                                      <p:to>
                                        <p:strVal val="hidden"/>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xit" presetSubtype="10" fill="hold" grpId="0" nodeType="clickEffect">
                                  <p:stCondLst>
                                    <p:cond delay="0"/>
                                  </p:stCondLst>
                                  <p:childTnLst>
                                    <p:animEffect transition="out" filter="blinds(horizontal)">
                                      <p:cBhvr>
                                        <p:cTn id="16" dur="500"/>
                                        <p:tgtEl>
                                          <p:spTgt spid="15"/>
                                        </p:tgtEl>
                                      </p:cBhvr>
                                    </p:animEffect>
                                    <p:set>
                                      <p:cBhvr>
                                        <p:cTn id="17" dur="1" fill="hold">
                                          <p:stCondLst>
                                            <p:cond delay="499"/>
                                          </p:stCondLst>
                                        </p:cTn>
                                        <p:tgtEl>
                                          <p:spTgt spid="15"/>
                                        </p:tgtEl>
                                        <p:attrNameLst>
                                          <p:attrName>style.visibility</p:attrName>
                                        </p:attrNameLst>
                                      </p:cBhvr>
                                      <p:to>
                                        <p:strVal val="hidden"/>
                                      </p:to>
                                    </p:se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xit" presetSubtype="10" fill="hold" grpId="0" nodeType="clickEffect">
                                  <p:stCondLst>
                                    <p:cond delay="0"/>
                                  </p:stCondLst>
                                  <p:childTnLst>
                                    <p:animEffect transition="out" filter="blinds(horizontal)">
                                      <p:cBhvr>
                                        <p:cTn id="21" dur="500"/>
                                        <p:tgtEl>
                                          <p:spTgt spid="16"/>
                                        </p:tgtEl>
                                      </p:cBhvr>
                                    </p:animEffect>
                                    <p:set>
                                      <p:cBhvr>
                                        <p:cTn id="22" dur="1" fill="hold">
                                          <p:stCondLst>
                                            <p:cond delay="499"/>
                                          </p:stCondLst>
                                        </p:cTn>
                                        <p:tgtEl>
                                          <p:spTgt spid="16"/>
                                        </p:tgtEl>
                                        <p:attrNameLst>
                                          <p:attrName>style.visibility</p:attrName>
                                        </p:attrNameLst>
                                      </p:cBhvr>
                                      <p:to>
                                        <p:strVal val="hidden"/>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xit" presetSubtype="10" fill="hold" grpId="0" nodeType="clickEffect">
                                  <p:stCondLst>
                                    <p:cond delay="0"/>
                                  </p:stCondLst>
                                  <p:childTnLst>
                                    <p:animEffect transition="out" filter="blinds(horizontal)">
                                      <p:cBhvr>
                                        <p:cTn id="26" dur="500"/>
                                        <p:tgtEl>
                                          <p:spTgt spid="18"/>
                                        </p:tgtEl>
                                      </p:cBhvr>
                                    </p:animEffect>
                                    <p:set>
                                      <p:cBhvr>
                                        <p:cTn id="27" dur="1" fill="hold">
                                          <p:stCondLst>
                                            <p:cond delay="499"/>
                                          </p:stCondLst>
                                        </p:cTn>
                                        <p:tgtEl>
                                          <p:spTgt spid="18"/>
                                        </p:tgtEl>
                                        <p:attrNameLst>
                                          <p:attrName>style.visibility</p:attrName>
                                        </p:attrNameLst>
                                      </p:cBhvr>
                                      <p:to>
                                        <p:strVal val="hidden"/>
                                      </p:to>
                                    </p:se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xit" presetSubtype="10" fill="hold" grpId="0" nodeType="clickEffect">
                                  <p:stCondLst>
                                    <p:cond delay="0"/>
                                  </p:stCondLst>
                                  <p:childTnLst>
                                    <p:animEffect transition="out" filter="blinds(horizontal)">
                                      <p:cBhvr>
                                        <p:cTn id="31" dur="500"/>
                                        <p:tgtEl>
                                          <p:spTgt spid="19"/>
                                        </p:tgtEl>
                                      </p:cBhvr>
                                    </p:animEffect>
                                    <p:set>
                                      <p:cBhvr>
                                        <p:cTn id="32" dur="1" fill="hold">
                                          <p:stCondLst>
                                            <p:cond delay="499"/>
                                          </p:stCondLst>
                                        </p:cTn>
                                        <p:tgtEl>
                                          <p:spTgt spid="19"/>
                                        </p:tgtEl>
                                        <p:attrNameLst>
                                          <p:attrName>style.visibility</p:attrName>
                                        </p:attrNameLst>
                                      </p:cBhvr>
                                      <p:to>
                                        <p:strVal val="hidden"/>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3" presetClass="exit" presetSubtype="10" fill="hold" grpId="0" nodeType="clickEffect">
                                  <p:stCondLst>
                                    <p:cond delay="0"/>
                                  </p:stCondLst>
                                  <p:childTnLst>
                                    <p:animEffect transition="out" filter="blinds(horizontal)">
                                      <p:cBhvr>
                                        <p:cTn id="36" dur="500"/>
                                        <p:tgtEl>
                                          <p:spTgt spid="20"/>
                                        </p:tgtEl>
                                      </p:cBhvr>
                                    </p:animEffect>
                                    <p:set>
                                      <p:cBhvr>
                                        <p:cTn id="37" dur="1" fill="hold">
                                          <p:stCondLst>
                                            <p:cond delay="499"/>
                                          </p:stCondLst>
                                        </p:cTn>
                                        <p:tgtEl>
                                          <p:spTgt spid="20"/>
                                        </p:tgtEl>
                                        <p:attrNameLst>
                                          <p:attrName>style.visibility</p:attrName>
                                        </p:attrNameLst>
                                      </p:cBhvr>
                                      <p:to>
                                        <p:strVal val="hidden"/>
                                      </p:to>
                                    </p:set>
                                  </p:childTnLst>
                                </p:cTn>
                              </p:par>
                            </p:childTnLst>
                          </p:cTn>
                        </p:par>
                      </p:childTnLst>
                    </p:cTn>
                  </p:par>
                  <p:par>
                    <p:cTn id="38" fill="hold" nodeType="clickPar">
                      <p:stCondLst>
                        <p:cond delay="indefinite"/>
                      </p:stCondLst>
                      <p:childTnLst>
                        <p:par>
                          <p:cTn id="39" fill="hold" nodeType="withGroup">
                            <p:stCondLst>
                              <p:cond delay="0"/>
                            </p:stCondLst>
                            <p:childTnLst>
                              <p:par>
                                <p:cTn id="40" presetID="3" presetClass="exit" presetSubtype="10" fill="hold" grpId="0" nodeType="clickEffect">
                                  <p:stCondLst>
                                    <p:cond delay="0"/>
                                  </p:stCondLst>
                                  <p:childTnLst>
                                    <p:animEffect transition="out" filter="blinds(horizontal)">
                                      <p:cBhvr>
                                        <p:cTn id="41" dur="500"/>
                                        <p:tgtEl>
                                          <p:spTgt spid="21"/>
                                        </p:tgtEl>
                                      </p:cBhvr>
                                    </p:animEffect>
                                    <p:set>
                                      <p:cBhvr>
                                        <p:cTn id="42" dur="1" fill="hold">
                                          <p:stCondLst>
                                            <p:cond delay="499"/>
                                          </p:stCondLst>
                                        </p:cTn>
                                        <p:tgtEl>
                                          <p:spTgt spid="21"/>
                                        </p:tgtEl>
                                        <p:attrNameLst>
                                          <p:attrName>style.visibility</p:attrName>
                                        </p:attrNameLst>
                                      </p:cBhvr>
                                      <p:to>
                                        <p:strVal val="hidden"/>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3" presetClass="exit" presetSubtype="10" fill="hold" grpId="0" nodeType="clickEffect">
                                  <p:stCondLst>
                                    <p:cond delay="0"/>
                                  </p:stCondLst>
                                  <p:childTnLst>
                                    <p:animEffect transition="out" filter="blinds(horizontal)">
                                      <p:cBhvr>
                                        <p:cTn id="46" dur="500"/>
                                        <p:tgtEl>
                                          <p:spTgt spid="22"/>
                                        </p:tgtEl>
                                      </p:cBhvr>
                                    </p:animEffect>
                                    <p:set>
                                      <p:cBhvr>
                                        <p:cTn id="47" dur="1" fill="hold">
                                          <p:stCondLst>
                                            <p:cond delay="499"/>
                                          </p:stCondLst>
                                        </p:cTn>
                                        <p:tgtEl>
                                          <p:spTgt spid="22"/>
                                        </p:tgtEl>
                                        <p:attrNameLst>
                                          <p:attrName>style.visibility</p:attrName>
                                        </p:attrNameLst>
                                      </p:cBhvr>
                                      <p:to>
                                        <p:strVal val="hidden"/>
                                      </p:to>
                                    </p:set>
                                  </p:childTnLst>
                                </p:cTn>
                              </p:par>
                            </p:childTnLst>
                          </p:cTn>
                        </p:par>
                      </p:childTnLst>
                    </p:cTn>
                  </p:par>
                  <p:par>
                    <p:cTn id="48" fill="hold" nodeType="clickPar">
                      <p:stCondLst>
                        <p:cond delay="indefinite"/>
                      </p:stCondLst>
                      <p:childTnLst>
                        <p:par>
                          <p:cTn id="49" fill="hold" nodeType="withGroup">
                            <p:stCondLst>
                              <p:cond delay="0"/>
                            </p:stCondLst>
                            <p:childTnLst>
                              <p:par>
                                <p:cTn id="50" presetID="3" presetClass="exit" presetSubtype="10" fill="hold" grpId="0" nodeType="clickEffect">
                                  <p:stCondLst>
                                    <p:cond delay="0"/>
                                  </p:stCondLst>
                                  <p:childTnLst>
                                    <p:animEffect transition="out" filter="blinds(horizontal)">
                                      <p:cBhvr>
                                        <p:cTn id="51" dur="500"/>
                                        <p:tgtEl>
                                          <p:spTgt spid="23"/>
                                        </p:tgtEl>
                                      </p:cBhvr>
                                    </p:animEffect>
                                    <p:set>
                                      <p:cBhvr>
                                        <p:cTn id="52" dur="1" fill="hold">
                                          <p:stCondLst>
                                            <p:cond delay="499"/>
                                          </p:stCondLst>
                                        </p:cTn>
                                        <p:tgtEl>
                                          <p:spTgt spid="23"/>
                                        </p:tgtEl>
                                        <p:attrNameLst>
                                          <p:attrName>style.visibility</p:attrName>
                                        </p:attrNameLst>
                                      </p:cBhvr>
                                      <p:to>
                                        <p:strVal val="hidden"/>
                                      </p:to>
                                    </p:set>
                                  </p:childTnLst>
                                </p:cTn>
                              </p:par>
                            </p:childTnLst>
                          </p:cTn>
                        </p:par>
                      </p:childTnLst>
                    </p:cTn>
                  </p:par>
                  <p:par>
                    <p:cTn id="53" fill="hold" nodeType="clickPar">
                      <p:stCondLst>
                        <p:cond delay="indefinite"/>
                      </p:stCondLst>
                      <p:childTnLst>
                        <p:par>
                          <p:cTn id="54" fill="hold" nodeType="withGroup">
                            <p:stCondLst>
                              <p:cond delay="0"/>
                            </p:stCondLst>
                            <p:childTnLst>
                              <p:par>
                                <p:cTn id="55" presetID="3" presetClass="exit" presetSubtype="10" fill="hold" grpId="0" nodeType="clickEffect">
                                  <p:stCondLst>
                                    <p:cond delay="0"/>
                                  </p:stCondLst>
                                  <p:childTnLst>
                                    <p:animEffect transition="out" filter="blinds(horizontal)">
                                      <p:cBhvr>
                                        <p:cTn id="56" dur="500"/>
                                        <p:tgtEl>
                                          <p:spTgt spid="24"/>
                                        </p:tgtEl>
                                      </p:cBhvr>
                                    </p:animEffect>
                                    <p:set>
                                      <p:cBhvr>
                                        <p:cTn id="57" dur="1" fill="hold">
                                          <p:stCondLst>
                                            <p:cond delay="499"/>
                                          </p:stCondLst>
                                        </p:cTn>
                                        <p:tgtEl>
                                          <p:spTgt spid="24"/>
                                        </p:tgtEl>
                                        <p:attrNameLst>
                                          <p:attrName>style.visibility</p:attrName>
                                        </p:attrNameLst>
                                      </p:cBhvr>
                                      <p:to>
                                        <p:strVal val="hidden"/>
                                      </p:to>
                                    </p:set>
                                  </p:childTnLst>
                                </p:cTn>
                              </p:par>
                            </p:childTnLst>
                          </p:cTn>
                        </p:par>
                      </p:childTnLst>
                    </p:cTn>
                  </p:par>
                  <p:par>
                    <p:cTn id="58" fill="hold" nodeType="clickPar">
                      <p:stCondLst>
                        <p:cond delay="indefinite"/>
                      </p:stCondLst>
                      <p:childTnLst>
                        <p:par>
                          <p:cTn id="59" fill="hold" nodeType="withGroup">
                            <p:stCondLst>
                              <p:cond delay="0"/>
                            </p:stCondLst>
                            <p:childTnLst>
                              <p:par>
                                <p:cTn id="60" presetID="3" presetClass="exit" presetSubtype="10" fill="hold" grpId="0" nodeType="clickEffect">
                                  <p:stCondLst>
                                    <p:cond delay="0"/>
                                  </p:stCondLst>
                                  <p:childTnLst>
                                    <p:animEffect transition="out" filter="blinds(horizontal)">
                                      <p:cBhvr>
                                        <p:cTn id="61" dur="500"/>
                                        <p:tgtEl>
                                          <p:spTgt spid="25"/>
                                        </p:tgtEl>
                                      </p:cBhvr>
                                    </p:animEffect>
                                    <p:set>
                                      <p:cBhvr>
                                        <p:cTn id="62" dur="1" fill="hold">
                                          <p:stCondLst>
                                            <p:cond delay="499"/>
                                          </p:stCondLst>
                                        </p:cTn>
                                        <p:tgtEl>
                                          <p:spTgt spid="2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P spid="15" grpId="0" animBg="1"/>
      <p:bldP spid="16" grpId="0" animBg="1"/>
      <p:bldP spid="18" grpId="0" animBg="1"/>
      <p:bldP spid="19" grpId="0" animBg="1"/>
      <p:bldP spid="20" grpId="0" animBg="1"/>
      <p:bldP spid="21" grpId="0" animBg="1"/>
      <p:bldP spid="22" grpId="0" animBg="1"/>
      <p:bldP spid="23" grpId="0" animBg="1"/>
      <p:bldP spid="24" grpId="0" animBg="1"/>
      <p:bldP spid="2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a:extLst>
              <a:ext uri="{FF2B5EF4-FFF2-40B4-BE49-F238E27FC236}">
                <a16:creationId xmlns:a16="http://schemas.microsoft.com/office/drawing/2014/main" id="{EB8265CC-81DC-4B91-8D71-C95F816BB1BB}"/>
              </a:ext>
            </a:extLst>
          </p:cNvPr>
          <p:cNvSpPr>
            <a:spLocks noGrp="1" noChangeArrowheads="1"/>
          </p:cNvSpPr>
          <p:nvPr>
            <p:ph type="body" idx="4294967295"/>
          </p:nvPr>
        </p:nvSpPr>
        <p:spPr/>
        <p:txBody>
          <a:bodyPr/>
          <a:lstStyle/>
          <a:p>
            <a:pPr marL="0" indent="0" algn="ctr" eaLnBrk="1" hangingPunct="1">
              <a:buFontTx/>
              <a:buNone/>
            </a:pPr>
            <a:endParaRPr lang="en-US" altLang="en-US" sz="4000">
              <a:latin typeface="Trebuchet MS" panose="020B0603020202020204" pitchFamily="34" charset="0"/>
            </a:endParaRPr>
          </a:p>
          <a:p>
            <a:pPr marL="0" indent="0" algn="ctr" eaLnBrk="1" hangingPunct="1">
              <a:buFontTx/>
              <a:buNone/>
            </a:pPr>
            <a:r>
              <a:rPr lang="en-US" altLang="en-US" sz="4000">
                <a:latin typeface="Trebuchet MS" panose="020B0603020202020204" pitchFamily="34" charset="0"/>
              </a:rPr>
              <a:t>There are two major areas that matter are classified into:  </a:t>
            </a:r>
          </a:p>
          <a:p>
            <a:pPr marL="0" indent="0" algn="ctr" eaLnBrk="1" hangingPunct="1">
              <a:buFontTx/>
              <a:buNone/>
            </a:pPr>
            <a:r>
              <a:rPr lang="en-US" altLang="en-US" sz="4000" i="1">
                <a:solidFill>
                  <a:srgbClr val="0000FF"/>
                </a:solidFill>
                <a:latin typeface="Trebuchet MS" panose="020B0603020202020204" pitchFamily="34" charset="0"/>
              </a:rPr>
              <a:t>pure substances </a:t>
            </a:r>
            <a:r>
              <a:rPr lang="en-US" altLang="en-US" sz="4000" i="1">
                <a:latin typeface="Trebuchet MS" panose="020B0603020202020204" pitchFamily="34" charset="0"/>
              </a:rPr>
              <a:t>and </a:t>
            </a:r>
            <a:r>
              <a:rPr lang="en-US" altLang="en-US" sz="4000" i="1">
                <a:solidFill>
                  <a:srgbClr val="0000FF"/>
                </a:solidFill>
                <a:latin typeface="Trebuchet MS" panose="020B0603020202020204" pitchFamily="34" charset="0"/>
              </a:rPr>
              <a:t>mixtures</a:t>
            </a:r>
            <a:r>
              <a:rPr lang="en-US" altLang="en-US" sz="4000" i="1">
                <a:latin typeface="Trebuchet MS" panose="020B0603020202020204" pitchFamily="34" charset="0"/>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147">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14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4937497F-10F2-4713-8065-8771C8C3A093}"/>
              </a:ext>
            </a:extLst>
          </p:cNvPr>
          <p:cNvSpPr>
            <a:spLocks noGrp="1" noChangeArrowheads="1"/>
          </p:cNvSpPr>
          <p:nvPr>
            <p:ph type="title" idx="4294967295"/>
          </p:nvPr>
        </p:nvSpPr>
        <p:spPr/>
        <p:txBody>
          <a:bodyPr/>
          <a:lstStyle/>
          <a:p>
            <a:pPr eaLnBrk="1" hangingPunct="1"/>
            <a:r>
              <a:rPr lang="en-US" altLang="en-US" sz="5400" b="1">
                <a:latin typeface="Trebuchet MS" panose="020B0603020202020204" pitchFamily="34" charset="0"/>
              </a:rPr>
              <a:t>Pure Substances</a:t>
            </a:r>
          </a:p>
        </p:txBody>
      </p:sp>
      <p:sp>
        <p:nvSpPr>
          <p:cNvPr id="2" name="Rectangle 3">
            <a:extLst>
              <a:ext uri="{FF2B5EF4-FFF2-40B4-BE49-F238E27FC236}">
                <a16:creationId xmlns:a16="http://schemas.microsoft.com/office/drawing/2014/main" id="{048E1A60-121D-4951-B354-3B019C4F1238}"/>
              </a:ext>
            </a:extLst>
          </p:cNvPr>
          <p:cNvSpPr>
            <a:spLocks noGrp="1" noChangeArrowheads="1"/>
          </p:cNvSpPr>
          <p:nvPr>
            <p:ph type="body" idx="4294967295"/>
          </p:nvPr>
        </p:nvSpPr>
        <p:spPr>
          <a:xfrm>
            <a:off x="381000" y="1295400"/>
            <a:ext cx="8458200" cy="4525963"/>
          </a:xfrm>
        </p:spPr>
        <p:txBody>
          <a:bodyPr/>
          <a:lstStyle/>
          <a:p>
            <a:pPr eaLnBrk="1" hangingPunct="1"/>
            <a:r>
              <a:rPr lang="en-US" altLang="en-US" sz="4000">
                <a:latin typeface="Trebuchet MS" panose="020B0603020202020204" pitchFamily="34" charset="0"/>
              </a:rPr>
              <a:t>Have uniform and definite composition</a:t>
            </a:r>
          </a:p>
          <a:p>
            <a:pPr lvl="1" eaLnBrk="1" hangingPunct="1"/>
            <a:r>
              <a:rPr lang="en-US" altLang="en-US" sz="3600" u="sng">
                <a:latin typeface="Trebuchet MS" panose="020B0603020202020204" pitchFamily="34" charset="0"/>
              </a:rPr>
              <a:t>Elements:</a:t>
            </a:r>
            <a:r>
              <a:rPr lang="en-US" altLang="en-US" sz="3600">
                <a:latin typeface="Trebuchet MS" panose="020B0603020202020204" pitchFamily="34" charset="0"/>
              </a:rPr>
              <a:t> found on the Periodic Table (approx. 118)</a:t>
            </a:r>
          </a:p>
          <a:p>
            <a:pPr lvl="2" eaLnBrk="1" hangingPunct="1"/>
            <a:r>
              <a:rPr lang="en-US" altLang="en-US" sz="3200">
                <a:latin typeface="Trebuchet MS" panose="020B0603020202020204" pitchFamily="34" charset="0"/>
              </a:rPr>
              <a:t>Described by symbols: H, He, etc.</a:t>
            </a:r>
          </a:p>
          <a:p>
            <a:pPr lvl="1" eaLnBrk="1" hangingPunct="1"/>
            <a:r>
              <a:rPr lang="en-US" altLang="en-US" sz="3600" u="sng">
                <a:latin typeface="Trebuchet MS" panose="020B0603020202020204" pitchFamily="34" charset="0"/>
              </a:rPr>
              <a:t>Compounds:</a:t>
            </a:r>
            <a:r>
              <a:rPr lang="en-US" altLang="en-US" sz="3600">
                <a:latin typeface="Trebuchet MS" panose="020B0603020202020204" pitchFamily="34" charset="0"/>
              </a:rPr>
              <a:t> formed when elements chemically combine: H</a:t>
            </a:r>
            <a:r>
              <a:rPr lang="en-US" altLang="en-US" sz="3600" baseline="-25000">
                <a:latin typeface="Trebuchet MS" panose="020B0603020202020204" pitchFamily="34" charset="0"/>
              </a:rPr>
              <a:t>2</a:t>
            </a:r>
            <a:r>
              <a:rPr lang="en-US" altLang="en-US" sz="3600">
                <a:latin typeface="Trebuchet MS" panose="020B0603020202020204" pitchFamily="34" charset="0"/>
              </a:rPr>
              <a:t>O, CO</a:t>
            </a:r>
            <a:r>
              <a:rPr lang="en-US" altLang="en-US" sz="3600" baseline="-25000">
                <a:latin typeface="Trebuchet MS" panose="020B0603020202020204" pitchFamily="34" charset="0"/>
              </a:rPr>
              <a:t>2</a:t>
            </a:r>
            <a:r>
              <a:rPr lang="en-US" altLang="en-US" sz="3600">
                <a:latin typeface="Trebuchet MS" panose="020B0603020202020204" pitchFamily="34" charset="0"/>
              </a:rPr>
              <a:t>, NO</a:t>
            </a:r>
            <a:r>
              <a:rPr lang="en-US" altLang="en-US" sz="3600" baseline="-25000">
                <a:latin typeface="Trebuchet MS" panose="020B0603020202020204" pitchFamily="34" charset="0"/>
              </a:rPr>
              <a:t>2</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7D0D0427-FAF4-4269-8DE4-0E1B464951C3}"/>
              </a:ext>
            </a:extLst>
          </p:cNvPr>
          <p:cNvSpPr>
            <a:spLocks noGrp="1" noChangeArrowheads="1"/>
          </p:cNvSpPr>
          <p:nvPr>
            <p:ph type="title" idx="4294967295"/>
          </p:nvPr>
        </p:nvSpPr>
        <p:spPr/>
        <p:txBody>
          <a:bodyPr/>
          <a:lstStyle/>
          <a:p>
            <a:pPr eaLnBrk="1" hangingPunct="1"/>
            <a:r>
              <a:rPr lang="en-US" altLang="en-US" sz="5400" b="1">
                <a:latin typeface="Trebuchet MS" panose="020B0603020202020204" pitchFamily="34" charset="0"/>
              </a:rPr>
              <a:t>Mixtures</a:t>
            </a:r>
          </a:p>
        </p:txBody>
      </p:sp>
      <p:sp>
        <p:nvSpPr>
          <p:cNvPr id="2" name="Rectangle 3">
            <a:extLst>
              <a:ext uri="{FF2B5EF4-FFF2-40B4-BE49-F238E27FC236}">
                <a16:creationId xmlns:a16="http://schemas.microsoft.com/office/drawing/2014/main" id="{FA4C7C9C-9A4C-42A5-87B8-671A4C1ED6C9}"/>
              </a:ext>
            </a:extLst>
          </p:cNvPr>
          <p:cNvSpPr>
            <a:spLocks noGrp="1" noChangeArrowheads="1"/>
          </p:cNvSpPr>
          <p:nvPr>
            <p:ph type="body" idx="4294967295"/>
          </p:nvPr>
        </p:nvSpPr>
        <p:spPr>
          <a:xfrm>
            <a:off x="457200" y="1295400"/>
            <a:ext cx="8458200" cy="4525963"/>
          </a:xfrm>
        </p:spPr>
        <p:txBody>
          <a:bodyPr/>
          <a:lstStyle/>
          <a:p>
            <a:pPr eaLnBrk="1" hangingPunct="1"/>
            <a:r>
              <a:rPr lang="en-US" altLang="en-US" sz="4000">
                <a:latin typeface="Trebuchet MS" panose="020B0603020202020204" pitchFamily="34" charset="0"/>
              </a:rPr>
              <a:t>Two or more pure substances physically mixed together.</a:t>
            </a:r>
          </a:p>
          <a:p>
            <a:pPr lvl="1" eaLnBrk="1" hangingPunct="1"/>
            <a:r>
              <a:rPr lang="en-US" altLang="en-US" sz="3600">
                <a:latin typeface="Trebuchet MS" panose="020B0603020202020204" pitchFamily="34" charset="0"/>
              </a:rPr>
              <a:t>In compounds, the elements are </a:t>
            </a:r>
            <a:r>
              <a:rPr lang="en-US" altLang="en-US" sz="3600" i="1">
                <a:latin typeface="Trebuchet MS" panose="020B0603020202020204" pitchFamily="34" charset="0"/>
              </a:rPr>
              <a:t>bonded</a:t>
            </a:r>
            <a:r>
              <a:rPr lang="en-US" altLang="en-US" sz="3600">
                <a:latin typeface="Trebuchet MS" panose="020B0603020202020204" pitchFamily="34" charset="0"/>
              </a:rPr>
              <a:t> to each other</a:t>
            </a:r>
          </a:p>
          <a:p>
            <a:pPr lvl="1" eaLnBrk="1" hangingPunct="1"/>
            <a:r>
              <a:rPr lang="en-US" altLang="en-US" sz="3600">
                <a:latin typeface="Trebuchet MS" panose="020B0603020202020204" pitchFamily="34" charset="0"/>
              </a:rPr>
              <a:t>In mixtures, the substances are </a:t>
            </a:r>
            <a:r>
              <a:rPr lang="en-US" altLang="en-US" sz="3600" i="1">
                <a:latin typeface="Trebuchet MS" panose="020B0603020202020204" pitchFamily="34" charset="0"/>
              </a:rPr>
              <a:t>blended</a:t>
            </a:r>
          </a:p>
          <a:p>
            <a:pPr lvl="1" eaLnBrk="1" hangingPunct="1"/>
            <a:r>
              <a:rPr lang="en-US" altLang="en-US" sz="3600">
                <a:latin typeface="Trebuchet MS" panose="020B0603020202020204" pitchFamily="34" charset="0"/>
              </a:rPr>
              <a:t>No definite composition – cannot assign a fixed ratio (ex: H</a:t>
            </a:r>
            <a:r>
              <a:rPr lang="en-US" altLang="en-US" sz="3600" baseline="-25000">
                <a:latin typeface="Trebuchet MS" panose="020B0603020202020204" pitchFamily="34" charset="0"/>
              </a:rPr>
              <a:t>2</a:t>
            </a:r>
            <a:r>
              <a:rPr lang="en-US" altLang="en-US" sz="3600">
                <a:latin typeface="Trebuchet MS" panose="020B0603020202020204" pitchFamily="34" charset="0"/>
              </a:rPr>
              <a:t>O)</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F54D2AB6-7C81-42A8-82A7-101BE08CD800}"/>
              </a:ext>
            </a:extLst>
          </p:cNvPr>
          <p:cNvSpPr>
            <a:spLocks noGrp="1" noChangeArrowheads="1"/>
          </p:cNvSpPr>
          <p:nvPr>
            <p:ph type="title"/>
          </p:nvPr>
        </p:nvSpPr>
        <p:spPr/>
        <p:txBody>
          <a:bodyPr/>
          <a:lstStyle/>
          <a:p>
            <a:pPr eaLnBrk="1" hangingPunct="1"/>
            <a:r>
              <a:rPr lang="en-US" altLang="en-US" b="1">
                <a:latin typeface="Trebuchet MS" panose="020B0603020202020204" pitchFamily="34" charset="0"/>
              </a:rPr>
              <a:t>Two Types of Mixtures:</a:t>
            </a:r>
          </a:p>
        </p:txBody>
      </p:sp>
      <p:sp>
        <p:nvSpPr>
          <p:cNvPr id="2" name="Rectangle 3">
            <a:extLst>
              <a:ext uri="{FF2B5EF4-FFF2-40B4-BE49-F238E27FC236}">
                <a16:creationId xmlns:a16="http://schemas.microsoft.com/office/drawing/2014/main" id="{A6DA5A47-2CED-46C9-9AE3-5E3F6534205A}"/>
              </a:ext>
            </a:extLst>
          </p:cNvPr>
          <p:cNvSpPr>
            <a:spLocks noGrp="1" noChangeArrowheads="1"/>
          </p:cNvSpPr>
          <p:nvPr>
            <p:ph type="body" idx="1"/>
          </p:nvPr>
        </p:nvSpPr>
        <p:spPr/>
        <p:txBody>
          <a:bodyPr/>
          <a:lstStyle/>
          <a:p>
            <a:pPr eaLnBrk="1" hangingPunct="1"/>
            <a:r>
              <a:rPr lang="en-US" altLang="en-US" sz="3600" b="1" u="sng">
                <a:latin typeface="Trebuchet MS" panose="020B0603020202020204" pitchFamily="34" charset="0"/>
              </a:rPr>
              <a:t>Heterogeneous mixtures:</a:t>
            </a:r>
            <a:r>
              <a:rPr lang="en-US" altLang="en-US" sz="3600">
                <a:latin typeface="Trebuchet MS" panose="020B0603020202020204" pitchFamily="34" charset="0"/>
              </a:rPr>
              <a:t> does not have a uniform composition</a:t>
            </a:r>
          </a:p>
          <a:p>
            <a:pPr lvl="1" eaLnBrk="1" hangingPunct="1"/>
            <a:r>
              <a:rPr lang="en-US" altLang="en-US" sz="3200">
                <a:latin typeface="Trebuchet MS" panose="020B0603020202020204" pitchFamily="34" charset="0"/>
              </a:rPr>
              <a:t>Parts of the mixture can be physically seen and “picked out” of the mixture</a:t>
            </a:r>
          </a:p>
          <a:p>
            <a:pPr lvl="1" eaLnBrk="1" hangingPunct="1"/>
            <a:r>
              <a:rPr lang="en-US" altLang="en-US" sz="3200">
                <a:latin typeface="Trebuchet MS" panose="020B0603020202020204" pitchFamily="34" charset="0"/>
              </a:rPr>
              <a:t>Examples: Cereal, pizza, salad</a:t>
            </a:r>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theme/theme1.xml><?xml version="1.0" encoding="utf-8"?>
<a:theme xmlns:a="http://schemas.openxmlformats.org/drawingml/2006/main" name="Default Design">
  <a:themeElements>
    <a:clrScheme name="Custom 19">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00CC"/>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213</TotalTime>
  <Words>392</Words>
  <Application>Microsoft Office PowerPoint</Application>
  <PresentationFormat>On-screen Show (4:3)</PresentationFormat>
  <Paragraphs>61</Paragraphs>
  <Slides>11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Script MT Bold</vt:lpstr>
      <vt:lpstr>Trebuchet MS</vt:lpstr>
      <vt:lpstr>Wingdings 2</vt:lpstr>
      <vt:lpstr>Default Design</vt:lpstr>
      <vt:lpstr>PowerPoint Presentation</vt:lpstr>
      <vt:lpstr>After today, you should be able to:</vt:lpstr>
      <vt:lpstr>Chemistry:</vt:lpstr>
      <vt:lpstr>Some terms you’ve seen before...</vt:lpstr>
      <vt:lpstr>Review: Solids, Liquids, and Gases</vt:lpstr>
      <vt:lpstr>PowerPoint Presentation</vt:lpstr>
      <vt:lpstr>Pure Substances</vt:lpstr>
      <vt:lpstr>Mixtures</vt:lpstr>
      <vt:lpstr>Two Types of Mixtures:</vt:lpstr>
      <vt:lpstr>PowerPoint Presentation</vt:lpstr>
      <vt:lpstr>PowerPoint Presentation</vt:lpstr>
    </vt:vector>
  </TitlesOfParts>
  <Company>MsRazz ChemClass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PPT-Classification of Matter</dc:title>
  <dc:subject>All rights are reserved by the author. This product is for personal classroom use only and may not be redistributed or posted to any website or educational blog in part or in its entirety. Store Copyright © 2011 by Karen Randazzo (a.k.a. MsRazz ChemClass);</dc:subject>
  <dc:creator>Karen Randazzo</dc:creator>
  <cp:keywords>All rights are reserved by the author. This product is for personal classroom use only and may not be redistributed or posted to any website or educational blog in part or in its entirety. Store Copyright © 2011 by Karen Randazzo (a.k.a. MsRazz ChemClass)</cp:keywords>
  <dc:description>All rights are reserved by the author. This product is for personal classroom use only and may not be redistributed or posted to any website or educational blog in part or in its entirety. Store Copyright © 2011 by Karen Randazzo (a.k.a. MsRazz ChemClass);</dc:description>
  <cp:lastModifiedBy>Karen Randazzo</cp:lastModifiedBy>
  <cp:revision>38</cp:revision>
  <dcterms:created xsi:type="dcterms:W3CDTF">2008-09-06T13:57:03Z</dcterms:created>
  <dcterms:modified xsi:type="dcterms:W3CDTF">2019-07-09T19:21:00Z</dcterms:modified>
  <cp:category>All rights are reserved by the author. This product is for personal classroom use only and may not be redistributed or posted to any website or educational blog in part or in its entirety. Store Copyright © 2011 by Karen Randazzo (a.k.a. MsRazz ChemClass)</cp:category>
</cp:coreProperties>
</file>