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5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66FF"/>
    <a:srgbClr val="FF66CC"/>
    <a:srgbClr val="99FF33"/>
    <a:srgbClr val="9966FF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86491" autoAdjust="0"/>
  </p:normalViewPr>
  <p:slideViewPr>
    <p:cSldViewPr>
      <p:cViewPr varScale="1">
        <p:scale>
          <a:sx n="100" d="100"/>
          <a:sy n="100" d="100"/>
        </p:scale>
        <p:origin x="14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B3114A-6B9A-4866-BD06-9462CDAAFA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7EEF602-6756-4AD6-BA3B-0960C419C2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44396E12-E819-4E1A-A5E2-120A7C160D0C}" type="datetimeFigureOut">
              <a:rPr lang="en-US"/>
              <a:pPr>
                <a:defRPr/>
              </a:pPr>
              <a:t>7/9/2019</a:t>
            </a:fld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BC2EE98A-0EF1-4D7C-BB05-16F850E280C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1358FBA-7268-4FCD-B98F-7B1FC3B180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2615BC0-1E8D-4BB6-8CFC-90AF2CC399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B1BEB0-F3E6-457A-838E-C6A3A349EC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19234B-F571-4E1C-9507-7ED2890EE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DDD8C4-FB0F-455B-BAC1-FB5E026FCB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FC36A6-349E-4762-906A-74B0A63E94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57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D1D493-8988-4022-BD48-96DDFF2D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14A020-D28C-40AD-89A7-267C8F955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4EE2527-362D-46F6-B7BF-CD4A7DB32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A74D0-44A0-4D28-8EA4-88F6D13B4E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56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91AA65-5ADB-4865-9B01-B493CE9CE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1602EF-2931-4FA3-9E79-C28E2C7889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2E3063-4026-4511-BA68-BD83A46CCC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F880C-68D8-4304-BE31-97C523AE8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57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EBE0E-041F-4489-8B39-D8F20CC044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C02EC5-DD41-4737-AF2E-E58C78B4BF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DB54C2-B616-4540-89D5-D94B07DB6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36026-FAFD-45E8-8322-207378C992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8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1502A4-ECBF-44A7-B887-4205CC269E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DD7F0C-6E1F-4199-891F-4518A80A9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D52B26-A295-47DC-A49A-45ACC16BCC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C48D2E-3D83-4C39-90AF-F39A86D61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05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1A8B19-B353-42D3-BF51-24BB598FBE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F311D-F7B6-47C7-BB48-01688EB00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67783E-4B71-4390-90F6-54AC60F83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A9010-E1E1-4819-8FAF-221506FDD7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57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FAAA062-8767-4FD0-BCCE-2029540A6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B6E7F6-C72D-49E1-9343-050CD82FE0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034202-CF7C-41EF-A59F-A375BE821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DD90-9F30-4EB0-8C9F-9E8660DEA5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90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BBC5DB-BEFF-4083-B725-FCF0963289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7515B8-FC6B-4BB8-9BF4-9512EEC2E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8B3D0B-1EE5-49EC-A61F-886776E596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07443-A89D-415A-90CB-B403CBC35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8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F374AD-12FE-4F12-B50F-79B34C457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2262EA-7C61-4E9C-BD43-3323330B96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18E407-6529-4DED-97C4-C0B7B1904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B00F8-A4B4-4823-BC3F-C1827A94A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99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149BA-CA84-4395-BAC7-208386F18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B4478B-DF66-4D22-B2CB-867E3B65C7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857148-5B7D-4488-BCB2-72A194715D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DAD77D-3487-4AF6-9990-82F0F023B0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30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155C4E-A993-475D-8200-624C4F054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C449D1-349B-455A-AB9D-5EF303A61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6C909-0D09-4D18-8B56-82B7639E0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CAADE-FE10-469E-998E-18ADAFBC4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7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C:\Documents and Settings\randaash\Desktop\Dropbox\Karen TPT\sigfigsbackground_fulllength.jpg">
            <a:extLst>
              <a:ext uri="{FF2B5EF4-FFF2-40B4-BE49-F238E27FC236}">
                <a16:creationId xmlns:a16="http://schemas.microsoft.com/office/drawing/2014/main" id="{DEBA887E-1946-4432-B735-07BDAED954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70988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>
            <a:extLst>
              <a:ext uri="{FF2B5EF4-FFF2-40B4-BE49-F238E27FC236}">
                <a16:creationId xmlns:a16="http://schemas.microsoft.com/office/drawing/2014/main" id="{5FDD76EF-CCCE-49B0-B551-95892CA53C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2E044EC-532C-4AE4-821D-846874B1B8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37C3E25-0F61-4D97-9D56-11F2410EA5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6E0C0A-F6A5-453E-A0E2-82D7C82A9B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EFB7C557-141F-4326-A896-5CE09990A6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73888" y="6642100"/>
            <a:ext cx="21701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5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b="0" dirty="0">
                <a:noFill/>
              </a:rPr>
              <a:t>Copyright © 2011 - MsRazz ChemClass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C:\Documents and Settings\randaash\Desktop\Dropbox\Karen TPT\sigfigsbackground_titleslie.jpg">
            <a:extLst>
              <a:ext uri="{FF2B5EF4-FFF2-40B4-BE49-F238E27FC236}">
                <a16:creationId xmlns:a16="http://schemas.microsoft.com/office/drawing/2014/main" id="{70A383E5-96EF-467D-BEA6-0AAA0A70B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6">
            <a:extLst>
              <a:ext uri="{FF2B5EF4-FFF2-40B4-BE49-F238E27FC236}">
                <a16:creationId xmlns:a16="http://schemas.microsoft.com/office/drawing/2014/main" id="{2B7D43C4-D5E9-43A5-8340-D3D2DDB67FCD}"/>
              </a:ext>
            </a:extLst>
          </p:cNvPr>
          <p:cNvSpPr>
            <a:spLocks noChangeArrowheads="1"/>
          </p:cNvSpPr>
          <p:nvPr/>
        </p:nvSpPr>
        <p:spPr bwMode="auto">
          <a:xfrm rot="796342">
            <a:off x="5006409" y="-1992209"/>
            <a:ext cx="3667125" cy="1555750"/>
          </a:xfrm>
          <a:prstGeom prst="irregularSeal1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en-US" sz="2600" dirty="0">
                <a:latin typeface="Script MT Bold" pitchFamily="66" charset="0"/>
                <a:cs typeface="Arial" charset="0"/>
              </a:rPr>
              <a:t>Day 5-Notes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7CE8167E-4F21-43F2-882B-9B47866E569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85800" y="10668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6000" b="1" dirty="0">
                <a:solidFill>
                  <a:schemeClr val="tx2"/>
                </a:solidFill>
                <a:latin typeface="Trebuchet MS" panose="020B0603020202020204" pitchFamily="34" charset="0"/>
              </a:rPr>
              <a:t>Unit: Introduction to Chemistry</a:t>
            </a:r>
            <a:br>
              <a:rPr lang="en-US" altLang="en-US" sz="6000" b="1" dirty="0">
                <a:solidFill>
                  <a:schemeClr val="tx2"/>
                </a:solidFill>
                <a:latin typeface="Trebuchet MS" panose="020B0603020202020204" pitchFamily="34" charset="0"/>
              </a:rPr>
            </a:br>
            <a:r>
              <a:rPr lang="en-US" altLang="en-US" sz="4800" i="1" dirty="0">
                <a:solidFill>
                  <a:schemeClr val="bg1"/>
                </a:solidFill>
                <a:latin typeface="Trebuchet MS" panose="020B0603020202020204" pitchFamily="34" charset="0"/>
              </a:rPr>
              <a:t>Significant Figure Rules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145F5D-30BE-4221-97D0-6F057CC3A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-304800"/>
            <a:ext cx="3834716" cy="1987468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randaash\Desktop\Dropbox\Karen TPT\sigfigsbackground_body.jpg">
            <a:extLst>
              <a:ext uri="{FF2B5EF4-FFF2-40B4-BE49-F238E27FC236}">
                <a16:creationId xmlns:a16="http://schemas.microsoft.com/office/drawing/2014/main" id="{7520AC47-7EA7-48EE-BC8F-7E3746171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2">
            <a:extLst>
              <a:ext uri="{FF2B5EF4-FFF2-40B4-BE49-F238E27FC236}">
                <a16:creationId xmlns:a16="http://schemas.microsoft.com/office/drawing/2014/main" id="{ABECF9BD-EF38-4D51-B24B-8DD965040C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>
                <a:solidFill>
                  <a:schemeClr val="bg1"/>
                </a:solidFill>
                <a:latin typeface="Impact" panose="020B0806030902050204" pitchFamily="34" charset="0"/>
              </a:rPr>
              <a:t>Summary</a:t>
            </a:r>
          </a:p>
        </p:txBody>
      </p:sp>
      <p:sp>
        <p:nvSpPr>
          <p:cNvPr id="10244" name="TextBox 11">
            <a:extLst>
              <a:ext uri="{FF2B5EF4-FFF2-40B4-BE49-F238E27FC236}">
                <a16:creationId xmlns:a16="http://schemas.microsoft.com/office/drawing/2014/main" id="{50503CD3-DF97-4B71-B3DA-F1E0B91AD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33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0070C0"/>
                </a:solidFill>
                <a:latin typeface="Trebuchet MS" panose="020B0603020202020204" pitchFamily="34" charset="0"/>
              </a:rPr>
              <a:t>0.000</a:t>
            </a:r>
            <a:r>
              <a:rPr lang="en-US" altLang="en-US" sz="4400">
                <a:latin typeface="Trebuchet MS" panose="020B0603020202020204" pitchFamily="34" charset="0"/>
              </a:rPr>
              <a:t>424</a:t>
            </a:r>
            <a:r>
              <a:rPr lang="en-US" altLang="en-US" sz="4400">
                <a:solidFill>
                  <a:srgbClr val="92D050"/>
                </a:solidFill>
                <a:latin typeface="Trebuchet MS" panose="020B0603020202020204" pitchFamily="34" charset="0"/>
              </a:rPr>
              <a:t>000</a:t>
            </a:r>
            <a:r>
              <a:rPr lang="en-US" altLang="en-US" sz="4400">
                <a:latin typeface="Trebuchet MS" panose="020B0603020202020204" pitchFamily="34" charset="0"/>
              </a:rPr>
              <a:t>6</a:t>
            </a:r>
            <a:r>
              <a:rPr lang="en-US" altLang="en-US" sz="4400">
                <a:solidFill>
                  <a:srgbClr val="FF66CC"/>
                </a:solidFill>
                <a:latin typeface="Trebuchet MS" panose="020B0603020202020204" pitchFamily="34" charset="0"/>
              </a:rPr>
              <a:t>00</a:t>
            </a: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EC70C225-76FE-4C24-A5DF-8D5B6B22D06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006600"/>
            <a:ext cx="2133600" cy="2467928"/>
            <a:chOff x="914400" y="2006600"/>
            <a:chExt cx="2133600" cy="2467865"/>
          </a:xfrm>
        </p:grpSpPr>
        <p:sp>
          <p:nvSpPr>
            <p:cNvPr id="10252" name="TextBox 12">
              <a:extLst>
                <a:ext uri="{FF2B5EF4-FFF2-40B4-BE49-F238E27FC236}">
                  <a16:creationId xmlns:a16="http://schemas.microsoft.com/office/drawing/2014/main" id="{08D9C313-C30A-456A-8E96-5CB2C422B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997175"/>
              <a:ext cx="2057400" cy="1477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000" b="1" dirty="0">
                  <a:solidFill>
                    <a:srgbClr val="0070C0"/>
                  </a:solidFill>
                  <a:latin typeface="Trebuchet MS" panose="020B0603020202020204" pitchFamily="34" charset="0"/>
                </a:rPr>
                <a:t>(Leading)NEVER significant</a:t>
              </a: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BFC8C31-903C-496B-BC5C-86DFB613B5F4}"/>
                </a:ext>
              </a:extLst>
            </p:cNvPr>
            <p:cNvCxnSpPr>
              <a:cxnSpLocks/>
              <a:stCxn id="10252" idx="0"/>
            </p:cNvCxnSpPr>
            <p:nvPr/>
          </p:nvCxnSpPr>
          <p:spPr>
            <a:xfrm flipV="1">
              <a:off x="1943100" y="2006600"/>
              <a:ext cx="1104900" cy="990575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8B6E21E5-D483-49B4-9857-6C0B603F1146}"/>
              </a:ext>
            </a:extLst>
          </p:cNvPr>
          <p:cNvGrpSpPr>
            <a:grpSpLocks/>
          </p:cNvGrpSpPr>
          <p:nvPr/>
        </p:nvGrpSpPr>
        <p:grpSpPr bwMode="auto">
          <a:xfrm>
            <a:off x="3200400" y="1981201"/>
            <a:ext cx="2209800" cy="2544128"/>
            <a:chOff x="1066800" y="1854201"/>
            <a:chExt cx="2209800" cy="2544064"/>
          </a:xfrm>
        </p:grpSpPr>
        <p:sp>
          <p:nvSpPr>
            <p:cNvPr id="10250" name="TextBox 18">
              <a:extLst>
                <a:ext uri="{FF2B5EF4-FFF2-40B4-BE49-F238E27FC236}">
                  <a16:creationId xmlns:a16="http://schemas.microsoft.com/office/drawing/2014/main" id="{9C5758C2-E5B1-42A8-A8B3-5E8119F7BE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2920974"/>
              <a:ext cx="2209800" cy="1477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000" b="1" dirty="0">
                  <a:solidFill>
                    <a:srgbClr val="92D050"/>
                  </a:solidFill>
                  <a:latin typeface="Trebuchet MS" panose="020B0603020202020204" pitchFamily="34" charset="0"/>
                </a:rPr>
                <a:t>(Captive)</a:t>
              </a:r>
            </a:p>
            <a:p>
              <a:pPr algn="ctr" eaLnBrk="1" hangingPunct="1"/>
              <a:r>
                <a:rPr lang="en-US" altLang="en-US" sz="3000" b="1" dirty="0">
                  <a:solidFill>
                    <a:srgbClr val="92D050"/>
                  </a:solidFill>
                  <a:latin typeface="Trebuchet MS" panose="020B0603020202020204" pitchFamily="34" charset="0"/>
                </a:rPr>
                <a:t>ALWAYS significant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B98C373-6F4E-425A-AAF6-3A3B465C96C0}"/>
                </a:ext>
              </a:extLst>
            </p:cNvPr>
            <p:cNvCxnSpPr>
              <a:stCxn id="10250" idx="0"/>
            </p:cNvCxnSpPr>
            <p:nvPr/>
          </p:nvCxnSpPr>
          <p:spPr>
            <a:xfrm flipV="1">
              <a:off x="2171700" y="1854201"/>
              <a:ext cx="800100" cy="1066773"/>
            </a:xfrm>
            <a:prstGeom prst="straightConnector1">
              <a:avLst/>
            </a:prstGeom>
            <a:ln w="25400">
              <a:solidFill>
                <a:srgbClr val="99FF3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1">
            <a:extLst>
              <a:ext uri="{FF2B5EF4-FFF2-40B4-BE49-F238E27FC236}">
                <a16:creationId xmlns:a16="http://schemas.microsoft.com/office/drawing/2014/main" id="{9E5DA50E-4BFB-4993-8AF6-CBF3406C434A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1981201"/>
            <a:ext cx="2895600" cy="2929592"/>
            <a:chOff x="5715000" y="1981201"/>
            <a:chExt cx="2895600" cy="2928839"/>
          </a:xfrm>
        </p:grpSpPr>
        <p:sp>
          <p:nvSpPr>
            <p:cNvPr id="10248" name="TextBox 24">
              <a:extLst>
                <a:ext uri="{FF2B5EF4-FFF2-40B4-BE49-F238E27FC236}">
                  <a16:creationId xmlns:a16="http://schemas.microsoft.com/office/drawing/2014/main" id="{9FF25EA9-FC4F-4010-B461-8E01BD1052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5000" y="2971546"/>
              <a:ext cx="2895600" cy="1938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3000" b="1" dirty="0">
                  <a:solidFill>
                    <a:srgbClr val="FF66CC"/>
                  </a:solidFill>
                  <a:latin typeface="Trebuchet MS" panose="020B0603020202020204" pitchFamily="34" charset="0"/>
                </a:rPr>
                <a:t>(Trailing)</a:t>
              </a:r>
            </a:p>
            <a:p>
              <a:pPr algn="ctr" eaLnBrk="1" hangingPunct="1"/>
              <a:r>
                <a:rPr lang="en-US" altLang="en-US" sz="3000" b="1" dirty="0">
                  <a:solidFill>
                    <a:srgbClr val="FF66CC"/>
                  </a:solidFill>
                  <a:latin typeface="Trebuchet MS" panose="020B0603020202020204" pitchFamily="34" charset="0"/>
                </a:rPr>
                <a:t>SOMETIMES significant</a:t>
              </a:r>
            </a:p>
            <a:p>
              <a:pPr algn="ctr" eaLnBrk="1" hangingPunct="1"/>
              <a:r>
                <a:rPr lang="en-US" altLang="en-US" sz="3000" b="1" dirty="0">
                  <a:solidFill>
                    <a:srgbClr val="FF66CC"/>
                  </a:solidFill>
                  <a:latin typeface="Trebuchet MS" panose="020B0603020202020204" pitchFamily="34" charset="0"/>
                </a:rPr>
                <a:t>(decimal=sig.)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B7D27372-926C-4785-913F-82AD9D87720E}"/>
                </a:ext>
              </a:extLst>
            </p:cNvPr>
            <p:cNvCxnSpPr>
              <a:stCxn id="10248" idx="0"/>
            </p:cNvCxnSpPr>
            <p:nvPr/>
          </p:nvCxnSpPr>
          <p:spPr>
            <a:xfrm flipH="1" flipV="1">
              <a:off x="6096000" y="1981201"/>
              <a:ext cx="1066800" cy="990345"/>
            </a:xfrm>
            <a:prstGeom prst="straightConnector1">
              <a:avLst/>
            </a:prstGeom>
            <a:ln w="25400">
              <a:solidFill>
                <a:srgbClr val="FF66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randaash\Desktop\Dropbox\Karen TPT\sigfigsbackground_body.jpg">
            <a:extLst>
              <a:ext uri="{FF2B5EF4-FFF2-40B4-BE49-F238E27FC236}">
                <a16:creationId xmlns:a16="http://schemas.microsoft.com/office/drawing/2014/main" id="{3FC147AC-546B-4530-8AFC-4BD53563E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2">
            <a:extLst>
              <a:ext uri="{FF2B5EF4-FFF2-40B4-BE49-F238E27FC236}">
                <a16:creationId xmlns:a16="http://schemas.microsoft.com/office/drawing/2014/main" id="{18106B03-A80E-4CD0-9FDA-0EA121F1D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solidFill>
                  <a:schemeClr val="bg1"/>
                </a:solidFill>
                <a:latin typeface="Impact" panose="020B0806030902050204" pitchFamily="34" charset="0"/>
              </a:rPr>
              <a:t>You try it!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4522516-13F4-4953-AB88-795A944ED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9248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How many sig figs are in the following?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4.59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3.00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200,202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0.0050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43,000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>
                <a:latin typeface="Trebuchet MS" panose="020B0603020202020204" pitchFamily="34" charset="0"/>
              </a:rPr>
              <a:t>1.09 x 10</a:t>
            </a:r>
            <a:r>
              <a:rPr lang="en-US" altLang="en-US" baseline="30000"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F773A1-9C3B-4D2C-A611-BBE384A13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8542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70C0"/>
                </a:solidFill>
                <a:latin typeface="Trebuchet MS" panose="020B0603020202020204" pitchFamily="34" charset="0"/>
              </a:rPr>
              <a:t>3</a:t>
            </a:r>
            <a:endParaRPr lang="en-US" altLang="en-US" b="1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380E06-C71B-467D-A211-98C79F209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463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rebuchet MS" panose="020B0603020202020204" pitchFamily="34" charset="0"/>
              </a:rPr>
              <a:t>3</a:t>
            </a:r>
            <a:endParaRPr lang="en-US" altLang="en-US" b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63811-7B0B-4AEB-A3DE-5DEC6748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781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rebuchet MS" panose="020B0603020202020204" pitchFamily="34" charset="0"/>
              </a:rPr>
              <a:t>6</a:t>
            </a:r>
            <a:endParaRPr lang="en-US" altLang="en-US" b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4D4086-CE9D-4442-B704-44F9334D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06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endParaRPr lang="en-US" altLang="en-US" b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C0929C-4747-4584-884C-49D35FC39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2164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rebuchet MS" panose="020B0603020202020204" pitchFamily="34" charset="0"/>
              </a:rPr>
              <a:t>2</a:t>
            </a:r>
            <a:endParaRPr lang="en-US" altLang="en-US" b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EF33BC-376C-48E1-AB4F-F1B180FCF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749800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70C0"/>
                </a:solidFill>
                <a:latin typeface="Trebuchet MS" panose="020B0603020202020204" pitchFamily="34" charset="0"/>
              </a:rPr>
              <a:t>3</a:t>
            </a:r>
            <a:endParaRPr lang="en-US" altLang="en-US" b="1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91B43E-FFA8-465B-98EE-77B3C124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800" b="1" dirty="0">
                <a:latin typeface="Trebuchet MS" panose="020B0603020202020204" pitchFamily="34" charset="0"/>
              </a:rPr>
              <a:t>After today, you should be able to: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F0BCE8-FDC5-4D7C-B3B2-062DAFC92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z="3600" dirty="0">
                <a:latin typeface="Trebuchet MS" panose="020B0603020202020204" pitchFamily="34" charset="0"/>
              </a:rPr>
              <a:t>Identify the amount of significant figures in a number</a:t>
            </a:r>
          </a:p>
          <a:p>
            <a:pPr lvl="0"/>
            <a:r>
              <a:rPr lang="en-US" sz="3600" dirty="0">
                <a:latin typeface="Trebuchet MS" panose="020B0603020202020204" pitchFamily="34" charset="0"/>
              </a:rPr>
              <a:t>Demonstrate how to read significant figures off of measuring instruments</a:t>
            </a:r>
          </a:p>
        </p:txBody>
      </p:sp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54E180D3-8760-4E93-834E-7BA90F981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457200"/>
            <a:ext cx="8229600" cy="5211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rebuchet MS" panose="020B0603020202020204" pitchFamily="34" charset="0"/>
              </a:rPr>
              <a:t>There is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uncertainty</a:t>
            </a:r>
            <a:r>
              <a:rPr lang="en-US" altLang="en-US">
                <a:solidFill>
                  <a:srgbClr val="3366FF"/>
                </a:solidFill>
                <a:latin typeface="Trebuchet MS" panose="020B0603020202020204" pitchFamily="34" charset="0"/>
              </a:rPr>
              <a:t> </a:t>
            </a:r>
            <a:r>
              <a:rPr lang="en-US" altLang="en-US">
                <a:latin typeface="Trebuchet MS" panose="020B0603020202020204" pitchFamily="34" charset="0"/>
              </a:rPr>
              <a:t>in all measurements.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rebuchet MS" panose="020B0603020202020204" pitchFamily="34" charset="0"/>
              </a:rPr>
              <a:t>The “certain” digits include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all numbers read directly off of the measuring device PLUS </a:t>
            </a:r>
            <a:r>
              <a:rPr lang="en-US" altLang="en-US" i="1" u="sng">
                <a:solidFill>
                  <a:srgbClr val="3366FF"/>
                </a:solidFill>
                <a:latin typeface="Trebuchet MS" panose="020B0603020202020204" pitchFamily="34" charset="0"/>
              </a:rPr>
              <a:t>one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extra estimated digit.</a:t>
            </a:r>
          </a:p>
          <a:p>
            <a:pPr eaLnBrk="1" hangingPunct="1">
              <a:lnSpc>
                <a:spcPct val="90000"/>
              </a:lnSpc>
            </a:pPr>
            <a:endParaRPr lang="en-US" altLang="en-US">
              <a:solidFill>
                <a:srgbClr val="3366FF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rebuchet MS" panose="020B0603020202020204" pitchFamily="34" charset="0"/>
              </a:rPr>
              <a:t>Ex:			This device is a graduated 			cylinder.  The units are mL.  			The proper reading should 			be:</a:t>
            </a:r>
            <a:endParaRPr lang="en-US" altLang="en-US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3075" name="Picture 7" descr="http://ritter.tea.state.tx.us/student.assessment/resources/online/2006/grade10/science/images/42graphicaa.gif">
            <a:extLst>
              <a:ext uri="{FF2B5EF4-FFF2-40B4-BE49-F238E27FC236}">
                <a16:creationId xmlns:a16="http://schemas.microsoft.com/office/drawing/2014/main" id="{7996B5EA-863F-4B48-BA73-214C6B0F9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0" y="3124200"/>
            <a:ext cx="173355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>
            <a:extLst>
              <a:ext uri="{FF2B5EF4-FFF2-40B4-BE49-F238E27FC236}">
                <a16:creationId xmlns:a16="http://schemas.microsoft.com/office/drawing/2014/main" id="{379314E8-2B31-4170-BF23-3E976F122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754563"/>
            <a:ext cx="4724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rebuchet MS" panose="020B0603020202020204" pitchFamily="34" charset="0"/>
              </a:rPr>
              <a:t>56.</a:t>
            </a:r>
            <a:r>
              <a:rPr lang="en-US" altLang="en-US" sz="3200" u="sng">
                <a:solidFill>
                  <a:srgbClr val="FF0000"/>
                </a:solidFill>
                <a:latin typeface="Trebuchet MS" panose="020B0603020202020204" pitchFamily="34" charset="0"/>
              </a:rPr>
              <a:t>0</a:t>
            </a:r>
            <a:r>
              <a:rPr lang="en-US" altLang="en-US" sz="3200">
                <a:latin typeface="Trebuchet MS" panose="020B0603020202020204" pitchFamily="34" charset="0"/>
              </a:rPr>
              <a:t>mL</a:t>
            </a:r>
            <a:r>
              <a:rPr lang="en-US" altLang="en-US" sz="3200">
                <a:solidFill>
                  <a:srgbClr val="FF0000"/>
                </a:solidFill>
                <a:latin typeface="Trebuchet MS" panose="020B0603020202020204" pitchFamily="34" charset="0"/>
              </a:rPr>
              <a:t> (estimated digit)</a:t>
            </a:r>
          </a:p>
        </p:txBody>
      </p:sp>
    </p:spTree>
    <p:extLst>
      <p:ext uri="{BB962C8B-B14F-4D97-AF65-F5344CB8AC3E}">
        <p14:creationId xmlns:p14="http://schemas.microsoft.com/office/powerpoint/2010/main" val="1467145653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30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2178724C-07EC-4162-9EA8-217EC9944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559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solidFill>
                  <a:srgbClr val="3366FF"/>
                </a:solidFill>
                <a:latin typeface="Trebuchet MS" panose="020B0603020202020204" pitchFamily="34" charset="0"/>
              </a:rPr>
              <a:t>The amount of definite digits depends on the measuring device.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>
              <a:solidFill>
                <a:srgbClr val="3366FF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rebuchet MS" panose="020B0603020202020204" pitchFamily="34" charset="0"/>
              </a:rPr>
              <a:t>An </a:t>
            </a:r>
            <a:r>
              <a:rPr lang="en-US" altLang="en-US" sz="2800" u="sng">
                <a:latin typeface="Trebuchet MS" panose="020B0603020202020204" pitchFamily="34" charset="0"/>
              </a:rPr>
              <a:t>exact</a:t>
            </a:r>
            <a:r>
              <a:rPr lang="en-US" altLang="en-US" sz="2800">
                <a:latin typeface="Trebuchet MS" panose="020B0603020202020204" pitchFamily="34" charset="0"/>
              </a:rPr>
              <a:t> number has no uncertainty, and therefore </a:t>
            </a:r>
            <a:r>
              <a:rPr lang="en-US" altLang="en-US" sz="2800" i="1">
                <a:solidFill>
                  <a:srgbClr val="3366FF"/>
                </a:solidFill>
                <a:latin typeface="Trebuchet MS" panose="020B0603020202020204" pitchFamily="34" charset="0"/>
              </a:rPr>
              <a:t>has an infinite number of significant figures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rebuchet MS" panose="020B0603020202020204" pitchFamily="34" charset="0"/>
              </a:rPr>
              <a:t>Example: </a:t>
            </a:r>
            <a:r>
              <a:rPr lang="en-US" altLang="en-US" sz="2400" i="1">
                <a:solidFill>
                  <a:srgbClr val="3366FF"/>
                </a:solidFill>
                <a:latin typeface="Trebuchet MS" panose="020B0603020202020204" pitchFamily="34" charset="0"/>
              </a:rPr>
              <a:t>25 people, 25.0000000000000000000….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i="1">
              <a:solidFill>
                <a:srgbClr val="3366FF"/>
              </a:solidFill>
              <a:latin typeface="Trebuchet MS" panose="020B0603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rebuchet MS" panose="020B0603020202020204" pitchFamily="34" charset="0"/>
              </a:rPr>
              <a:t>Defined quantities are considered to be exact.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Example: </a:t>
            </a:r>
            <a:r>
              <a:rPr lang="en-US" altLang="en-US" sz="2400" i="1">
                <a:solidFill>
                  <a:srgbClr val="3366FF"/>
                </a:solidFill>
                <a:latin typeface="Trebuchet MS" panose="020B0603020202020204" pitchFamily="34" charset="0"/>
              </a:rPr>
              <a:t>12 in=1ft, 100cm=1m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randaash\Desktop\Dropbox\Karen TPT\sigfigsbackground_body.jpg">
            <a:extLst>
              <a:ext uri="{FF2B5EF4-FFF2-40B4-BE49-F238E27FC236}">
                <a16:creationId xmlns:a16="http://schemas.microsoft.com/office/drawing/2014/main" id="{9FF4C73E-1B29-4341-A323-06B63C3AF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E36C39DA-9D8B-4AB6-9272-CEFB898CA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>
                <a:solidFill>
                  <a:schemeClr val="bg1"/>
                </a:solidFill>
                <a:latin typeface="Impact" panose="020B0806030902050204" pitchFamily="34" charset="0"/>
              </a:rPr>
              <a:t>Rules for Sig Figs!!  </a:t>
            </a:r>
            <a:endParaRPr lang="en-US" altLang="en-US" sz="6000">
              <a:solidFill>
                <a:schemeClr val="bg1"/>
              </a:solidFill>
              <a:latin typeface="Impact" panose="020B0806030902050204" pitchFamily="34" charset="0"/>
              <a:sym typeface="Wingdings" panose="05000000000000000000" pitchFamily="2" charset="2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86F4D27-7AF8-4E6C-AE4C-D6E302963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  <a:tabLst>
                <a:tab pos="1890713" algn="l"/>
              </a:tabLst>
            </a:pPr>
            <a:r>
              <a:rPr lang="en-US" altLang="en-US" i="1">
                <a:latin typeface="Trebuchet MS" panose="020B0603020202020204" pitchFamily="34" charset="0"/>
              </a:rPr>
              <a:t>1.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All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non-zero digits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are significant</a:t>
            </a:r>
          </a:p>
          <a:p>
            <a:pPr marL="609600" indent="-609600" eaLnBrk="1" hangingPunct="1">
              <a:buFontTx/>
              <a:buNone/>
              <a:tabLst>
                <a:tab pos="1890713" algn="l"/>
              </a:tabLst>
            </a:pPr>
            <a:r>
              <a:rPr lang="en-US" altLang="en-US">
                <a:latin typeface="Trebuchet MS" panose="020B0603020202020204" pitchFamily="34" charset="0"/>
              </a:rPr>
              <a:t>Example: 	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2.17</a:t>
            </a:r>
            <a:r>
              <a:rPr lang="en-US" altLang="en-US">
                <a:latin typeface="Trebuchet MS" panose="020B0603020202020204" pitchFamily="34" charset="0"/>
              </a:rPr>
              <a:t> - 3 s.f.</a:t>
            </a:r>
          </a:p>
          <a:p>
            <a:pPr marL="609600" indent="-609600" eaLnBrk="1" hangingPunct="1">
              <a:buFontTx/>
              <a:buNone/>
              <a:tabLst>
                <a:tab pos="1890713" algn="l"/>
              </a:tabLst>
            </a:pPr>
            <a:r>
              <a:rPr lang="en-US" altLang="en-US">
                <a:latin typeface="Trebuchet MS" panose="020B0603020202020204" pitchFamily="34" charset="0"/>
              </a:rPr>
              <a:t>		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3894.6</a:t>
            </a:r>
            <a:r>
              <a:rPr lang="en-US" altLang="en-US">
                <a:latin typeface="Trebuchet MS" panose="020B0603020202020204" pitchFamily="34" charset="0"/>
              </a:rPr>
              <a:t> – 5 s.f.</a:t>
            </a:r>
          </a:p>
        </p:txBody>
      </p:sp>
      <p:pic>
        <p:nvPicPr>
          <p:cNvPr id="5125" name="Picture 4" descr="MCj01993300000[1]">
            <a:extLst>
              <a:ext uri="{FF2B5EF4-FFF2-40B4-BE49-F238E27FC236}">
                <a16:creationId xmlns:a16="http://schemas.microsoft.com/office/drawing/2014/main" id="{722FA9D1-72C5-454E-B086-7BE7C855F9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79813"/>
            <a:ext cx="4800600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ED46AAE2-DE0B-48B2-8E84-534E40416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559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tabLst>
                <a:tab pos="1936750" algn="l"/>
              </a:tabLst>
            </a:pPr>
            <a:r>
              <a:rPr lang="en-US" altLang="en-US">
                <a:latin typeface="Trebuchet MS" panose="020B0603020202020204" pitchFamily="34" charset="0"/>
              </a:rPr>
              <a:t>2.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Leading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zeros are </a:t>
            </a:r>
            <a:r>
              <a:rPr lang="en-US" altLang="en-US" i="1" u="sng">
                <a:solidFill>
                  <a:srgbClr val="3366FF"/>
                </a:solidFill>
                <a:latin typeface="Arial Black" panose="020B0A04020102020204" pitchFamily="34" charset="0"/>
              </a:rPr>
              <a:t>never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significant (zeros to the left)</a:t>
            </a:r>
          </a:p>
          <a:p>
            <a:pPr eaLnBrk="1" hangingPunct="1">
              <a:buFontTx/>
              <a:buNone/>
              <a:tabLst>
                <a:tab pos="1936750" algn="l"/>
              </a:tabLst>
            </a:pPr>
            <a:r>
              <a:rPr lang="en-US" altLang="en-US">
                <a:latin typeface="Trebuchet MS" panose="020B0603020202020204" pitchFamily="34" charset="0"/>
              </a:rPr>
              <a:t>Example:	0.00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US" altLang="en-US">
                <a:latin typeface="Trebuchet MS" panose="020B0603020202020204" pitchFamily="34" charset="0"/>
              </a:rPr>
              <a:t> - 1 s.f.</a:t>
            </a:r>
          </a:p>
          <a:p>
            <a:pPr eaLnBrk="1" hangingPunct="1">
              <a:buFontTx/>
              <a:buNone/>
              <a:tabLst>
                <a:tab pos="1936750" algn="l"/>
              </a:tabLst>
            </a:pPr>
            <a:r>
              <a:rPr lang="en-US" altLang="en-US">
                <a:latin typeface="Trebuchet MS" panose="020B0603020202020204" pitchFamily="34" charset="0"/>
              </a:rPr>
              <a:t>		0.0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4</a:t>
            </a:r>
            <a:r>
              <a:rPr lang="en-US" altLang="en-US">
                <a:latin typeface="Trebuchet MS" panose="020B0603020202020204" pitchFamily="34" charset="0"/>
              </a:rPr>
              <a:t> – 1 s.f.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760F79B4-9D9C-4829-89FA-86D5F9B1C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559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3.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Captive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zeros are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always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significant (zeros in the middle)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Example:	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205</a:t>
            </a:r>
            <a:r>
              <a:rPr lang="en-US" altLang="en-US">
                <a:latin typeface="Trebuchet MS" panose="020B0603020202020204" pitchFamily="34" charset="0"/>
              </a:rPr>
              <a:t> – 3 s.f.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	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20005</a:t>
            </a:r>
            <a:r>
              <a:rPr lang="en-US" altLang="en-US">
                <a:latin typeface="Trebuchet MS" panose="020B0603020202020204" pitchFamily="34" charset="0"/>
              </a:rPr>
              <a:t> – 5 s.f.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14E4850-81A8-418D-929B-69BF9E90C0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533400"/>
            <a:ext cx="8229600" cy="5592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4.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Trailing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zeros are </a:t>
            </a:r>
            <a:r>
              <a:rPr lang="en-US" altLang="en-US" i="1">
                <a:solidFill>
                  <a:srgbClr val="3366FF"/>
                </a:solidFill>
                <a:latin typeface="Arial Black" panose="020B0A04020102020204" pitchFamily="34" charset="0"/>
              </a:rPr>
              <a:t>sometimes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significant (zeros at the end)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a)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They are significant if the number 	contains a decimal point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	Example: 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155.0</a:t>
            </a:r>
            <a:r>
              <a:rPr lang="en-US" altLang="en-US">
                <a:latin typeface="Trebuchet MS" panose="020B0603020202020204" pitchFamily="34" charset="0"/>
              </a:rPr>
              <a:t> – 4 s.f.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			0.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450</a:t>
            </a:r>
            <a:r>
              <a:rPr lang="en-US" altLang="en-US">
                <a:latin typeface="Trebuchet MS" panose="020B0603020202020204" pitchFamily="34" charset="0"/>
              </a:rPr>
              <a:t> – 3 s.f.</a:t>
            </a:r>
          </a:p>
        </p:txBody>
      </p:sp>
      <p:pic>
        <p:nvPicPr>
          <p:cNvPr id="8195" name="Picture 4" descr="MCj03252400000[1]">
            <a:extLst>
              <a:ext uri="{FF2B5EF4-FFF2-40B4-BE49-F238E27FC236}">
                <a16:creationId xmlns:a16="http://schemas.microsoft.com/office/drawing/2014/main" id="{839B8922-5BC9-4B65-B05D-C771F3EC9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30700"/>
            <a:ext cx="32004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4957A7E3-CEC6-4010-90E9-4BF97C176B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81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4. </a:t>
            </a:r>
            <a:r>
              <a:rPr lang="en-US" altLang="en-US" b="1">
                <a:latin typeface="Arial Black" panose="020B0A04020102020204" pitchFamily="34" charset="0"/>
              </a:rPr>
              <a:t>Trailing</a:t>
            </a:r>
            <a:r>
              <a:rPr lang="en-US" altLang="en-US">
                <a:latin typeface="Trebuchet MS" panose="020B0603020202020204" pitchFamily="34" charset="0"/>
              </a:rPr>
              <a:t> zeros (cont.)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b) 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They are not sig. if the number 	</a:t>
            </a:r>
            <a:r>
              <a:rPr lang="en-US" altLang="en-US" i="1" u="sng">
                <a:solidFill>
                  <a:srgbClr val="3366FF"/>
                </a:solidFill>
                <a:latin typeface="Trebuchet MS" panose="020B0603020202020204" pitchFamily="34" charset="0"/>
              </a:rPr>
              <a:t>does not</a:t>
            </a:r>
            <a:r>
              <a:rPr lang="en-US" altLang="en-US" i="1">
                <a:solidFill>
                  <a:srgbClr val="3366FF"/>
                </a:solidFill>
                <a:latin typeface="Trebuchet MS" panose="020B0603020202020204" pitchFamily="34" charset="0"/>
              </a:rPr>
              <a:t> contain a decimal point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	Example: 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155</a:t>
            </a:r>
            <a:r>
              <a:rPr lang="en-US" altLang="en-US">
                <a:latin typeface="Trebuchet MS" panose="020B0603020202020204" pitchFamily="34" charset="0"/>
              </a:rPr>
              <a:t>0 – 3 s.f.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Trebuchet MS" panose="020B0603020202020204" pitchFamily="34" charset="0"/>
              </a:rPr>
              <a:t>					</a:t>
            </a:r>
            <a:r>
              <a:rPr lang="en-US" altLang="en-US">
                <a:solidFill>
                  <a:srgbClr val="FF0000"/>
                </a:solidFill>
                <a:latin typeface="Trebuchet MS" panose="020B0603020202020204" pitchFamily="34" charset="0"/>
              </a:rPr>
              <a:t>45</a:t>
            </a:r>
            <a:r>
              <a:rPr lang="en-US" altLang="en-US">
                <a:latin typeface="Trebuchet MS" panose="020B0603020202020204" pitchFamily="34" charset="0"/>
              </a:rPr>
              <a:t>000 – 2 s.f.</a:t>
            </a:r>
          </a:p>
        </p:txBody>
      </p:sp>
      <p:pic>
        <p:nvPicPr>
          <p:cNvPr id="9219" name="Picture 8" descr="MCj03975260000[1]">
            <a:extLst>
              <a:ext uri="{FF2B5EF4-FFF2-40B4-BE49-F238E27FC236}">
                <a16:creationId xmlns:a16="http://schemas.microsoft.com/office/drawing/2014/main" id="{FE5305AD-0FAE-4E24-9C75-E128C9C33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733800"/>
            <a:ext cx="3382962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CC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235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Impact</vt:lpstr>
      <vt:lpstr>Script MT Bold</vt:lpstr>
      <vt:lpstr>Trebuchet MS</vt:lpstr>
      <vt:lpstr>Default Design</vt:lpstr>
      <vt:lpstr>PowerPoint Presentation</vt:lpstr>
      <vt:lpstr>After today, you should be able to:</vt:lpstr>
      <vt:lpstr>PowerPoint Presentation</vt:lpstr>
      <vt:lpstr>PowerPoint Presentation</vt:lpstr>
      <vt:lpstr>Rules for Sig Figs!!  </vt:lpstr>
      <vt:lpstr>PowerPoint Presentation</vt:lpstr>
      <vt:lpstr>PowerPoint Presentation</vt:lpstr>
      <vt:lpstr>PowerPoint Presentation</vt:lpstr>
      <vt:lpstr>PowerPoint Presentation</vt:lpstr>
      <vt:lpstr>Summary</vt:lpstr>
      <vt:lpstr>You try it!</vt:lpstr>
    </vt:vector>
  </TitlesOfParts>
  <Company>brrsd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Figures!!!!!!! </dc:title>
  <dc:creator>Karen Randazzo</dc:creator>
  <cp:lastModifiedBy>Karen Randazzo</cp:lastModifiedBy>
  <cp:revision>73</cp:revision>
  <dcterms:created xsi:type="dcterms:W3CDTF">2008-09-12T12:39:09Z</dcterms:created>
  <dcterms:modified xsi:type="dcterms:W3CDTF">2019-07-09T19:38:42Z</dcterms:modified>
</cp:coreProperties>
</file>