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8" r:id="rId3"/>
    <p:sldId id="273" r:id="rId4"/>
    <p:sldId id="264" r:id="rId5"/>
    <p:sldId id="266" r:id="rId6"/>
    <p:sldId id="267" r:id="rId7"/>
    <p:sldId id="268" r:id="rId8"/>
    <p:sldId id="269" r:id="rId9"/>
    <p:sldId id="270" r:id="rId10"/>
    <p:sldId id="271" r:id="rId11"/>
    <p:sldId id="272" r:id="rId12"/>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33CC33"/>
    <a:srgbClr val="FF6600"/>
    <a:srgbClr val="573FBB"/>
    <a:srgbClr val="46A1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57" autoAdjust="0"/>
    <p:restoredTop sz="86333" autoAdjust="0"/>
  </p:normalViewPr>
  <p:slideViewPr>
    <p:cSldViewPr>
      <p:cViewPr varScale="1">
        <p:scale>
          <a:sx n="100" d="100"/>
          <a:sy n="100" d="100"/>
        </p:scale>
        <p:origin x="167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78" d="100"/>
          <a:sy n="78" d="100"/>
        </p:scale>
        <p:origin x="187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76B252C-8061-4154-936D-74F18A56F7BE}"/>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atin typeface="Arial" charset="0"/>
              </a:defRPr>
            </a:lvl1pPr>
          </a:lstStyle>
          <a:p>
            <a:pPr>
              <a:defRPr/>
            </a:pPr>
            <a:endParaRPr lang="en-US"/>
          </a:p>
        </p:txBody>
      </p:sp>
      <p:sp>
        <p:nvSpPr>
          <p:cNvPr id="19459" name="Rectangle 3">
            <a:extLst>
              <a:ext uri="{FF2B5EF4-FFF2-40B4-BE49-F238E27FC236}">
                <a16:creationId xmlns:a16="http://schemas.microsoft.com/office/drawing/2014/main" id="{D2C446A0-82B5-42E8-B3DB-8F95E12432E0}"/>
              </a:ext>
            </a:extLst>
          </p:cNvPr>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atin typeface="Arial" charset="0"/>
              </a:defRPr>
            </a:lvl1pPr>
          </a:lstStyle>
          <a:p>
            <a:pPr>
              <a:defRPr/>
            </a:pPr>
            <a:fld id="{8DCDA1AF-D8C2-4CF4-BF39-AF5B83E7B996}" type="datetimeFigureOut">
              <a:rPr lang="en-US"/>
              <a:pPr>
                <a:defRPr/>
              </a:pPr>
              <a:t>7/9/2019</a:t>
            </a:fld>
            <a:endParaRPr lang="en-US"/>
          </a:p>
        </p:txBody>
      </p:sp>
      <p:sp>
        <p:nvSpPr>
          <p:cNvPr id="19460" name="Rectangle 4">
            <a:extLst>
              <a:ext uri="{FF2B5EF4-FFF2-40B4-BE49-F238E27FC236}">
                <a16:creationId xmlns:a16="http://schemas.microsoft.com/office/drawing/2014/main" id="{5617BD13-4815-4F54-B4C7-EA3ED5925DF5}"/>
              </a:ext>
            </a:extLst>
          </p:cNvPr>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atin typeface="Arial" charset="0"/>
              </a:defRPr>
            </a:lvl1pPr>
          </a:lstStyle>
          <a:p>
            <a:pPr>
              <a:defRPr/>
            </a:pPr>
            <a:endParaRPr lang="en-US"/>
          </a:p>
        </p:txBody>
      </p:sp>
      <p:sp>
        <p:nvSpPr>
          <p:cNvPr id="19461" name="Rectangle 5">
            <a:extLst>
              <a:ext uri="{FF2B5EF4-FFF2-40B4-BE49-F238E27FC236}">
                <a16:creationId xmlns:a16="http://schemas.microsoft.com/office/drawing/2014/main" id="{FB7FA1BA-A752-4E01-9D8B-401D384A9CB6}"/>
              </a:ext>
            </a:extLst>
          </p:cNvPr>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541D18BD-E9DA-4589-9A68-E4708C45109B}"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75F5D77-3109-4E84-B35E-9131C655825B}"/>
              </a:ext>
            </a:extLst>
          </p:cNvPr>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a:extLst>
              <a:ext uri="{FF2B5EF4-FFF2-40B4-BE49-F238E27FC236}">
                <a16:creationId xmlns:a16="http://schemas.microsoft.com/office/drawing/2014/main" id="{DAEFAA21-D135-43CD-B8F1-89AD518B6457}"/>
              </a:ext>
            </a:extLst>
          </p:cNvPr>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atin typeface="Arial" charset="0"/>
              </a:defRPr>
            </a:lvl1pPr>
          </a:lstStyle>
          <a:p>
            <a:pPr>
              <a:defRPr/>
            </a:pPr>
            <a:fld id="{F079B75D-38B4-4E90-88B5-FFCC8E1DA9DD}" type="datetimeFigureOut">
              <a:rPr lang="en-US"/>
              <a:pPr>
                <a:defRPr/>
              </a:pPr>
              <a:t>7/9/2019</a:t>
            </a:fld>
            <a:endParaRPr lang="en-US"/>
          </a:p>
        </p:txBody>
      </p:sp>
      <p:sp>
        <p:nvSpPr>
          <p:cNvPr id="4" name="Slide Image Placeholder 3">
            <a:extLst>
              <a:ext uri="{FF2B5EF4-FFF2-40B4-BE49-F238E27FC236}">
                <a16:creationId xmlns:a16="http://schemas.microsoft.com/office/drawing/2014/main" id="{51023DF2-5039-41A0-8184-269FC45B559D}"/>
              </a:ext>
            </a:extLst>
          </p:cNvPr>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0421D212-93CE-4445-B671-D1582F01196B}"/>
              </a:ext>
            </a:extLst>
          </p:cNvPr>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86A037C-8408-43B8-8A12-4C2AE97F221C}"/>
              </a:ext>
            </a:extLst>
          </p:cNvPr>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a:extLst>
              <a:ext uri="{FF2B5EF4-FFF2-40B4-BE49-F238E27FC236}">
                <a16:creationId xmlns:a16="http://schemas.microsoft.com/office/drawing/2014/main" id="{877C2328-8F11-4483-BDC7-2C213494D01F}"/>
              </a:ext>
            </a:extLst>
          </p:cNvPr>
          <p:cNvSpPr>
            <a:spLocks noGrp="1"/>
          </p:cNvSpPr>
          <p:nvPr>
            <p:ph type="sldNum" sz="quarter" idx="5"/>
          </p:nvPr>
        </p:nvSpPr>
        <p:spPr>
          <a:xfrm>
            <a:off x="3884613" y="8829675"/>
            <a:ext cx="2971800" cy="465138"/>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9A138399-762E-4F5F-80E7-6050A823CE3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a:extLst>
              <a:ext uri="{FF2B5EF4-FFF2-40B4-BE49-F238E27FC236}">
                <a16:creationId xmlns:a16="http://schemas.microsoft.com/office/drawing/2014/main" id="{A3C1984B-4FF0-414A-837B-2A5AE75CCB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a:extLst>
              <a:ext uri="{FF2B5EF4-FFF2-40B4-BE49-F238E27FC236}">
                <a16:creationId xmlns:a16="http://schemas.microsoft.com/office/drawing/2014/main" id="{5373C420-64C7-4C9E-93E3-0A1985C55E8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latin typeface="Trebuchet MS" panose="020B0603020202020204" pitchFamily="34" charset="0"/>
              </a:rPr>
              <a:t>Observations </a:t>
            </a:r>
            <a:r>
              <a:rPr lang="en-US" altLang="en-US">
                <a:latin typeface="Trebuchet MS" panose="020B0603020202020204" pitchFamily="34" charset="0"/>
              </a:rPr>
              <a:t>often lead to questions, or problems. Ex: My flashlight won’t turn on.  Question: “What is wrong with the flashlight?”</a:t>
            </a:r>
          </a:p>
          <a:p>
            <a:pPr eaLnBrk="1" hangingPunct="1">
              <a:spcBef>
                <a:spcPct val="0"/>
              </a:spcBef>
            </a:pPr>
            <a:endParaRPr lang="en-US" altLang="en-US" i="1">
              <a:latin typeface="Trebuchet MS" panose="020B0603020202020204" pitchFamily="34" charset="0"/>
            </a:endParaRPr>
          </a:p>
          <a:p>
            <a:pPr eaLnBrk="1" hangingPunct="1">
              <a:spcBef>
                <a:spcPct val="0"/>
              </a:spcBef>
            </a:pPr>
            <a:r>
              <a:rPr lang="en-US" altLang="en-US" i="1">
                <a:latin typeface="Trebuchet MS" panose="020B0603020202020204" pitchFamily="34" charset="0"/>
              </a:rPr>
              <a:t>Hypotheses </a:t>
            </a:r>
            <a:r>
              <a:rPr lang="en-US" altLang="en-US">
                <a:latin typeface="Trebuchet MS" panose="020B0603020202020204" pitchFamily="34" charset="0"/>
              </a:rPr>
              <a:t>is written as a plural because more than one explanation is needed.  Ex: “The batteries must be dead.”</a:t>
            </a:r>
          </a:p>
          <a:p>
            <a:pPr eaLnBrk="1" hangingPunct="1">
              <a:spcBef>
                <a:spcPct val="0"/>
              </a:spcBef>
            </a:pPr>
            <a:endParaRPr lang="en-US" altLang="en-US">
              <a:latin typeface="Trebuchet MS" panose="020B0603020202020204" pitchFamily="34" charset="0"/>
            </a:endParaRPr>
          </a:p>
        </p:txBody>
      </p:sp>
      <p:sp>
        <p:nvSpPr>
          <p:cNvPr id="12292" name="Slide Number Placeholder 3">
            <a:extLst>
              <a:ext uri="{FF2B5EF4-FFF2-40B4-BE49-F238E27FC236}">
                <a16:creationId xmlns:a16="http://schemas.microsoft.com/office/drawing/2014/main" id="{C6652025-127C-4E2B-ADD5-609AD8562C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E91F8C6-3167-4A7E-97C6-71106A81B618}" type="slidenum">
              <a:rPr lang="en-US" altLang="en-US"/>
              <a:pPr eaLnBrk="1" hangingPunct="1"/>
              <a:t>4</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F9830A4E-B44D-404F-8390-011F9A64C4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8E4CC63F-8FCA-486A-91A3-95886761EDC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latin typeface="Trebuchet MS" panose="020B0603020202020204" pitchFamily="34" charset="0"/>
              </a:rPr>
              <a:t>Experiments </a:t>
            </a:r>
            <a:r>
              <a:rPr lang="en-US" altLang="en-US">
                <a:latin typeface="Trebuchet MS" panose="020B0603020202020204" pitchFamily="34" charset="0"/>
              </a:rPr>
              <a:t>is a procedure that is used to test a hypothesis.  Ex: Changing the batteries.  The variable that is changing is often called the </a:t>
            </a:r>
            <a:r>
              <a:rPr lang="en-US" altLang="en-US" i="1">
                <a:latin typeface="Trebuchet MS" panose="020B0603020202020204" pitchFamily="34" charset="0"/>
              </a:rPr>
              <a:t>independent variable.  </a:t>
            </a:r>
            <a:r>
              <a:rPr lang="en-US" altLang="en-US">
                <a:latin typeface="Trebuchet MS" panose="020B0603020202020204" pitchFamily="34" charset="0"/>
              </a:rPr>
              <a:t>The variable being tested is called the </a:t>
            </a:r>
            <a:r>
              <a:rPr lang="en-US" altLang="en-US" i="1">
                <a:latin typeface="Trebuchet MS" panose="020B0603020202020204" pitchFamily="34" charset="0"/>
              </a:rPr>
              <a:t>dependent variable.</a:t>
            </a:r>
            <a:endParaRPr lang="en-US" altLang="en-US">
              <a:latin typeface="Trebuchet MS" panose="020B0603020202020204" pitchFamily="34" charset="0"/>
            </a:endParaRPr>
          </a:p>
          <a:p>
            <a:pPr eaLnBrk="1" hangingPunct="1">
              <a:spcBef>
                <a:spcPct val="0"/>
              </a:spcBef>
            </a:pPr>
            <a:r>
              <a:rPr lang="en-US" altLang="en-US" i="1">
                <a:latin typeface="Trebuchet MS" panose="020B0603020202020204" pitchFamily="34" charset="0"/>
              </a:rPr>
              <a:t>If the flashlight did not turn on by changing the batteries, other experiments to test the rest of the hypotheses are used.</a:t>
            </a:r>
            <a:r>
              <a:rPr lang="en-US" altLang="en-US">
                <a:latin typeface="Trebuchet MS" panose="020B0603020202020204" pitchFamily="34" charset="0"/>
              </a:rPr>
              <a:t>  Ex: Changing the light bulb.</a:t>
            </a:r>
          </a:p>
          <a:p>
            <a:pPr eaLnBrk="1" hangingPunct="1">
              <a:spcBef>
                <a:spcPct val="0"/>
              </a:spcBef>
            </a:pPr>
            <a:endParaRPr lang="en-US" altLang="en-US">
              <a:latin typeface="Trebuchet MS" panose="020B0603020202020204" pitchFamily="34" charset="0"/>
            </a:endParaRPr>
          </a:p>
          <a:p>
            <a:pPr eaLnBrk="1" hangingPunct="1">
              <a:spcBef>
                <a:spcPct val="0"/>
              </a:spcBef>
            </a:pPr>
            <a:r>
              <a:rPr lang="en-US" altLang="en-US" i="1">
                <a:latin typeface="Trebuchet MS" panose="020B0603020202020204" pitchFamily="34" charset="0"/>
              </a:rPr>
              <a:t>Analysis </a:t>
            </a:r>
            <a:r>
              <a:rPr lang="en-US" altLang="en-US">
                <a:latin typeface="Trebuchet MS" panose="020B0603020202020204" pitchFamily="34" charset="0"/>
              </a:rPr>
              <a:t>and </a:t>
            </a:r>
            <a:r>
              <a:rPr lang="en-US" altLang="en-US" i="1">
                <a:latin typeface="Trebuchet MS" panose="020B0603020202020204" pitchFamily="34" charset="0"/>
              </a:rPr>
              <a:t>Experiments </a:t>
            </a:r>
            <a:r>
              <a:rPr lang="en-US" altLang="en-US">
                <a:latin typeface="Trebuchet MS" panose="020B0603020202020204" pitchFamily="34" charset="0"/>
              </a:rPr>
              <a:t>steps are usually performed together.</a:t>
            </a:r>
          </a:p>
          <a:p>
            <a:pPr eaLnBrk="1" hangingPunct="1">
              <a:spcBef>
                <a:spcPct val="0"/>
              </a:spcBef>
            </a:pPr>
            <a:endParaRPr lang="en-US" altLang="en-US">
              <a:latin typeface="Trebuchet MS" panose="020B0603020202020204" pitchFamily="34" charset="0"/>
            </a:endParaRPr>
          </a:p>
          <a:p>
            <a:pPr eaLnBrk="1" hangingPunct="1">
              <a:spcBef>
                <a:spcPct val="0"/>
              </a:spcBef>
            </a:pPr>
            <a:r>
              <a:rPr lang="en-US" altLang="en-US" i="1">
                <a:latin typeface="Trebuchet MS" panose="020B0603020202020204" pitchFamily="34" charset="0"/>
              </a:rPr>
              <a:t>Theories</a:t>
            </a:r>
            <a:r>
              <a:rPr lang="en-US" altLang="en-US">
                <a:latin typeface="Trebuchet MS" panose="020B0603020202020204" pitchFamily="34" charset="0"/>
              </a:rPr>
              <a:t> are made when a hypothesis agrees with the results of the experiments repeatedly.  </a:t>
            </a:r>
            <a:r>
              <a:rPr lang="en-US" altLang="en-US" i="1">
                <a:latin typeface="Trebuchet MS" panose="020B0603020202020204" pitchFamily="34" charset="0"/>
              </a:rPr>
              <a:t>Theories are often modified.</a:t>
            </a:r>
          </a:p>
        </p:txBody>
      </p:sp>
      <p:sp>
        <p:nvSpPr>
          <p:cNvPr id="13316" name="Slide Number Placeholder 3">
            <a:extLst>
              <a:ext uri="{FF2B5EF4-FFF2-40B4-BE49-F238E27FC236}">
                <a16:creationId xmlns:a16="http://schemas.microsoft.com/office/drawing/2014/main" id="{4E41C11E-5D23-4D74-8B7D-3C6FDC9A60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4A7C23-BA6A-42F7-B6BD-965F2A5F5394}" type="slidenum">
              <a:rPr lang="en-US" altLang="en-US"/>
              <a:pPr eaLnBrk="1" hangingPunct="1"/>
              <a:t>5</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146D836-538E-416D-A826-0154624CFE2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7EEE2B29-B0D9-4A71-99D4-AF15C684DA0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i="1">
                <a:latin typeface="Trebuchet MS" panose="020B0603020202020204" pitchFamily="34" charset="0"/>
              </a:rPr>
              <a:t>Laws</a:t>
            </a:r>
            <a:r>
              <a:rPr lang="en-US" altLang="en-US">
                <a:latin typeface="Trebuchet MS" panose="020B0603020202020204" pitchFamily="34" charset="0"/>
              </a:rPr>
              <a:t> do not try to explain why something is occurring.  Instead, theories are used for that purpose.  Laws are simple concise statements such as “What goes up, must come down.”  Or Newton’s Laws of motion.</a:t>
            </a:r>
            <a:endParaRPr lang="en-US" altLang="en-US" i="1">
              <a:latin typeface="Trebuchet MS" panose="020B0603020202020204" pitchFamily="34" charset="0"/>
            </a:endParaRPr>
          </a:p>
        </p:txBody>
      </p:sp>
      <p:sp>
        <p:nvSpPr>
          <p:cNvPr id="14340" name="Slide Number Placeholder 3">
            <a:extLst>
              <a:ext uri="{FF2B5EF4-FFF2-40B4-BE49-F238E27FC236}">
                <a16:creationId xmlns:a16="http://schemas.microsoft.com/office/drawing/2014/main" id="{76A8FB1F-17AA-4864-B341-8786A711CCD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7026242-8375-4DBF-87F5-CAFC6D426D3E}" type="slidenum">
              <a:rPr lang="en-US" altLang="en-US"/>
              <a:pPr eaLnBrk="1" hangingPunct="1"/>
              <a:t>6</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7B1D6D9E-C6FC-407E-B980-8357A9537B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273D4480-9831-4957-806D-25EFE98C8D5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F75D7CC7-7930-4E43-A7A4-020D03A24FB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8FC89C9-70A9-40AC-893B-EF5AFD09DA06}" type="slidenum">
              <a:rPr lang="en-US" altLang="en-US"/>
              <a:pPr eaLnBrk="1" hangingPunct="1"/>
              <a:t>8</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D61C6C92-7AD2-40E9-8961-72C74AFE6B6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a:extLst>
              <a:ext uri="{FF2B5EF4-FFF2-40B4-BE49-F238E27FC236}">
                <a16:creationId xmlns:a16="http://schemas.microsoft.com/office/drawing/2014/main" id="{07FAC79A-EE19-4676-866A-EB6A4C1E0AE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55C4B97C-0681-4DF7-8191-B2E70F721AE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6D4E6D4-0D36-45E0-8E4A-D4F753D73E89}" type="slidenum">
              <a:rPr lang="en-US" altLang="en-US"/>
              <a:pPr eaLnBrk="1" hangingPunct="1"/>
              <a:t>9</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16FD158D-A5F2-465E-8221-47598BA279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3310E74C-7023-443C-8F3F-16C2693CB8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100">
                <a:latin typeface="Trebuchet MS" panose="020B0603020202020204" pitchFamily="34" charset="0"/>
              </a:rPr>
              <a:t>Show the students what 39 g of sugar looks like ( I found it effective to show the sugar in a small beaker while holding it next to the can so they can see how much space it would take up in the can) next to approx *188 mg (on an index card) of Nutra Sweet. Explain that ALL that sugar is in the regular Coke can, and that small amount of Aspartame in the Diet Coke can. Explain that a small amount of Aspartame is needed to make the Diet Coke sweet because it is so concentrated. Most students are surprised to actually SEE how much sugar there is!</a:t>
            </a:r>
          </a:p>
          <a:p>
            <a:pPr eaLnBrk="1" hangingPunct="1">
              <a:spcBef>
                <a:spcPct val="0"/>
              </a:spcBef>
            </a:pPr>
            <a:endParaRPr lang="en-US" altLang="en-US" sz="1100">
              <a:latin typeface="Trebuchet MS" panose="020B0603020202020204" pitchFamily="34" charset="0"/>
            </a:endParaRPr>
          </a:p>
          <a:p>
            <a:pPr eaLnBrk="1" hangingPunct="1">
              <a:spcBef>
                <a:spcPct val="0"/>
              </a:spcBef>
            </a:pPr>
            <a:r>
              <a:rPr lang="en-US" altLang="en-US" sz="1100">
                <a:latin typeface="Trebuchet MS" panose="020B0603020202020204" pitchFamily="34" charset="0"/>
              </a:rPr>
              <a:t>Discuss how more "stuff" (matter) is crammed into the same amount of space, or VOLUME, and that increases the MASS. The relationship of Mass to Volume is Density. The more items (matter) you place into a defined space, the denser it becomes.</a:t>
            </a:r>
          </a:p>
        </p:txBody>
      </p:sp>
      <p:sp>
        <p:nvSpPr>
          <p:cNvPr id="17412" name="Slide Number Placeholder 3">
            <a:extLst>
              <a:ext uri="{FF2B5EF4-FFF2-40B4-BE49-F238E27FC236}">
                <a16:creationId xmlns:a16="http://schemas.microsoft.com/office/drawing/2014/main" id="{571D6E6E-29D0-493C-AD76-889CE6B49C6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27D5C2-3A22-40A9-ADFD-C3BE84AFF8C4}" type="slidenum">
              <a:rPr lang="en-US" altLang="en-US"/>
              <a:pPr eaLnBrk="1" hangingPunct="1"/>
              <a:t>10</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D184C880-B107-4AC9-A495-1DCEE0C7482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C632AE4-7C56-4563-984A-1C63D67693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9D8C1CA-F4F0-48F3-ACF7-766CFA4A73DF}"/>
              </a:ext>
            </a:extLst>
          </p:cNvPr>
          <p:cNvSpPr>
            <a:spLocks noGrp="1" noChangeArrowheads="1"/>
          </p:cNvSpPr>
          <p:nvPr>
            <p:ph type="sldNum" sz="quarter" idx="12"/>
          </p:nvPr>
        </p:nvSpPr>
        <p:spPr>
          <a:ln/>
        </p:spPr>
        <p:txBody>
          <a:bodyPr/>
          <a:lstStyle>
            <a:lvl1pPr>
              <a:defRPr/>
            </a:lvl1pPr>
          </a:lstStyle>
          <a:p>
            <a:fld id="{95F36F1C-6A7F-4CEC-B709-C64148C0E5AE}" type="slidenum">
              <a:rPr lang="en-US" altLang="en-US"/>
              <a:pPr/>
              <a:t>‹#›</a:t>
            </a:fld>
            <a:endParaRPr lang="en-US" altLang="en-US"/>
          </a:p>
        </p:txBody>
      </p:sp>
    </p:spTree>
    <p:extLst>
      <p:ext uri="{BB962C8B-B14F-4D97-AF65-F5344CB8AC3E}">
        <p14:creationId xmlns:p14="http://schemas.microsoft.com/office/powerpoint/2010/main" val="500001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74691E5B-F6BC-4E0E-B760-0513C90793C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F1468FF-45B7-438B-9D40-3E574BC965B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CD26C50-73F6-40B9-9BBB-D7B425FDD3E0}"/>
              </a:ext>
            </a:extLst>
          </p:cNvPr>
          <p:cNvSpPr>
            <a:spLocks noGrp="1" noChangeArrowheads="1"/>
          </p:cNvSpPr>
          <p:nvPr>
            <p:ph type="sldNum" sz="quarter" idx="12"/>
          </p:nvPr>
        </p:nvSpPr>
        <p:spPr>
          <a:ln/>
        </p:spPr>
        <p:txBody>
          <a:bodyPr/>
          <a:lstStyle>
            <a:lvl1pPr>
              <a:defRPr/>
            </a:lvl1pPr>
          </a:lstStyle>
          <a:p>
            <a:fld id="{182FB17D-F851-45EC-A33B-9D010C86404A}" type="slidenum">
              <a:rPr lang="en-US" altLang="en-US"/>
              <a:pPr/>
              <a:t>‹#›</a:t>
            </a:fld>
            <a:endParaRPr lang="en-US" altLang="en-US"/>
          </a:p>
        </p:txBody>
      </p:sp>
    </p:spTree>
    <p:extLst>
      <p:ext uri="{BB962C8B-B14F-4D97-AF65-F5344CB8AC3E}">
        <p14:creationId xmlns:p14="http://schemas.microsoft.com/office/powerpoint/2010/main" val="2986538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B75C9AE-C389-42FE-9D8D-EEBD2D85C18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A135D7A-6D36-4334-B40E-1714219208B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1ECB69A-EC60-4BD5-8E3F-E7A702346CAB}"/>
              </a:ext>
            </a:extLst>
          </p:cNvPr>
          <p:cNvSpPr>
            <a:spLocks noGrp="1" noChangeArrowheads="1"/>
          </p:cNvSpPr>
          <p:nvPr>
            <p:ph type="sldNum" sz="quarter" idx="12"/>
          </p:nvPr>
        </p:nvSpPr>
        <p:spPr>
          <a:ln/>
        </p:spPr>
        <p:txBody>
          <a:bodyPr/>
          <a:lstStyle>
            <a:lvl1pPr>
              <a:defRPr/>
            </a:lvl1pPr>
          </a:lstStyle>
          <a:p>
            <a:fld id="{BD7FB190-78D4-49FF-9F16-79B345C82847}" type="slidenum">
              <a:rPr lang="en-US" altLang="en-US"/>
              <a:pPr/>
              <a:t>‹#›</a:t>
            </a:fld>
            <a:endParaRPr lang="en-US" altLang="en-US"/>
          </a:p>
        </p:txBody>
      </p:sp>
    </p:spTree>
    <p:extLst>
      <p:ext uri="{BB962C8B-B14F-4D97-AF65-F5344CB8AC3E}">
        <p14:creationId xmlns:p14="http://schemas.microsoft.com/office/powerpoint/2010/main" val="3223644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CD3337B-95C1-4D3D-9877-9EB85F68D86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5933E9C-564D-4A19-824B-86B6A8B26E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5D246F2-2894-4C0F-9C24-4793BB33DC8B}"/>
              </a:ext>
            </a:extLst>
          </p:cNvPr>
          <p:cNvSpPr>
            <a:spLocks noGrp="1" noChangeArrowheads="1"/>
          </p:cNvSpPr>
          <p:nvPr>
            <p:ph type="sldNum" sz="quarter" idx="12"/>
          </p:nvPr>
        </p:nvSpPr>
        <p:spPr>
          <a:ln/>
        </p:spPr>
        <p:txBody>
          <a:bodyPr/>
          <a:lstStyle>
            <a:lvl1pPr>
              <a:defRPr/>
            </a:lvl1pPr>
          </a:lstStyle>
          <a:p>
            <a:fld id="{4DD34100-8A19-45BB-8436-13BB5FDB3C1A}" type="slidenum">
              <a:rPr lang="en-US" altLang="en-US"/>
              <a:pPr/>
              <a:t>‹#›</a:t>
            </a:fld>
            <a:endParaRPr lang="en-US" altLang="en-US"/>
          </a:p>
        </p:txBody>
      </p:sp>
    </p:spTree>
    <p:extLst>
      <p:ext uri="{BB962C8B-B14F-4D97-AF65-F5344CB8AC3E}">
        <p14:creationId xmlns:p14="http://schemas.microsoft.com/office/powerpoint/2010/main" val="1585025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C5341996-87B3-4C95-B97C-0DB38F3628A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80C844-4575-4BEC-986C-2CC0A019E4F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D7EA76-0820-46AF-900F-F729ABA95526}"/>
              </a:ext>
            </a:extLst>
          </p:cNvPr>
          <p:cNvSpPr>
            <a:spLocks noGrp="1" noChangeArrowheads="1"/>
          </p:cNvSpPr>
          <p:nvPr>
            <p:ph type="sldNum" sz="quarter" idx="12"/>
          </p:nvPr>
        </p:nvSpPr>
        <p:spPr>
          <a:ln/>
        </p:spPr>
        <p:txBody>
          <a:bodyPr/>
          <a:lstStyle>
            <a:lvl1pPr>
              <a:defRPr/>
            </a:lvl1pPr>
          </a:lstStyle>
          <a:p>
            <a:fld id="{3079A00D-BE51-4038-928A-00E0BB562964}" type="slidenum">
              <a:rPr lang="en-US" altLang="en-US"/>
              <a:pPr/>
              <a:t>‹#›</a:t>
            </a:fld>
            <a:endParaRPr lang="en-US" altLang="en-US"/>
          </a:p>
        </p:txBody>
      </p:sp>
    </p:spTree>
    <p:extLst>
      <p:ext uri="{BB962C8B-B14F-4D97-AF65-F5344CB8AC3E}">
        <p14:creationId xmlns:p14="http://schemas.microsoft.com/office/powerpoint/2010/main" val="3631834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B7680DE8-104E-4E5D-B849-F2DEF2AA518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E4377B5-BF73-46C5-AEA6-0872198A01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54FA0A3-D410-4453-85AC-BE6281D5D602}"/>
              </a:ext>
            </a:extLst>
          </p:cNvPr>
          <p:cNvSpPr>
            <a:spLocks noGrp="1" noChangeArrowheads="1"/>
          </p:cNvSpPr>
          <p:nvPr>
            <p:ph type="sldNum" sz="quarter" idx="12"/>
          </p:nvPr>
        </p:nvSpPr>
        <p:spPr>
          <a:ln/>
        </p:spPr>
        <p:txBody>
          <a:bodyPr/>
          <a:lstStyle>
            <a:lvl1pPr>
              <a:defRPr/>
            </a:lvl1pPr>
          </a:lstStyle>
          <a:p>
            <a:fld id="{57E75CBD-0358-4EFF-99C2-D17EF38B3B98}" type="slidenum">
              <a:rPr lang="en-US" altLang="en-US"/>
              <a:pPr/>
              <a:t>‹#›</a:t>
            </a:fld>
            <a:endParaRPr lang="en-US" altLang="en-US"/>
          </a:p>
        </p:txBody>
      </p:sp>
    </p:spTree>
    <p:extLst>
      <p:ext uri="{BB962C8B-B14F-4D97-AF65-F5344CB8AC3E}">
        <p14:creationId xmlns:p14="http://schemas.microsoft.com/office/powerpoint/2010/main" val="1578850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4B8494C-4F8F-438D-9DF6-B89E959213B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36711E2-ABA1-4B76-B107-9C15CDC176D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2C2FAF7-71C1-43AE-B7EB-0B822648FAAC}"/>
              </a:ext>
            </a:extLst>
          </p:cNvPr>
          <p:cNvSpPr>
            <a:spLocks noGrp="1" noChangeArrowheads="1"/>
          </p:cNvSpPr>
          <p:nvPr>
            <p:ph type="sldNum" sz="quarter" idx="12"/>
          </p:nvPr>
        </p:nvSpPr>
        <p:spPr>
          <a:ln/>
        </p:spPr>
        <p:txBody>
          <a:bodyPr/>
          <a:lstStyle>
            <a:lvl1pPr>
              <a:defRPr/>
            </a:lvl1pPr>
          </a:lstStyle>
          <a:p>
            <a:fld id="{CC059741-59C8-40CE-A56A-333DC8BF2890}" type="slidenum">
              <a:rPr lang="en-US" altLang="en-US"/>
              <a:pPr/>
              <a:t>‹#›</a:t>
            </a:fld>
            <a:endParaRPr lang="en-US" altLang="en-US"/>
          </a:p>
        </p:txBody>
      </p:sp>
    </p:spTree>
    <p:extLst>
      <p:ext uri="{BB962C8B-B14F-4D97-AF65-F5344CB8AC3E}">
        <p14:creationId xmlns:p14="http://schemas.microsoft.com/office/powerpoint/2010/main" val="1082257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15E7280-2C0D-41CC-A46D-C05D89A3D09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127776D2-3B28-4B18-895D-FBDECC5B96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D90B72F0-5FE9-4C34-9444-EC26E5785DF2}"/>
              </a:ext>
            </a:extLst>
          </p:cNvPr>
          <p:cNvSpPr>
            <a:spLocks noGrp="1" noChangeArrowheads="1"/>
          </p:cNvSpPr>
          <p:nvPr>
            <p:ph type="sldNum" sz="quarter" idx="12"/>
          </p:nvPr>
        </p:nvSpPr>
        <p:spPr>
          <a:ln/>
        </p:spPr>
        <p:txBody>
          <a:bodyPr/>
          <a:lstStyle>
            <a:lvl1pPr>
              <a:defRPr/>
            </a:lvl1pPr>
          </a:lstStyle>
          <a:p>
            <a:fld id="{5DCB3F44-4821-438C-847E-B5A8EBC5FB41}" type="slidenum">
              <a:rPr lang="en-US" altLang="en-US"/>
              <a:pPr/>
              <a:t>‹#›</a:t>
            </a:fld>
            <a:endParaRPr lang="en-US" altLang="en-US"/>
          </a:p>
        </p:txBody>
      </p:sp>
    </p:spTree>
    <p:extLst>
      <p:ext uri="{BB962C8B-B14F-4D97-AF65-F5344CB8AC3E}">
        <p14:creationId xmlns:p14="http://schemas.microsoft.com/office/powerpoint/2010/main" val="1952117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42779C9-0B50-4628-8E9C-07A0E495C352}"/>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F974A4DA-18F6-4394-A944-A5A7747FEDE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AA6FC704-C081-410E-A997-529DB8A64038}"/>
              </a:ext>
            </a:extLst>
          </p:cNvPr>
          <p:cNvSpPr>
            <a:spLocks noGrp="1" noChangeArrowheads="1"/>
          </p:cNvSpPr>
          <p:nvPr>
            <p:ph type="sldNum" sz="quarter" idx="12"/>
          </p:nvPr>
        </p:nvSpPr>
        <p:spPr>
          <a:ln/>
        </p:spPr>
        <p:txBody>
          <a:bodyPr/>
          <a:lstStyle>
            <a:lvl1pPr>
              <a:defRPr/>
            </a:lvl1pPr>
          </a:lstStyle>
          <a:p>
            <a:fld id="{8961A3CA-ACC9-4420-9204-379F7C28FC45}" type="slidenum">
              <a:rPr lang="en-US" altLang="en-US"/>
              <a:pPr/>
              <a:t>‹#›</a:t>
            </a:fld>
            <a:endParaRPr lang="en-US" altLang="en-US"/>
          </a:p>
        </p:txBody>
      </p:sp>
    </p:spTree>
    <p:extLst>
      <p:ext uri="{BB962C8B-B14F-4D97-AF65-F5344CB8AC3E}">
        <p14:creationId xmlns:p14="http://schemas.microsoft.com/office/powerpoint/2010/main" val="5022220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2D7F77F5-B35C-48A5-A8FE-142D8614831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132F12F-A90C-4C7B-8839-D0219D091E1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285603B-F97B-4EB5-A894-854B6933A7A4}"/>
              </a:ext>
            </a:extLst>
          </p:cNvPr>
          <p:cNvSpPr>
            <a:spLocks noGrp="1" noChangeArrowheads="1"/>
          </p:cNvSpPr>
          <p:nvPr>
            <p:ph type="sldNum" sz="quarter" idx="12"/>
          </p:nvPr>
        </p:nvSpPr>
        <p:spPr>
          <a:ln/>
        </p:spPr>
        <p:txBody>
          <a:bodyPr/>
          <a:lstStyle>
            <a:lvl1pPr>
              <a:defRPr/>
            </a:lvl1pPr>
          </a:lstStyle>
          <a:p>
            <a:fld id="{44F5B8CA-3437-4D53-AF64-A4D2B472E629}" type="slidenum">
              <a:rPr lang="en-US" altLang="en-US"/>
              <a:pPr/>
              <a:t>‹#›</a:t>
            </a:fld>
            <a:endParaRPr lang="en-US" altLang="en-US"/>
          </a:p>
        </p:txBody>
      </p:sp>
    </p:spTree>
    <p:extLst>
      <p:ext uri="{BB962C8B-B14F-4D97-AF65-F5344CB8AC3E}">
        <p14:creationId xmlns:p14="http://schemas.microsoft.com/office/powerpoint/2010/main" val="4023205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6FECFAB-3791-4200-94D8-F97C8911B6E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A3E2733-50AB-467B-9F16-FE3ABBB38CD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82CD8D0D-A93C-4727-8C91-28B626C2A3E3}"/>
              </a:ext>
            </a:extLst>
          </p:cNvPr>
          <p:cNvSpPr>
            <a:spLocks noGrp="1" noChangeArrowheads="1"/>
          </p:cNvSpPr>
          <p:nvPr>
            <p:ph type="sldNum" sz="quarter" idx="12"/>
          </p:nvPr>
        </p:nvSpPr>
        <p:spPr>
          <a:ln/>
        </p:spPr>
        <p:txBody>
          <a:bodyPr/>
          <a:lstStyle>
            <a:lvl1pPr>
              <a:defRPr/>
            </a:lvl1pPr>
          </a:lstStyle>
          <a:p>
            <a:fld id="{E728543F-4D11-4628-899D-3229047A8356}" type="slidenum">
              <a:rPr lang="en-US" altLang="en-US"/>
              <a:pPr/>
              <a:t>‹#›</a:t>
            </a:fld>
            <a:endParaRPr lang="en-US" altLang="en-US"/>
          </a:p>
        </p:txBody>
      </p:sp>
    </p:spTree>
    <p:extLst>
      <p:ext uri="{BB962C8B-B14F-4D97-AF65-F5344CB8AC3E}">
        <p14:creationId xmlns:p14="http://schemas.microsoft.com/office/powerpoint/2010/main" val="3990317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a:extLst>
              <a:ext uri="{FF2B5EF4-FFF2-40B4-BE49-F238E27FC236}">
                <a16:creationId xmlns:a16="http://schemas.microsoft.com/office/drawing/2014/main" id="{9BFD678B-032D-428D-BACF-2009DA3E29B0}"/>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Rectangle 3">
            <a:extLst>
              <a:ext uri="{FF2B5EF4-FFF2-40B4-BE49-F238E27FC236}">
                <a16:creationId xmlns:a16="http://schemas.microsoft.com/office/drawing/2014/main" id="{EA26C9EF-C913-41FC-8447-95B001A346DC}"/>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 name="Rectangle 4">
            <a:extLst>
              <a:ext uri="{FF2B5EF4-FFF2-40B4-BE49-F238E27FC236}">
                <a16:creationId xmlns:a16="http://schemas.microsoft.com/office/drawing/2014/main" id="{646B6F6C-2BA8-4BEA-90CC-2AE8FCAB379A}"/>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en-US"/>
          </a:p>
        </p:txBody>
      </p:sp>
      <p:sp>
        <p:nvSpPr>
          <p:cNvPr id="1029" name="Rectangle 5">
            <a:extLst>
              <a:ext uri="{FF2B5EF4-FFF2-40B4-BE49-F238E27FC236}">
                <a16:creationId xmlns:a16="http://schemas.microsoft.com/office/drawing/2014/main" id="{8E51601C-2FFC-45AB-B1BB-09528D89BA8A}"/>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en-US"/>
          </a:p>
        </p:txBody>
      </p:sp>
      <p:sp>
        <p:nvSpPr>
          <p:cNvPr id="1030" name="Rectangle 6">
            <a:extLst>
              <a:ext uri="{FF2B5EF4-FFF2-40B4-BE49-F238E27FC236}">
                <a16:creationId xmlns:a16="http://schemas.microsoft.com/office/drawing/2014/main" id="{3046A0DE-27EE-4066-85C2-A92BA718B6A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2473682-A30F-444D-B327-1C68A8124787}" type="slidenum">
              <a:rPr lang="en-US" altLang="en-US"/>
              <a:pPr/>
              <a:t>‹#›</a:t>
            </a:fld>
            <a:endParaRPr lang="en-US" altLang="en-US"/>
          </a:p>
        </p:txBody>
      </p:sp>
      <p:sp>
        <p:nvSpPr>
          <p:cNvPr id="7" name="Text Box 7">
            <a:extLst>
              <a:ext uri="{FF2B5EF4-FFF2-40B4-BE49-F238E27FC236}">
                <a16:creationId xmlns:a16="http://schemas.microsoft.com/office/drawing/2014/main" id="{FACDA06E-61C8-4038-8B36-29E2D72775E2}"/>
              </a:ext>
            </a:extLst>
          </p:cNvPr>
          <p:cNvSpPr txBox="1">
            <a:spLocks noChangeArrowheads="1"/>
          </p:cNvSpPr>
          <p:nvPr userDrawn="1"/>
        </p:nvSpPr>
        <p:spPr bwMode="auto">
          <a:xfrm>
            <a:off x="6973888" y="6642100"/>
            <a:ext cx="2170112" cy="215900"/>
          </a:xfrm>
          <a:prstGeom prst="rect">
            <a:avLst/>
          </a:prstGeom>
          <a:noFill/>
          <a:ln w="9525">
            <a:noFill/>
            <a:miter lim="800000"/>
            <a:headEnd/>
            <a:tailEnd/>
          </a:ln>
        </p:spPr>
        <p:txBody>
          <a:bodyPr>
            <a:spAutoFit/>
          </a:bodyPr>
          <a:lstStyle>
            <a:defPPr>
              <a:defRPr lang="en-US"/>
            </a:defPPr>
            <a:lvl1pPr algn="ctr" rtl="0" fontAlgn="base">
              <a:spcBef>
                <a:spcPct val="50000"/>
              </a:spcBef>
              <a:spcAft>
                <a:spcPct val="0"/>
              </a:spcAft>
              <a:defRPr b="1" kern="1200">
                <a:solidFill>
                  <a:schemeClr val="bg1"/>
                </a:solidFill>
                <a:latin typeface="Trebuchet MS" pitchFamily="34" charset="0"/>
                <a:ea typeface="+mn-ea"/>
                <a:cs typeface="+mn-cs"/>
              </a:defRPr>
            </a:lvl1pPr>
            <a:lvl2pPr marL="457200" algn="ctr" rtl="0" fontAlgn="base">
              <a:spcBef>
                <a:spcPct val="50000"/>
              </a:spcBef>
              <a:spcAft>
                <a:spcPct val="0"/>
              </a:spcAft>
              <a:defRPr b="1" kern="1200">
                <a:solidFill>
                  <a:schemeClr val="bg1"/>
                </a:solidFill>
                <a:latin typeface="Trebuchet MS" pitchFamily="34" charset="0"/>
                <a:ea typeface="+mn-ea"/>
                <a:cs typeface="+mn-cs"/>
              </a:defRPr>
            </a:lvl2pPr>
            <a:lvl3pPr marL="914400" algn="ctr" rtl="0" fontAlgn="base">
              <a:spcBef>
                <a:spcPct val="50000"/>
              </a:spcBef>
              <a:spcAft>
                <a:spcPct val="0"/>
              </a:spcAft>
              <a:defRPr b="1" kern="1200">
                <a:solidFill>
                  <a:schemeClr val="bg1"/>
                </a:solidFill>
                <a:latin typeface="Trebuchet MS" pitchFamily="34" charset="0"/>
                <a:ea typeface="+mn-ea"/>
                <a:cs typeface="+mn-cs"/>
              </a:defRPr>
            </a:lvl3pPr>
            <a:lvl4pPr marL="1371600" algn="ctr" rtl="0" fontAlgn="base">
              <a:spcBef>
                <a:spcPct val="50000"/>
              </a:spcBef>
              <a:spcAft>
                <a:spcPct val="0"/>
              </a:spcAft>
              <a:defRPr b="1" kern="1200">
                <a:solidFill>
                  <a:schemeClr val="bg1"/>
                </a:solidFill>
                <a:latin typeface="Trebuchet MS" pitchFamily="34" charset="0"/>
                <a:ea typeface="+mn-ea"/>
                <a:cs typeface="+mn-cs"/>
              </a:defRPr>
            </a:lvl4pPr>
            <a:lvl5pPr marL="1828800" algn="ctr" rtl="0" fontAlgn="base">
              <a:spcBef>
                <a:spcPct val="50000"/>
              </a:spcBef>
              <a:spcAft>
                <a:spcPct val="0"/>
              </a:spcAft>
              <a:defRPr b="1" kern="1200">
                <a:solidFill>
                  <a:schemeClr val="bg1"/>
                </a:solidFill>
                <a:latin typeface="Trebuchet MS" pitchFamily="34" charset="0"/>
                <a:ea typeface="+mn-ea"/>
                <a:cs typeface="+mn-cs"/>
              </a:defRPr>
            </a:lvl5pPr>
            <a:lvl6pPr marL="2286000" algn="l" defTabSz="914400" rtl="0" eaLnBrk="1" latinLnBrk="0" hangingPunct="1">
              <a:defRPr b="1" kern="1200">
                <a:solidFill>
                  <a:schemeClr val="bg1"/>
                </a:solidFill>
                <a:latin typeface="Trebuchet MS" pitchFamily="34" charset="0"/>
                <a:ea typeface="+mn-ea"/>
                <a:cs typeface="+mn-cs"/>
              </a:defRPr>
            </a:lvl6pPr>
            <a:lvl7pPr marL="2743200" algn="l" defTabSz="914400" rtl="0" eaLnBrk="1" latinLnBrk="0" hangingPunct="1">
              <a:defRPr b="1" kern="1200">
                <a:solidFill>
                  <a:schemeClr val="bg1"/>
                </a:solidFill>
                <a:latin typeface="Trebuchet MS" pitchFamily="34" charset="0"/>
                <a:ea typeface="+mn-ea"/>
                <a:cs typeface="+mn-cs"/>
              </a:defRPr>
            </a:lvl7pPr>
            <a:lvl8pPr marL="3200400" algn="l" defTabSz="914400" rtl="0" eaLnBrk="1" latinLnBrk="0" hangingPunct="1">
              <a:defRPr b="1" kern="1200">
                <a:solidFill>
                  <a:schemeClr val="bg1"/>
                </a:solidFill>
                <a:latin typeface="Trebuchet MS" pitchFamily="34" charset="0"/>
                <a:ea typeface="+mn-ea"/>
                <a:cs typeface="+mn-cs"/>
              </a:defRPr>
            </a:lvl8pPr>
            <a:lvl9pPr marL="3657600" algn="l" defTabSz="914400" rtl="0" eaLnBrk="1" latinLnBrk="0" hangingPunct="1">
              <a:defRPr b="1" kern="1200">
                <a:solidFill>
                  <a:schemeClr val="bg1"/>
                </a:solidFill>
                <a:latin typeface="Trebuchet MS" pitchFamily="34" charset="0"/>
                <a:ea typeface="+mn-ea"/>
                <a:cs typeface="+mn-cs"/>
              </a:defRPr>
            </a:lvl9pPr>
          </a:lstStyle>
          <a:p>
            <a:pPr algn="r">
              <a:defRPr/>
            </a:pPr>
            <a:r>
              <a:rPr lang="en-US" sz="800" b="0" dirty="0">
                <a:noFill/>
              </a:rPr>
              <a:t>Copyright © 2011 - MsRazz ChemClass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0.wmf"/><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8" descr="C:\Users\Karen\AppData\Local\Microsoft\Windows\Temporary Internet Files\Content.IE5\8ZZSQSQL\MP900182640[1].jpg">
            <a:extLst>
              <a:ext uri="{FF2B5EF4-FFF2-40B4-BE49-F238E27FC236}">
                <a16:creationId xmlns:a16="http://schemas.microsoft.com/office/drawing/2014/main" id="{FEC6B691-7F88-4C2F-B404-EA5597B405D8}"/>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itle 1">
            <a:extLst>
              <a:ext uri="{FF2B5EF4-FFF2-40B4-BE49-F238E27FC236}">
                <a16:creationId xmlns:a16="http://schemas.microsoft.com/office/drawing/2014/main" id="{A568D822-7AA5-44FD-A508-236F690D5461}"/>
              </a:ext>
            </a:extLst>
          </p:cNvPr>
          <p:cNvSpPr>
            <a:spLocks noGrp="1"/>
          </p:cNvSpPr>
          <p:nvPr>
            <p:ph type="ctrTitle" idx="4294967295"/>
          </p:nvPr>
        </p:nvSpPr>
        <p:spPr>
          <a:xfrm>
            <a:off x="304800" y="1676400"/>
            <a:ext cx="8458200" cy="2514600"/>
          </a:xfrm>
          <a:solidFill>
            <a:schemeClr val="bg1">
              <a:alpha val="70195"/>
            </a:schemeClr>
          </a:solidFill>
          <a:ln w="38100">
            <a:solidFill>
              <a:schemeClr val="tx1"/>
            </a:solidFill>
            <a:miter lim="800000"/>
            <a:headEnd/>
            <a:tailEnd/>
          </a:ln>
        </p:spPr>
        <p:txBody>
          <a:bodyPr/>
          <a:lstStyle/>
          <a:p>
            <a:pPr eaLnBrk="1" hangingPunct="1"/>
            <a:r>
              <a:rPr lang="en-US" altLang="en-US" sz="6600" b="1" dirty="0">
                <a:solidFill>
                  <a:schemeClr val="tx1"/>
                </a:solidFill>
                <a:latin typeface="Trebuchet MS" panose="020B0603020202020204" pitchFamily="34" charset="0"/>
              </a:rPr>
              <a:t>Unit: Introduction </a:t>
            </a:r>
            <a:br>
              <a:rPr lang="en-US" altLang="en-US" sz="6600" b="1" dirty="0">
                <a:solidFill>
                  <a:schemeClr val="tx1"/>
                </a:solidFill>
                <a:latin typeface="Trebuchet MS" panose="020B0603020202020204" pitchFamily="34" charset="0"/>
              </a:rPr>
            </a:br>
            <a:r>
              <a:rPr lang="en-US" altLang="en-US" sz="6600" b="1" dirty="0">
                <a:solidFill>
                  <a:schemeClr val="tx1"/>
                </a:solidFill>
                <a:latin typeface="Trebuchet MS" panose="020B0603020202020204" pitchFamily="34" charset="0"/>
              </a:rPr>
              <a:t>to Chemistry</a:t>
            </a:r>
          </a:p>
        </p:txBody>
      </p:sp>
      <p:sp>
        <p:nvSpPr>
          <p:cNvPr id="2053" name="Rectangle 10">
            <a:extLst>
              <a:ext uri="{FF2B5EF4-FFF2-40B4-BE49-F238E27FC236}">
                <a16:creationId xmlns:a16="http://schemas.microsoft.com/office/drawing/2014/main" id="{318D9938-8834-4759-ACE1-477E9D739691}"/>
              </a:ext>
            </a:extLst>
          </p:cNvPr>
          <p:cNvSpPr>
            <a:spLocks noChangeArrowheads="1"/>
          </p:cNvSpPr>
          <p:nvPr/>
        </p:nvSpPr>
        <p:spPr bwMode="auto">
          <a:xfrm>
            <a:off x="304800" y="4267200"/>
            <a:ext cx="8458200" cy="584200"/>
          </a:xfrm>
          <a:prstGeom prst="rect">
            <a:avLst/>
          </a:prstGeom>
          <a:solidFill>
            <a:schemeClr val="bg1">
              <a:alpha val="70195"/>
            </a:schemeClr>
          </a:solidFill>
          <a:ln w="38100">
            <a:solidFill>
              <a:schemeClr val="tx1"/>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r>
              <a:rPr lang="en-US" altLang="en-US" sz="3200" i="1">
                <a:latin typeface="Trebuchet MS" panose="020B0603020202020204" pitchFamily="34" charset="0"/>
              </a:rPr>
              <a:t>The Scientific Method</a:t>
            </a:r>
            <a:endParaRPr lang="en-US" altLang="en-US" sz="3200" i="1"/>
          </a:p>
        </p:txBody>
      </p:sp>
      <p:pic>
        <p:nvPicPr>
          <p:cNvPr id="2" name="Picture 1">
            <a:extLst>
              <a:ext uri="{FF2B5EF4-FFF2-40B4-BE49-F238E27FC236}">
                <a16:creationId xmlns:a16="http://schemas.microsoft.com/office/drawing/2014/main" id="{8C7C5B51-35FD-4C35-BC9F-B9B3BE9F80C9}"/>
              </a:ext>
            </a:extLst>
          </p:cNvPr>
          <p:cNvPicPr>
            <a:picLocks noChangeAspect="1"/>
          </p:cNvPicPr>
          <p:nvPr/>
        </p:nvPicPr>
        <p:blipFill>
          <a:blip r:embed="rId4"/>
          <a:stretch>
            <a:fillRect/>
          </a:stretch>
        </p:blipFill>
        <p:spPr>
          <a:xfrm>
            <a:off x="5638800" y="447239"/>
            <a:ext cx="3999323" cy="184115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5977487-F8C7-4940-92D2-6A543336F96B}"/>
              </a:ext>
            </a:extLst>
          </p:cNvPr>
          <p:cNvSpPr>
            <a:spLocks noGrp="1" noChangeArrowheads="1"/>
          </p:cNvSpPr>
          <p:nvPr>
            <p:ph type="title"/>
          </p:nvPr>
        </p:nvSpPr>
        <p:spPr>
          <a:xfrm>
            <a:off x="457200" y="152400"/>
            <a:ext cx="8229600" cy="1143000"/>
          </a:xfrm>
        </p:spPr>
        <p:txBody>
          <a:bodyPr/>
          <a:lstStyle/>
          <a:p>
            <a:pPr eaLnBrk="1" hangingPunct="1">
              <a:buClr>
                <a:srgbClr val="9BBB59"/>
              </a:buClr>
              <a:buFont typeface="Wingdings 2" panose="05020102010507070707" pitchFamily="18" charset="2"/>
              <a:buNone/>
            </a:pPr>
            <a:r>
              <a:rPr lang="en-US" altLang="en-US" sz="3600" b="1">
                <a:latin typeface="Trebuchet MS" panose="020B0603020202020204" pitchFamily="34" charset="0"/>
              </a:rPr>
              <a:t>Coke vs. Diet Coke Demonstration</a:t>
            </a:r>
          </a:p>
        </p:txBody>
      </p:sp>
      <p:sp>
        <p:nvSpPr>
          <p:cNvPr id="4099" name="Rectangle 3">
            <a:extLst>
              <a:ext uri="{FF2B5EF4-FFF2-40B4-BE49-F238E27FC236}">
                <a16:creationId xmlns:a16="http://schemas.microsoft.com/office/drawing/2014/main" id="{9395B4E0-667E-4EE7-AD38-B5A411F0B16F}"/>
              </a:ext>
            </a:extLst>
          </p:cNvPr>
          <p:cNvSpPr>
            <a:spLocks noGrp="1" noChangeArrowheads="1"/>
          </p:cNvSpPr>
          <p:nvPr>
            <p:ph type="body" idx="1"/>
          </p:nvPr>
        </p:nvSpPr>
        <p:spPr>
          <a:xfrm>
            <a:off x="304800" y="1219200"/>
            <a:ext cx="3048000" cy="533400"/>
          </a:xfrm>
        </p:spPr>
        <p:txBody>
          <a:bodyPr/>
          <a:lstStyle/>
          <a:p>
            <a:pPr marL="341313" lvl="1" eaLnBrk="1" hangingPunct="1">
              <a:buFont typeface="Calibri" panose="020F0502020204030204" pitchFamily="34" charset="0"/>
              <a:buNone/>
            </a:pPr>
            <a:r>
              <a:rPr lang="en-US" altLang="en-US" b="1">
                <a:latin typeface="Trebuchet MS" panose="020B0603020202020204" pitchFamily="34" charset="0"/>
              </a:rPr>
              <a:t>(1) Observation:</a:t>
            </a:r>
          </a:p>
        </p:txBody>
      </p:sp>
      <p:sp>
        <p:nvSpPr>
          <p:cNvPr id="11" name="Rectangle 3">
            <a:extLst>
              <a:ext uri="{FF2B5EF4-FFF2-40B4-BE49-F238E27FC236}">
                <a16:creationId xmlns:a16="http://schemas.microsoft.com/office/drawing/2014/main" id="{06687219-6DA6-4C25-8175-CDCD8AB4E3DF}"/>
              </a:ext>
            </a:extLst>
          </p:cNvPr>
          <p:cNvSpPr txBox="1">
            <a:spLocks noChangeArrowheads="1"/>
          </p:cNvSpPr>
          <p:nvPr/>
        </p:nvSpPr>
        <p:spPr bwMode="auto">
          <a:xfrm>
            <a:off x="3352800" y="1219200"/>
            <a:ext cx="5410200" cy="533400"/>
          </a:xfrm>
          <a:prstGeom prst="rect">
            <a:avLst/>
          </a:prstGeom>
          <a:noFill/>
          <a:ln w="9525">
            <a:noFill/>
            <a:miter lim="800000"/>
            <a:headEnd/>
            <a:tailEnd/>
          </a:ln>
        </p:spPr>
        <p:txBody>
          <a:bodyPr/>
          <a:lstStyle/>
          <a:p>
            <a:pPr marL="341313" lvl="1" indent="-285750">
              <a:spcBef>
                <a:spcPct val="20000"/>
              </a:spcBef>
              <a:buFont typeface="Calibri" pitchFamily="34" charset="0"/>
              <a:buNone/>
              <a:defRPr/>
            </a:pPr>
            <a:r>
              <a:rPr lang="en-US" sz="2800" u="sng" kern="0" dirty="0">
                <a:latin typeface="Trebuchet MS" pitchFamily="34" charset="0"/>
              </a:rPr>
              <a:t>Coke sank, Diet Coke floats</a:t>
            </a:r>
          </a:p>
        </p:txBody>
      </p:sp>
      <p:graphicFrame>
        <p:nvGraphicFramePr>
          <p:cNvPr id="12" name="Table 11">
            <a:extLst>
              <a:ext uri="{FF2B5EF4-FFF2-40B4-BE49-F238E27FC236}">
                <a16:creationId xmlns:a16="http://schemas.microsoft.com/office/drawing/2014/main" id="{3A352538-AA37-445A-AAFD-E7F88FCBB392}"/>
              </a:ext>
            </a:extLst>
          </p:cNvPr>
          <p:cNvGraphicFramePr>
            <a:graphicFrameLocks noGrp="1"/>
          </p:cNvGraphicFramePr>
          <p:nvPr/>
        </p:nvGraphicFramePr>
        <p:xfrm>
          <a:off x="254000" y="1871663"/>
          <a:ext cx="8610600" cy="4681935"/>
        </p:xfrm>
        <a:graphic>
          <a:graphicData uri="http://schemas.openxmlformats.org/drawingml/2006/table">
            <a:tbl>
              <a:tblPr firstRow="1" bandRow="1">
                <a:tableStyleId>{5C22544A-7EE6-4342-B048-85BDC9FD1C3A}</a:tableStyleId>
              </a:tblPr>
              <a:tblGrid>
                <a:gridCol w="3679075">
                  <a:extLst>
                    <a:ext uri="{9D8B030D-6E8A-4147-A177-3AD203B41FA5}">
                      <a16:colId xmlns:a16="http://schemas.microsoft.com/office/drawing/2014/main" val="20000"/>
                    </a:ext>
                  </a:extLst>
                </a:gridCol>
                <a:gridCol w="4931525">
                  <a:extLst>
                    <a:ext uri="{9D8B030D-6E8A-4147-A177-3AD203B41FA5}">
                      <a16:colId xmlns:a16="http://schemas.microsoft.com/office/drawing/2014/main" val="20001"/>
                    </a:ext>
                  </a:extLst>
                </a:gridCol>
              </a:tblGrid>
              <a:tr h="719585">
                <a:tc>
                  <a:txBody>
                    <a:bodyPr/>
                    <a:lstStyle/>
                    <a:p>
                      <a:pPr algn="ctr"/>
                      <a:r>
                        <a:rPr lang="en-US" sz="2300" dirty="0">
                          <a:solidFill>
                            <a:schemeClr val="tx1"/>
                          </a:solidFill>
                          <a:latin typeface="Trebuchet MS" pitchFamily="34" charset="0"/>
                        </a:rPr>
                        <a:t>(2) Hypotheses</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(3)</a:t>
                      </a:r>
                      <a:r>
                        <a:rPr lang="en-US" sz="2300" baseline="0" dirty="0">
                          <a:solidFill>
                            <a:schemeClr val="tx1"/>
                          </a:solidFill>
                          <a:latin typeface="Trebuchet MS" pitchFamily="34" charset="0"/>
                        </a:rPr>
                        <a:t> Experiments and (4) Analysis</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92390">
                <a:tc>
                  <a:txBody>
                    <a:bodyPr/>
                    <a:lstStyle/>
                    <a:p>
                      <a:pPr algn="ctr"/>
                      <a:r>
                        <a:rPr lang="en-US" sz="2300" dirty="0">
                          <a:solidFill>
                            <a:schemeClr val="tx1"/>
                          </a:solidFill>
                          <a:latin typeface="Trebuchet MS" pitchFamily="34" charset="0"/>
                        </a:rPr>
                        <a:t>Maybe not the same liquids</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Switch</a:t>
                      </a:r>
                      <a:r>
                        <a:rPr lang="en-US" sz="2300" baseline="0" dirty="0">
                          <a:solidFill>
                            <a:schemeClr val="tx1"/>
                          </a:solidFill>
                          <a:latin typeface="Trebuchet MS" pitchFamily="34" charset="0"/>
                        </a:rPr>
                        <a:t> the cans to see if the same observation occurs</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92390">
                <a:tc>
                  <a:txBody>
                    <a:bodyPr/>
                    <a:lstStyle/>
                    <a:p>
                      <a:pPr algn="ctr"/>
                      <a:r>
                        <a:rPr lang="en-US" sz="2300" dirty="0">
                          <a:solidFill>
                            <a:schemeClr val="tx1"/>
                          </a:solidFill>
                          <a:latin typeface="Trebuchet MS" pitchFamily="34" charset="0"/>
                        </a:rPr>
                        <a:t>Caffeine</a:t>
                      </a:r>
                      <a:r>
                        <a:rPr lang="en-US" sz="2300" baseline="0" dirty="0">
                          <a:solidFill>
                            <a:schemeClr val="tx1"/>
                          </a:solidFill>
                          <a:latin typeface="Trebuchet MS" pitchFamily="34" charset="0"/>
                        </a:rPr>
                        <a:t> more dense</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Replace</a:t>
                      </a:r>
                      <a:r>
                        <a:rPr lang="en-US" sz="2300" baseline="0" dirty="0">
                          <a:solidFill>
                            <a:schemeClr val="tx1"/>
                          </a:solidFill>
                          <a:latin typeface="Trebuchet MS" pitchFamily="34" charset="0"/>
                        </a:rPr>
                        <a:t> the caffeine-free diet coke with a diet that contains caffeine</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92390">
                <a:tc>
                  <a:txBody>
                    <a:bodyPr/>
                    <a:lstStyle/>
                    <a:p>
                      <a:pPr algn="ctr"/>
                      <a:r>
                        <a:rPr lang="en-US" sz="2300" dirty="0">
                          <a:solidFill>
                            <a:schemeClr val="tx1"/>
                          </a:solidFill>
                          <a:latin typeface="Trebuchet MS" pitchFamily="34" charset="0"/>
                        </a:rPr>
                        <a:t>Different</a:t>
                      </a:r>
                      <a:r>
                        <a:rPr lang="en-US" sz="2300" baseline="0" dirty="0">
                          <a:solidFill>
                            <a:schemeClr val="tx1"/>
                          </a:solidFill>
                          <a:latin typeface="Trebuchet MS" pitchFamily="34" charset="0"/>
                        </a:rPr>
                        <a:t> color of cans (weigh different)</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Weigh the cans on a balance</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92390">
                <a:tc>
                  <a:txBody>
                    <a:bodyPr/>
                    <a:lstStyle/>
                    <a:p>
                      <a:pPr algn="ctr"/>
                      <a:r>
                        <a:rPr lang="en-US" sz="2300" dirty="0">
                          <a:solidFill>
                            <a:schemeClr val="tx1"/>
                          </a:solidFill>
                          <a:latin typeface="Trebuchet MS" pitchFamily="34" charset="0"/>
                        </a:rPr>
                        <a:t>Sugar</a:t>
                      </a:r>
                      <a:r>
                        <a:rPr lang="en-US" sz="2300" baseline="0" dirty="0">
                          <a:solidFill>
                            <a:schemeClr val="tx1"/>
                          </a:solidFill>
                          <a:latin typeface="Trebuchet MS" pitchFamily="34" charset="0"/>
                        </a:rPr>
                        <a:t> is more dense than </a:t>
                      </a:r>
                      <a:r>
                        <a:rPr lang="en-US" sz="2300" baseline="0" dirty="0" err="1">
                          <a:solidFill>
                            <a:schemeClr val="tx1"/>
                          </a:solidFill>
                          <a:latin typeface="Trebuchet MS" pitchFamily="34" charset="0"/>
                        </a:rPr>
                        <a:t>nutra</a:t>
                      </a:r>
                      <a:r>
                        <a:rPr lang="en-US" sz="2300" baseline="0" dirty="0">
                          <a:solidFill>
                            <a:schemeClr val="tx1"/>
                          </a:solidFill>
                          <a:latin typeface="Trebuchet MS" pitchFamily="34" charset="0"/>
                        </a:rPr>
                        <a:t>-sweet</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Weigh out</a:t>
                      </a:r>
                      <a:r>
                        <a:rPr lang="en-US" sz="2300" baseline="0" dirty="0">
                          <a:solidFill>
                            <a:schemeClr val="tx1"/>
                          </a:solidFill>
                          <a:latin typeface="Trebuchet MS" pitchFamily="34" charset="0"/>
                        </a:rPr>
                        <a:t> the sugar, weigh out the </a:t>
                      </a:r>
                      <a:r>
                        <a:rPr lang="en-US" sz="2300" baseline="0" dirty="0" err="1">
                          <a:solidFill>
                            <a:schemeClr val="tx1"/>
                          </a:solidFill>
                          <a:latin typeface="Trebuchet MS" pitchFamily="34" charset="0"/>
                        </a:rPr>
                        <a:t>nutra</a:t>
                      </a:r>
                      <a:r>
                        <a:rPr lang="en-US" sz="2300" baseline="0" dirty="0">
                          <a:solidFill>
                            <a:schemeClr val="tx1"/>
                          </a:solidFill>
                          <a:latin typeface="Trebuchet MS" pitchFamily="34" charset="0"/>
                        </a:rPr>
                        <a:t>-sweet</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792390">
                <a:tc>
                  <a:txBody>
                    <a:bodyPr/>
                    <a:lstStyle/>
                    <a:p>
                      <a:pPr algn="ctr"/>
                      <a:r>
                        <a:rPr lang="en-US" sz="2300" baseline="0" dirty="0">
                          <a:solidFill>
                            <a:schemeClr val="tx1"/>
                          </a:solidFill>
                          <a:latin typeface="Trebuchet MS" pitchFamily="34" charset="0"/>
                        </a:rPr>
                        <a:t>More CO</a:t>
                      </a:r>
                      <a:r>
                        <a:rPr lang="en-US" sz="2300" baseline="-25000" dirty="0">
                          <a:solidFill>
                            <a:schemeClr val="tx1"/>
                          </a:solidFill>
                          <a:latin typeface="Trebuchet MS" pitchFamily="34" charset="0"/>
                        </a:rPr>
                        <a:t>2</a:t>
                      </a:r>
                      <a:r>
                        <a:rPr lang="en-US" sz="2300" baseline="0" dirty="0">
                          <a:solidFill>
                            <a:schemeClr val="tx1"/>
                          </a:solidFill>
                          <a:latin typeface="Trebuchet MS" pitchFamily="34" charset="0"/>
                        </a:rPr>
                        <a:t> makes the can float</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Collect</a:t>
                      </a:r>
                      <a:r>
                        <a:rPr lang="en-US" sz="2300" baseline="0" dirty="0">
                          <a:solidFill>
                            <a:schemeClr val="tx1"/>
                          </a:solidFill>
                          <a:latin typeface="Trebuchet MS" pitchFamily="34" charset="0"/>
                        </a:rPr>
                        <a:t> the gas from each can</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4" name="Oval 13">
            <a:extLst>
              <a:ext uri="{FF2B5EF4-FFF2-40B4-BE49-F238E27FC236}">
                <a16:creationId xmlns:a16="http://schemas.microsoft.com/office/drawing/2014/main" id="{E6D97B82-5B88-435D-9A35-540CFF33C780}"/>
              </a:ext>
            </a:extLst>
          </p:cNvPr>
          <p:cNvSpPr/>
          <p:nvPr/>
        </p:nvSpPr>
        <p:spPr>
          <a:xfrm>
            <a:off x="228600" y="4876800"/>
            <a:ext cx="3733800" cy="990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TextBox 18">
            <a:extLst>
              <a:ext uri="{FF2B5EF4-FFF2-40B4-BE49-F238E27FC236}">
                <a16:creationId xmlns:a16="http://schemas.microsoft.com/office/drawing/2014/main" id="{1022D098-A6FC-4794-9AAA-21035FDEFAED}"/>
              </a:ext>
            </a:extLst>
          </p:cNvPr>
          <p:cNvSpPr txBox="1">
            <a:spLocks noChangeArrowheads="1"/>
          </p:cNvSpPr>
          <p:nvPr/>
        </p:nvSpPr>
        <p:spPr bwMode="auto">
          <a:xfrm>
            <a:off x="990600" y="2362200"/>
            <a:ext cx="7315200" cy="1816100"/>
          </a:xfrm>
          <a:prstGeom prst="rect">
            <a:avLst/>
          </a:prstGeom>
          <a:solidFill>
            <a:schemeClr val="bg1"/>
          </a:solidFill>
          <a:ln w="25400">
            <a:solidFill>
              <a:srgbClr val="FF0000"/>
            </a:solidFill>
            <a:miter lim="800000"/>
            <a:headEnd/>
            <a:tailEnd/>
          </a:ln>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800" b="1">
                <a:latin typeface="Trebuchet MS" panose="020B0603020202020204" pitchFamily="34" charset="0"/>
              </a:rPr>
              <a:t>(5) Theory:</a:t>
            </a:r>
          </a:p>
          <a:p>
            <a:pPr algn="ctr" eaLnBrk="1" hangingPunct="1"/>
            <a:r>
              <a:rPr lang="en-US" altLang="en-US" sz="2800">
                <a:latin typeface="Trebuchet MS" panose="020B0603020202020204" pitchFamily="34" charset="0"/>
              </a:rPr>
              <a:t>Since </a:t>
            </a:r>
            <a:r>
              <a:rPr lang="en-US" altLang="en-US" sz="2800" i="1">
                <a:latin typeface="Trebuchet MS" panose="020B0603020202020204" pitchFamily="34" charset="0"/>
              </a:rPr>
              <a:t>39g</a:t>
            </a:r>
            <a:r>
              <a:rPr lang="en-US" altLang="en-US" sz="2800">
                <a:latin typeface="Trebuchet MS" panose="020B0603020202020204" pitchFamily="34" charset="0"/>
              </a:rPr>
              <a:t> of sugar is in regular Coke versus </a:t>
            </a:r>
            <a:r>
              <a:rPr lang="en-US" altLang="en-US" sz="2800" i="1">
                <a:latin typeface="Trebuchet MS" panose="020B0603020202020204" pitchFamily="34" charset="0"/>
              </a:rPr>
              <a:t>188mg</a:t>
            </a:r>
            <a:r>
              <a:rPr lang="en-US" altLang="en-US" sz="2800">
                <a:latin typeface="Trebuchet MS" panose="020B0603020202020204" pitchFamily="34" charset="0"/>
              </a:rPr>
              <a:t> nutra-sweet in Diet Coke, the regular Coke is more dense, and therefore sinks.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 calcmode="lin" valueType="num">
                                      <p:cBhvr additive="base">
                                        <p:cTn id="17" dur="500" fill="hold"/>
                                        <p:tgtEl>
                                          <p:spTgt spid="19"/>
                                        </p:tgtEl>
                                        <p:attrNameLst>
                                          <p:attrName>ppt_x</p:attrName>
                                        </p:attrNameLst>
                                      </p:cBhvr>
                                      <p:tavLst>
                                        <p:tav tm="0">
                                          <p:val>
                                            <p:strVal val="#ppt_x"/>
                                          </p:val>
                                        </p:tav>
                                        <p:tav tm="100000">
                                          <p:val>
                                            <p:strVal val="#ppt_x"/>
                                          </p:val>
                                        </p:tav>
                                      </p:tavLst>
                                    </p:anim>
                                    <p:anim calcmode="lin" valueType="num">
                                      <p:cBhvr additive="base">
                                        <p:cTn id="1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8" descr="C:\Users\Karen\AppData\Local\Microsoft\Windows\Temporary Internet Files\Content.IE5\8ZZSQSQL\MP900182640[1].jpg">
            <a:extLst>
              <a:ext uri="{FF2B5EF4-FFF2-40B4-BE49-F238E27FC236}">
                <a16:creationId xmlns:a16="http://schemas.microsoft.com/office/drawing/2014/main" id="{E16AD599-01AC-4756-8603-F7688A9316D9}"/>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a:extLst>
              <a:ext uri="{FF2B5EF4-FFF2-40B4-BE49-F238E27FC236}">
                <a16:creationId xmlns:a16="http://schemas.microsoft.com/office/drawing/2014/main" id="{CB3223EB-71D5-401F-AE15-4E016820F539}"/>
              </a:ext>
            </a:extLst>
          </p:cNvPr>
          <p:cNvSpPr txBox="1">
            <a:spLocks/>
          </p:cNvSpPr>
          <p:nvPr/>
        </p:nvSpPr>
        <p:spPr bwMode="auto">
          <a:xfrm>
            <a:off x="342900" y="2000250"/>
            <a:ext cx="8458200" cy="2857500"/>
          </a:xfrm>
          <a:prstGeom prst="rect">
            <a:avLst/>
          </a:prstGeom>
          <a:solidFill>
            <a:schemeClr val="bg1">
              <a:alpha val="70195"/>
            </a:schemeClr>
          </a:solidFill>
          <a:ln w="38100">
            <a:solidFill>
              <a:schemeClr val="tx1"/>
            </a:solidFill>
            <a:miter lim="800000"/>
            <a:headEnd/>
            <a:tailEnd/>
          </a:ln>
        </p:spPr>
        <p:txBody>
          <a:bodyPr vert="horz" wrap="none" lIns="91440" tIns="0" rIns="91440" bIns="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r>
              <a:rPr lang="en-US" altLang="en-US" sz="11500" b="1" dirty="0">
                <a:latin typeface="Trebuchet MS" panose="020B0603020202020204" pitchFamily="34" charset="0"/>
              </a:rPr>
              <a:t>Questions?</a:t>
            </a:r>
          </a:p>
          <a:p>
            <a:pPr eaLnBrk="1" hangingPunct="1"/>
            <a:r>
              <a:rPr lang="en-US" altLang="en-US" i="1" dirty="0">
                <a:latin typeface="Trebuchet MS" panose="020B0603020202020204" pitchFamily="34" charset="0"/>
              </a:rPr>
              <a:t>Begin Worksheet #1</a:t>
            </a:r>
          </a:p>
        </p:txBody>
      </p:sp>
    </p:spTree>
    <p:extLst>
      <p:ext uri="{BB962C8B-B14F-4D97-AF65-F5344CB8AC3E}">
        <p14:creationId xmlns:p14="http://schemas.microsoft.com/office/powerpoint/2010/main" val="1602207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8" descr="C:\Users\Karen\AppData\Local\Microsoft\Windows\Temporary Internet Files\Content.IE5\8ZZSQSQL\MP900182640[1].jpg">
            <a:extLst>
              <a:ext uri="{FF2B5EF4-FFF2-40B4-BE49-F238E27FC236}">
                <a16:creationId xmlns:a16="http://schemas.microsoft.com/office/drawing/2014/main" id="{AA521DD3-27DB-4007-A7A3-4C9165F5F8C6}"/>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rcRect/>
          <a:stretch>
            <a:fillRect/>
          </a:stretch>
        </p:blipFill>
        <p:spPr bwMode="auto">
          <a:xfrm>
            <a:off x="0" y="-30163"/>
            <a:ext cx="9144000" cy="688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Title 1">
            <a:extLst>
              <a:ext uri="{FF2B5EF4-FFF2-40B4-BE49-F238E27FC236}">
                <a16:creationId xmlns:a16="http://schemas.microsoft.com/office/drawing/2014/main" id="{375E120D-4234-48E9-A46B-4FCD3456F601}"/>
              </a:ext>
            </a:extLst>
          </p:cNvPr>
          <p:cNvSpPr>
            <a:spLocks noGrp="1"/>
          </p:cNvSpPr>
          <p:nvPr>
            <p:ph type="title"/>
          </p:nvPr>
        </p:nvSpPr>
        <p:spPr>
          <a:xfrm>
            <a:off x="457200" y="274638"/>
            <a:ext cx="8229600" cy="792162"/>
          </a:xfrm>
          <a:solidFill>
            <a:schemeClr val="bg1">
              <a:alpha val="70000"/>
            </a:schemeClr>
          </a:solidFill>
          <a:ln w="38100">
            <a:solidFill>
              <a:schemeClr val="tx1"/>
            </a:solidFill>
          </a:ln>
        </p:spPr>
        <p:txBody>
          <a:bodyPr/>
          <a:lstStyle/>
          <a:p>
            <a:pPr algn="l" eaLnBrk="1" hangingPunct="1"/>
            <a:r>
              <a:rPr lang="en-US" altLang="en-US" sz="3600" b="1" dirty="0">
                <a:latin typeface="Trebuchet MS" panose="020B0603020202020204" pitchFamily="34" charset="0"/>
              </a:rPr>
              <a:t>After today, you should be able to…</a:t>
            </a:r>
          </a:p>
        </p:txBody>
      </p:sp>
      <p:sp>
        <p:nvSpPr>
          <p:cNvPr id="3075" name="Content Placeholder 2">
            <a:extLst>
              <a:ext uri="{FF2B5EF4-FFF2-40B4-BE49-F238E27FC236}">
                <a16:creationId xmlns:a16="http://schemas.microsoft.com/office/drawing/2014/main" id="{9CB730C5-F7EF-4893-8F06-D425C88B0739}"/>
              </a:ext>
            </a:extLst>
          </p:cNvPr>
          <p:cNvSpPr>
            <a:spLocks noGrp="1"/>
          </p:cNvSpPr>
          <p:nvPr>
            <p:ph idx="1"/>
          </p:nvPr>
        </p:nvSpPr>
        <p:spPr>
          <a:xfrm>
            <a:off x="457200" y="1219200"/>
            <a:ext cx="8229600" cy="4906963"/>
          </a:xfrm>
          <a:solidFill>
            <a:schemeClr val="bg1">
              <a:alpha val="70000"/>
            </a:schemeClr>
          </a:solidFill>
          <a:ln w="38100">
            <a:solidFill>
              <a:schemeClr val="tx1"/>
            </a:solidFill>
          </a:ln>
        </p:spPr>
        <p:txBody>
          <a:bodyPr/>
          <a:lstStyle/>
          <a:p>
            <a:pPr marL="273050" indent="-273050" eaLnBrk="1" hangingPunct="1">
              <a:buFont typeface="Wingdings 2" panose="05020102010507070707" pitchFamily="18" charset="2"/>
              <a:buNone/>
            </a:pPr>
            <a:r>
              <a:rPr lang="en-US" altLang="en-US" sz="4000" dirty="0">
                <a:latin typeface="Trebuchet MS" panose="020B0603020202020204" pitchFamily="34" charset="0"/>
              </a:rPr>
              <a:t>•	Explain each step of the scientific method</a:t>
            </a:r>
          </a:p>
          <a:p>
            <a:pPr marL="273050" indent="-273050" eaLnBrk="1" hangingPunct="1">
              <a:buFont typeface="Wingdings 2" panose="05020102010507070707" pitchFamily="18" charset="2"/>
              <a:buNone/>
            </a:pPr>
            <a:r>
              <a:rPr lang="en-US" altLang="en-US" sz="4000" dirty="0">
                <a:latin typeface="Trebuchet MS" panose="020B0603020202020204" pitchFamily="34" charset="0"/>
              </a:rPr>
              <a:t>•	Differentiate between theories and laws</a:t>
            </a:r>
          </a:p>
          <a:p>
            <a:pPr marL="273050" indent="-273050" eaLnBrk="1" hangingPunct="1">
              <a:buFont typeface="Wingdings 2" panose="05020102010507070707" pitchFamily="18" charset="2"/>
              <a:buNone/>
            </a:pPr>
            <a:r>
              <a:rPr lang="en-US" altLang="en-US" sz="4000" dirty="0">
                <a:latin typeface="Trebuchet MS" panose="020B0603020202020204" pitchFamily="34" charset="0"/>
              </a:rPr>
              <a:t>•	Provide an out of the classroom experience as an example to illustrate the scientific method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375E120D-4234-48E9-A46B-4FCD3456F601}"/>
              </a:ext>
            </a:extLst>
          </p:cNvPr>
          <p:cNvSpPr>
            <a:spLocks noGrp="1"/>
          </p:cNvSpPr>
          <p:nvPr>
            <p:ph type="ctrTitle"/>
          </p:nvPr>
        </p:nvSpPr>
        <p:spPr>
          <a:xfrm>
            <a:off x="685800" y="1600200"/>
            <a:ext cx="7772400" cy="1470025"/>
          </a:xfrm>
        </p:spPr>
        <p:txBody>
          <a:bodyPr/>
          <a:lstStyle/>
          <a:p>
            <a:pPr eaLnBrk="1" hangingPunct="1"/>
            <a:r>
              <a:rPr lang="en-US" altLang="en-US" b="1" u="sng" dirty="0">
                <a:latin typeface="Trebuchet MS" panose="020B0603020202020204" pitchFamily="34" charset="0"/>
              </a:rPr>
              <a:t>The Scientific Method:</a:t>
            </a:r>
          </a:p>
        </p:txBody>
      </p:sp>
      <p:sp>
        <p:nvSpPr>
          <p:cNvPr id="3075" name="Content Placeholder 2">
            <a:extLst>
              <a:ext uri="{FF2B5EF4-FFF2-40B4-BE49-F238E27FC236}">
                <a16:creationId xmlns:a16="http://schemas.microsoft.com/office/drawing/2014/main" id="{9CB730C5-F7EF-4893-8F06-D425C88B0739}"/>
              </a:ext>
            </a:extLst>
          </p:cNvPr>
          <p:cNvSpPr>
            <a:spLocks noGrp="1"/>
          </p:cNvSpPr>
          <p:nvPr>
            <p:ph type="subTitle" idx="1"/>
          </p:nvPr>
        </p:nvSpPr>
        <p:spPr>
          <a:xfrm>
            <a:off x="1066800" y="2667000"/>
            <a:ext cx="7162800" cy="1981200"/>
          </a:xfrm>
        </p:spPr>
        <p:txBody>
          <a:bodyPr/>
          <a:lstStyle/>
          <a:p>
            <a:pPr marL="273050" indent="-273050" eaLnBrk="1" hangingPunct="1">
              <a:buFont typeface="Wingdings 2" panose="05020102010507070707" pitchFamily="18" charset="2"/>
              <a:buNone/>
            </a:pPr>
            <a:r>
              <a:rPr lang="en-US" altLang="en-US" sz="4000" dirty="0">
                <a:latin typeface="Trebuchet MS" panose="020B0603020202020204" pitchFamily="34" charset="0"/>
              </a:rPr>
              <a:t>An organized approach to solve problems.</a:t>
            </a:r>
          </a:p>
          <a:p>
            <a:pPr marL="273050" indent="-273050" eaLnBrk="1" hangingPunct="1">
              <a:buFont typeface="Wingdings 2" panose="05020102010507070707" pitchFamily="18" charset="2"/>
              <a:buNone/>
            </a:pPr>
            <a:r>
              <a:rPr lang="en-US" altLang="en-US" sz="4000" i="1" dirty="0">
                <a:latin typeface="Trebuchet MS" panose="020B0603020202020204" pitchFamily="34" charset="0"/>
              </a:rPr>
              <a:t>(We do this all the time!)</a:t>
            </a:r>
          </a:p>
          <a:p>
            <a:pPr marL="273050" indent="-273050" eaLnBrk="1" hangingPunct="1">
              <a:buClr>
                <a:srgbClr val="9BBB59"/>
              </a:buClr>
              <a:buFont typeface="Wingdings 2" panose="05020102010507070707" pitchFamily="18" charset="2"/>
              <a:buNone/>
            </a:pPr>
            <a:endParaRPr lang="en-US" altLang="en-US" sz="4000" dirty="0">
              <a:latin typeface="Trebuchet MS" panose="020B0603020202020204" pitchFamily="34" charset="0"/>
            </a:endParaRPr>
          </a:p>
        </p:txBody>
      </p:sp>
      <p:pic>
        <p:nvPicPr>
          <p:cNvPr id="3076" name="Picture 6" descr="C:\Users\Karen\AppData\Local\Microsoft\Windows\Temporary Internet Files\Content.IE5\HNXPIWNO\MCj03841720000[1].wmf">
            <a:extLst>
              <a:ext uri="{FF2B5EF4-FFF2-40B4-BE49-F238E27FC236}">
                <a16:creationId xmlns:a16="http://schemas.microsoft.com/office/drawing/2014/main" id="{934EF22F-1B18-4DC3-9983-C41EDC6C69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4572000"/>
            <a:ext cx="1538288" cy="1825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Picture 7" descr="C:\Users\Karen\AppData\Local\Microsoft\Windows\Temporary Internet Files\Content.IE5\ZJJBQAJL\MMj03034150000[1].gif">
            <a:extLst>
              <a:ext uri="{FF2B5EF4-FFF2-40B4-BE49-F238E27FC236}">
                <a16:creationId xmlns:a16="http://schemas.microsoft.com/office/drawing/2014/main" id="{A5EA7294-557E-481C-B57E-40412A767735}"/>
              </a:ext>
            </a:extLst>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381000"/>
            <a:ext cx="2200275"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8695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E6B26AC4-FF86-46FC-8DCB-0C00EC76F306}"/>
              </a:ext>
            </a:extLst>
          </p:cNvPr>
          <p:cNvSpPr>
            <a:spLocks noGrp="1" noChangeArrowheads="1"/>
          </p:cNvSpPr>
          <p:nvPr>
            <p:ph type="title"/>
          </p:nvPr>
        </p:nvSpPr>
        <p:spPr>
          <a:xfrm>
            <a:off x="457200" y="152400"/>
            <a:ext cx="8229600" cy="1143000"/>
          </a:xfrm>
        </p:spPr>
        <p:txBody>
          <a:bodyPr/>
          <a:lstStyle/>
          <a:p>
            <a:pPr eaLnBrk="1" hangingPunct="1">
              <a:buClr>
                <a:srgbClr val="9BBB59"/>
              </a:buClr>
              <a:buFont typeface="Wingdings 2" panose="05020102010507070707" pitchFamily="18" charset="2"/>
              <a:buNone/>
            </a:pPr>
            <a:r>
              <a:rPr lang="en-US" altLang="en-US" b="1">
                <a:latin typeface="Trebuchet MS" panose="020B0603020202020204" pitchFamily="34" charset="0"/>
              </a:rPr>
              <a:t>Steps in the Scientific Method:</a:t>
            </a:r>
          </a:p>
        </p:txBody>
      </p:sp>
      <p:sp>
        <p:nvSpPr>
          <p:cNvPr id="2" name="Rectangle 3">
            <a:extLst>
              <a:ext uri="{FF2B5EF4-FFF2-40B4-BE49-F238E27FC236}">
                <a16:creationId xmlns:a16="http://schemas.microsoft.com/office/drawing/2014/main" id="{A158E99C-4743-4447-ACA2-45535D19BA6D}"/>
              </a:ext>
            </a:extLst>
          </p:cNvPr>
          <p:cNvSpPr>
            <a:spLocks noGrp="1" noChangeArrowheads="1"/>
          </p:cNvSpPr>
          <p:nvPr>
            <p:ph type="body" idx="1"/>
          </p:nvPr>
        </p:nvSpPr>
        <p:spPr/>
        <p:txBody>
          <a:bodyPr/>
          <a:lstStyle/>
          <a:p>
            <a:pPr eaLnBrk="1" hangingPunct="1">
              <a:buFont typeface="Calibri" panose="020F0502020204030204" pitchFamily="34" charset="0"/>
              <a:buAutoNum type="arabicPeriod"/>
            </a:pPr>
            <a:r>
              <a:rPr lang="en-US" altLang="en-US">
                <a:latin typeface="Trebuchet MS" panose="020B0603020202020204" pitchFamily="34" charset="0"/>
              </a:rPr>
              <a:t>Observe</a:t>
            </a:r>
          </a:p>
          <a:p>
            <a:pPr lvl="1" eaLnBrk="1" hangingPunct="1">
              <a:buFont typeface="Calibri" panose="020F0502020204030204" pitchFamily="34" charset="0"/>
              <a:buChar char="•"/>
            </a:pPr>
            <a:r>
              <a:rPr lang="en-US" altLang="en-US">
                <a:latin typeface="Trebuchet MS" panose="020B0603020202020204" pitchFamily="34" charset="0"/>
              </a:rPr>
              <a:t>Use your five senses</a:t>
            </a:r>
          </a:p>
          <a:p>
            <a:pPr lvl="1" eaLnBrk="1" hangingPunct="1">
              <a:buFont typeface="Calibri" panose="020F0502020204030204" pitchFamily="34" charset="0"/>
              <a:buChar char="•"/>
            </a:pPr>
            <a:r>
              <a:rPr lang="en-US" altLang="en-US">
                <a:latin typeface="Trebuchet MS" panose="020B0603020202020204" pitchFamily="34" charset="0"/>
              </a:rPr>
              <a:t>Define the problem</a:t>
            </a:r>
          </a:p>
          <a:p>
            <a:pPr lvl="1" eaLnBrk="1" hangingPunct="1">
              <a:buFont typeface="Calibri" panose="020F0502020204030204" pitchFamily="34" charset="0"/>
              <a:buNone/>
            </a:pPr>
            <a:endParaRPr lang="en-US" altLang="en-US">
              <a:latin typeface="Trebuchet MS" panose="020B0603020202020204" pitchFamily="34" charset="0"/>
            </a:endParaRPr>
          </a:p>
          <a:p>
            <a:pPr eaLnBrk="1" hangingPunct="1">
              <a:buFont typeface="Calibri" panose="020F0502020204030204" pitchFamily="34" charset="0"/>
              <a:buAutoNum type="arabicPeriod" startAt="2"/>
            </a:pPr>
            <a:r>
              <a:rPr lang="en-US" altLang="en-US">
                <a:latin typeface="Trebuchet MS" panose="020B0603020202020204" pitchFamily="34" charset="0"/>
              </a:rPr>
              <a:t>Hypotheses</a:t>
            </a:r>
          </a:p>
          <a:p>
            <a:pPr lvl="1" eaLnBrk="1" hangingPunct="1">
              <a:buFont typeface="Calibri" panose="020F0502020204030204" pitchFamily="34" charset="0"/>
              <a:buChar char="•"/>
            </a:pPr>
            <a:r>
              <a:rPr lang="en-US" altLang="en-US">
                <a:latin typeface="Trebuchet MS" panose="020B0603020202020204" pitchFamily="34" charset="0"/>
              </a:rPr>
              <a:t>“Educated guess”</a:t>
            </a:r>
          </a:p>
          <a:p>
            <a:pPr lvl="1" eaLnBrk="1" hangingPunct="1">
              <a:buFont typeface="Calibri" panose="020F0502020204030204" pitchFamily="34" charset="0"/>
              <a:buChar char="•"/>
            </a:pPr>
            <a:r>
              <a:rPr lang="en-US" altLang="en-US">
                <a:latin typeface="Trebuchet MS" panose="020B0603020202020204" pitchFamily="34" charset="0"/>
              </a:rPr>
              <a:t>Reasonable explanations for what was observed</a:t>
            </a:r>
          </a:p>
          <a:p>
            <a:pPr lvl="1" eaLnBrk="1" hangingPunct="1">
              <a:buFont typeface="Calibri" panose="020F0502020204030204" pitchFamily="34" charset="0"/>
              <a:buNone/>
            </a:pPr>
            <a:endParaRPr lang="en-US" altLang="en-US">
              <a:latin typeface="Trebuchet MS" panose="020B0603020202020204" pitchFamily="34" charset="0"/>
            </a:endParaRPr>
          </a:p>
        </p:txBody>
      </p:sp>
      <p:pic>
        <p:nvPicPr>
          <p:cNvPr id="4100" name="Picture 4" descr="C:\Users\Karen\AppData\Local\Microsoft\Windows\Temporary Internet Files\Content.IE5\CD8HPOAX\MCHM00388_0000[1].wmf">
            <a:extLst>
              <a:ext uri="{FF2B5EF4-FFF2-40B4-BE49-F238E27FC236}">
                <a16:creationId xmlns:a16="http://schemas.microsoft.com/office/drawing/2014/main" id="{B9110624-8E44-4785-B39C-1BA78490DA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1828800"/>
            <a:ext cx="889000" cy="896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C:\Users\Karen\AppData\Local\Microsoft\Windows\Temporary Internet Files\Content.IE5\HNXPIWNO\MCj02381930000[1].wmf">
            <a:extLst>
              <a:ext uri="{FF2B5EF4-FFF2-40B4-BE49-F238E27FC236}">
                <a16:creationId xmlns:a16="http://schemas.microsoft.com/office/drawing/2014/main" id="{38870C46-D382-4B5D-8DB0-593357DE6D5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1295400"/>
            <a:ext cx="1447800" cy="658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7" descr="C:\Users\Karen\AppData\Local\Microsoft\Windows\Temporary Internet Files\Content.IE5\T1ZZ539K\MCj02381920000[1].wmf">
            <a:extLst>
              <a:ext uri="{FF2B5EF4-FFF2-40B4-BE49-F238E27FC236}">
                <a16:creationId xmlns:a16="http://schemas.microsoft.com/office/drawing/2014/main" id="{4EA26D28-7E98-4894-828D-96D59E1A9BA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1219200"/>
            <a:ext cx="671513"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8" descr="C:\Users\Karen\AppData\Local\Microsoft\Windows\Temporary Internet Files\Content.IE5\9VYSIOJ1\MCj02381890000[1].wmf">
            <a:extLst>
              <a:ext uri="{FF2B5EF4-FFF2-40B4-BE49-F238E27FC236}">
                <a16:creationId xmlns:a16="http://schemas.microsoft.com/office/drawing/2014/main" id="{C73D024F-CE8F-4A9D-B57D-D067AD04DEC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15000" y="1295400"/>
            <a:ext cx="1446213"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9" descr="C:\Users\Karen\AppData\Local\Microsoft\Windows\Temporary Internet Files\Content.IE5\EMN5L6HP\MCj04344110000[1].wmf">
            <a:extLst>
              <a:ext uri="{FF2B5EF4-FFF2-40B4-BE49-F238E27FC236}">
                <a16:creationId xmlns:a16="http://schemas.microsoft.com/office/drawing/2014/main" id="{FF3BBD92-01B5-452E-B0C5-95E5234C95D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14800" y="3505200"/>
            <a:ext cx="1219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6" name="Picture 10" descr="MC900233151[1]">
            <a:extLst>
              <a:ext uri="{FF2B5EF4-FFF2-40B4-BE49-F238E27FC236}">
                <a16:creationId xmlns:a16="http://schemas.microsoft.com/office/drawing/2014/main" id="{0BCAB32A-2529-4B74-9EBF-69481098686E}"/>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10400" y="1828800"/>
            <a:ext cx="990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10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101"/>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100"/>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10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4106"/>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4104"/>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34CB0648-4671-4197-ABCC-643FA7EC99A1}"/>
              </a:ext>
            </a:extLst>
          </p:cNvPr>
          <p:cNvSpPr>
            <a:spLocks noGrp="1" noChangeArrowheads="1"/>
          </p:cNvSpPr>
          <p:nvPr>
            <p:ph type="body" idx="1"/>
          </p:nvPr>
        </p:nvSpPr>
        <p:spPr>
          <a:xfrm>
            <a:off x="457200" y="381000"/>
            <a:ext cx="8001000" cy="5745163"/>
          </a:xfrm>
        </p:spPr>
        <p:txBody>
          <a:bodyPr/>
          <a:lstStyle/>
          <a:p>
            <a:pPr eaLnBrk="1" hangingPunct="1">
              <a:buFont typeface="Calibri" panose="020F0502020204030204" pitchFamily="34" charset="0"/>
              <a:buNone/>
            </a:pPr>
            <a:r>
              <a:rPr lang="en-US" altLang="en-US">
                <a:latin typeface="Trebuchet MS" panose="020B0603020202020204" pitchFamily="34" charset="0"/>
              </a:rPr>
              <a:t>3. Experiments</a:t>
            </a:r>
          </a:p>
          <a:p>
            <a:pPr lvl="1" eaLnBrk="1" hangingPunct="1">
              <a:buFont typeface="Calibri" panose="020F0502020204030204" pitchFamily="34" charset="0"/>
              <a:buChar char="•"/>
            </a:pPr>
            <a:r>
              <a:rPr lang="en-US" altLang="en-US">
                <a:latin typeface="Trebuchet MS" panose="020B0603020202020204" pitchFamily="34" charset="0"/>
              </a:rPr>
              <a:t>Tests each hypothesis in order</a:t>
            </a:r>
            <a:br>
              <a:rPr lang="en-US" altLang="en-US">
                <a:latin typeface="Trebuchet MS" panose="020B0603020202020204" pitchFamily="34" charset="0"/>
              </a:rPr>
            </a:br>
            <a:r>
              <a:rPr lang="en-US" altLang="en-US">
                <a:latin typeface="Trebuchet MS" panose="020B0603020202020204" pitchFamily="34" charset="0"/>
              </a:rPr>
              <a:t>to prove/disprove them</a:t>
            </a:r>
          </a:p>
          <a:p>
            <a:pPr lvl="1" eaLnBrk="1" hangingPunct="1">
              <a:buFontTx/>
              <a:buNone/>
            </a:pPr>
            <a:endParaRPr lang="en-US" altLang="en-US">
              <a:latin typeface="Trebuchet MS" panose="020B0603020202020204" pitchFamily="34" charset="0"/>
            </a:endParaRPr>
          </a:p>
          <a:p>
            <a:pPr eaLnBrk="1" hangingPunct="1">
              <a:buFont typeface="Calibri" panose="020F0502020204030204" pitchFamily="34" charset="0"/>
              <a:buNone/>
            </a:pPr>
            <a:r>
              <a:rPr lang="en-US" altLang="en-US">
                <a:latin typeface="Trebuchet MS" panose="020B0603020202020204" pitchFamily="34" charset="0"/>
              </a:rPr>
              <a:t>4. Analysis</a:t>
            </a:r>
          </a:p>
          <a:p>
            <a:pPr lvl="1" eaLnBrk="1" hangingPunct="1">
              <a:buFont typeface="Calibri" panose="020F0502020204030204" pitchFamily="34" charset="0"/>
              <a:buChar char="•"/>
            </a:pPr>
            <a:r>
              <a:rPr lang="en-US" altLang="en-US">
                <a:latin typeface="Trebuchet MS" panose="020B0603020202020204" pitchFamily="34" charset="0"/>
              </a:rPr>
              <a:t>Compares the results from the experiment to the original hypothesis</a:t>
            </a:r>
          </a:p>
          <a:p>
            <a:pPr lvl="1" eaLnBrk="1" hangingPunct="1">
              <a:buFontTx/>
              <a:buNone/>
            </a:pPr>
            <a:endParaRPr lang="en-US" altLang="en-US">
              <a:latin typeface="Trebuchet MS" panose="020B0603020202020204" pitchFamily="34" charset="0"/>
            </a:endParaRPr>
          </a:p>
          <a:p>
            <a:pPr eaLnBrk="1" hangingPunct="1">
              <a:buFont typeface="Calibri" panose="020F0502020204030204" pitchFamily="34" charset="0"/>
              <a:buNone/>
            </a:pPr>
            <a:r>
              <a:rPr lang="en-US" altLang="en-US">
                <a:latin typeface="Trebuchet MS" panose="020B0603020202020204" pitchFamily="34" charset="0"/>
              </a:rPr>
              <a:t>5. Conclusion (Theory)</a:t>
            </a:r>
          </a:p>
          <a:p>
            <a:pPr lvl="1" eaLnBrk="1" hangingPunct="1">
              <a:buFont typeface="Calibri" panose="020F0502020204030204" pitchFamily="34" charset="0"/>
              <a:buChar char="•"/>
            </a:pPr>
            <a:r>
              <a:rPr lang="en-US" altLang="en-US">
                <a:latin typeface="Trebuchet MS" panose="020B0603020202020204" pitchFamily="34" charset="0"/>
              </a:rPr>
              <a:t>A hypothesis supported by experimental evidence</a:t>
            </a:r>
          </a:p>
        </p:txBody>
      </p:sp>
      <p:pic>
        <p:nvPicPr>
          <p:cNvPr id="5123" name="Picture 6" descr="C:\Users\Karen\AppData\Local\Microsoft\Windows\Temporary Internet Files\Content.IE5\8HYB23HN\MC900088948[1].wmf">
            <a:extLst>
              <a:ext uri="{FF2B5EF4-FFF2-40B4-BE49-F238E27FC236}">
                <a16:creationId xmlns:a16="http://schemas.microsoft.com/office/drawing/2014/main" id="{77B98725-6198-4E32-99BF-25A0310A55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52400"/>
            <a:ext cx="2989263"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B8231D9-BF49-4912-BC71-B9486777D44A}"/>
              </a:ext>
            </a:extLst>
          </p:cNvPr>
          <p:cNvSpPr>
            <a:spLocks noGrp="1" noChangeArrowheads="1"/>
          </p:cNvSpPr>
          <p:nvPr>
            <p:ph type="ctrTitle"/>
          </p:nvPr>
        </p:nvSpPr>
        <p:spPr>
          <a:xfrm>
            <a:off x="685800" y="1828800"/>
            <a:ext cx="7772400" cy="1470025"/>
          </a:xfrm>
        </p:spPr>
        <p:txBody>
          <a:bodyPr/>
          <a:lstStyle/>
          <a:p>
            <a:pPr eaLnBrk="1" hangingPunct="1"/>
            <a:r>
              <a:rPr lang="en-US" altLang="en-US" b="1" u="sng">
                <a:latin typeface="Trebuchet MS" panose="020B0603020202020204" pitchFamily="34" charset="0"/>
              </a:rPr>
              <a:t>Law:</a:t>
            </a:r>
          </a:p>
        </p:txBody>
      </p:sp>
      <p:sp>
        <p:nvSpPr>
          <p:cNvPr id="6147" name="Rectangle 5">
            <a:extLst>
              <a:ext uri="{FF2B5EF4-FFF2-40B4-BE49-F238E27FC236}">
                <a16:creationId xmlns:a16="http://schemas.microsoft.com/office/drawing/2014/main" id="{F146818D-F4FB-43F1-A6BA-54040A5A3A5B}"/>
              </a:ext>
            </a:extLst>
          </p:cNvPr>
          <p:cNvSpPr>
            <a:spLocks noGrp="1" noChangeArrowheads="1"/>
          </p:cNvSpPr>
          <p:nvPr>
            <p:ph type="subTitle" idx="1"/>
          </p:nvPr>
        </p:nvSpPr>
        <p:spPr>
          <a:xfrm>
            <a:off x="1371600" y="2974975"/>
            <a:ext cx="6400800" cy="2362200"/>
          </a:xfrm>
        </p:spPr>
        <p:txBody>
          <a:bodyPr/>
          <a:lstStyle/>
          <a:p>
            <a:pPr eaLnBrk="1" hangingPunct="1"/>
            <a:r>
              <a:rPr lang="en-US" altLang="en-US">
                <a:latin typeface="Trebuchet MS" panose="020B0603020202020204" pitchFamily="34" charset="0"/>
              </a:rPr>
              <a:t>Used to describe a natural phenomenon which has been tested over a long period of time under different conditions.</a:t>
            </a:r>
          </a:p>
        </p:txBody>
      </p:sp>
      <p:pic>
        <p:nvPicPr>
          <p:cNvPr id="6148" name="Picture 13" descr="C:\Users\Karen\AppData\Local\Microsoft\Windows\Temporary Internet Files\Content.IE5\HNXPIWNO\MCj03798970000[1].wmf">
            <a:extLst>
              <a:ext uri="{FF2B5EF4-FFF2-40B4-BE49-F238E27FC236}">
                <a16:creationId xmlns:a16="http://schemas.microsoft.com/office/drawing/2014/main" id="{7C6098D5-C5DD-4E0A-A0DC-FC479EA5A77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609600"/>
            <a:ext cx="2668588" cy="215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14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a:extLst>
              <a:ext uri="{FF2B5EF4-FFF2-40B4-BE49-F238E27FC236}">
                <a16:creationId xmlns:a16="http://schemas.microsoft.com/office/drawing/2014/main" id="{F533D980-1B10-4AAE-BC04-1973FED18AE0}"/>
              </a:ext>
            </a:extLst>
          </p:cNvPr>
          <p:cNvSpPr>
            <a:spLocks noGrp="1" noChangeArrowheads="1"/>
          </p:cNvSpPr>
          <p:nvPr>
            <p:ph type="subTitle" idx="1"/>
          </p:nvPr>
        </p:nvSpPr>
        <p:spPr>
          <a:xfrm>
            <a:off x="381000" y="2917031"/>
            <a:ext cx="6781800" cy="1023938"/>
          </a:xfrm>
        </p:spPr>
        <p:txBody>
          <a:bodyPr/>
          <a:lstStyle/>
          <a:p>
            <a:pPr eaLnBrk="1" hangingPunct="1"/>
            <a:r>
              <a:rPr lang="en-US" altLang="en-US" b="1" i="1" dirty="0">
                <a:latin typeface="Trebuchet MS" panose="020B0603020202020204" pitchFamily="34" charset="0"/>
              </a:rPr>
              <a:t>Let’s try something to practice the scientific method!</a:t>
            </a:r>
          </a:p>
        </p:txBody>
      </p:sp>
      <p:pic>
        <p:nvPicPr>
          <p:cNvPr id="7172" name="Picture 11" descr="MCFD02040_0000[1]">
            <a:extLst>
              <a:ext uri="{FF2B5EF4-FFF2-40B4-BE49-F238E27FC236}">
                <a16:creationId xmlns:a16="http://schemas.microsoft.com/office/drawing/2014/main" id="{268EBC8F-4157-4D66-81D1-F8AF3980FE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10400" y="2241417"/>
            <a:ext cx="1981200" cy="2375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EEA7533-17F7-4D7D-870F-8CED4C17B3DD}"/>
              </a:ext>
            </a:extLst>
          </p:cNvPr>
          <p:cNvSpPr>
            <a:spLocks noGrp="1" noChangeArrowheads="1"/>
          </p:cNvSpPr>
          <p:nvPr>
            <p:ph type="title"/>
          </p:nvPr>
        </p:nvSpPr>
        <p:spPr>
          <a:xfrm>
            <a:off x="457200" y="152400"/>
            <a:ext cx="8229600" cy="1143000"/>
          </a:xfrm>
        </p:spPr>
        <p:txBody>
          <a:bodyPr/>
          <a:lstStyle/>
          <a:p>
            <a:pPr eaLnBrk="1" hangingPunct="1">
              <a:buClr>
                <a:srgbClr val="9BBB59"/>
              </a:buClr>
              <a:buFont typeface="Wingdings 2" panose="05020102010507070707" pitchFamily="18" charset="2"/>
              <a:buNone/>
            </a:pPr>
            <a:r>
              <a:rPr lang="en-US" altLang="en-US" sz="3600" b="1">
                <a:latin typeface="Trebuchet MS" panose="020B0603020202020204" pitchFamily="34" charset="0"/>
              </a:rPr>
              <a:t>Coke vs. Diet Coke Demonstration</a:t>
            </a:r>
          </a:p>
        </p:txBody>
      </p:sp>
      <p:sp>
        <p:nvSpPr>
          <p:cNvPr id="4099" name="Rectangle 3">
            <a:extLst>
              <a:ext uri="{FF2B5EF4-FFF2-40B4-BE49-F238E27FC236}">
                <a16:creationId xmlns:a16="http://schemas.microsoft.com/office/drawing/2014/main" id="{5CC1B015-6504-4A44-8D40-2D2725C48135}"/>
              </a:ext>
            </a:extLst>
          </p:cNvPr>
          <p:cNvSpPr>
            <a:spLocks noGrp="1" noChangeArrowheads="1"/>
          </p:cNvSpPr>
          <p:nvPr>
            <p:ph type="body" idx="1"/>
          </p:nvPr>
        </p:nvSpPr>
        <p:spPr>
          <a:xfrm>
            <a:off x="304800" y="1219200"/>
            <a:ext cx="3048000" cy="533400"/>
          </a:xfrm>
        </p:spPr>
        <p:txBody>
          <a:bodyPr/>
          <a:lstStyle/>
          <a:p>
            <a:pPr marL="341313" lvl="1" eaLnBrk="1" hangingPunct="1">
              <a:buFont typeface="Calibri" panose="020F0502020204030204" pitchFamily="34" charset="0"/>
              <a:buNone/>
            </a:pPr>
            <a:r>
              <a:rPr lang="en-US" altLang="en-US" b="1">
                <a:latin typeface="Trebuchet MS" panose="020B0603020202020204" pitchFamily="34" charset="0"/>
              </a:rPr>
              <a:t>(1) Observation:</a:t>
            </a:r>
          </a:p>
        </p:txBody>
      </p:sp>
      <p:sp>
        <p:nvSpPr>
          <p:cNvPr id="11" name="Rectangle 3">
            <a:extLst>
              <a:ext uri="{FF2B5EF4-FFF2-40B4-BE49-F238E27FC236}">
                <a16:creationId xmlns:a16="http://schemas.microsoft.com/office/drawing/2014/main" id="{F3F8F791-0BF2-4CBF-B165-27D969F8D581}"/>
              </a:ext>
            </a:extLst>
          </p:cNvPr>
          <p:cNvSpPr txBox="1">
            <a:spLocks noChangeArrowheads="1"/>
          </p:cNvSpPr>
          <p:nvPr/>
        </p:nvSpPr>
        <p:spPr bwMode="auto">
          <a:xfrm>
            <a:off x="3352800" y="1219200"/>
            <a:ext cx="5410200" cy="533400"/>
          </a:xfrm>
          <a:prstGeom prst="rect">
            <a:avLst/>
          </a:prstGeom>
          <a:noFill/>
          <a:ln w="9525">
            <a:noFill/>
            <a:miter lim="800000"/>
            <a:headEnd/>
            <a:tailEnd/>
          </a:ln>
        </p:spPr>
        <p:txBody>
          <a:bodyPr/>
          <a:lstStyle/>
          <a:p>
            <a:pPr marL="341313" lvl="1" indent="-285750">
              <a:spcBef>
                <a:spcPct val="20000"/>
              </a:spcBef>
              <a:buFont typeface="Calibri" pitchFamily="34" charset="0"/>
              <a:buNone/>
              <a:defRPr/>
            </a:pPr>
            <a:r>
              <a:rPr lang="en-US" sz="2800" u="sng" kern="0" dirty="0">
                <a:latin typeface="Trebuchet MS" pitchFamily="34" charset="0"/>
              </a:rPr>
              <a:t>Coke sank, Diet Coke floats</a:t>
            </a:r>
          </a:p>
        </p:txBody>
      </p:sp>
      <p:graphicFrame>
        <p:nvGraphicFramePr>
          <p:cNvPr id="12" name="Table 11">
            <a:extLst>
              <a:ext uri="{FF2B5EF4-FFF2-40B4-BE49-F238E27FC236}">
                <a16:creationId xmlns:a16="http://schemas.microsoft.com/office/drawing/2014/main" id="{2EFA03B2-3D28-440E-BA74-7182263D6310}"/>
              </a:ext>
            </a:extLst>
          </p:cNvPr>
          <p:cNvGraphicFramePr>
            <a:graphicFrameLocks noGrp="1"/>
          </p:cNvGraphicFramePr>
          <p:nvPr/>
        </p:nvGraphicFramePr>
        <p:xfrm>
          <a:off x="304800" y="1905000"/>
          <a:ext cx="8382000" cy="4487863"/>
        </p:xfrm>
        <a:graphic>
          <a:graphicData uri="http://schemas.openxmlformats.org/drawingml/2006/table">
            <a:tbl>
              <a:tblPr firstRow="1" bandRow="1">
                <a:tableStyleId>{5C22544A-7EE6-4342-B048-85BDC9FD1C3A}</a:tableStyleId>
              </a:tblPr>
              <a:tblGrid>
                <a:gridCol w="2618056">
                  <a:extLst>
                    <a:ext uri="{9D8B030D-6E8A-4147-A177-3AD203B41FA5}">
                      <a16:colId xmlns:a16="http://schemas.microsoft.com/office/drawing/2014/main" val="20000"/>
                    </a:ext>
                  </a:extLst>
                </a:gridCol>
                <a:gridCol w="2618056">
                  <a:extLst>
                    <a:ext uri="{9D8B030D-6E8A-4147-A177-3AD203B41FA5}">
                      <a16:colId xmlns:a16="http://schemas.microsoft.com/office/drawing/2014/main" val="20001"/>
                    </a:ext>
                  </a:extLst>
                </a:gridCol>
                <a:gridCol w="3145888">
                  <a:extLst>
                    <a:ext uri="{9D8B030D-6E8A-4147-A177-3AD203B41FA5}">
                      <a16:colId xmlns:a16="http://schemas.microsoft.com/office/drawing/2014/main" val="20002"/>
                    </a:ext>
                  </a:extLst>
                </a:gridCol>
              </a:tblGrid>
              <a:tr h="847190">
                <a:tc>
                  <a:txBody>
                    <a:bodyPr/>
                    <a:lstStyle/>
                    <a:p>
                      <a:pPr algn="ctr"/>
                      <a:r>
                        <a:rPr lang="en-US" sz="2300" dirty="0">
                          <a:solidFill>
                            <a:schemeClr val="tx1"/>
                          </a:solidFill>
                          <a:latin typeface="Trebuchet MS" pitchFamily="34" charset="0"/>
                        </a:rPr>
                        <a:t>Observations </a:t>
                      </a:r>
                    </a:p>
                    <a:p>
                      <a:pPr algn="ctr"/>
                      <a:r>
                        <a:rPr lang="en-US" sz="2300" dirty="0">
                          <a:solidFill>
                            <a:srgbClr val="FF0000"/>
                          </a:solidFill>
                          <a:latin typeface="Trebuchet MS" pitchFamily="34" charset="0"/>
                        </a:rPr>
                        <a:t>Coke</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Observations </a:t>
                      </a:r>
                    </a:p>
                    <a:p>
                      <a:pPr algn="ctr"/>
                      <a:r>
                        <a:rPr lang="en-US" sz="2300" dirty="0">
                          <a:solidFill>
                            <a:srgbClr val="0070C0"/>
                          </a:solidFill>
                          <a:latin typeface="Trebuchet MS" pitchFamily="34" charset="0"/>
                        </a:rPr>
                        <a:t>Diet Coke</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(2) Hypotheses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92503">
                <a:tc>
                  <a:txBody>
                    <a:bodyPr/>
                    <a:lstStyle/>
                    <a:p>
                      <a:pPr algn="ctr"/>
                      <a:r>
                        <a:rPr lang="en-US" sz="2300" dirty="0">
                          <a:solidFill>
                            <a:schemeClr val="tx1"/>
                          </a:solidFill>
                          <a:latin typeface="Trebuchet MS" pitchFamily="34" charset="0"/>
                        </a:rPr>
                        <a:t>In</a:t>
                      </a:r>
                      <a:r>
                        <a:rPr lang="en-US" sz="2300" baseline="0" dirty="0">
                          <a:solidFill>
                            <a:schemeClr val="tx1"/>
                          </a:solidFill>
                          <a:latin typeface="Trebuchet MS" pitchFamily="34" charset="0"/>
                        </a:rPr>
                        <a:t> a colorless liquid</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300" dirty="0">
                          <a:solidFill>
                            <a:schemeClr val="tx1"/>
                          </a:solidFill>
                          <a:latin typeface="Trebuchet MS" pitchFamily="34" charset="0"/>
                        </a:rPr>
                        <a:t>In</a:t>
                      </a:r>
                      <a:r>
                        <a:rPr lang="en-US" sz="2300" baseline="0" dirty="0">
                          <a:solidFill>
                            <a:schemeClr val="tx1"/>
                          </a:solidFill>
                          <a:latin typeface="Trebuchet MS" pitchFamily="34" charset="0"/>
                        </a:rPr>
                        <a:t> a colorless liquid</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Not the same liquids</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470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300" b="0" dirty="0">
                          <a:solidFill>
                            <a:schemeClr val="tx1"/>
                          </a:solidFill>
                          <a:latin typeface="Trebuchet MS" pitchFamily="34" charset="0"/>
                        </a:rPr>
                        <a:t>Has</a:t>
                      </a:r>
                      <a:r>
                        <a:rPr lang="en-US" sz="2300" b="0" baseline="0" dirty="0">
                          <a:solidFill>
                            <a:schemeClr val="tx1"/>
                          </a:solidFill>
                          <a:latin typeface="Trebuchet MS" pitchFamily="34" charset="0"/>
                        </a:rPr>
                        <a:t> </a:t>
                      </a:r>
                      <a:r>
                        <a:rPr lang="en-US" sz="2300" b="0" kern="1200" dirty="0">
                          <a:solidFill>
                            <a:schemeClr val="dk1"/>
                          </a:solidFill>
                          <a:latin typeface="Trebuchet MS" pitchFamily="34" charset="0"/>
                          <a:ea typeface="+mn-ea"/>
                          <a:cs typeface="+mn-cs"/>
                        </a:rPr>
                        <a:t>caffeine</a:t>
                      </a:r>
                      <a:endParaRPr lang="en-US" sz="2300" b="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No caffeine</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Caffeine</a:t>
                      </a:r>
                      <a:r>
                        <a:rPr lang="en-US" sz="2300" baseline="0" dirty="0">
                          <a:solidFill>
                            <a:schemeClr val="tx1"/>
                          </a:solidFill>
                          <a:latin typeface="Trebuchet MS" pitchFamily="34" charset="0"/>
                        </a:rPr>
                        <a:t> more dense</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92503">
                <a:tc>
                  <a:txBody>
                    <a:bodyPr/>
                    <a:lstStyle/>
                    <a:p>
                      <a:pPr algn="ctr"/>
                      <a:r>
                        <a:rPr lang="en-US" sz="2300" dirty="0">
                          <a:solidFill>
                            <a:schemeClr val="tx1"/>
                          </a:solidFill>
                          <a:latin typeface="Trebuchet MS" pitchFamily="34" charset="0"/>
                        </a:rPr>
                        <a:t>Red can</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Gold can</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Weight</a:t>
                      </a:r>
                      <a:r>
                        <a:rPr lang="en-US" sz="2300" baseline="0" dirty="0">
                          <a:solidFill>
                            <a:schemeClr val="tx1"/>
                          </a:solidFill>
                          <a:latin typeface="Trebuchet MS" pitchFamily="34" charset="0"/>
                        </a:rPr>
                        <a:t> of cans are different</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92503">
                <a:tc>
                  <a:txBody>
                    <a:bodyPr/>
                    <a:lstStyle/>
                    <a:p>
                      <a:pPr algn="ctr"/>
                      <a:r>
                        <a:rPr lang="en-US" sz="2300" dirty="0">
                          <a:solidFill>
                            <a:schemeClr val="tx1"/>
                          </a:solidFill>
                          <a:latin typeface="Trebuchet MS" pitchFamily="34" charset="0"/>
                        </a:rPr>
                        <a:t>Contains</a:t>
                      </a:r>
                      <a:r>
                        <a:rPr lang="en-US" sz="2300" baseline="0" dirty="0">
                          <a:solidFill>
                            <a:schemeClr val="tx1"/>
                          </a:solidFill>
                          <a:latin typeface="Trebuchet MS" pitchFamily="34" charset="0"/>
                        </a:rPr>
                        <a:t> sugar</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Contains</a:t>
                      </a:r>
                      <a:r>
                        <a:rPr lang="en-US" sz="2300" baseline="0" dirty="0">
                          <a:solidFill>
                            <a:schemeClr val="tx1"/>
                          </a:solidFill>
                          <a:latin typeface="Trebuchet MS" pitchFamily="34" charset="0"/>
                        </a:rPr>
                        <a:t> </a:t>
                      </a:r>
                      <a:r>
                        <a:rPr lang="en-US" sz="2300" baseline="0" dirty="0" err="1">
                          <a:solidFill>
                            <a:schemeClr val="tx1"/>
                          </a:solidFill>
                          <a:latin typeface="Trebuchet MS" pitchFamily="34" charset="0"/>
                        </a:rPr>
                        <a:t>nutra</a:t>
                      </a:r>
                      <a:r>
                        <a:rPr lang="en-US" sz="2300" baseline="0" dirty="0">
                          <a:solidFill>
                            <a:schemeClr val="tx1"/>
                          </a:solidFill>
                          <a:latin typeface="Trebuchet MS" pitchFamily="34" charset="0"/>
                        </a:rPr>
                        <a:t>-sweet</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Sugar</a:t>
                      </a:r>
                      <a:r>
                        <a:rPr lang="en-US" sz="2300" baseline="0" dirty="0">
                          <a:solidFill>
                            <a:schemeClr val="tx1"/>
                          </a:solidFill>
                          <a:latin typeface="Trebuchet MS" pitchFamily="34" charset="0"/>
                        </a:rPr>
                        <a:t> is more dense than </a:t>
                      </a:r>
                      <a:r>
                        <a:rPr lang="en-US" sz="2300" baseline="0" dirty="0" err="1">
                          <a:solidFill>
                            <a:schemeClr val="tx1"/>
                          </a:solidFill>
                          <a:latin typeface="Trebuchet MS" pitchFamily="34" charset="0"/>
                        </a:rPr>
                        <a:t>nutra</a:t>
                      </a:r>
                      <a:r>
                        <a:rPr lang="en-US" sz="2300" baseline="0" dirty="0">
                          <a:solidFill>
                            <a:schemeClr val="tx1"/>
                          </a:solidFill>
                          <a:latin typeface="Trebuchet MS" pitchFamily="34" charset="0"/>
                        </a:rPr>
                        <a:t>-sweet</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792503">
                <a:tc>
                  <a:txBody>
                    <a:bodyPr/>
                    <a:lstStyle/>
                    <a:p>
                      <a:pPr algn="ctr"/>
                      <a:r>
                        <a:rPr lang="en-US" sz="2300" dirty="0">
                          <a:solidFill>
                            <a:schemeClr val="tx1"/>
                          </a:solidFill>
                          <a:latin typeface="Trebuchet MS" pitchFamily="34" charset="0"/>
                        </a:rPr>
                        <a:t>Less</a:t>
                      </a:r>
                      <a:r>
                        <a:rPr lang="en-US" sz="2300" baseline="0" dirty="0">
                          <a:solidFill>
                            <a:schemeClr val="tx1"/>
                          </a:solidFill>
                          <a:latin typeface="Trebuchet MS" pitchFamily="34" charset="0"/>
                        </a:rPr>
                        <a:t> carbonated</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More carbonated</a:t>
                      </a: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baseline="0" dirty="0">
                          <a:solidFill>
                            <a:schemeClr val="tx1"/>
                          </a:solidFill>
                          <a:latin typeface="Trebuchet MS" pitchFamily="34" charset="0"/>
                        </a:rPr>
                        <a:t>More CO</a:t>
                      </a:r>
                      <a:r>
                        <a:rPr lang="en-US" sz="2300" baseline="-25000" dirty="0">
                          <a:solidFill>
                            <a:schemeClr val="tx1"/>
                          </a:solidFill>
                          <a:latin typeface="Trebuchet MS" pitchFamily="34" charset="0"/>
                        </a:rPr>
                        <a:t>2</a:t>
                      </a:r>
                      <a:r>
                        <a:rPr lang="en-US" sz="2300" baseline="0" dirty="0">
                          <a:solidFill>
                            <a:schemeClr val="tx1"/>
                          </a:solidFill>
                          <a:latin typeface="Trebuchet MS" pitchFamily="34" charset="0"/>
                        </a:rPr>
                        <a:t> makes the can float</a:t>
                      </a:r>
                      <a:endParaRPr lang="en-US" sz="2300" dirty="0">
                        <a:solidFill>
                          <a:schemeClr val="tx1"/>
                        </a:solidFill>
                        <a:latin typeface="Trebuchet MS" pitchFamily="34" charset="0"/>
                      </a:endParaRPr>
                    </a:p>
                  </a:txBody>
                  <a:tcPr marT="45721" marB="4572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3" name="TextBox 12">
            <a:extLst>
              <a:ext uri="{FF2B5EF4-FFF2-40B4-BE49-F238E27FC236}">
                <a16:creationId xmlns:a16="http://schemas.microsoft.com/office/drawing/2014/main" id="{67C0CC5E-324E-4D6C-8A51-8884AD2FC9D6}"/>
              </a:ext>
            </a:extLst>
          </p:cNvPr>
          <p:cNvSpPr txBox="1"/>
          <p:nvPr/>
        </p:nvSpPr>
        <p:spPr>
          <a:xfrm>
            <a:off x="5561013" y="2803525"/>
            <a:ext cx="3109912" cy="731838"/>
          </a:xfrm>
          <a:prstGeom prst="rect">
            <a:avLst/>
          </a:prstGeom>
          <a:solidFill>
            <a:schemeClr val="bg1">
              <a:lumMod val="75000"/>
            </a:schemeClr>
          </a:solidFill>
        </p:spPr>
        <p:txBody>
          <a:bodyPr>
            <a:spAutoFit/>
          </a:bodyPr>
          <a:lstStyle/>
          <a:p>
            <a:pPr algn="ctr">
              <a:defRPr/>
            </a:pPr>
            <a:endParaRPr lang="en-US" sz="4000" dirty="0">
              <a:latin typeface="Trebuchet MS" pitchFamily="34" charset="0"/>
            </a:endParaRPr>
          </a:p>
        </p:txBody>
      </p:sp>
      <p:sp>
        <p:nvSpPr>
          <p:cNvPr id="15" name="TextBox 14">
            <a:extLst>
              <a:ext uri="{FF2B5EF4-FFF2-40B4-BE49-F238E27FC236}">
                <a16:creationId xmlns:a16="http://schemas.microsoft.com/office/drawing/2014/main" id="{0679117D-9CB0-4B8A-9DCC-B17D5CC558D0}"/>
              </a:ext>
            </a:extLst>
          </p:cNvPr>
          <p:cNvSpPr txBox="1"/>
          <p:nvPr/>
        </p:nvSpPr>
        <p:spPr>
          <a:xfrm>
            <a:off x="5557838" y="3581400"/>
            <a:ext cx="3109912" cy="400050"/>
          </a:xfrm>
          <a:prstGeom prst="rect">
            <a:avLst/>
          </a:prstGeom>
          <a:solidFill>
            <a:schemeClr val="bg1">
              <a:lumMod val="75000"/>
            </a:schemeClr>
          </a:solidFill>
        </p:spPr>
        <p:txBody>
          <a:bodyPr>
            <a:spAutoFit/>
          </a:bodyPr>
          <a:lstStyle/>
          <a:p>
            <a:pPr algn="ctr">
              <a:defRPr/>
            </a:pPr>
            <a:endParaRPr lang="en-US" sz="2000" dirty="0">
              <a:latin typeface="Arial" charset="0"/>
            </a:endParaRPr>
          </a:p>
        </p:txBody>
      </p:sp>
      <p:sp>
        <p:nvSpPr>
          <p:cNvPr id="16" name="TextBox 15">
            <a:extLst>
              <a:ext uri="{FF2B5EF4-FFF2-40B4-BE49-F238E27FC236}">
                <a16:creationId xmlns:a16="http://schemas.microsoft.com/office/drawing/2014/main" id="{45898E40-36E2-4E6A-920E-E51650B5DE13}"/>
              </a:ext>
            </a:extLst>
          </p:cNvPr>
          <p:cNvSpPr txBox="1"/>
          <p:nvPr/>
        </p:nvSpPr>
        <p:spPr>
          <a:xfrm>
            <a:off x="5562600" y="4038600"/>
            <a:ext cx="3108325" cy="731838"/>
          </a:xfrm>
          <a:prstGeom prst="rect">
            <a:avLst/>
          </a:prstGeom>
          <a:solidFill>
            <a:schemeClr val="bg1">
              <a:lumMod val="75000"/>
            </a:schemeClr>
          </a:solidFill>
        </p:spPr>
        <p:txBody>
          <a:bodyPr>
            <a:spAutoFit/>
          </a:bodyPr>
          <a:lstStyle/>
          <a:p>
            <a:pPr algn="ctr">
              <a:defRPr/>
            </a:pPr>
            <a:endParaRPr lang="en-US" sz="4400" dirty="0">
              <a:latin typeface="Arial" charset="0"/>
            </a:endParaRPr>
          </a:p>
        </p:txBody>
      </p:sp>
      <p:sp>
        <p:nvSpPr>
          <p:cNvPr id="17" name="TextBox 16">
            <a:extLst>
              <a:ext uri="{FF2B5EF4-FFF2-40B4-BE49-F238E27FC236}">
                <a16:creationId xmlns:a16="http://schemas.microsoft.com/office/drawing/2014/main" id="{36451BA0-76F4-41A5-AA5C-BB00217E62AF}"/>
              </a:ext>
            </a:extLst>
          </p:cNvPr>
          <p:cNvSpPr txBox="1"/>
          <p:nvPr/>
        </p:nvSpPr>
        <p:spPr>
          <a:xfrm>
            <a:off x="5562600" y="4840288"/>
            <a:ext cx="3108325" cy="731837"/>
          </a:xfrm>
          <a:prstGeom prst="rect">
            <a:avLst/>
          </a:prstGeom>
          <a:solidFill>
            <a:schemeClr val="bg1">
              <a:lumMod val="75000"/>
            </a:schemeClr>
          </a:solidFill>
        </p:spPr>
        <p:txBody>
          <a:bodyPr>
            <a:spAutoFit/>
          </a:bodyPr>
          <a:lstStyle/>
          <a:p>
            <a:pPr>
              <a:defRPr/>
            </a:pPr>
            <a:endParaRPr lang="en-US" dirty="0">
              <a:latin typeface="Arial" charset="0"/>
            </a:endParaRPr>
          </a:p>
        </p:txBody>
      </p:sp>
      <p:sp>
        <p:nvSpPr>
          <p:cNvPr id="18" name="TextBox 17">
            <a:extLst>
              <a:ext uri="{FF2B5EF4-FFF2-40B4-BE49-F238E27FC236}">
                <a16:creationId xmlns:a16="http://schemas.microsoft.com/office/drawing/2014/main" id="{DA7D3FA8-05C4-4D4D-A0A0-AD4D1BB69D1E}"/>
              </a:ext>
            </a:extLst>
          </p:cNvPr>
          <p:cNvSpPr txBox="1"/>
          <p:nvPr/>
        </p:nvSpPr>
        <p:spPr>
          <a:xfrm>
            <a:off x="5562600" y="5638800"/>
            <a:ext cx="3108325" cy="731838"/>
          </a:xfrm>
          <a:prstGeom prst="rect">
            <a:avLst/>
          </a:prstGeom>
          <a:solidFill>
            <a:schemeClr val="bg1">
              <a:lumMod val="75000"/>
            </a:schemeClr>
          </a:solidFill>
        </p:spPr>
        <p:txBody>
          <a:bodyPr>
            <a:spAutoFit/>
          </a:bodyPr>
          <a:lstStyle/>
          <a:p>
            <a:pPr>
              <a:defRPr/>
            </a:pPr>
            <a:endParaRPr lang="en-US"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par>
                                <p:cTn id="15" presetID="2" presetClass="entr" presetSubtype="4" fill="hold" grpId="1" nodeType="with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1" nodeType="withEffect">
                                  <p:stCondLst>
                                    <p:cond delay="0"/>
                                  </p:stCondLst>
                                  <p:childTnLst>
                                    <p:set>
                                      <p:cBhvr>
                                        <p:cTn id="20" dur="1" fill="hold">
                                          <p:stCondLst>
                                            <p:cond delay="0"/>
                                          </p:stCondLst>
                                        </p:cTn>
                                        <p:tgtEl>
                                          <p:spTgt spid="15"/>
                                        </p:tgtEl>
                                        <p:attrNameLst>
                                          <p:attrName>style.visibility</p:attrName>
                                        </p:attrNameLst>
                                      </p:cBhvr>
                                      <p:to>
                                        <p:strVal val="visible"/>
                                      </p:to>
                                    </p:set>
                                    <p:anim calcmode="lin" valueType="num">
                                      <p:cBhvr additive="base">
                                        <p:cTn id="21" dur="500" fill="hold"/>
                                        <p:tgtEl>
                                          <p:spTgt spid="15"/>
                                        </p:tgtEl>
                                        <p:attrNameLst>
                                          <p:attrName>ppt_x</p:attrName>
                                        </p:attrNameLst>
                                      </p:cBhvr>
                                      <p:tavLst>
                                        <p:tav tm="0">
                                          <p:val>
                                            <p:strVal val="#ppt_x"/>
                                          </p:val>
                                        </p:tav>
                                        <p:tav tm="100000">
                                          <p:val>
                                            <p:strVal val="#ppt_x"/>
                                          </p:val>
                                        </p:tav>
                                      </p:tavLst>
                                    </p:anim>
                                    <p:anim calcmode="lin" valueType="num">
                                      <p:cBhvr additive="base">
                                        <p:cTn id="22" dur="500" fill="hold"/>
                                        <p:tgtEl>
                                          <p:spTgt spid="15"/>
                                        </p:tgtEl>
                                        <p:attrNameLst>
                                          <p:attrName>ppt_y</p:attrName>
                                        </p:attrNameLst>
                                      </p:cBhvr>
                                      <p:tavLst>
                                        <p:tav tm="0">
                                          <p:val>
                                            <p:strVal val="1+#ppt_h/2"/>
                                          </p:val>
                                        </p:tav>
                                        <p:tav tm="100000">
                                          <p:val>
                                            <p:strVal val="#ppt_y"/>
                                          </p:val>
                                        </p:tav>
                                      </p:tavLst>
                                    </p:anim>
                                  </p:childTnLst>
                                </p:cTn>
                              </p:par>
                              <p:par>
                                <p:cTn id="23" presetID="2" presetClass="entr" presetSubtype="4" fill="hold" grpId="1"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par>
                                <p:cTn id="27" presetID="2" presetClass="entr" presetSubtype="4" fill="hold" grpId="1" nodeType="with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additive="base">
                                        <p:cTn id="29" dur="500" fill="hold"/>
                                        <p:tgtEl>
                                          <p:spTgt spid="17"/>
                                        </p:tgtEl>
                                        <p:attrNameLst>
                                          <p:attrName>ppt_x</p:attrName>
                                        </p:attrNameLst>
                                      </p:cBhvr>
                                      <p:tavLst>
                                        <p:tav tm="0">
                                          <p:val>
                                            <p:strVal val="#ppt_x"/>
                                          </p:val>
                                        </p:tav>
                                        <p:tav tm="100000">
                                          <p:val>
                                            <p:strVal val="#ppt_x"/>
                                          </p:val>
                                        </p:tav>
                                      </p:tavLst>
                                    </p:anim>
                                    <p:anim calcmode="lin" valueType="num">
                                      <p:cBhvr additive="base">
                                        <p:cTn id="30" dur="500" fill="hold"/>
                                        <p:tgtEl>
                                          <p:spTgt spid="17"/>
                                        </p:tgtEl>
                                        <p:attrNameLst>
                                          <p:attrName>ppt_y</p:attrName>
                                        </p:attrNameLst>
                                      </p:cBhvr>
                                      <p:tavLst>
                                        <p:tav tm="0">
                                          <p:val>
                                            <p:strVal val="1+#ppt_h/2"/>
                                          </p:val>
                                        </p:tav>
                                        <p:tav tm="100000">
                                          <p:val>
                                            <p:strVal val="#ppt_y"/>
                                          </p:val>
                                        </p:tav>
                                      </p:tavLst>
                                    </p:anim>
                                  </p:childTnLst>
                                </p:cTn>
                              </p:par>
                              <p:par>
                                <p:cTn id="31" presetID="2" presetClass="entr" presetSubtype="4" fill="hold" grpId="1" nodeType="withEffect">
                                  <p:stCondLst>
                                    <p:cond delay="0"/>
                                  </p:stCondLst>
                                  <p:childTnLst>
                                    <p:set>
                                      <p:cBhvr>
                                        <p:cTn id="32" dur="1" fill="hold">
                                          <p:stCondLst>
                                            <p:cond delay="0"/>
                                          </p:stCondLst>
                                        </p:cTn>
                                        <p:tgtEl>
                                          <p:spTgt spid="18"/>
                                        </p:tgtEl>
                                        <p:attrNameLst>
                                          <p:attrName>style.visibility</p:attrName>
                                        </p:attrNameLst>
                                      </p:cBhvr>
                                      <p:to>
                                        <p:strVal val="visible"/>
                                      </p:to>
                                    </p:set>
                                    <p:anim calcmode="lin" valueType="num">
                                      <p:cBhvr additive="base">
                                        <p:cTn id="33" dur="500" fill="hold"/>
                                        <p:tgtEl>
                                          <p:spTgt spid="18"/>
                                        </p:tgtEl>
                                        <p:attrNameLst>
                                          <p:attrName>ppt_x</p:attrName>
                                        </p:attrNameLst>
                                      </p:cBhvr>
                                      <p:tavLst>
                                        <p:tav tm="0">
                                          <p:val>
                                            <p:strVal val="#ppt_x"/>
                                          </p:val>
                                        </p:tav>
                                        <p:tav tm="100000">
                                          <p:val>
                                            <p:strVal val="#ppt_x"/>
                                          </p:val>
                                        </p:tav>
                                      </p:tavLst>
                                    </p:anim>
                                    <p:anim calcmode="lin" valueType="num">
                                      <p:cBhvr additive="base">
                                        <p:cTn id="3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xit" presetSubtype="4" fill="hold" grpId="0" nodeType="clickEffect">
                                  <p:stCondLst>
                                    <p:cond delay="0"/>
                                  </p:stCondLst>
                                  <p:childTnLst>
                                    <p:anim calcmode="lin" valueType="num">
                                      <p:cBhvr additive="base">
                                        <p:cTn id="38" dur="500"/>
                                        <p:tgtEl>
                                          <p:spTgt spid="13"/>
                                        </p:tgtEl>
                                        <p:attrNameLst>
                                          <p:attrName>ppt_x</p:attrName>
                                        </p:attrNameLst>
                                      </p:cBhvr>
                                      <p:tavLst>
                                        <p:tav tm="0">
                                          <p:val>
                                            <p:strVal val="ppt_x"/>
                                          </p:val>
                                        </p:tav>
                                        <p:tav tm="100000">
                                          <p:val>
                                            <p:strVal val="ppt_x"/>
                                          </p:val>
                                        </p:tav>
                                      </p:tavLst>
                                    </p:anim>
                                    <p:anim calcmode="lin" valueType="num">
                                      <p:cBhvr additive="base">
                                        <p:cTn id="39" dur="500"/>
                                        <p:tgtEl>
                                          <p:spTgt spid="13"/>
                                        </p:tgtEl>
                                        <p:attrNameLst>
                                          <p:attrName>ppt_y</p:attrName>
                                        </p:attrNameLst>
                                      </p:cBhvr>
                                      <p:tavLst>
                                        <p:tav tm="0">
                                          <p:val>
                                            <p:strVal val="ppt_y"/>
                                          </p:val>
                                        </p:tav>
                                        <p:tav tm="100000">
                                          <p:val>
                                            <p:strVal val="1+ppt_h/2"/>
                                          </p:val>
                                        </p:tav>
                                      </p:tavLst>
                                    </p:anim>
                                    <p:set>
                                      <p:cBhvr>
                                        <p:cTn id="40" dur="1" fill="hold">
                                          <p:stCondLst>
                                            <p:cond delay="499"/>
                                          </p:stCondLst>
                                        </p:cTn>
                                        <p:tgtEl>
                                          <p:spTgt spid="13"/>
                                        </p:tgtEl>
                                        <p:attrNameLst>
                                          <p:attrName>style.visibility</p:attrName>
                                        </p:attrNameLst>
                                      </p:cBhvr>
                                      <p:to>
                                        <p:strVal val="hidden"/>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2" presetClass="exit" presetSubtype="4" fill="hold" grpId="0" nodeType="clickEffect">
                                  <p:stCondLst>
                                    <p:cond delay="0"/>
                                  </p:stCondLst>
                                  <p:childTnLst>
                                    <p:anim calcmode="lin" valueType="num">
                                      <p:cBhvr additive="base">
                                        <p:cTn id="44" dur="500"/>
                                        <p:tgtEl>
                                          <p:spTgt spid="15"/>
                                        </p:tgtEl>
                                        <p:attrNameLst>
                                          <p:attrName>ppt_x</p:attrName>
                                        </p:attrNameLst>
                                      </p:cBhvr>
                                      <p:tavLst>
                                        <p:tav tm="0">
                                          <p:val>
                                            <p:strVal val="ppt_x"/>
                                          </p:val>
                                        </p:tav>
                                        <p:tav tm="100000">
                                          <p:val>
                                            <p:strVal val="ppt_x"/>
                                          </p:val>
                                        </p:tav>
                                      </p:tavLst>
                                    </p:anim>
                                    <p:anim calcmode="lin" valueType="num">
                                      <p:cBhvr additive="base">
                                        <p:cTn id="45" dur="500"/>
                                        <p:tgtEl>
                                          <p:spTgt spid="15"/>
                                        </p:tgtEl>
                                        <p:attrNameLst>
                                          <p:attrName>ppt_y</p:attrName>
                                        </p:attrNameLst>
                                      </p:cBhvr>
                                      <p:tavLst>
                                        <p:tav tm="0">
                                          <p:val>
                                            <p:strVal val="ppt_y"/>
                                          </p:val>
                                        </p:tav>
                                        <p:tav tm="100000">
                                          <p:val>
                                            <p:strVal val="1+ppt_h/2"/>
                                          </p:val>
                                        </p:tav>
                                      </p:tavLst>
                                    </p:anim>
                                    <p:set>
                                      <p:cBhvr>
                                        <p:cTn id="46" dur="1" fill="hold">
                                          <p:stCondLst>
                                            <p:cond delay="499"/>
                                          </p:stCondLst>
                                        </p:cTn>
                                        <p:tgtEl>
                                          <p:spTgt spid="15"/>
                                        </p:tgtEl>
                                        <p:attrNameLst>
                                          <p:attrName>style.visibility</p:attrName>
                                        </p:attrNameLst>
                                      </p:cBhvr>
                                      <p:to>
                                        <p:strVal val="hidden"/>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2" presetClass="exit" presetSubtype="4" fill="hold" grpId="0" nodeType="clickEffect">
                                  <p:stCondLst>
                                    <p:cond delay="0"/>
                                  </p:stCondLst>
                                  <p:childTnLst>
                                    <p:anim calcmode="lin" valueType="num">
                                      <p:cBhvr additive="base">
                                        <p:cTn id="50" dur="500"/>
                                        <p:tgtEl>
                                          <p:spTgt spid="16"/>
                                        </p:tgtEl>
                                        <p:attrNameLst>
                                          <p:attrName>ppt_x</p:attrName>
                                        </p:attrNameLst>
                                      </p:cBhvr>
                                      <p:tavLst>
                                        <p:tav tm="0">
                                          <p:val>
                                            <p:strVal val="ppt_x"/>
                                          </p:val>
                                        </p:tav>
                                        <p:tav tm="100000">
                                          <p:val>
                                            <p:strVal val="ppt_x"/>
                                          </p:val>
                                        </p:tav>
                                      </p:tavLst>
                                    </p:anim>
                                    <p:anim calcmode="lin" valueType="num">
                                      <p:cBhvr additive="base">
                                        <p:cTn id="51" dur="500"/>
                                        <p:tgtEl>
                                          <p:spTgt spid="16"/>
                                        </p:tgtEl>
                                        <p:attrNameLst>
                                          <p:attrName>ppt_y</p:attrName>
                                        </p:attrNameLst>
                                      </p:cBhvr>
                                      <p:tavLst>
                                        <p:tav tm="0">
                                          <p:val>
                                            <p:strVal val="ppt_y"/>
                                          </p:val>
                                        </p:tav>
                                        <p:tav tm="100000">
                                          <p:val>
                                            <p:strVal val="1+ppt_h/2"/>
                                          </p:val>
                                        </p:tav>
                                      </p:tavLst>
                                    </p:anim>
                                    <p:set>
                                      <p:cBhvr>
                                        <p:cTn id="52" dur="1" fill="hold">
                                          <p:stCondLst>
                                            <p:cond delay="499"/>
                                          </p:stCondLst>
                                        </p:cTn>
                                        <p:tgtEl>
                                          <p:spTgt spid="16"/>
                                        </p:tgtEl>
                                        <p:attrNameLst>
                                          <p:attrName>style.visibility</p:attrName>
                                        </p:attrNameLst>
                                      </p:cBhvr>
                                      <p:to>
                                        <p:strVal val="hidden"/>
                                      </p:to>
                                    </p:set>
                                  </p:childTnLst>
                                </p:cTn>
                              </p:par>
                            </p:childTnLst>
                          </p:cTn>
                        </p:par>
                      </p:childTnLst>
                    </p:cTn>
                  </p:par>
                  <p:par>
                    <p:cTn id="53" fill="hold" nodeType="clickPar">
                      <p:stCondLst>
                        <p:cond delay="indefinite"/>
                      </p:stCondLst>
                      <p:childTnLst>
                        <p:par>
                          <p:cTn id="54" fill="hold" nodeType="withGroup">
                            <p:stCondLst>
                              <p:cond delay="0"/>
                            </p:stCondLst>
                            <p:childTnLst>
                              <p:par>
                                <p:cTn id="55" presetID="2" presetClass="exit" presetSubtype="4" fill="hold" grpId="0" nodeType="clickEffect">
                                  <p:stCondLst>
                                    <p:cond delay="0"/>
                                  </p:stCondLst>
                                  <p:childTnLst>
                                    <p:anim calcmode="lin" valueType="num">
                                      <p:cBhvr additive="base">
                                        <p:cTn id="56" dur="500"/>
                                        <p:tgtEl>
                                          <p:spTgt spid="17"/>
                                        </p:tgtEl>
                                        <p:attrNameLst>
                                          <p:attrName>ppt_x</p:attrName>
                                        </p:attrNameLst>
                                      </p:cBhvr>
                                      <p:tavLst>
                                        <p:tav tm="0">
                                          <p:val>
                                            <p:strVal val="ppt_x"/>
                                          </p:val>
                                        </p:tav>
                                        <p:tav tm="100000">
                                          <p:val>
                                            <p:strVal val="ppt_x"/>
                                          </p:val>
                                        </p:tav>
                                      </p:tavLst>
                                    </p:anim>
                                    <p:anim calcmode="lin" valueType="num">
                                      <p:cBhvr additive="base">
                                        <p:cTn id="57" dur="500"/>
                                        <p:tgtEl>
                                          <p:spTgt spid="17"/>
                                        </p:tgtEl>
                                        <p:attrNameLst>
                                          <p:attrName>ppt_y</p:attrName>
                                        </p:attrNameLst>
                                      </p:cBhvr>
                                      <p:tavLst>
                                        <p:tav tm="0">
                                          <p:val>
                                            <p:strVal val="ppt_y"/>
                                          </p:val>
                                        </p:tav>
                                        <p:tav tm="100000">
                                          <p:val>
                                            <p:strVal val="1+ppt_h/2"/>
                                          </p:val>
                                        </p:tav>
                                      </p:tavLst>
                                    </p:anim>
                                    <p:set>
                                      <p:cBhvr>
                                        <p:cTn id="58" dur="1" fill="hold">
                                          <p:stCondLst>
                                            <p:cond delay="499"/>
                                          </p:stCondLst>
                                        </p:cTn>
                                        <p:tgtEl>
                                          <p:spTgt spid="17"/>
                                        </p:tgtEl>
                                        <p:attrNameLst>
                                          <p:attrName>style.visibility</p:attrName>
                                        </p:attrNameLst>
                                      </p:cBhvr>
                                      <p:to>
                                        <p:strVal val="hidden"/>
                                      </p:to>
                                    </p:set>
                                  </p:childTnLst>
                                </p:cTn>
                              </p:par>
                            </p:childTnLst>
                          </p:cTn>
                        </p:par>
                      </p:childTnLst>
                    </p:cTn>
                  </p:par>
                  <p:par>
                    <p:cTn id="59" fill="hold" nodeType="clickPar">
                      <p:stCondLst>
                        <p:cond delay="indefinite"/>
                      </p:stCondLst>
                      <p:childTnLst>
                        <p:par>
                          <p:cTn id="60" fill="hold" nodeType="withGroup">
                            <p:stCondLst>
                              <p:cond delay="0"/>
                            </p:stCondLst>
                            <p:childTnLst>
                              <p:par>
                                <p:cTn id="61" presetID="2" presetClass="exit" presetSubtype="4" fill="hold" grpId="0" nodeType="clickEffect">
                                  <p:stCondLst>
                                    <p:cond delay="0"/>
                                  </p:stCondLst>
                                  <p:childTnLst>
                                    <p:anim calcmode="lin" valueType="num">
                                      <p:cBhvr additive="base">
                                        <p:cTn id="62" dur="500"/>
                                        <p:tgtEl>
                                          <p:spTgt spid="18"/>
                                        </p:tgtEl>
                                        <p:attrNameLst>
                                          <p:attrName>ppt_x</p:attrName>
                                        </p:attrNameLst>
                                      </p:cBhvr>
                                      <p:tavLst>
                                        <p:tav tm="0">
                                          <p:val>
                                            <p:strVal val="ppt_x"/>
                                          </p:val>
                                        </p:tav>
                                        <p:tav tm="100000">
                                          <p:val>
                                            <p:strVal val="ppt_x"/>
                                          </p:val>
                                        </p:tav>
                                      </p:tavLst>
                                    </p:anim>
                                    <p:anim calcmode="lin" valueType="num">
                                      <p:cBhvr additive="base">
                                        <p:cTn id="63" dur="500"/>
                                        <p:tgtEl>
                                          <p:spTgt spid="18"/>
                                        </p:tgtEl>
                                        <p:attrNameLst>
                                          <p:attrName>ppt_y</p:attrName>
                                        </p:attrNameLst>
                                      </p:cBhvr>
                                      <p:tavLst>
                                        <p:tav tm="0">
                                          <p:val>
                                            <p:strVal val="ppt_y"/>
                                          </p:val>
                                        </p:tav>
                                        <p:tav tm="100000">
                                          <p:val>
                                            <p:strVal val="1+ppt_h/2"/>
                                          </p:val>
                                        </p:tav>
                                      </p:tavLst>
                                    </p:anim>
                                    <p:set>
                                      <p:cBhvr>
                                        <p:cTn id="64"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P spid="11" grpId="0"/>
      <p:bldP spid="13" grpId="0" animBg="1"/>
      <p:bldP spid="13" grpId="1" animBg="1"/>
      <p:bldP spid="15" grpId="0" animBg="1"/>
      <p:bldP spid="15" grpId="1" animBg="1"/>
      <p:bldP spid="16" grpId="0" animBg="1"/>
      <p:bldP spid="16" grpId="1" animBg="1"/>
      <p:bldP spid="17" grpId="0" animBg="1"/>
      <p:bldP spid="17" grpId="1" animBg="1"/>
      <p:bldP spid="18" grpId="0" animBg="1"/>
      <p:bldP spid="18"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B4BC52D4-10B7-4E3E-916F-27C78B4E89BF}"/>
              </a:ext>
            </a:extLst>
          </p:cNvPr>
          <p:cNvSpPr>
            <a:spLocks noGrp="1" noChangeArrowheads="1"/>
          </p:cNvSpPr>
          <p:nvPr>
            <p:ph type="title"/>
          </p:nvPr>
        </p:nvSpPr>
        <p:spPr>
          <a:xfrm>
            <a:off x="457200" y="152400"/>
            <a:ext cx="8229600" cy="1143000"/>
          </a:xfrm>
        </p:spPr>
        <p:txBody>
          <a:bodyPr/>
          <a:lstStyle/>
          <a:p>
            <a:pPr eaLnBrk="1" hangingPunct="1">
              <a:buClr>
                <a:srgbClr val="9BBB59"/>
              </a:buClr>
              <a:buFont typeface="Wingdings 2" panose="05020102010507070707" pitchFamily="18" charset="2"/>
              <a:buNone/>
            </a:pPr>
            <a:r>
              <a:rPr lang="en-US" altLang="en-US" sz="3600" b="1">
                <a:latin typeface="Trebuchet MS" panose="020B0603020202020204" pitchFamily="34" charset="0"/>
              </a:rPr>
              <a:t>Coke vs. Diet Coke Demonstration</a:t>
            </a:r>
          </a:p>
        </p:txBody>
      </p:sp>
      <p:sp>
        <p:nvSpPr>
          <p:cNvPr id="4099" name="Rectangle 3">
            <a:extLst>
              <a:ext uri="{FF2B5EF4-FFF2-40B4-BE49-F238E27FC236}">
                <a16:creationId xmlns:a16="http://schemas.microsoft.com/office/drawing/2014/main" id="{5B7A335A-49C7-4F33-9772-B0A36E70EC26}"/>
              </a:ext>
            </a:extLst>
          </p:cNvPr>
          <p:cNvSpPr>
            <a:spLocks noGrp="1" noChangeArrowheads="1"/>
          </p:cNvSpPr>
          <p:nvPr>
            <p:ph type="body" idx="1"/>
          </p:nvPr>
        </p:nvSpPr>
        <p:spPr>
          <a:xfrm>
            <a:off x="304800" y="1219200"/>
            <a:ext cx="3048000" cy="533400"/>
          </a:xfrm>
        </p:spPr>
        <p:txBody>
          <a:bodyPr/>
          <a:lstStyle/>
          <a:p>
            <a:pPr marL="341313" lvl="1" eaLnBrk="1" hangingPunct="1">
              <a:buFont typeface="Calibri" panose="020F0502020204030204" pitchFamily="34" charset="0"/>
              <a:buNone/>
            </a:pPr>
            <a:r>
              <a:rPr lang="en-US" altLang="en-US" b="1">
                <a:latin typeface="Trebuchet MS" panose="020B0603020202020204" pitchFamily="34" charset="0"/>
              </a:rPr>
              <a:t>(1) Observation:</a:t>
            </a:r>
          </a:p>
        </p:txBody>
      </p:sp>
      <p:sp>
        <p:nvSpPr>
          <p:cNvPr id="11" name="Rectangle 3">
            <a:extLst>
              <a:ext uri="{FF2B5EF4-FFF2-40B4-BE49-F238E27FC236}">
                <a16:creationId xmlns:a16="http://schemas.microsoft.com/office/drawing/2014/main" id="{18A028F4-325D-49CC-B1DC-B052963FAB7E}"/>
              </a:ext>
            </a:extLst>
          </p:cNvPr>
          <p:cNvSpPr txBox="1">
            <a:spLocks noChangeArrowheads="1"/>
          </p:cNvSpPr>
          <p:nvPr/>
        </p:nvSpPr>
        <p:spPr bwMode="auto">
          <a:xfrm>
            <a:off x="3352800" y="1219200"/>
            <a:ext cx="5410200" cy="533400"/>
          </a:xfrm>
          <a:prstGeom prst="rect">
            <a:avLst/>
          </a:prstGeom>
          <a:noFill/>
          <a:ln w="9525">
            <a:noFill/>
            <a:miter lim="800000"/>
            <a:headEnd/>
            <a:tailEnd/>
          </a:ln>
        </p:spPr>
        <p:txBody>
          <a:bodyPr/>
          <a:lstStyle/>
          <a:p>
            <a:pPr marL="341313" lvl="1" indent="-285750">
              <a:spcBef>
                <a:spcPct val="20000"/>
              </a:spcBef>
              <a:buFont typeface="Calibri" pitchFamily="34" charset="0"/>
              <a:buNone/>
              <a:defRPr/>
            </a:pPr>
            <a:r>
              <a:rPr lang="en-US" sz="2800" u="sng" kern="0" dirty="0">
                <a:latin typeface="Trebuchet MS" pitchFamily="34" charset="0"/>
              </a:rPr>
              <a:t>Coke sank, Diet Coke floats</a:t>
            </a:r>
          </a:p>
        </p:txBody>
      </p:sp>
      <p:graphicFrame>
        <p:nvGraphicFramePr>
          <p:cNvPr id="12" name="Table 11">
            <a:extLst>
              <a:ext uri="{FF2B5EF4-FFF2-40B4-BE49-F238E27FC236}">
                <a16:creationId xmlns:a16="http://schemas.microsoft.com/office/drawing/2014/main" id="{CF9B91AC-C8B4-4339-8A82-D36143D1E35C}"/>
              </a:ext>
            </a:extLst>
          </p:cNvPr>
          <p:cNvGraphicFramePr>
            <a:graphicFrameLocks noGrp="1"/>
          </p:cNvGraphicFramePr>
          <p:nvPr/>
        </p:nvGraphicFramePr>
        <p:xfrm>
          <a:off x="254000" y="1871663"/>
          <a:ext cx="8610600" cy="4681935"/>
        </p:xfrm>
        <a:graphic>
          <a:graphicData uri="http://schemas.openxmlformats.org/drawingml/2006/table">
            <a:tbl>
              <a:tblPr firstRow="1" bandRow="1">
                <a:tableStyleId>{5C22544A-7EE6-4342-B048-85BDC9FD1C3A}</a:tableStyleId>
              </a:tblPr>
              <a:tblGrid>
                <a:gridCol w="3679075">
                  <a:extLst>
                    <a:ext uri="{9D8B030D-6E8A-4147-A177-3AD203B41FA5}">
                      <a16:colId xmlns:a16="http://schemas.microsoft.com/office/drawing/2014/main" val="20000"/>
                    </a:ext>
                  </a:extLst>
                </a:gridCol>
                <a:gridCol w="4931525">
                  <a:extLst>
                    <a:ext uri="{9D8B030D-6E8A-4147-A177-3AD203B41FA5}">
                      <a16:colId xmlns:a16="http://schemas.microsoft.com/office/drawing/2014/main" val="20001"/>
                    </a:ext>
                  </a:extLst>
                </a:gridCol>
              </a:tblGrid>
              <a:tr h="719585">
                <a:tc>
                  <a:txBody>
                    <a:bodyPr/>
                    <a:lstStyle/>
                    <a:p>
                      <a:pPr algn="ctr"/>
                      <a:r>
                        <a:rPr lang="en-US" sz="2300" dirty="0">
                          <a:solidFill>
                            <a:schemeClr val="tx1"/>
                          </a:solidFill>
                          <a:latin typeface="Trebuchet MS" pitchFamily="34" charset="0"/>
                        </a:rPr>
                        <a:t>(2) Hypotheses</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(3)</a:t>
                      </a:r>
                      <a:r>
                        <a:rPr lang="en-US" sz="2300" baseline="0" dirty="0">
                          <a:solidFill>
                            <a:schemeClr val="tx1"/>
                          </a:solidFill>
                          <a:latin typeface="Trebuchet MS" pitchFamily="34" charset="0"/>
                        </a:rPr>
                        <a:t> Experiments and (4) Analysis</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792390">
                <a:tc>
                  <a:txBody>
                    <a:bodyPr/>
                    <a:lstStyle/>
                    <a:p>
                      <a:pPr algn="ctr"/>
                      <a:r>
                        <a:rPr lang="en-US" sz="2300" dirty="0">
                          <a:solidFill>
                            <a:schemeClr val="tx1"/>
                          </a:solidFill>
                          <a:latin typeface="Trebuchet MS" pitchFamily="34" charset="0"/>
                        </a:rPr>
                        <a:t>Maybe not the same liquids</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Switch</a:t>
                      </a:r>
                      <a:r>
                        <a:rPr lang="en-US" sz="2300" baseline="0" dirty="0">
                          <a:solidFill>
                            <a:schemeClr val="tx1"/>
                          </a:solidFill>
                          <a:latin typeface="Trebuchet MS" pitchFamily="34" charset="0"/>
                        </a:rPr>
                        <a:t> the cans to see if the same observation occurs</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792390">
                <a:tc>
                  <a:txBody>
                    <a:bodyPr/>
                    <a:lstStyle/>
                    <a:p>
                      <a:pPr algn="ctr"/>
                      <a:r>
                        <a:rPr lang="en-US" sz="2300" dirty="0">
                          <a:solidFill>
                            <a:schemeClr val="tx1"/>
                          </a:solidFill>
                          <a:latin typeface="Trebuchet MS" pitchFamily="34" charset="0"/>
                        </a:rPr>
                        <a:t>Caffeine</a:t>
                      </a:r>
                      <a:r>
                        <a:rPr lang="en-US" sz="2300" baseline="0" dirty="0">
                          <a:solidFill>
                            <a:schemeClr val="tx1"/>
                          </a:solidFill>
                          <a:latin typeface="Trebuchet MS" pitchFamily="34" charset="0"/>
                        </a:rPr>
                        <a:t> more dense</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Replace</a:t>
                      </a:r>
                      <a:r>
                        <a:rPr lang="en-US" sz="2300" baseline="0" dirty="0">
                          <a:solidFill>
                            <a:schemeClr val="tx1"/>
                          </a:solidFill>
                          <a:latin typeface="Trebuchet MS" pitchFamily="34" charset="0"/>
                        </a:rPr>
                        <a:t> the caffeine-free diet coke with a diet that contains caffeine</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792390">
                <a:tc>
                  <a:txBody>
                    <a:bodyPr/>
                    <a:lstStyle/>
                    <a:p>
                      <a:pPr algn="ctr"/>
                      <a:r>
                        <a:rPr lang="en-US" sz="2300" dirty="0">
                          <a:solidFill>
                            <a:schemeClr val="tx1"/>
                          </a:solidFill>
                          <a:latin typeface="Trebuchet MS" pitchFamily="34" charset="0"/>
                        </a:rPr>
                        <a:t>Different</a:t>
                      </a:r>
                      <a:r>
                        <a:rPr lang="en-US" sz="2300" baseline="0" dirty="0">
                          <a:solidFill>
                            <a:schemeClr val="tx1"/>
                          </a:solidFill>
                          <a:latin typeface="Trebuchet MS" pitchFamily="34" charset="0"/>
                        </a:rPr>
                        <a:t> color of cans (weigh different)</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Weigh the cans on a balance</a:t>
                      </a: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792390">
                <a:tc>
                  <a:txBody>
                    <a:bodyPr/>
                    <a:lstStyle/>
                    <a:p>
                      <a:pPr algn="ctr"/>
                      <a:r>
                        <a:rPr lang="en-US" sz="2300" dirty="0">
                          <a:solidFill>
                            <a:schemeClr val="tx1"/>
                          </a:solidFill>
                          <a:latin typeface="Trebuchet MS" pitchFamily="34" charset="0"/>
                        </a:rPr>
                        <a:t>Sugar</a:t>
                      </a:r>
                      <a:r>
                        <a:rPr lang="en-US" sz="2300" baseline="0" dirty="0">
                          <a:solidFill>
                            <a:schemeClr val="tx1"/>
                          </a:solidFill>
                          <a:latin typeface="Trebuchet MS" pitchFamily="34" charset="0"/>
                        </a:rPr>
                        <a:t> is more dense than </a:t>
                      </a:r>
                      <a:r>
                        <a:rPr lang="en-US" sz="2300" baseline="0" dirty="0" err="1">
                          <a:solidFill>
                            <a:schemeClr val="tx1"/>
                          </a:solidFill>
                          <a:latin typeface="Trebuchet MS" pitchFamily="34" charset="0"/>
                        </a:rPr>
                        <a:t>nutra</a:t>
                      </a:r>
                      <a:r>
                        <a:rPr lang="en-US" sz="2300" baseline="0" dirty="0">
                          <a:solidFill>
                            <a:schemeClr val="tx1"/>
                          </a:solidFill>
                          <a:latin typeface="Trebuchet MS" pitchFamily="34" charset="0"/>
                        </a:rPr>
                        <a:t>-sweet</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Weigh out</a:t>
                      </a:r>
                      <a:r>
                        <a:rPr lang="en-US" sz="2300" baseline="0" dirty="0">
                          <a:solidFill>
                            <a:schemeClr val="tx1"/>
                          </a:solidFill>
                          <a:latin typeface="Trebuchet MS" pitchFamily="34" charset="0"/>
                        </a:rPr>
                        <a:t> the sugar, weigh out the </a:t>
                      </a:r>
                      <a:r>
                        <a:rPr lang="en-US" sz="2300" baseline="0" dirty="0" err="1">
                          <a:solidFill>
                            <a:schemeClr val="tx1"/>
                          </a:solidFill>
                          <a:latin typeface="Trebuchet MS" pitchFamily="34" charset="0"/>
                        </a:rPr>
                        <a:t>nutra</a:t>
                      </a:r>
                      <a:r>
                        <a:rPr lang="en-US" sz="2300" baseline="0" dirty="0">
                          <a:solidFill>
                            <a:schemeClr val="tx1"/>
                          </a:solidFill>
                          <a:latin typeface="Trebuchet MS" pitchFamily="34" charset="0"/>
                        </a:rPr>
                        <a:t>-sweet</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792390">
                <a:tc>
                  <a:txBody>
                    <a:bodyPr/>
                    <a:lstStyle/>
                    <a:p>
                      <a:pPr algn="ctr"/>
                      <a:r>
                        <a:rPr lang="en-US" sz="2300" baseline="0" dirty="0">
                          <a:solidFill>
                            <a:schemeClr val="tx1"/>
                          </a:solidFill>
                          <a:latin typeface="Trebuchet MS" pitchFamily="34" charset="0"/>
                        </a:rPr>
                        <a:t>More CO</a:t>
                      </a:r>
                      <a:r>
                        <a:rPr lang="en-US" sz="2300" baseline="-25000" dirty="0">
                          <a:solidFill>
                            <a:schemeClr val="tx1"/>
                          </a:solidFill>
                          <a:latin typeface="Trebuchet MS" pitchFamily="34" charset="0"/>
                        </a:rPr>
                        <a:t>2</a:t>
                      </a:r>
                      <a:r>
                        <a:rPr lang="en-US" sz="2300" baseline="0" dirty="0">
                          <a:solidFill>
                            <a:schemeClr val="tx1"/>
                          </a:solidFill>
                          <a:latin typeface="Trebuchet MS" pitchFamily="34" charset="0"/>
                        </a:rPr>
                        <a:t> makes the can float</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300" dirty="0">
                          <a:solidFill>
                            <a:schemeClr val="tx1"/>
                          </a:solidFill>
                          <a:latin typeface="Trebuchet MS" pitchFamily="34" charset="0"/>
                        </a:rPr>
                        <a:t>Collect</a:t>
                      </a:r>
                      <a:r>
                        <a:rPr lang="en-US" sz="2300" baseline="0" dirty="0">
                          <a:solidFill>
                            <a:schemeClr val="tx1"/>
                          </a:solidFill>
                          <a:latin typeface="Trebuchet MS" pitchFamily="34" charset="0"/>
                        </a:rPr>
                        <a:t> the gas from each can</a:t>
                      </a:r>
                      <a:endParaRPr lang="en-US" sz="2300" dirty="0">
                        <a:solidFill>
                          <a:schemeClr val="tx1"/>
                        </a:solidFill>
                        <a:latin typeface="Trebuchet MS" pitchFamily="34" charset="0"/>
                      </a:endParaRPr>
                    </a:p>
                  </a:txBody>
                  <a:tcPr marT="45715" marB="4571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bl>
          </a:graphicData>
        </a:graphic>
      </p:graphicFrame>
      <p:sp>
        <p:nvSpPr>
          <p:cNvPr id="13" name="TextBox 12">
            <a:extLst>
              <a:ext uri="{FF2B5EF4-FFF2-40B4-BE49-F238E27FC236}">
                <a16:creationId xmlns:a16="http://schemas.microsoft.com/office/drawing/2014/main" id="{47DC89E8-EC9C-446C-8741-FCD4C423B5F5}"/>
              </a:ext>
            </a:extLst>
          </p:cNvPr>
          <p:cNvSpPr txBox="1"/>
          <p:nvPr/>
        </p:nvSpPr>
        <p:spPr>
          <a:xfrm>
            <a:off x="3949700" y="2620962"/>
            <a:ext cx="4892675" cy="731838"/>
          </a:xfrm>
          <a:prstGeom prst="rect">
            <a:avLst/>
          </a:prstGeom>
          <a:solidFill>
            <a:schemeClr val="bg1">
              <a:lumMod val="75000"/>
            </a:schemeClr>
          </a:solidFill>
        </p:spPr>
        <p:txBody>
          <a:bodyPr>
            <a:spAutoFit/>
          </a:bodyPr>
          <a:lstStyle/>
          <a:p>
            <a:pPr algn="ctr">
              <a:defRPr/>
            </a:pPr>
            <a:endParaRPr lang="en-US" sz="4000" dirty="0">
              <a:latin typeface="Trebuchet MS" pitchFamily="34" charset="0"/>
            </a:endParaRPr>
          </a:p>
        </p:txBody>
      </p:sp>
      <p:sp>
        <p:nvSpPr>
          <p:cNvPr id="15" name="TextBox 14">
            <a:extLst>
              <a:ext uri="{FF2B5EF4-FFF2-40B4-BE49-F238E27FC236}">
                <a16:creationId xmlns:a16="http://schemas.microsoft.com/office/drawing/2014/main" id="{CB39AE14-A4E7-4EF7-ABD1-71BCC6E6E799}"/>
              </a:ext>
            </a:extLst>
          </p:cNvPr>
          <p:cNvSpPr txBox="1"/>
          <p:nvPr/>
        </p:nvSpPr>
        <p:spPr>
          <a:xfrm>
            <a:off x="3962400" y="3413125"/>
            <a:ext cx="4892675" cy="731838"/>
          </a:xfrm>
          <a:prstGeom prst="rect">
            <a:avLst/>
          </a:prstGeom>
          <a:solidFill>
            <a:schemeClr val="bg1">
              <a:lumMod val="75000"/>
            </a:schemeClr>
          </a:solidFill>
        </p:spPr>
        <p:txBody>
          <a:bodyPr>
            <a:spAutoFit/>
          </a:bodyPr>
          <a:lstStyle/>
          <a:p>
            <a:pPr algn="ctr">
              <a:defRPr/>
            </a:pPr>
            <a:endParaRPr lang="en-US" sz="2000" dirty="0">
              <a:latin typeface="Arial" charset="0"/>
            </a:endParaRPr>
          </a:p>
        </p:txBody>
      </p:sp>
      <p:sp>
        <p:nvSpPr>
          <p:cNvPr id="16" name="TextBox 15">
            <a:extLst>
              <a:ext uri="{FF2B5EF4-FFF2-40B4-BE49-F238E27FC236}">
                <a16:creationId xmlns:a16="http://schemas.microsoft.com/office/drawing/2014/main" id="{F0C09DC2-19A4-4CFE-A637-DD06092155F1}"/>
              </a:ext>
            </a:extLst>
          </p:cNvPr>
          <p:cNvSpPr txBox="1"/>
          <p:nvPr/>
        </p:nvSpPr>
        <p:spPr>
          <a:xfrm>
            <a:off x="3949700" y="4206875"/>
            <a:ext cx="4892675" cy="731838"/>
          </a:xfrm>
          <a:prstGeom prst="rect">
            <a:avLst/>
          </a:prstGeom>
          <a:solidFill>
            <a:schemeClr val="bg1">
              <a:lumMod val="75000"/>
            </a:schemeClr>
          </a:solidFill>
        </p:spPr>
        <p:txBody>
          <a:bodyPr>
            <a:spAutoFit/>
          </a:bodyPr>
          <a:lstStyle/>
          <a:p>
            <a:pPr algn="ctr">
              <a:defRPr/>
            </a:pPr>
            <a:endParaRPr lang="en-US" sz="4400" dirty="0">
              <a:latin typeface="Arial" charset="0"/>
            </a:endParaRPr>
          </a:p>
        </p:txBody>
      </p:sp>
      <p:sp>
        <p:nvSpPr>
          <p:cNvPr id="17" name="TextBox 16">
            <a:extLst>
              <a:ext uri="{FF2B5EF4-FFF2-40B4-BE49-F238E27FC236}">
                <a16:creationId xmlns:a16="http://schemas.microsoft.com/office/drawing/2014/main" id="{E021D64A-D495-4398-8C8E-46E4F5583598}"/>
              </a:ext>
            </a:extLst>
          </p:cNvPr>
          <p:cNvSpPr txBox="1"/>
          <p:nvPr/>
        </p:nvSpPr>
        <p:spPr>
          <a:xfrm>
            <a:off x="3946525" y="4984750"/>
            <a:ext cx="4892675" cy="731838"/>
          </a:xfrm>
          <a:prstGeom prst="rect">
            <a:avLst/>
          </a:prstGeom>
          <a:solidFill>
            <a:schemeClr val="bg1">
              <a:lumMod val="75000"/>
            </a:schemeClr>
          </a:solidFill>
        </p:spPr>
        <p:txBody>
          <a:bodyPr>
            <a:spAutoFit/>
          </a:bodyPr>
          <a:lstStyle/>
          <a:p>
            <a:pPr>
              <a:defRPr/>
            </a:pPr>
            <a:endParaRPr lang="en-US" dirty="0">
              <a:latin typeface="Arial" charset="0"/>
            </a:endParaRPr>
          </a:p>
        </p:txBody>
      </p:sp>
      <p:sp>
        <p:nvSpPr>
          <p:cNvPr id="18" name="TextBox 17">
            <a:extLst>
              <a:ext uri="{FF2B5EF4-FFF2-40B4-BE49-F238E27FC236}">
                <a16:creationId xmlns:a16="http://schemas.microsoft.com/office/drawing/2014/main" id="{0C801A2B-B8A6-40F7-A988-D759EE167456}"/>
              </a:ext>
            </a:extLst>
          </p:cNvPr>
          <p:cNvSpPr txBox="1"/>
          <p:nvPr/>
        </p:nvSpPr>
        <p:spPr>
          <a:xfrm>
            <a:off x="3949700" y="5791200"/>
            <a:ext cx="4892675" cy="731838"/>
          </a:xfrm>
          <a:prstGeom prst="rect">
            <a:avLst/>
          </a:prstGeom>
          <a:solidFill>
            <a:schemeClr val="bg1">
              <a:lumMod val="75000"/>
            </a:schemeClr>
          </a:solidFill>
        </p:spPr>
        <p:txBody>
          <a:bodyPr>
            <a:spAutoFit/>
          </a:bodyPr>
          <a:lstStyle/>
          <a:p>
            <a:pPr>
              <a:defRPr/>
            </a:pPr>
            <a:endParaRPr lang="en-US" dirty="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par>
                                <p:cTn id="9" presetID="2" presetClass="entr" presetSubtype="4" fill="hold" grpId="1"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par>
                                <p:cTn id="13" presetID="2" presetClass="entr" presetSubtype="4" fill="hold" grpId="1"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500" fill="hold"/>
                                        <p:tgtEl>
                                          <p:spTgt spid="15"/>
                                        </p:tgtEl>
                                        <p:attrNameLst>
                                          <p:attrName>ppt_x</p:attrName>
                                        </p:attrNameLst>
                                      </p:cBhvr>
                                      <p:tavLst>
                                        <p:tav tm="0">
                                          <p:val>
                                            <p:strVal val="#ppt_x"/>
                                          </p:val>
                                        </p:tav>
                                        <p:tav tm="100000">
                                          <p:val>
                                            <p:strVal val="#ppt_x"/>
                                          </p:val>
                                        </p:tav>
                                      </p:tavLst>
                                    </p:anim>
                                    <p:anim calcmode="lin" valueType="num">
                                      <p:cBhvr additive="base">
                                        <p:cTn id="16" dur="500" fill="hold"/>
                                        <p:tgtEl>
                                          <p:spTgt spid="15"/>
                                        </p:tgtEl>
                                        <p:attrNameLst>
                                          <p:attrName>ppt_y</p:attrName>
                                        </p:attrNameLst>
                                      </p:cBhvr>
                                      <p:tavLst>
                                        <p:tav tm="0">
                                          <p:val>
                                            <p:strVal val="1+#ppt_h/2"/>
                                          </p:val>
                                        </p:tav>
                                        <p:tav tm="100000">
                                          <p:val>
                                            <p:strVal val="#ppt_y"/>
                                          </p:val>
                                        </p:tav>
                                      </p:tavLst>
                                    </p:anim>
                                  </p:childTnLst>
                                </p:cTn>
                              </p:par>
                              <p:par>
                                <p:cTn id="17" presetID="2" presetClass="entr" presetSubtype="4" fill="hold" grpId="1"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500" fill="hold"/>
                                        <p:tgtEl>
                                          <p:spTgt spid="16"/>
                                        </p:tgtEl>
                                        <p:attrNameLst>
                                          <p:attrName>ppt_x</p:attrName>
                                        </p:attrNameLst>
                                      </p:cBhvr>
                                      <p:tavLst>
                                        <p:tav tm="0">
                                          <p:val>
                                            <p:strVal val="#ppt_x"/>
                                          </p:val>
                                        </p:tav>
                                        <p:tav tm="100000">
                                          <p:val>
                                            <p:strVal val="#ppt_x"/>
                                          </p:val>
                                        </p:tav>
                                      </p:tavLst>
                                    </p:anim>
                                    <p:anim calcmode="lin" valueType="num">
                                      <p:cBhvr additive="base">
                                        <p:cTn id="20" dur="500" fill="hold"/>
                                        <p:tgtEl>
                                          <p:spTgt spid="16"/>
                                        </p:tgtEl>
                                        <p:attrNameLst>
                                          <p:attrName>ppt_y</p:attrName>
                                        </p:attrNameLst>
                                      </p:cBhvr>
                                      <p:tavLst>
                                        <p:tav tm="0">
                                          <p:val>
                                            <p:strVal val="1+#ppt_h/2"/>
                                          </p:val>
                                        </p:tav>
                                        <p:tav tm="100000">
                                          <p:val>
                                            <p:strVal val="#ppt_y"/>
                                          </p:val>
                                        </p:tav>
                                      </p:tavLst>
                                    </p:anim>
                                  </p:childTnLst>
                                </p:cTn>
                              </p:par>
                              <p:par>
                                <p:cTn id="21" presetID="2" presetClass="entr" presetSubtype="4" fill="hold" grpId="1"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grpId="1" nodeType="withEffect">
                                  <p:stCondLst>
                                    <p:cond delay="0"/>
                                  </p:stCondLst>
                                  <p:childTnLst>
                                    <p:set>
                                      <p:cBhvr>
                                        <p:cTn id="26" dur="1" fill="hold">
                                          <p:stCondLst>
                                            <p:cond delay="0"/>
                                          </p:stCondLst>
                                        </p:cTn>
                                        <p:tgtEl>
                                          <p:spTgt spid="18"/>
                                        </p:tgtEl>
                                        <p:attrNameLst>
                                          <p:attrName>style.visibility</p:attrName>
                                        </p:attrNameLst>
                                      </p:cBhvr>
                                      <p:to>
                                        <p:strVal val="visible"/>
                                      </p:to>
                                    </p:set>
                                    <p:anim calcmode="lin" valueType="num">
                                      <p:cBhvr additive="base">
                                        <p:cTn id="27" dur="500" fill="hold"/>
                                        <p:tgtEl>
                                          <p:spTgt spid="18"/>
                                        </p:tgtEl>
                                        <p:attrNameLst>
                                          <p:attrName>ppt_x</p:attrName>
                                        </p:attrNameLst>
                                      </p:cBhvr>
                                      <p:tavLst>
                                        <p:tav tm="0">
                                          <p:val>
                                            <p:strVal val="#ppt_x"/>
                                          </p:val>
                                        </p:tav>
                                        <p:tav tm="100000">
                                          <p:val>
                                            <p:strVal val="#ppt_x"/>
                                          </p:val>
                                        </p:tav>
                                      </p:tavLst>
                                    </p:anim>
                                    <p:anim calcmode="lin" valueType="num">
                                      <p:cBhvr additive="base">
                                        <p:cTn id="2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xit" presetSubtype="16" fill="hold" grpId="0" nodeType="clickEffect">
                                  <p:stCondLst>
                                    <p:cond delay="0"/>
                                  </p:stCondLst>
                                  <p:childTnLst>
                                    <p:animEffect transition="out" filter="box(in)">
                                      <p:cBhvr>
                                        <p:cTn id="32" dur="500"/>
                                        <p:tgtEl>
                                          <p:spTgt spid="13"/>
                                        </p:tgtEl>
                                      </p:cBhvr>
                                    </p:animEffect>
                                    <p:set>
                                      <p:cBhvr>
                                        <p:cTn id="33" dur="1" fill="hold">
                                          <p:stCondLst>
                                            <p:cond delay="499"/>
                                          </p:stCondLst>
                                        </p:cTn>
                                        <p:tgtEl>
                                          <p:spTgt spid="13"/>
                                        </p:tgtEl>
                                        <p:attrNameLst>
                                          <p:attrName>style.visibility</p:attrName>
                                        </p:attrNameLst>
                                      </p:cBhvr>
                                      <p:to>
                                        <p:strVal val="hidden"/>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xit" presetSubtype="16" fill="hold" grpId="0" nodeType="clickEffect">
                                  <p:stCondLst>
                                    <p:cond delay="0"/>
                                  </p:stCondLst>
                                  <p:childTnLst>
                                    <p:animEffect transition="out" filter="box(in)">
                                      <p:cBhvr>
                                        <p:cTn id="37" dur="500"/>
                                        <p:tgtEl>
                                          <p:spTgt spid="15"/>
                                        </p:tgtEl>
                                      </p:cBhvr>
                                    </p:animEffect>
                                    <p:set>
                                      <p:cBhvr>
                                        <p:cTn id="38" dur="1" fill="hold">
                                          <p:stCondLst>
                                            <p:cond delay="499"/>
                                          </p:stCondLst>
                                        </p:cTn>
                                        <p:tgtEl>
                                          <p:spTgt spid="15"/>
                                        </p:tgtEl>
                                        <p:attrNameLst>
                                          <p:attrName>style.visibility</p:attrName>
                                        </p:attrNameLst>
                                      </p:cBhvr>
                                      <p:to>
                                        <p:strVal val="hidden"/>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xit" presetSubtype="16" fill="hold" grpId="0" nodeType="clickEffect">
                                  <p:stCondLst>
                                    <p:cond delay="0"/>
                                  </p:stCondLst>
                                  <p:childTnLst>
                                    <p:animEffect transition="out" filter="box(in)">
                                      <p:cBhvr>
                                        <p:cTn id="42" dur="500"/>
                                        <p:tgtEl>
                                          <p:spTgt spid="16"/>
                                        </p:tgtEl>
                                      </p:cBhvr>
                                    </p:animEffect>
                                    <p:set>
                                      <p:cBhvr>
                                        <p:cTn id="43" dur="1" fill="hold">
                                          <p:stCondLst>
                                            <p:cond delay="499"/>
                                          </p:stCondLst>
                                        </p:cTn>
                                        <p:tgtEl>
                                          <p:spTgt spid="16"/>
                                        </p:tgtEl>
                                        <p:attrNameLst>
                                          <p:attrName>style.visibility</p:attrName>
                                        </p:attrNameLst>
                                      </p:cBhvr>
                                      <p:to>
                                        <p:strVal val="hidden"/>
                                      </p:to>
                                    </p:set>
                                  </p:childTnLst>
                                </p:cTn>
                              </p:par>
                            </p:childTnLst>
                          </p:cTn>
                        </p:par>
                      </p:childTnLst>
                    </p:cTn>
                  </p:par>
                  <p:par>
                    <p:cTn id="44" fill="hold" nodeType="clickPar">
                      <p:stCondLst>
                        <p:cond delay="indefinite"/>
                      </p:stCondLst>
                      <p:childTnLst>
                        <p:par>
                          <p:cTn id="45" fill="hold" nodeType="withGroup">
                            <p:stCondLst>
                              <p:cond delay="0"/>
                            </p:stCondLst>
                            <p:childTnLst>
                              <p:par>
                                <p:cTn id="46" presetID="4" presetClass="exit" presetSubtype="16" fill="hold" grpId="0" nodeType="clickEffect">
                                  <p:stCondLst>
                                    <p:cond delay="0"/>
                                  </p:stCondLst>
                                  <p:childTnLst>
                                    <p:animEffect transition="out" filter="box(in)">
                                      <p:cBhvr>
                                        <p:cTn id="47" dur="500"/>
                                        <p:tgtEl>
                                          <p:spTgt spid="17"/>
                                        </p:tgtEl>
                                      </p:cBhvr>
                                    </p:animEffect>
                                    <p:set>
                                      <p:cBhvr>
                                        <p:cTn id="48" dur="1" fill="hold">
                                          <p:stCondLst>
                                            <p:cond delay="499"/>
                                          </p:stCondLst>
                                        </p:cTn>
                                        <p:tgtEl>
                                          <p:spTgt spid="17"/>
                                        </p:tgtEl>
                                        <p:attrNameLst>
                                          <p:attrName>style.visibility</p:attrName>
                                        </p:attrNameLst>
                                      </p:cBhvr>
                                      <p:to>
                                        <p:strVal val="hidden"/>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4" presetClass="exit" presetSubtype="16" fill="hold" grpId="0" nodeType="clickEffect">
                                  <p:stCondLst>
                                    <p:cond delay="0"/>
                                  </p:stCondLst>
                                  <p:childTnLst>
                                    <p:animEffect transition="out" filter="box(in)">
                                      <p:cBhvr>
                                        <p:cTn id="52" dur="500"/>
                                        <p:tgtEl>
                                          <p:spTgt spid="18"/>
                                        </p:tgtEl>
                                      </p:cBhvr>
                                    </p:animEffect>
                                    <p:set>
                                      <p:cBhvr>
                                        <p:cTn id="53" dur="1" fill="hold">
                                          <p:stCondLst>
                                            <p:cond delay="499"/>
                                          </p:stCondLst>
                                        </p:cTn>
                                        <p:tgtEl>
                                          <p:spTgt spid="1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5" grpId="0" animBg="1"/>
      <p:bldP spid="15" grpId="1" animBg="1"/>
      <p:bldP spid="16" grpId="0" animBg="1"/>
      <p:bldP spid="16" grpId="1" animBg="1"/>
      <p:bldP spid="17" grpId="0" animBg="1"/>
      <p:bldP spid="17" grpId="1" animBg="1"/>
      <p:bldP spid="18" grpId="0" animBg="1"/>
      <p:bldP spid="18" grpId="1" animBg="1"/>
    </p:bldLst>
  </p:timing>
</p:sld>
</file>

<file path=ppt/theme/theme1.xml><?xml version="1.0" encoding="utf-8"?>
<a:theme xmlns:a="http://schemas.openxmlformats.org/drawingml/2006/main" name="Default Design">
  <a:themeElements>
    <a:clrScheme name="Custom 18">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320</TotalTime>
  <Words>781</Words>
  <Application>Microsoft Office PowerPoint</Application>
  <PresentationFormat>On-screen Show (4:3)</PresentationFormat>
  <Paragraphs>104</Paragraphs>
  <Slides>11</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2</vt:lpstr>
      <vt:lpstr>Default Design</vt:lpstr>
      <vt:lpstr>Unit: Introduction  to Chemistry</vt:lpstr>
      <vt:lpstr>After today, you should be able to…</vt:lpstr>
      <vt:lpstr>The Scientific Method:</vt:lpstr>
      <vt:lpstr>Steps in the Scientific Method:</vt:lpstr>
      <vt:lpstr>PowerPoint Presentation</vt:lpstr>
      <vt:lpstr>Law:</vt:lpstr>
      <vt:lpstr>PowerPoint Presentation</vt:lpstr>
      <vt:lpstr>Coke vs. Diet Coke Demonstration</vt:lpstr>
      <vt:lpstr>Coke vs. Diet Coke Demonstration</vt:lpstr>
      <vt:lpstr>Coke vs. Diet Coke Demonstration</vt:lpstr>
      <vt:lpstr>PowerPoint Presentation</vt:lpstr>
    </vt:vector>
  </TitlesOfParts>
  <Company>MsRazz ChemClass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Randazzo</dc:creator>
  <dc:description>All rights are reserved by the author. This product is for personal classroom use only and may not be redistributed or posted to any website or educational blog in part or in its entirety. Store Copyright © 2011 by Karen Randazzo (a.k.a. MsRazz ChemClass);</dc:description>
  <cp:lastModifiedBy>Karen Randazzo</cp:lastModifiedBy>
  <cp:revision>51</cp:revision>
  <dcterms:created xsi:type="dcterms:W3CDTF">2008-09-06T11:22:41Z</dcterms:created>
  <dcterms:modified xsi:type="dcterms:W3CDTF">2019-07-09T19:14:02Z</dcterms:modified>
  <cp:category>All rights are reserved by the author. This product is for personal classroom use only and may not be redistributed or posted to any website or educational blog in part or in its entirety. Store Copyright © 2011 by Karen Randazzo (a.k.a. MsRazz ChemClass)</cp:category>
</cp:coreProperties>
</file>