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2"/>
  </p:handoutMasterIdLst>
  <p:sldIdLst>
    <p:sldId id="273" r:id="rId2"/>
    <p:sldId id="265" r:id="rId3"/>
    <p:sldId id="274" r:id="rId4"/>
    <p:sldId id="266" r:id="rId5"/>
    <p:sldId id="267" r:id="rId6"/>
    <p:sldId id="268" r:id="rId7"/>
    <p:sldId id="269" r:id="rId8"/>
    <p:sldId id="270" r:id="rId9"/>
    <p:sldId id="271" r:id="rId10"/>
    <p:sldId id="275" r:id="rId11"/>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C5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35" autoAdjust="0"/>
    <p:restoredTop sz="86326" autoAdjust="0"/>
  </p:normalViewPr>
  <p:slideViewPr>
    <p:cSldViewPr>
      <p:cViewPr varScale="1">
        <p:scale>
          <a:sx n="34" d="100"/>
          <a:sy n="34" d="100"/>
        </p:scale>
        <p:origin x="60" y="13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BB74A1C5-01A8-4FC6-9E10-C5301F6227FD}"/>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21507" name="Rectangle 3">
            <a:extLst>
              <a:ext uri="{FF2B5EF4-FFF2-40B4-BE49-F238E27FC236}">
                <a16:creationId xmlns:a16="http://schemas.microsoft.com/office/drawing/2014/main" id="{CFF57E6E-29BA-4D97-B0E3-62332B722087}"/>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A87C6F9B-2FD3-41BD-B544-9632B4AAAF05}" type="datetimeFigureOut">
              <a:rPr lang="en-US"/>
              <a:pPr>
                <a:defRPr/>
              </a:pPr>
              <a:t>11/26/2018</a:t>
            </a:fld>
            <a:endParaRPr lang="en-US"/>
          </a:p>
        </p:txBody>
      </p:sp>
      <p:sp>
        <p:nvSpPr>
          <p:cNvPr id="21508" name="Rectangle 4">
            <a:extLst>
              <a:ext uri="{FF2B5EF4-FFF2-40B4-BE49-F238E27FC236}">
                <a16:creationId xmlns:a16="http://schemas.microsoft.com/office/drawing/2014/main" id="{10A6F504-F49A-466A-A6BF-3E8E123723A8}"/>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21509" name="Rectangle 5">
            <a:extLst>
              <a:ext uri="{FF2B5EF4-FFF2-40B4-BE49-F238E27FC236}">
                <a16:creationId xmlns:a16="http://schemas.microsoft.com/office/drawing/2014/main" id="{6D40B4C9-213A-4E61-9A3D-95581B5E61E3}"/>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6B0DF2B3-C25D-4D93-BE05-66633DA29D5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8B15A10-2647-4453-B15D-6C858B48715E}"/>
              </a:ext>
            </a:extLst>
          </p:cNvPr>
          <p:cNvSpPr/>
          <p:nvPr/>
        </p:nvSpPr>
        <p:spPr>
          <a:xfrm>
            <a:off x="331788" y="228600"/>
            <a:ext cx="8534400" cy="6477000"/>
          </a:xfrm>
          <a:prstGeom prst="rect">
            <a:avLst/>
          </a:prstGeom>
          <a:noFill/>
          <a:ln w="76200" cmpd="dbl">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3848CF31-2D44-4E4A-BD0A-E42C6E785DD1}"/>
              </a:ext>
            </a:extLst>
          </p:cNvPr>
          <p:cNvSpPr>
            <a:spLocks noGrp="1"/>
          </p:cNvSpPr>
          <p:nvPr>
            <p:ph type="dt" sz="half" idx="10"/>
          </p:nvPr>
        </p:nvSpPr>
        <p:spPr/>
        <p:txBody>
          <a:bodyPr/>
          <a:lstStyle>
            <a:lvl1pPr>
              <a:defRPr/>
            </a:lvl1pPr>
          </a:lstStyle>
          <a:p>
            <a:pPr>
              <a:defRPr/>
            </a:pPr>
            <a:fld id="{47BF2C53-4DB5-45E5-93A5-76E493D6585C}" type="datetimeFigureOut">
              <a:rPr lang="en-US"/>
              <a:pPr>
                <a:defRPr/>
              </a:pPr>
              <a:t>11/26/2018</a:t>
            </a:fld>
            <a:endParaRPr lang="en-US"/>
          </a:p>
        </p:txBody>
      </p:sp>
      <p:sp>
        <p:nvSpPr>
          <p:cNvPr id="6" name="Footer Placeholder 4">
            <a:extLst>
              <a:ext uri="{FF2B5EF4-FFF2-40B4-BE49-F238E27FC236}">
                <a16:creationId xmlns:a16="http://schemas.microsoft.com/office/drawing/2014/main" id="{D2F23FD9-76B0-4786-99B8-CA1007E8F49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20ECAA8-2802-4754-AFFA-564D0485E4AB}"/>
              </a:ext>
            </a:extLst>
          </p:cNvPr>
          <p:cNvSpPr>
            <a:spLocks noGrp="1"/>
          </p:cNvSpPr>
          <p:nvPr>
            <p:ph type="sldNum" sz="quarter" idx="12"/>
          </p:nvPr>
        </p:nvSpPr>
        <p:spPr/>
        <p:txBody>
          <a:bodyPr/>
          <a:lstStyle>
            <a:lvl1pPr>
              <a:defRPr/>
            </a:lvl1pPr>
          </a:lstStyle>
          <a:p>
            <a:pPr>
              <a:defRPr/>
            </a:pPr>
            <a:fld id="{528FB328-37C5-4B95-BD4D-B6066469E302}" type="slidenum">
              <a:rPr lang="en-US" altLang="en-US"/>
              <a:pPr>
                <a:defRPr/>
              </a:pPr>
              <a:t>‹#›</a:t>
            </a:fld>
            <a:endParaRPr lang="en-US" altLang="en-US"/>
          </a:p>
        </p:txBody>
      </p:sp>
    </p:spTree>
    <p:extLst>
      <p:ext uri="{BB962C8B-B14F-4D97-AF65-F5344CB8AC3E}">
        <p14:creationId xmlns:p14="http://schemas.microsoft.com/office/powerpoint/2010/main" val="1589159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42F8AC1-D9D0-43DA-8459-DC8595F3E46B}"/>
              </a:ext>
            </a:extLst>
          </p:cNvPr>
          <p:cNvSpPr>
            <a:spLocks noGrp="1"/>
          </p:cNvSpPr>
          <p:nvPr>
            <p:ph type="dt" sz="half" idx="10"/>
          </p:nvPr>
        </p:nvSpPr>
        <p:spPr/>
        <p:txBody>
          <a:bodyPr/>
          <a:lstStyle>
            <a:lvl1pPr>
              <a:defRPr/>
            </a:lvl1pPr>
          </a:lstStyle>
          <a:p>
            <a:pPr>
              <a:defRPr/>
            </a:pPr>
            <a:fld id="{D768894D-5D90-42A5-9137-42D9834C1383}" type="datetimeFigureOut">
              <a:rPr lang="en-US"/>
              <a:pPr>
                <a:defRPr/>
              </a:pPr>
              <a:t>11/26/2018</a:t>
            </a:fld>
            <a:endParaRPr lang="en-US"/>
          </a:p>
        </p:txBody>
      </p:sp>
      <p:sp>
        <p:nvSpPr>
          <p:cNvPr id="5" name="Footer Placeholder 4">
            <a:extLst>
              <a:ext uri="{FF2B5EF4-FFF2-40B4-BE49-F238E27FC236}">
                <a16:creationId xmlns:a16="http://schemas.microsoft.com/office/drawing/2014/main" id="{A4BBD6B2-4FBD-4C81-82EE-44AB140156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2584873-93DD-466D-ABDD-F823DD353E34}"/>
              </a:ext>
            </a:extLst>
          </p:cNvPr>
          <p:cNvSpPr>
            <a:spLocks noGrp="1"/>
          </p:cNvSpPr>
          <p:nvPr>
            <p:ph type="sldNum" sz="quarter" idx="12"/>
          </p:nvPr>
        </p:nvSpPr>
        <p:spPr/>
        <p:txBody>
          <a:bodyPr/>
          <a:lstStyle>
            <a:lvl1pPr>
              <a:defRPr/>
            </a:lvl1pPr>
          </a:lstStyle>
          <a:p>
            <a:pPr>
              <a:defRPr/>
            </a:pPr>
            <a:fld id="{804EE6F7-0A94-44D9-A350-AC1FC5E8D642}" type="slidenum">
              <a:rPr lang="en-US" altLang="en-US"/>
              <a:pPr>
                <a:defRPr/>
              </a:pPr>
              <a:t>‹#›</a:t>
            </a:fld>
            <a:endParaRPr lang="en-US" altLang="en-US"/>
          </a:p>
        </p:txBody>
      </p:sp>
    </p:spTree>
    <p:extLst>
      <p:ext uri="{BB962C8B-B14F-4D97-AF65-F5344CB8AC3E}">
        <p14:creationId xmlns:p14="http://schemas.microsoft.com/office/powerpoint/2010/main" val="14722269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hyperlink" Target="https://www.teacherspayteachers.com/Store/Msrazz-Chemclass" TargetMode="Externa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5C1342F-A2C4-4A1D-81DE-0000E51A6A5C}"/>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E10A60F5-2634-48E6-BE62-74CBED454671}"/>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09064A9-CA16-4AD2-8DD4-00233D93D76C}"/>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6EE460D-21E6-4A79-870E-76E691C2EA0F}" type="datetimeFigureOut">
              <a:rPr lang="en-US"/>
              <a:pPr>
                <a:defRPr/>
              </a:pPr>
              <a:t>11/26/2018</a:t>
            </a:fld>
            <a:endParaRPr lang="en-US"/>
          </a:p>
        </p:txBody>
      </p:sp>
      <p:sp>
        <p:nvSpPr>
          <p:cNvPr id="5" name="Footer Placeholder 4">
            <a:extLst>
              <a:ext uri="{FF2B5EF4-FFF2-40B4-BE49-F238E27FC236}">
                <a16:creationId xmlns:a16="http://schemas.microsoft.com/office/drawing/2014/main" id="{FEE164C5-3877-43A6-BF92-011CD32B3658}"/>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A726980-7403-4FD4-9168-4DF26DDA8934}"/>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6CC6C1DC-135C-4DA0-8A39-8B8997DAED49}" type="slidenum">
              <a:rPr lang="en-US" altLang="en-US"/>
              <a:pPr>
                <a:defRPr/>
              </a:pPr>
              <a:t>‹#›</a:t>
            </a:fld>
            <a:endParaRPr lang="en-US" altLang="en-US"/>
          </a:p>
        </p:txBody>
      </p:sp>
      <p:sp>
        <p:nvSpPr>
          <p:cNvPr id="7" name="Text Box 7">
            <a:extLst>
              <a:ext uri="{FF2B5EF4-FFF2-40B4-BE49-F238E27FC236}">
                <a16:creationId xmlns:a16="http://schemas.microsoft.com/office/drawing/2014/main" id="{ECE316B4-67A0-45F4-8F68-0DA088000E6C}"/>
              </a:ext>
            </a:extLst>
          </p:cNvPr>
          <p:cNvSpPr txBox="1">
            <a:spLocks noChangeArrowheads="1"/>
          </p:cNvSpPr>
          <p:nvPr userDrawn="1"/>
        </p:nvSpPr>
        <p:spPr bwMode="auto">
          <a:xfrm>
            <a:off x="304800" y="6477000"/>
            <a:ext cx="2170113"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l" eaLnBrk="1" hangingPunct="1">
              <a:defRPr/>
            </a:pPr>
            <a:r>
              <a:rPr lang="en-US" sz="800" b="0" dirty="0">
                <a:solidFill>
                  <a:schemeClr val="tx1"/>
                </a:solidFill>
              </a:rPr>
              <a:t>Copyright © 2011 - </a:t>
            </a:r>
            <a:r>
              <a:rPr lang="en-US" sz="800" b="0" dirty="0">
                <a:solidFill>
                  <a:schemeClr val="tx1"/>
                </a:solidFill>
                <a:hlinkClick r:id="rId5"/>
              </a:rPr>
              <a:t>MsRazz ChemClass</a:t>
            </a:r>
            <a:endParaRPr lang="en-US" sz="8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4"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MCj02909240000[1]">
            <a:extLst>
              <a:ext uri="{FF2B5EF4-FFF2-40B4-BE49-F238E27FC236}">
                <a16:creationId xmlns:a16="http://schemas.microsoft.com/office/drawing/2014/main" id="{14962472-3E40-4435-88DA-DCE4FBF2CF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39922">
            <a:off x="6883400" y="4849813"/>
            <a:ext cx="1541463" cy="151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6" descr="MCHM00372_0000[1]">
            <a:extLst>
              <a:ext uri="{FF2B5EF4-FFF2-40B4-BE49-F238E27FC236}">
                <a16:creationId xmlns:a16="http://schemas.microsoft.com/office/drawing/2014/main" id="{28D8FC92-C227-4784-966D-06817FF5A1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200" y="5353050"/>
            <a:ext cx="1447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7" descr="MCj02904660000[1]">
            <a:extLst>
              <a:ext uri="{FF2B5EF4-FFF2-40B4-BE49-F238E27FC236}">
                <a16:creationId xmlns:a16="http://schemas.microsoft.com/office/drawing/2014/main" id="{103CBA32-16AF-49BA-896E-5013AE9404D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5638800"/>
            <a:ext cx="1952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itle 1">
            <a:extLst>
              <a:ext uri="{FF2B5EF4-FFF2-40B4-BE49-F238E27FC236}">
                <a16:creationId xmlns:a16="http://schemas.microsoft.com/office/drawing/2014/main" id="{DD5B1BA5-D291-4240-BE8B-309EE86AA9E2}"/>
              </a:ext>
            </a:extLst>
          </p:cNvPr>
          <p:cNvSpPr>
            <a:spLocks noGrp="1"/>
          </p:cNvSpPr>
          <p:nvPr>
            <p:ph type="ctrTitle"/>
          </p:nvPr>
        </p:nvSpPr>
        <p:spPr>
          <a:xfrm>
            <a:off x="685800" y="1927225"/>
            <a:ext cx="7772400" cy="1470025"/>
          </a:xfrm>
        </p:spPr>
        <p:txBody>
          <a:bodyPr/>
          <a:lstStyle/>
          <a:p>
            <a:pPr eaLnBrk="1" hangingPunct="1"/>
            <a:r>
              <a:rPr lang="en-US" altLang="en-US" sz="6000" b="1">
                <a:latin typeface="Trebuchet MS" panose="020B0603020202020204" pitchFamily="34" charset="0"/>
              </a:rPr>
              <a:t>Unit: Introduction </a:t>
            </a:r>
            <a:br>
              <a:rPr lang="en-US" altLang="en-US" sz="6000" b="1">
                <a:latin typeface="Trebuchet MS" panose="020B0603020202020204" pitchFamily="34" charset="0"/>
              </a:rPr>
            </a:br>
            <a:r>
              <a:rPr lang="en-US" altLang="en-US" sz="6000" b="1">
                <a:latin typeface="Trebuchet MS" panose="020B0603020202020204" pitchFamily="34" charset="0"/>
              </a:rPr>
              <a:t>to Chemistry</a:t>
            </a:r>
          </a:p>
        </p:txBody>
      </p:sp>
      <p:sp>
        <p:nvSpPr>
          <p:cNvPr id="4102" name="Rectangle 10">
            <a:extLst>
              <a:ext uri="{FF2B5EF4-FFF2-40B4-BE49-F238E27FC236}">
                <a16:creationId xmlns:a16="http://schemas.microsoft.com/office/drawing/2014/main" id="{D1B5D1E4-FCDF-4031-84D5-5D65366BB4F9}"/>
              </a:ext>
            </a:extLst>
          </p:cNvPr>
          <p:cNvSpPr>
            <a:spLocks noChangeArrowheads="1"/>
          </p:cNvSpPr>
          <p:nvPr/>
        </p:nvSpPr>
        <p:spPr bwMode="auto">
          <a:xfrm>
            <a:off x="685800" y="3570288"/>
            <a:ext cx="77724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US" altLang="en-US" i="1">
                <a:latin typeface="Trebuchet MS" panose="020B0603020202020204" pitchFamily="34" charset="0"/>
              </a:rPr>
              <a:t>Types of Measurements and Observations, Scientific Notation</a:t>
            </a:r>
            <a:endParaRPr lang="en-US" altLang="en-US" i="1">
              <a:latin typeface="Arial" panose="020B0604020202020204" pitchFamily="34" charset="0"/>
            </a:endParaRPr>
          </a:p>
        </p:txBody>
      </p:sp>
      <p:sp>
        <p:nvSpPr>
          <p:cNvPr id="4103" name="Explosion 1 5">
            <a:extLst>
              <a:ext uri="{FF2B5EF4-FFF2-40B4-BE49-F238E27FC236}">
                <a16:creationId xmlns:a16="http://schemas.microsoft.com/office/drawing/2014/main" id="{C256D045-D3ED-423B-911C-FB67CE343A25}"/>
              </a:ext>
            </a:extLst>
          </p:cNvPr>
          <p:cNvSpPr>
            <a:spLocks noChangeArrowheads="1"/>
          </p:cNvSpPr>
          <p:nvPr/>
        </p:nvSpPr>
        <p:spPr bwMode="auto">
          <a:xfrm rot="1260798">
            <a:off x="5627688" y="-2652713"/>
            <a:ext cx="3886200" cy="1511300"/>
          </a:xfrm>
          <a:prstGeom prst="irregularSeal1">
            <a:avLst/>
          </a:prstGeom>
          <a:solidFill>
            <a:schemeClr val="bg1"/>
          </a:solidFill>
          <a:ln w="38100" algn="ctr">
            <a:solidFill>
              <a:schemeClr val="tx1"/>
            </a:solidFill>
            <a:miter lim="800000"/>
            <a:headEnd/>
            <a:tailEnd/>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600" b="1">
                <a:latin typeface="Script MT Bold" panose="03040602040607080904" pitchFamily="66" charset="0"/>
              </a:rPr>
              <a:t>Day 4 - Notes</a:t>
            </a:r>
          </a:p>
        </p:txBody>
      </p:sp>
      <p:pic>
        <p:nvPicPr>
          <p:cNvPr id="4104" name="Picture 3">
            <a:extLst>
              <a:ext uri="{FF2B5EF4-FFF2-40B4-BE49-F238E27FC236}">
                <a16:creationId xmlns:a16="http://schemas.microsoft.com/office/drawing/2014/main" id="{F2894CE2-F4DD-4E7A-A07C-4401CEDAA31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86400" y="-63500"/>
            <a:ext cx="3956050" cy="2335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CDA883D-968C-40F6-B0FF-59FC457457B5}"/>
              </a:ext>
            </a:extLst>
          </p:cNvPr>
          <p:cNvSpPr>
            <a:spLocks noGrp="1"/>
          </p:cNvSpPr>
          <p:nvPr>
            <p:ph type="title"/>
          </p:nvPr>
        </p:nvSpPr>
        <p:spPr>
          <a:xfrm>
            <a:off x="457200" y="2114550"/>
            <a:ext cx="8229600" cy="2628900"/>
          </a:xfrm>
        </p:spPr>
        <p:txBody>
          <a:bodyPr/>
          <a:lstStyle/>
          <a:p>
            <a:pPr eaLnBrk="1" hangingPunct="1"/>
            <a:r>
              <a:rPr lang="en-US" altLang="en-US" sz="8000" i="1" dirty="0">
                <a:latin typeface="Trebuchet MS" panose="020B0603020202020204" pitchFamily="34" charset="0"/>
              </a:rPr>
              <a:t>Questions?</a:t>
            </a:r>
            <a:br>
              <a:rPr lang="en-US" altLang="en-US" sz="8000" b="1" dirty="0">
                <a:latin typeface="Trebuchet MS" panose="020B0603020202020204" pitchFamily="34" charset="0"/>
              </a:rPr>
            </a:br>
            <a:r>
              <a:rPr lang="en-US" altLang="en-US" sz="6000" i="1" dirty="0">
                <a:latin typeface="Trebuchet MS" panose="020B0603020202020204" pitchFamily="34" charset="0"/>
              </a:rPr>
              <a:t>Please complete the exit ticket.</a:t>
            </a:r>
            <a:endParaRPr lang="en-US" altLang="en-US" sz="8000" i="1" dirty="0">
              <a:latin typeface="Trebuchet MS" panose="020B0603020202020204" pitchFamily="34" charset="0"/>
            </a:endParaRPr>
          </a:p>
        </p:txBody>
      </p:sp>
    </p:spTree>
    <p:extLst>
      <p:ext uri="{BB962C8B-B14F-4D97-AF65-F5344CB8AC3E}">
        <p14:creationId xmlns:p14="http://schemas.microsoft.com/office/powerpoint/2010/main" val="2963617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B3365225-0BB0-48F6-A7DA-4811CF9D639F}"/>
              </a:ext>
            </a:extLst>
          </p:cNvPr>
          <p:cNvSpPr>
            <a:spLocks noGrp="1"/>
          </p:cNvSpPr>
          <p:nvPr>
            <p:ph type="title"/>
          </p:nvPr>
        </p:nvSpPr>
        <p:spPr/>
        <p:txBody>
          <a:bodyPr/>
          <a:lstStyle/>
          <a:p>
            <a:r>
              <a:rPr lang="en-US" altLang="en-US" sz="3800" b="1">
                <a:latin typeface="Trebuchet MS" panose="020B0603020202020204" pitchFamily="34" charset="0"/>
              </a:rPr>
              <a:t>After today, you should be able to:</a:t>
            </a:r>
          </a:p>
        </p:txBody>
      </p:sp>
      <p:sp>
        <p:nvSpPr>
          <p:cNvPr id="3" name="Content Placeholder 2">
            <a:extLst>
              <a:ext uri="{FF2B5EF4-FFF2-40B4-BE49-F238E27FC236}">
                <a16:creationId xmlns:a16="http://schemas.microsoft.com/office/drawing/2014/main" id="{D8921AB8-4B88-4F27-BA37-7AC8EFDD8DBC}"/>
              </a:ext>
            </a:extLst>
          </p:cNvPr>
          <p:cNvSpPr>
            <a:spLocks noGrp="1"/>
          </p:cNvSpPr>
          <p:nvPr>
            <p:ph idx="1"/>
          </p:nvPr>
        </p:nvSpPr>
        <p:spPr>
          <a:xfrm>
            <a:off x="457200" y="1295400"/>
            <a:ext cx="8229600" cy="4830763"/>
          </a:xfrm>
        </p:spPr>
        <p:txBody>
          <a:bodyPr/>
          <a:lstStyle/>
          <a:p>
            <a:pPr eaLnBrk="1" hangingPunct="1"/>
            <a:r>
              <a:rPr lang="en-US" altLang="en-US">
                <a:latin typeface="Trebuchet MS" panose="020B0603020202020204" pitchFamily="34" charset="0"/>
              </a:rPr>
              <a:t>Distinguish between qualitative and quantitative measurements</a:t>
            </a:r>
          </a:p>
          <a:p>
            <a:pPr eaLnBrk="1" hangingPunct="1"/>
            <a:r>
              <a:rPr lang="en-US" altLang="en-US">
                <a:latin typeface="Trebuchet MS" panose="020B0603020202020204" pitchFamily="34" charset="0"/>
              </a:rPr>
              <a:t>Identify data as accurate or precise</a:t>
            </a:r>
          </a:p>
          <a:p>
            <a:pPr eaLnBrk="1" hangingPunct="1"/>
            <a:r>
              <a:rPr lang="en-US" altLang="en-US">
                <a:latin typeface="Trebuchet MS" panose="020B0603020202020204" pitchFamily="34" charset="0"/>
              </a:rPr>
              <a:t>Write numbers in scientific notation</a:t>
            </a:r>
          </a:p>
          <a:p>
            <a:pPr eaLnBrk="1" hangingPunct="1"/>
            <a:r>
              <a:rPr lang="en-US" altLang="en-US">
                <a:latin typeface="Trebuchet MS" panose="020B0603020202020204" pitchFamily="34" charset="0"/>
              </a:rPr>
              <a:t>Perform calculations using you calculator with numbers expressed in scientific notation</a:t>
            </a:r>
          </a:p>
        </p:txBody>
      </p:sp>
      <p:pic>
        <p:nvPicPr>
          <p:cNvPr id="5124" name="Picture 5" descr="MCj02909240000[1]">
            <a:extLst>
              <a:ext uri="{FF2B5EF4-FFF2-40B4-BE49-F238E27FC236}">
                <a16:creationId xmlns:a16="http://schemas.microsoft.com/office/drawing/2014/main" id="{2C1E962B-8CA2-4B7B-B9B4-3E9868FB651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39922">
            <a:off x="6578600" y="4606925"/>
            <a:ext cx="1541463"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6" descr="MCHM00372_0000[1]">
            <a:extLst>
              <a:ext uri="{FF2B5EF4-FFF2-40B4-BE49-F238E27FC236}">
                <a16:creationId xmlns:a16="http://schemas.microsoft.com/office/drawing/2014/main" id="{19AA5ACA-34B6-4913-A68F-11435B4B7F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110163"/>
            <a:ext cx="1447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7" descr="MCj02904660000[1]">
            <a:extLst>
              <a:ext uri="{FF2B5EF4-FFF2-40B4-BE49-F238E27FC236}">
                <a16:creationId xmlns:a16="http://schemas.microsoft.com/office/drawing/2014/main" id="{C4B0D5C3-7095-4326-A0CB-313FB7DAD26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395913"/>
            <a:ext cx="1952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797E8A-41D4-4FF4-BE19-98F20520AF49}"/>
              </a:ext>
            </a:extLst>
          </p:cNvPr>
          <p:cNvSpPr>
            <a:spLocks noGrp="1"/>
          </p:cNvSpPr>
          <p:nvPr>
            <p:ph idx="1"/>
          </p:nvPr>
        </p:nvSpPr>
        <p:spPr>
          <a:xfrm>
            <a:off x="457200" y="609600"/>
            <a:ext cx="8229600" cy="5867400"/>
          </a:xfrm>
        </p:spPr>
        <p:txBody>
          <a:bodyPr/>
          <a:lstStyle/>
          <a:p>
            <a:pPr eaLnBrk="1" hangingPunct="1"/>
            <a:r>
              <a:rPr lang="en-US" altLang="en-US" b="1" u="sng">
                <a:latin typeface="Trebuchet MS" panose="020B0603020202020204" pitchFamily="34" charset="0"/>
              </a:rPr>
              <a:t>Measurement:</a:t>
            </a:r>
            <a:r>
              <a:rPr lang="en-US" altLang="en-US">
                <a:latin typeface="Trebuchet MS" panose="020B0603020202020204" pitchFamily="34" charset="0"/>
              </a:rPr>
              <a:t> a type of observation</a:t>
            </a:r>
          </a:p>
          <a:p>
            <a:pPr eaLnBrk="1" hangingPunct="1">
              <a:buFont typeface="Arial" panose="020B0604020202020204" pitchFamily="34" charset="0"/>
              <a:buNone/>
            </a:pPr>
            <a:endParaRPr lang="en-US" altLang="en-US">
              <a:latin typeface="Trebuchet MS" panose="020B0603020202020204" pitchFamily="34" charset="0"/>
            </a:endParaRPr>
          </a:p>
          <a:p>
            <a:pPr eaLnBrk="1" hangingPunct="1"/>
            <a:r>
              <a:rPr lang="en-US" altLang="en-US" b="1" u="sng">
                <a:latin typeface="Trebuchet MS" panose="020B0603020202020204" pitchFamily="34" charset="0"/>
              </a:rPr>
              <a:t>Qualitative measurements:</a:t>
            </a:r>
            <a:r>
              <a:rPr lang="en-US" altLang="en-US">
                <a:latin typeface="Trebuchet MS" panose="020B0603020202020204" pitchFamily="34" charset="0"/>
              </a:rPr>
              <a:t> descriptive</a:t>
            </a:r>
          </a:p>
          <a:p>
            <a:pPr lvl="1" eaLnBrk="1" hangingPunct="1"/>
            <a:r>
              <a:rPr lang="en-US" altLang="en-US" sz="3200">
                <a:latin typeface="Trebuchet MS" panose="020B0603020202020204" pitchFamily="34" charset="0"/>
              </a:rPr>
              <a:t>Ex: hot, cold, heavy, light, big, blue, furry</a:t>
            </a:r>
            <a:endParaRPr lang="en-US" altLang="en-US" b="1" u="sng">
              <a:latin typeface="Trebuchet MS" panose="020B0603020202020204" pitchFamily="34" charset="0"/>
            </a:endParaRPr>
          </a:p>
          <a:p>
            <a:pPr eaLnBrk="1" hangingPunct="1"/>
            <a:r>
              <a:rPr lang="en-US" altLang="en-US" b="1" u="sng">
                <a:latin typeface="Trebuchet MS" panose="020B0603020202020204" pitchFamily="34" charset="0"/>
              </a:rPr>
              <a:t>Quantitative measurement:</a:t>
            </a:r>
            <a:r>
              <a:rPr lang="en-US" altLang="en-US">
                <a:latin typeface="Trebuchet MS" panose="020B0603020202020204" pitchFamily="34" charset="0"/>
              </a:rPr>
              <a:t> observation made with a measuring instrument and includes both a number and a unit</a:t>
            </a:r>
          </a:p>
          <a:p>
            <a:pPr lvl="1" eaLnBrk="1" hangingPunct="1"/>
            <a:r>
              <a:rPr lang="en-US" altLang="en-US" sz="3200">
                <a:latin typeface="Trebuchet MS" panose="020B0603020202020204" pitchFamily="34" charset="0"/>
              </a:rPr>
              <a:t>Ex: ruler, balance, thermometer, graduated cylinder, 13.5°C, 25kg, 17L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6F3FF3-4426-4137-860A-C3E6AB1BFE48}"/>
              </a:ext>
            </a:extLst>
          </p:cNvPr>
          <p:cNvSpPr>
            <a:spLocks noGrp="1"/>
          </p:cNvSpPr>
          <p:nvPr>
            <p:ph idx="1"/>
          </p:nvPr>
        </p:nvSpPr>
        <p:spPr>
          <a:xfrm>
            <a:off x="381000" y="838200"/>
            <a:ext cx="8458200" cy="4525963"/>
          </a:xfrm>
        </p:spPr>
        <p:txBody>
          <a:bodyPr rtlCol="0">
            <a:noAutofit/>
          </a:bodyPr>
          <a:lstStyle/>
          <a:p>
            <a:pPr eaLnBrk="1" fontAlgn="auto" hangingPunct="1">
              <a:spcAft>
                <a:spcPts val="0"/>
              </a:spcAft>
              <a:defRPr/>
            </a:pPr>
            <a:r>
              <a:rPr lang="en-US" sz="4000" b="1" u="sng" dirty="0">
                <a:latin typeface="Trebuchet MS" pitchFamily="34" charset="0"/>
              </a:rPr>
              <a:t>Accuracy:</a:t>
            </a:r>
            <a:r>
              <a:rPr lang="en-US" sz="4000" dirty="0">
                <a:latin typeface="Trebuchet MS" pitchFamily="34" charset="0"/>
              </a:rPr>
              <a:t> How close a measurement is to the true or </a:t>
            </a:r>
            <a:r>
              <a:rPr lang="en-US" sz="4000" i="1" dirty="0">
                <a:latin typeface="Trebuchet MS" pitchFamily="34" charset="0"/>
              </a:rPr>
              <a:t>accepted value</a:t>
            </a:r>
          </a:p>
          <a:p>
            <a:pPr lvl="1" eaLnBrk="1" fontAlgn="auto" hangingPunct="1">
              <a:spcAft>
                <a:spcPts val="0"/>
              </a:spcAft>
              <a:defRPr/>
            </a:pPr>
            <a:r>
              <a:rPr lang="en-US" sz="3600" dirty="0">
                <a:latin typeface="Trebuchet MS" pitchFamily="34" charset="0"/>
              </a:rPr>
              <a:t>Ex: Weighing a 50g mass</a:t>
            </a:r>
          </a:p>
          <a:p>
            <a:pPr marL="2173288" lvl="1" indent="-1716088" eaLnBrk="1" fontAlgn="auto" hangingPunct="1">
              <a:spcAft>
                <a:spcPts val="0"/>
              </a:spcAft>
              <a:buFont typeface="Arial" panose="020B0604020202020204" pitchFamily="34" charset="0"/>
              <a:buNone/>
              <a:defRPr/>
            </a:pPr>
            <a:r>
              <a:rPr lang="en-US" sz="3600" dirty="0">
                <a:latin typeface="Trebuchet MS" pitchFamily="34" charset="0"/>
              </a:rPr>
              <a:t>	50.00g – accurate</a:t>
            </a:r>
          </a:p>
          <a:p>
            <a:pPr marL="2173288" lvl="1" indent="-1716088" eaLnBrk="1" fontAlgn="auto" hangingPunct="1">
              <a:spcAft>
                <a:spcPts val="0"/>
              </a:spcAft>
              <a:buFont typeface="Arial" panose="020B0604020202020204" pitchFamily="34" charset="0"/>
              <a:buNone/>
              <a:defRPr/>
            </a:pPr>
            <a:r>
              <a:rPr lang="en-US" sz="3600" dirty="0">
                <a:latin typeface="Trebuchet MS" pitchFamily="34" charset="0"/>
              </a:rPr>
              <a:t>	32.18g – not accurate</a:t>
            </a:r>
          </a:p>
          <a:p>
            <a:pPr marL="2173288" lvl="1" indent="-1716088" eaLnBrk="1" fontAlgn="auto" hangingPunct="1">
              <a:spcAft>
                <a:spcPts val="0"/>
              </a:spcAft>
              <a:buFont typeface="Arial" panose="020B0604020202020204" pitchFamily="34" charset="0"/>
              <a:buNone/>
              <a:defRPr/>
            </a:pPr>
            <a:r>
              <a:rPr lang="en-US" sz="3600" dirty="0">
                <a:latin typeface="Trebuchet MS" pitchFamily="34" charset="0"/>
              </a:rPr>
              <a:t>	49.99g – accurate</a:t>
            </a:r>
          </a:p>
        </p:txBody>
      </p:sp>
      <p:pic>
        <p:nvPicPr>
          <p:cNvPr id="7171" name="Picture 5" descr="MCj02909240000[1]">
            <a:extLst>
              <a:ext uri="{FF2B5EF4-FFF2-40B4-BE49-F238E27FC236}">
                <a16:creationId xmlns:a16="http://schemas.microsoft.com/office/drawing/2014/main" id="{D364E9DF-E699-43B2-B315-D58CDFA939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39922">
            <a:off x="6578600" y="4606925"/>
            <a:ext cx="1541463"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2" name="Picture 6" descr="MCHM00372_0000[1]">
            <a:extLst>
              <a:ext uri="{FF2B5EF4-FFF2-40B4-BE49-F238E27FC236}">
                <a16:creationId xmlns:a16="http://schemas.microsoft.com/office/drawing/2014/main" id="{FE8DE1DA-6151-4C98-B690-E08BC43EFF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110163"/>
            <a:ext cx="1447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7" descr="MCj02904660000[1]">
            <a:extLst>
              <a:ext uri="{FF2B5EF4-FFF2-40B4-BE49-F238E27FC236}">
                <a16:creationId xmlns:a16="http://schemas.microsoft.com/office/drawing/2014/main" id="{03C2E39B-4736-4933-9A84-9A9B2A5CB45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395913"/>
            <a:ext cx="1952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3FDB8A-8661-4849-865E-3EF5EABB1FB0}"/>
              </a:ext>
            </a:extLst>
          </p:cNvPr>
          <p:cNvSpPr>
            <a:spLocks noGrp="1"/>
          </p:cNvSpPr>
          <p:nvPr>
            <p:ph idx="1"/>
          </p:nvPr>
        </p:nvSpPr>
        <p:spPr>
          <a:xfrm>
            <a:off x="457200" y="381000"/>
            <a:ext cx="8305800" cy="5745163"/>
          </a:xfrm>
        </p:spPr>
        <p:txBody>
          <a:bodyPr rtlCol="0">
            <a:normAutofit fontScale="92500" lnSpcReduction="10000"/>
          </a:bodyPr>
          <a:lstStyle/>
          <a:p>
            <a:pPr eaLnBrk="1" fontAlgn="auto" hangingPunct="1">
              <a:spcAft>
                <a:spcPts val="0"/>
              </a:spcAft>
              <a:defRPr/>
            </a:pPr>
            <a:r>
              <a:rPr lang="en-US" b="1" u="sng" dirty="0">
                <a:latin typeface="Trebuchet MS" pitchFamily="34" charset="0"/>
              </a:rPr>
              <a:t>Precision:</a:t>
            </a:r>
            <a:r>
              <a:rPr lang="en-US" dirty="0">
                <a:latin typeface="Trebuchet MS" pitchFamily="34" charset="0"/>
              </a:rPr>
              <a:t> How close multiple measurements are to each other</a:t>
            </a:r>
          </a:p>
          <a:p>
            <a:pPr lvl="1" eaLnBrk="1" fontAlgn="auto" hangingPunct="1">
              <a:spcAft>
                <a:spcPts val="0"/>
              </a:spcAft>
              <a:defRPr/>
            </a:pPr>
            <a:r>
              <a:rPr lang="en-US" dirty="0">
                <a:latin typeface="Trebuchet MS" pitchFamily="34" charset="0"/>
              </a:rPr>
              <a:t>Ex: Take the weight of a 50g mass</a:t>
            </a:r>
          </a:p>
          <a:p>
            <a:pPr lvl="1" eaLnBrk="1" fontAlgn="auto" hangingPunct="1">
              <a:spcAft>
                <a:spcPts val="0"/>
              </a:spcAft>
              <a:buFont typeface="Arial" panose="020B0604020202020204" pitchFamily="34" charset="0"/>
              <a:buNone/>
              <a:defRPr/>
            </a:pPr>
            <a:endParaRPr lang="en-US" dirty="0">
              <a:latin typeface="Trebuchet MS" pitchFamily="34" charset="0"/>
            </a:endParaRPr>
          </a:p>
          <a:p>
            <a:pPr marL="749300" lvl="1" indent="-741363" eaLnBrk="1" fontAlgn="auto" hangingPunct="1">
              <a:spcAft>
                <a:spcPts val="0"/>
              </a:spcAft>
              <a:buFont typeface="Arial" panose="020B0604020202020204" pitchFamily="34" charset="0"/>
              <a:buNone/>
              <a:defRPr/>
            </a:pPr>
            <a:r>
              <a:rPr lang="en-US" dirty="0">
                <a:latin typeface="Trebuchet MS" pitchFamily="34" charset="0"/>
              </a:rPr>
              <a:t>	Accurate, precise:		Accurate, precise:</a:t>
            </a:r>
          </a:p>
          <a:p>
            <a:pPr marL="2338388" lvl="1" indent="-2330450" eaLnBrk="1" fontAlgn="auto" hangingPunct="1">
              <a:spcAft>
                <a:spcPts val="0"/>
              </a:spcAft>
              <a:buFont typeface="Arial" panose="020B0604020202020204" pitchFamily="34" charset="0"/>
              <a:buNone/>
              <a:defRPr/>
            </a:pPr>
            <a:r>
              <a:rPr lang="en-US" dirty="0">
                <a:latin typeface="Trebuchet MS" pitchFamily="34" charset="0"/>
              </a:rPr>
              <a:t>	50.00g				</a:t>
            </a:r>
            <a:r>
              <a:rPr lang="en-US" dirty="0" err="1">
                <a:latin typeface="Trebuchet MS" pitchFamily="34" charset="0"/>
              </a:rPr>
              <a:t>50.00g</a:t>
            </a:r>
            <a:endParaRPr lang="en-US" dirty="0">
              <a:latin typeface="Trebuchet MS" pitchFamily="34" charset="0"/>
            </a:endParaRPr>
          </a:p>
          <a:p>
            <a:pPr marL="2338388" lvl="1" indent="-2330450" eaLnBrk="1" fontAlgn="auto" hangingPunct="1">
              <a:spcAft>
                <a:spcPts val="0"/>
              </a:spcAft>
              <a:buFont typeface="Arial" panose="020B0604020202020204" pitchFamily="34" charset="0"/>
              <a:buNone/>
              <a:defRPr/>
            </a:pPr>
            <a:r>
              <a:rPr lang="en-US" dirty="0">
                <a:latin typeface="Trebuchet MS" pitchFamily="34" charset="0"/>
              </a:rPr>
              <a:t>	50.00g				49.99g</a:t>
            </a:r>
          </a:p>
          <a:p>
            <a:pPr marL="2338388" lvl="1" indent="-2330450" eaLnBrk="1" fontAlgn="auto" hangingPunct="1">
              <a:spcAft>
                <a:spcPts val="0"/>
              </a:spcAft>
              <a:buFont typeface="Arial" panose="020B0604020202020204" pitchFamily="34" charset="0"/>
              <a:buNone/>
              <a:defRPr/>
            </a:pPr>
            <a:r>
              <a:rPr lang="en-US" dirty="0">
                <a:latin typeface="Trebuchet MS" pitchFamily="34" charset="0"/>
              </a:rPr>
              <a:t>	50.00g				</a:t>
            </a:r>
            <a:r>
              <a:rPr lang="en-US" dirty="0" err="1">
                <a:latin typeface="Trebuchet MS" pitchFamily="34" charset="0"/>
              </a:rPr>
              <a:t>50.00g</a:t>
            </a:r>
            <a:endParaRPr lang="en-US" dirty="0">
              <a:latin typeface="Trebuchet MS" pitchFamily="34" charset="0"/>
            </a:endParaRPr>
          </a:p>
          <a:p>
            <a:pPr marL="749300" lvl="1" indent="-741363" eaLnBrk="1" fontAlgn="auto" hangingPunct="1">
              <a:spcAft>
                <a:spcPts val="0"/>
              </a:spcAft>
              <a:buFont typeface="Arial" panose="020B0604020202020204" pitchFamily="34" charset="0"/>
              <a:buNone/>
              <a:defRPr/>
            </a:pPr>
            <a:r>
              <a:rPr lang="en-US" dirty="0">
                <a:latin typeface="Trebuchet MS" pitchFamily="34" charset="0"/>
              </a:rPr>
              <a:t>	</a:t>
            </a:r>
          </a:p>
          <a:p>
            <a:pPr marL="749300" lvl="1" indent="-741363" eaLnBrk="1" fontAlgn="auto" hangingPunct="1">
              <a:spcAft>
                <a:spcPts val="0"/>
              </a:spcAft>
              <a:buFont typeface="Arial" panose="020B0604020202020204" pitchFamily="34" charset="0"/>
              <a:buNone/>
              <a:defRPr/>
            </a:pPr>
            <a:r>
              <a:rPr lang="en-US" dirty="0">
                <a:latin typeface="Trebuchet MS" pitchFamily="34" charset="0"/>
              </a:rPr>
              <a:t>	Not accurate, precise:</a:t>
            </a:r>
          </a:p>
          <a:p>
            <a:pPr marL="2293938" lvl="1" indent="-2286000" eaLnBrk="1" fontAlgn="auto" hangingPunct="1">
              <a:spcAft>
                <a:spcPts val="0"/>
              </a:spcAft>
              <a:buFont typeface="Arial" panose="020B0604020202020204" pitchFamily="34" charset="0"/>
              <a:buNone/>
              <a:defRPr/>
            </a:pPr>
            <a:r>
              <a:rPr lang="en-US" dirty="0">
                <a:latin typeface="Trebuchet MS" pitchFamily="34" charset="0"/>
              </a:rPr>
              <a:t>	32.18g</a:t>
            </a:r>
          </a:p>
          <a:p>
            <a:pPr marL="2293938" lvl="1" indent="-2286000" eaLnBrk="1" fontAlgn="auto" hangingPunct="1">
              <a:spcAft>
                <a:spcPts val="0"/>
              </a:spcAft>
              <a:buFont typeface="Arial" panose="020B0604020202020204" pitchFamily="34" charset="0"/>
              <a:buNone/>
              <a:defRPr/>
            </a:pPr>
            <a:r>
              <a:rPr lang="en-US" dirty="0">
                <a:latin typeface="Trebuchet MS" pitchFamily="34" charset="0"/>
              </a:rPr>
              <a:t>	32.18g</a:t>
            </a:r>
          </a:p>
          <a:p>
            <a:pPr marL="2293938" lvl="1" indent="-2286000" eaLnBrk="1" fontAlgn="auto" hangingPunct="1">
              <a:spcAft>
                <a:spcPts val="0"/>
              </a:spcAft>
              <a:buFont typeface="Arial" panose="020B0604020202020204" pitchFamily="34" charset="0"/>
              <a:buNone/>
              <a:defRPr/>
            </a:pPr>
            <a:r>
              <a:rPr lang="en-US" dirty="0">
                <a:latin typeface="Trebuchet MS" pitchFamily="34" charset="0"/>
              </a:rPr>
              <a:t>	32.18g</a:t>
            </a:r>
          </a:p>
        </p:txBody>
      </p:sp>
      <p:pic>
        <p:nvPicPr>
          <p:cNvPr id="8195" name="Picture 5" descr="MCj02909240000[1]">
            <a:extLst>
              <a:ext uri="{FF2B5EF4-FFF2-40B4-BE49-F238E27FC236}">
                <a16:creationId xmlns:a16="http://schemas.microsoft.com/office/drawing/2014/main" id="{D1A2A968-D077-4AE3-85A5-ED5D4FD1F5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39922">
            <a:off x="6578600" y="4606925"/>
            <a:ext cx="1541463"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6" descr="MCHM00372_0000[1]">
            <a:extLst>
              <a:ext uri="{FF2B5EF4-FFF2-40B4-BE49-F238E27FC236}">
                <a16:creationId xmlns:a16="http://schemas.microsoft.com/office/drawing/2014/main" id="{756043B2-BD0D-45AD-BEBC-8FB9C04CCB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110163"/>
            <a:ext cx="1447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7" descr="MCj02904660000[1]">
            <a:extLst>
              <a:ext uri="{FF2B5EF4-FFF2-40B4-BE49-F238E27FC236}">
                <a16:creationId xmlns:a16="http://schemas.microsoft.com/office/drawing/2014/main" id="{541EB730-83C6-4CE7-BE6E-BD5F05922A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395913"/>
            <a:ext cx="1952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7" dur="500"/>
                                        <p:tgtEl>
                                          <p:spTgt spid="3">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2" dur="500"/>
                                        <p:tgtEl>
                                          <p:spTgt spid="3">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7" dur="500"/>
                                        <p:tgtEl>
                                          <p:spTgt spid="3">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2" dur="500"/>
                                        <p:tgtEl>
                                          <p:spTgt spid="3">
                                            <p:txEl>
                                              <p:pRg st="6" end="6"/>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7" dur="500"/>
                                        <p:tgtEl>
                                          <p:spTgt spid="3">
                                            <p:txEl>
                                              <p:pRg st="7" end="7"/>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randombar(horizontal)">
                                      <p:cBhvr>
                                        <p:cTn id="42" dur="500"/>
                                        <p:tgtEl>
                                          <p:spTgt spid="3">
                                            <p:txEl>
                                              <p:pRg st="8" end="8"/>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randombar(horizontal)">
                                      <p:cBhvr>
                                        <p:cTn id="47" dur="500"/>
                                        <p:tgtEl>
                                          <p:spTgt spid="3">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52" dur="500"/>
                                        <p:tgtEl>
                                          <p:spTgt spid="3">
                                            <p:txEl>
                                              <p:pRg st="10" end="10"/>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5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1CEBEDBC-0340-42DF-A661-3CA96B161BCA}"/>
              </a:ext>
            </a:extLst>
          </p:cNvPr>
          <p:cNvSpPr>
            <a:spLocks noGrp="1"/>
          </p:cNvSpPr>
          <p:nvPr>
            <p:ph type="title"/>
          </p:nvPr>
        </p:nvSpPr>
        <p:spPr/>
        <p:txBody>
          <a:bodyPr/>
          <a:lstStyle/>
          <a:p>
            <a:pPr eaLnBrk="1" hangingPunct="1"/>
            <a:r>
              <a:rPr lang="en-US" altLang="en-US" sz="4800" b="1">
                <a:latin typeface="Trebuchet MS" panose="020B0603020202020204" pitchFamily="34" charset="0"/>
              </a:rPr>
              <a:t>An easy way to remember…</a:t>
            </a:r>
          </a:p>
        </p:txBody>
      </p:sp>
      <p:sp>
        <p:nvSpPr>
          <p:cNvPr id="9219" name="Content Placeholder 2">
            <a:extLst>
              <a:ext uri="{FF2B5EF4-FFF2-40B4-BE49-F238E27FC236}">
                <a16:creationId xmlns:a16="http://schemas.microsoft.com/office/drawing/2014/main" id="{125915AB-906F-425B-A374-3AD3ADDA1DC5}"/>
              </a:ext>
            </a:extLst>
          </p:cNvPr>
          <p:cNvSpPr>
            <a:spLocks noGrp="1"/>
          </p:cNvSpPr>
          <p:nvPr>
            <p:ph idx="1"/>
          </p:nvPr>
        </p:nvSpPr>
        <p:spPr>
          <a:xfrm>
            <a:off x="457200" y="2286000"/>
            <a:ext cx="8229600" cy="1981200"/>
          </a:xfrm>
        </p:spPr>
        <p:txBody>
          <a:bodyPr/>
          <a:lstStyle/>
          <a:p>
            <a:pPr algn="ctr" eaLnBrk="1" hangingPunct="1">
              <a:buFont typeface="Arial" panose="020B0604020202020204" pitchFamily="34" charset="0"/>
              <a:buNone/>
            </a:pPr>
            <a:r>
              <a:rPr lang="en-US" altLang="en-US" sz="5000">
                <a:latin typeface="Trebuchet MS" panose="020B0603020202020204" pitchFamily="34" charset="0"/>
              </a:rPr>
              <a:t>A</a:t>
            </a:r>
            <a:r>
              <a:rPr lang="en-US" altLang="en-US" sz="5000" b="1" u="sng">
                <a:solidFill>
                  <a:srgbClr val="002060"/>
                </a:solidFill>
                <a:latin typeface="Trebuchet MS" panose="020B0603020202020204" pitchFamily="34" charset="0"/>
              </a:rPr>
              <a:t>C</a:t>
            </a:r>
            <a:r>
              <a:rPr lang="en-US" altLang="en-US" sz="5000">
                <a:latin typeface="Trebuchet MS" panose="020B0603020202020204" pitchFamily="34" charset="0"/>
              </a:rPr>
              <a:t>curate = </a:t>
            </a:r>
            <a:r>
              <a:rPr lang="en-US" altLang="en-US" sz="5000" b="1" u="sng">
                <a:solidFill>
                  <a:srgbClr val="002060"/>
                </a:solidFill>
                <a:latin typeface="Trebuchet MS" panose="020B0603020202020204" pitchFamily="34" charset="0"/>
              </a:rPr>
              <a:t>C</a:t>
            </a:r>
            <a:r>
              <a:rPr lang="en-US" altLang="en-US" sz="5000">
                <a:latin typeface="Trebuchet MS" panose="020B0603020202020204" pitchFamily="34" charset="0"/>
              </a:rPr>
              <a:t>orrect</a:t>
            </a:r>
          </a:p>
          <a:p>
            <a:pPr algn="ctr" eaLnBrk="1" hangingPunct="1">
              <a:buFont typeface="Arial" panose="020B0604020202020204" pitchFamily="34" charset="0"/>
              <a:buNone/>
            </a:pPr>
            <a:r>
              <a:rPr lang="en-US" altLang="en-US" sz="5000">
                <a:latin typeface="Trebuchet MS" panose="020B0603020202020204" pitchFamily="34" charset="0"/>
              </a:rPr>
              <a:t>P</a:t>
            </a:r>
            <a:r>
              <a:rPr lang="en-US" altLang="en-US" sz="5000" b="1" u="sng">
                <a:solidFill>
                  <a:srgbClr val="FF0000"/>
                </a:solidFill>
                <a:latin typeface="Trebuchet MS" panose="020B0603020202020204" pitchFamily="34" charset="0"/>
              </a:rPr>
              <a:t>R</a:t>
            </a:r>
            <a:r>
              <a:rPr lang="en-US" altLang="en-US" sz="5000">
                <a:latin typeface="Trebuchet MS" panose="020B0603020202020204" pitchFamily="34" charset="0"/>
              </a:rPr>
              <a:t>ecision = </a:t>
            </a:r>
            <a:r>
              <a:rPr lang="en-US" altLang="en-US" sz="5000" b="1" u="sng">
                <a:solidFill>
                  <a:srgbClr val="FF0000"/>
                </a:solidFill>
                <a:latin typeface="Trebuchet MS" panose="020B0603020202020204" pitchFamily="34" charset="0"/>
              </a:rPr>
              <a:t>R</a:t>
            </a:r>
            <a:r>
              <a:rPr lang="en-US" altLang="en-US" sz="5000">
                <a:latin typeface="Trebuchet MS" panose="020B0603020202020204" pitchFamily="34" charset="0"/>
              </a:rPr>
              <a:t>eproducibility</a:t>
            </a:r>
          </a:p>
        </p:txBody>
      </p:sp>
      <p:pic>
        <p:nvPicPr>
          <p:cNvPr id="9220" name="Picture 5" descr="MCj02909240000[1]">
            <a:extLst>
              <a:ext uri="{FF2B5EF4-FFF2-40B4-BE49-F238E27FC236}">
                <a16:creationId xmlns:a16="http://schemas.microsoft.com/office/drawing/2014/main" id="{2A54BEF8-F461-4B14-8450-A724DAD5CE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39922">
            <a:off x="6502400" y="4606925"/>
            <a:ext cx="1541463"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6" descr="MCHM00372_0000[1]">
            <a:extLst>
              <a:ext uri="{FF2B5EF4-FFF2-40B4-BE49-F238E27FC236}">
                <a16:creationId xmlns:a16="http://schemas.microsoft.com/office/drawing/2014/main" id="{3C444598-9DC2-4190-AA24-6A4F9415395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5200" y="5110163"/>
            <a:ext cx="1447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7" descr="MCj02904660000[1]">
            <a:extLst>
              <a:ext uri="{FF2B5EF4-FFF2-40B4-BE49-F238E27FC236}">
                <a16:creationId xmlns:a16="http://schemas.microsoft.com/office/drawing/2014/main" id="{3AA8E69E-EFB1-4E0A-AE8C-AC5CB96AB3C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5395913"/>
            <a:ext cx="1952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FB323F3-18ED-4D31-A5E6-49101BB3B51F}"/>
              </a:ext>
            </a:extLst>
          </p:cNvPr>
          <p:cNvSpPr>
            <a:spLocks noGrp="1"/>
          </p:cNvSpPr>
          <p:nvPr>
            <p:ph type="title"/>
          </p:nvPr>
        </p:nvSpPr>
        <p:spPr/>
        <p:txBody>
          <a:bodyPr/>
          <a:lstStyle/>
          <a:p>
            <a:pPr eaLnBrk="1" hangingPunct="1"/>
            <a:r>
              <a:rPr lang="en-US" altLang="en-US" sz="6000" b="1">
                <a:latin typeface="Trebuchet MS" panose="020B0603020202020204" pitchFamily="34" charset="0"/>
              </a:rPr>
              <a:t>Scientific Notation</a:t>
            </a:r>
          </a:p>
        </p:txBody>
      </p:sp>
      <p:sp>
        <p:nvSpPr>
          <p:cNvPr id="7171" name="Content Placeholder 2">
            <a:extLst>
              <a:ext uri="{FF2B5EF4-FFF2-40B4-BE49-F238E27FC236}">
                <a16:creationId xmlns:a16="http://schemas.microsoft.com/office/drawing/2014/main" id="{03A414E5-078E-49ED-A113-1CE920237B1F}"/>
              </a:ext>
            </a:extLst>
          </p:cNvPr>
          <p:cNvSpPr>
            <a:spLocks noGrp="1"/>
          </p:cNvSpPr>
          <p:nvPr>
            <p:ph idx="1"/>
          </p:nvPr>
        </p:nvSpPr>
        <p:spPr>
          <a:xfrm>
            <a:off x="457200" y="1371600"/>
            <a:ext cx="8229600" cy="4525963"/>
          </a:xfrm>
        </p:spPr>
        <p:txBody>
          <a:bodyPr/>
          <a:lstStyle/>
          <a:p>
            <a:pPr eaLnBrk="1" hangingPunct="1"/>
            <a:r>
              <a:rPr lang="en-US" altLang="en-US">
                <a:latin typeface="Trebuchet MS" panose="020B0603020202020204" pitchFamily="34" charset="0"/>
              </a:rPr>
              <a:t>Short hand for writing very large or small numbers</a:t>
            </a:r>
          </a:p>
          <a:p>
            <a:pPr eaLnBrk="1" hangingPunct="1"/>
            <a:r>
              <a:rPr lang="en-US" altLang="en-US">
                <a:latin typeface="Trebuchet MS" panose="020B0603020202020204" pitchFamily="34" charset="0"/>
              </a:rPr>
              <a:t>Two parts: </a:t>
            </a:r>
            <a:r>
              <a:rPr lang="en-US" altLang="en-US" b="1">
                <a:solidFill>
                  <a:srgbClr val="002060"/>
                </a:solidFill>
                <a:latin typeface="Trebuchet MS" panose="020B0603020202020204" pitchFamily="34" charset="0"/>
              </a:rPr>
              <a:t>Coefficient</a:t>
            </a:r>
            <a:r>
              <a:rPr lang="en-US" altLang="en-US">
                <a:latin typeface="Trebuchet MS" panose="020B0603020202020204" pitchFamily="34" charset="0"/>
              </a:rPr>
              <a:t> and </a:t>
            </a:r>
            <a:r>
              <a:rPr lang="en-US" altLang="en-US" b="1">
                <a:solidFill>
                  <a:srgbClr val="FF0000"/>
                </a:solidFill>
                <a:latin typeface="Trebuchet MS" panose="020B0603020202020204" pitchFamily="34" charset="0"/>
              </a:rPr>
              <a:t>Power of 10</a:t>
            </a:r>
          </a:p>
        </p:txBody>
      </p:sp>
      <p:cxnSp>
        <p:nvCxnSpPr>
          <p:cNvPr id="5" name="Straight Arrow Connector 4">
            <a:extLst>
              <a:ext uri="{FF2B5EF4-FFF2-40B4-BE49-F238E27FC236}">
                <a16:creationId xmlns:a16="http://schemas.microsoft.com/office/drawing/2014/main" id="{C450FD23-335E-48E4-B5B2-BE12A305C272}"/>
              </a:ext>
            </a:extLst>
          </p:cNvPr>
          <p:cNvCxnSpPr/>
          <p:nvPr/>
        </p:nvCxnSpPr>
        <p:spPr>
          <a:xfrm rot="5400000" flipH="1" flipV="1">
            <a:off x="2438400" y="2971800"/>
            <a:ext cx="914400" cy="914400"/>
          </a:xfrm>
          <a:prstGeom prst="straightConnector1">
            <a:avLst/>
          </a:prstGeom>
          <a:ln>
            <a:solidFill>
              <a:srgbClr val="002060"/>
            </a:solidFill>
            <a:tailEnd type="arrow"/>
          </a:ln>
        </p:spPr>
        <p:style>
          <a:lnRef idx="1">
            <a:schemeClr val="dk1"/>
          </a:lnRef>
          <a:fillRef idx="0">
            <a:schemeClr val="dk1"/>
          </a:fillRef>
          <a:effectRef idx="0">
            <a:schemeClr val="dk1"/>
          </a:effectRef>
          <a:fontRef idx="minor">
            <a:schemeClr val="tx1"/>
          </a:fontRef>
        </p:style>
      </p:cxnSp>
      <p:sp>
        <p:nvSpPr>
          <p:cNvPr id="7173" name="TextBox 5">
            <a:extLst>
              <a:ext uri="{FF2B5EF4-FFF2-40B4-BE49-F238E27FC236}">
                <a16:creationId xmlns:a16="http://schemas.microsoft.com/office/drawing/2014/main" id="{2CC3FC44-B348-4171-B530-516040743440}"/>
              </a:ext>
            </a:extLst>
          </p:cNvPr>
          <p:cNvSpPr txBox="1">
            <a:spLocks noChangeArrowheads="1"/>
          </p:cNvSpPr>
          <p:nvPr/>
        </p:nvSpPr>
        <p:spPr bwMode="auto">
          <a:xfrm>
            <a:off x="914400" y="3886200"/>
            <a:ext cx="3505200"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sz="2800">
                <a:latin typeface="Trebuchet MS" panose="020B0603020202020204" pitchFamily="34" charset="0"/>
              </a:rPr>
              <a:t>A number between 1 and 10 (can include 1 but not 10).</a:t>
            </a:r>
          </a:p>
        </p:txBody>
      </p:sp>
      <p:cxnSp>
        <p:nvCxnSpPr>
          <p:cNvPr id="8" name="Straight Arrow Connector 7">
            <a:extLst>
              <a:ext uri="{FF2B5EF4-FFF2-40B4-BE49-F238E27FC236}">
                <a16:creationId xmlns:a16="http://schemas.microsoft.com/office/drawing/2014/main" id="{FCF4BAC1-EBE4-4A07-85E2-9FC03BD50105}"/>
              </a:ext>
            </a:extLst>
          </p:cNvPr>
          <p:cNvCxnSpPr/>
          <p:nvPr/>
        </p:nvCxnSpPr>
        <p:spPr>
          <a:xfrm rot="16200000" flipV="1">
            <a:off x="6324600" y="3048000"/>
            <a:ext cx="838200" cy="685800"/>
          </a:xfrm>
          <a:prstGeom prst="straightConnector1">
            <a:avLst/>
          </a:prstGeom>
          <a:ln>
            <a:solidFill>
              <a:srgbClr val="FF0000"/>
            </a:solidFill>
            <a:tailEnd type="arrow"/>
          </a:ln>
        </p:spPr>
        <p:style>
          <a:lnRef idx="1">
            <a:schemeClr val="dk1"/>
          </a:lnRef>
          <a:fillRef idx="0">
            <a:schemeClr val="dk1"/>
          </a:fillRef>
          <a:effectRef idx="0">
            <a:schemeClr val="dk1"/>
          </a:effectRef>
          <a:fontRef idx="minor">
            <a:schemeClr val="tx1"/>
          </a:fontRef>
        </p:style>
      </p:cxnSp>
      <p:sp>
        <p:nvSpPr>
          <p:cNvPr id="7175" name="TextBox 11">
            <a:extLst>
              <a:ext uri="{FF2B5EF4-FFF2-40B4-BE49-F238E27FC236}">
                <a16:creationId xmlns:a16="http://schemas.microsoft.com/office/drawing/2014/main" id="{B998C2B9-0F61-4448-B020-3B5FD67A7FDF}"/>
              </a:ext>
            </a:extLst>
          </p:cNvPr>
          <p:cNvSpPr txBox="1">
            <a:spLocks noChangeArrowheads="1"/>
          </p:cNvSpPr>
          <p:nvPr/>
        </p:nvSpPr>
        <p:spPr bwMode="auto">
          <a:xfrm>
            <a:off x="5029200" y="3810000"/>
            <a:ext cx="3962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a:latin typeface="Trebuchet MS" panose="020B0603020202020204" pitchFamily="34" charset="0"/>
              </a:rPr>
              <a:t>Exponent:</a:t>
            </a:r>
            <a:br>
              <a:rPr lang="en-US" altLang="en-US" sz="2800">
                <a:latin typeface="Trebuchet MS" panose="020B0603020202020204" pitchFamily="34" charset="0"/>
              </a:rPr>
            </a:br>
            <a:r>
              <a:rPr lang="en-US" altLang="en-US" sz="2800">
                <a:latin typeface="Trebuchet MS" panose="020B0603020202020204" pitchFamily="34" charset="0"/>
              </a:rPr>
              <a:t>&gt;1, positive</a:t>
            </a:r>
            <a:r>
              <a:rPr lang="en-US" altLang="en-US" sz="2800">
                <a:latin typeface="Trebuchet MS" panose="020B0603020202020204" pitchFamily="34" charset="0"/>
                <a:sym typeface="Wingdings" panose="05000000000000000000" pitchFamily="2" charset="2"/>
              </a:rPr>
              <a:t> exponent</a:t>
            </a:r>
          </a:p>
          <a:p>
            <a:pPr algn="ctr" eaLnBrk="1" hangingPunct="1">
              <a:spcBef>
                <a:spcPct val="0"/>
              </a:spcBef>
              <a:buFontTx/>
              <a:buNone/>
            </a:pPr>
            <a:r>
              <a:rPr lang="en-US" altLang="en-US" sz="2800">
                <a:latin typeface="Trebuchet MS" panose="020B0603020202020204" pitchFamily="34" charset="0"/>
                <a:sym typeface="Wingdings" panose="05000000000000000000" pitchFamily="2" charset="2"/>
              </a:rPr>
              <a:t>&lt;1, negative exponent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randombar(horizontal)">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randombar(horizontal)">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3"/>
                                        </p:tgtEl>
                                        <p:attrNameLst>
                                          <p:attrName>style.visibility</p:attrName>
                                        </p:attrNameLst>
                                      </p:cBhvr>
                                      <p:to>
                                        <p:strVal val="visible"/>
                                      </p:to>
                                    </p:set>
                                    <p:animEffect transition="in" filter="box(in)">
                                      <p:cBhvr>
                                        <p:cTn id="22" dur="500"/>
                                        <p:tgtEl>
                                          <p:spTgt spid="717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175"/>
                                        </p:tgtEl>
                                        <p:attrNameLst>
                                          <p:attrName>style.visibility</p:attrName>
                                        </p:attrNameLst>
                                      </p:cBhvr>
                                      <p:to>
                                        <p:strVal val="visible"/>
                                      </p:to>
                                    </p:set>
                                    <p:animEffect transition="in" filter="box(in)">
                                      <p:cBhvr>
                                        <p:cTn id="32" dur="500"/>
                                        <p:tgtEl>
                                          <p:spTgt spid="71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P spid="7173" grpId="0"/>
      <p:bldP spid="717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55BAEEA4-4366-4EFA-8171-B526653D4596}"/>
              </a:ext>
            </a:extLst>
          </p:cNvPr>
          <p:cNvSpPr>
            <a:spLocks noGrp="1"/>
          </p:cNvSpPr>
          <p:nvPr>
            <p:ph type="title"/>
          </p:nvPr>
        </p:nvSpPr>
        <p:spPr/>
        <p:txBody>
          <a:bodyPr/>
          <a:lstStyle/>
          <a:p>
            <a:pPr eaLnBrk="1" hangingPunct="1"/>
            <a:r>
              <a:rPr lang="en-US" altLang="en-US" sz="4500" b="1">
                <a:latin typeface="Trebuchet MS" panose="020B0603020202020204" pitchFamily="34" charset="0"/>
              </a:rPr>
              <a:t>Scientific Notation Examples:</a:t>
            </a:r>
          </a:p>
        </p:txBody>
      </p:sp>
      <p:sp>
        <p:nvSpPr>
          <p:cNvPr id="11267" name="Content Placeholder 2">
            <a:extLst>
              <a:ext uri="{FF2B5EF4-FFF2-40B4-BE49-F238E27FC236}">
                <a16:creationId xmlns:a16="http://schemas.microsoft.com/office/drawing/2014/main" id="{C3BFA9E3-DBD4-42E8-B711-568249B61F55}"/>
              </a:ext>
            </a:extLst>
          </p:cNvPr>
          <p:cNvSpPr>
            <a:spLocks noGrp="1"/>
          </p:cNvSpPr>
          <p:nvPr>
            <p:ph idx="1"/>
          </p:nvPr>
        </p:nvSpPr>
        <p:spPr>
          <a:xfrm>
            <a:off x="457200" y="1295400"/>
            <a:ext cx="8229600" cy="4525963"/>
          </a:xfrm>
        </p:spPr>
        <p:txBody>
          <a:bodyPr/>
          <a:lstStyle/>
          <a:p>
            <a:pPr marL="0" indent="0" eaLnBrk="1" hangingPunct="1">
              <a:buFont typeface="+mj-lt"/>
              <a:buNone/>
            </a:pPr>
            <a:r>
              <a:rPr lang="en-US" altLang="en-US">
                <a:latin typeface="Trebuchet MS" panose="020B0603020202020204" pitchFamily="34" charset="0"/>
              </a:rPr>
              <a:t>Write the following numbers in scientific notation:</a:t>
            </a:r>
          </a:p>
          <a:p>
            <a:pPr marL="0" indent="0" eaLnBrk="1" hangingPunct="1">
              <a:spcBef>
                <a:spcPts val="1800"/>
              </a:spcBef>
              <a:buFont typeface="Calibri" panose="020F0502020204030204" pitchFamily="34" charset="0"/>
              <a:buAutoNum type="arabicPeriod"/>
            </a:pPr>
            <a:r>
              <a:rPr lang="en-US" altLang="en-US">
                <a:latin typeface="Trebuchet MS" panose="020B0603020202020204" pitchFamily="34" charset="0"/>
              </a:rPr>
              <a:t> 41,000</a:t>
            </a:r>
          </a:p>
          <a:p>
            <a:pPr marL="0" indent="0" eaLnBrk="1" hangingPunct="1">
              <a:spcBef>
                <a:spcPts val="1800"/>
              </a:spcBef>
              <a:buFont typeface="Calibri" panose="020F0502020204030204" pitchFamily="34" charset="0"/>
              <a:buAutoNum type="arabicPeriod"/>
            </a:pPr>
            <a:r>
              <a:rPr lang="en-US" altLang="en-US">
                <a:latin typeface="Trebuchet MS" panose="020B0603020202020204" pitchFamily="34" charset="0"/>
              </a:rPr>
              <a:t> 0.0029</a:t>
            </a:r>
          </a:p>
          <a:p>
            <a:pPr marL="0" indent="0" eaLnBrk="1" hangingPunct="1">
              <a:spcBef>
                <a:spcPts val="1800"/>
              </a:spcBef>
              <a:buFont typeface="Calibri" panose="020F0502020204030204" pitchFamily="34" charset="0"/>
              <a:buAutoNum type="arabicPeriod"/>
            </a:pPr>
            <a:r>
              <a:rPr lang="en-US" altLang="en-US">
                <a:latin typeface="Trebuchet MS" panose="020B0603020202020204" pitchFamily="34" charset="0"/>
              </a:rPr>
              <a:t> 60,000</a:t>
            </a:r>
          </a:p>
          <a:p>
            <a:pPr marL="0" indent="0" eaLnBrk="1" hangingPunct="1">
              <a:spcBef>
                <a:spcPts val="1800"/>
              </a:spcBef>
              <a:buFont typeface="Calibri" panose="020F0502020204030204" pitchFamily="34" charset="0"/>
              <a:buAutoNum type="arabicPeriod"/>
            </a:pPr>
            <a:r>
              <a:rPr lang="en-US" altLang="en-US">
                <a:latin typeface="Trebuchet MS" panose="020B0603020202020204" pitchFamily="34" charset="0"/>
              </a:rPr>
              <a:t> 0.000 000 132</a:t>
            </a:r>
          </a:p>
          <a:p>
            <a:pPr marL="0" indent="0" eaLnBrk="1" hangingPunct="1">
              <a:spcBef>
                <a:spcPts val="1800"/>
              </a:spcBef>
              <a:buFont typeface="Calibri" panose="020F0502020204030204" pitchFamily="34" charset="0"/>
              <a:buAutoNum type="arabicPeriod"/>
            </a:pPr>
            <a:r>
              <a:rPr lang="en-US" altLang="en-US">
                <a:latin typeface="Trebuchet MS" panose="020B0603020202020204" pitchFamily="34" charset="0"/>
              </a:rPr>
              <a:t> 123,000,000</a:t>
            </a:r>
          </a:p>
        </p:txBody>
      </p:sp>
      <p:sp>
        <p:nvSpPr>
          <p:cNvPr id="4" name="TextBox 3">
            <a:extLst>
              <a:ext uri="{FF2B5EF4-FFF2-40B4-BE49-F238E27FC236}">
                <a16:creationId xmlns:a16="http://schemas.microsoft.com/office/drawing/2014/main" id="{4A8C3708-295B-47EE-8F2D-FD93EF735514}"/>
              </a:ext>
            </a:extLst>
          </p:cNvPr>
          <p:cNvSpPr txBox="1">
            <a:spLocks noChangeArrowheads="1"/>
          </p:cNvSpPr>
          <p:nvPr/>
        </p:nvSpPr>
        <p:spPr bwMode="auto">
          <a:xfrm>
            <a:off x="3738563" y="2532063"/>
            <a:ext cx="19764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4.1 x 10</a:t>
            </a:r>
            <a:r>
              <a:rPr lang="en-US" altLang="en-US" baseline="30000">
                <a:solidFill>
                  <a:srgbClr val="FF0000"/>
                </a:solidFill>
                <a:latin typeface="Trebuchet MS" panose="020B0603020202020204" pitchFamily="34" charset="0"/>
              </a:rPr>
              <a:t>4</a:t>
            </a:r>
            <a:endParaRPr lang="en-US" altLang="en-US">
              <a:solidFill>
                <a:srgbClr val="FF0000"/>
              </a:solidFill>
              <a:latin typeface="Trebuchet MS" panose="020B0603020202020204" pitchFamily="34" charset="0"/>
            </a:endParaRPr>
          </a:p>
        </p:txBody>
      </p:sp>
      <p:sp>
        <p:nvSpPr>
          <p:cNvPr id="5" name="TextBox 4">
            <a:extLst>
              <a:ext uri="{FF2B5EF4-FFF2-40B4-BE49-F238E27FC236}">
                <a16:creationId xmlns:a16="http://schemas.microsoft.com/office/drawing/2014/main" id="{915C1067-E614-4D01-9F85-8FCE1F66B4F2}"/>
              </a:ext>
            </a:extLst>
          </p:cNvPr>
          <p:cNvSpPr txBox="1">
            <a:spLocks noChangeArrowheads="1"/>
          </p:cNvSpPr>
          <p:nvPr/>
        </p:nvSpPr>
        <p:spPr bwMode="auto">
          <a:xfrm>
            <a:off x="3749675" y="3186113"/>
            <a:ext cx="21939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2.9 x 10</a:t>
            </a:r>
            <a:r>
              <a:rPr lang="en-US" altLang="en-US" baseline="30000">
                <a:solidFill>
                  <a:srgbClr val="FF0000"/>
                </a:solidFill>
                <a:latin typeface="Trebuchet MS" panose="020B0603020202020204" pitchFamily="34" charset="0"/>
              </a:rPr>
              <a:t>-3</a:t>
            </a:r>
            <a:endParaRPr lang="en-US" altLang="en-US">
              <a:solidFill>
                <a:srgbClr val="FF0000"/>
              </a:solidFill>
              <a:latin typeface="Trebuchet MS" panose="020B0603020202020204" pitchFamily="34" charset="0"/>
            </a:endParaRPr>
          </a:p>
        </p:txBody>
      </p:sp>
      <p:sp>
        <p:nvSpPr>
          <p:cNvPr id="6" name="TextBox 5">
            <a:extLst>
              <a:ext uri="{FF2B5EF4-FFF2-40B4-BE49-F238E27FC236}">
                <a16:creationId xmlns:a16="http://schemas.microsoft.com/office/drawing/2014/main" id="{28C59919-185D-4384-9A7B-DB50F8CADE81}"/>
              </a:ext>
            </a:extLst>
          </p:cNvPr>
          <p:cNvSpPr txBox="1">
            <a:spLocks noChangeArrowheads="1"/>
          </p:cNvSpPr>
          <p:nvPr/>
        </p:nvSpPr>
        <p:spPr bwMode="auto">
          <a:xfrm>
            <a:off x="3721100" y="39116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6 x 10</a:t>
            </a:r>
            <a:r>
              <a:rPr lang="en-US" altLang="en-US" baseline="30000">
                <a:solidFill>
                  <a:srgbClr val="FF0000"/>
                </a:solidFill>
                <a:latin typeface="Trebuchet MS" panose="020B0603020202020204" pitchFamily="34" charset="0"/>
              </a:rPr>
              <a:t>4</a:t>
            </a:r>
            <a:endParaRPr lang="en-US" altLang="en-US">
              <a:solidFill>
                <a:srgbClr val="FF0000"/>
              </a:solidFill>
              <a:latin typeface="Trebuchet MS" panose="020B0603020202020204" pitchFamily="34" charset="0"/>
            </a:endParaRPr>
          </a:p>
        </p:txBody>
      </p:sp>
      <p:sp>
        <p:nvSpPr>
          <p:cNvPr id="7" name="TextBox 6">
            <a:extLst>
              <a:ext uri="{FF2B5EF4-FFF2-40B4-BE49-F238E27FC236}">
                <a16:creationId xmlns:a16="http://schemas.microsoft.com/office/drawing/2014/main" id="{C2766C0E-5AFC-4B7D-A42F-6F68C7DC259D}"/>
              </a:ext>
            </a:extLst>
          </p:cNvPr>
          <p:cNvSpPr txBox="1">
            <a:spLocks noChangeArrowheads="1"/>
          </p:cNvSpPr>
          <p:nvPr/>
        </p:nvSpPr>
        <p:spPr bwMode="auto">
          <a:xfrm>
            <a:off x="3705225" y="46736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1.32 x 10</a:t>
            </a:r>
            <a:r>
              <a:rPr lang="en-US" altLang="en-US" baseline="30000">
                <a:solidFill>
                  <a:srgbClr val="FF0000"/>
                </a:solidFill>
                <a:latin typeface="Trebuchet MS" panose="020B0603020202020204" pitchFamily="34" charset="0"/>
              </a:rPr>
              <a:t>-7</a:t>
            </a:r>
          </a:p>
        </p:txBody>
      </p:sp>
      <p:sp>
        <p:nvSpPr>
          <p:cNvPr id="8" name="TextBox 7">
            <a:extLst>
              <a:ext uri="{FF2B5EF4-FFF2-40B4-BE49-F238E27FC236}">
                <a16:creationId xmlns:a16="http://schemas.microsoft.com/office/drawing/2014/main" id="{E66DC773-38C1-4B68-AC9A-DBF85837B5DF}"/>
              </a:ext>
            </a:extLst>
          </p:cNvPr>
          <p:cNvSpPr txBox="1">
            <a:spLocks noChangeArrowheads="1"/>
          </p:cNvSpPr>
          <p:nvPr/>
        </p:nvSpPr>
        <p:spPr bwMode="auto">
          <a:xfrm>
            <a:off x="3733800" y="5334000"/>
            <a:ext cx="2514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1.23 x 10</a:t>
            </a:r>
            <a:r>
              <a:rPr lang="en-US" altLang="en-US" baseline="30000">
                <a:solidFill>
                  <a:srgbClr val="FF0000"/>
                </a:solidFill>
                <a:latin typeface="Trebuchet MS" panose="020B0603020202020204" pitchFamily="34" charset="0"/>
              </a:rPr>
              <a:t>8</a:t>
            </a:r>
            <a:endParaRPr lang="en-US" altLang="en-US">
              <a:solidFill>
                <a:srgbClr val="FF0000"/>
              </a:solidFill>
              <a:latin typeface="Trebuchet MS" panose="020B0603020202020204" pitchFamily="34" charset="0"/>
            </a:endParaRPr>
          </a:p>
        </p:txBody>
      </p:sp>
      <p:pic>
        <p:nvPicPr>
          <p:cNvPr id="11273" name="Picture 5" descr="MCj02909240000[1]">
            <a:extLst>
              <a:ext uri="{FF2B5EF4-FFF2-40B4-BE49-F238E27FC236}">
                <a16:creationId xmlns:a16="http://schemas.microsoft.com/office/drawing/2014/main" id="{BC7E92BA-CF38-413A-AA5E-0EA652F3D4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39922">
            <a:off x="6578600" y="4606925"/>
            <a:ext cx="1541463" cy="151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4" name="Picture 6" descr="MCHM00372_0000[1]">
            <a:extLst>
              <a:ext uri="{FF2B5EF4-FFF2-40B4-BE49-F238E27FC236}">
                <a16:creationId xmlns:a16="http://schemas.microsoft.com/office/drawing/2014/main" id="{239F68CC-C55C-4C92-A1BC-04F709CB30C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5110163"/>
            <a:ext cx="14478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5" name="Picture 7" descr="MCj02904660000[1]">
            <a:extLst>
              <a:ext uri="{FF2B5EF4-FFF2-40B4-BE49-F238E27FC236}">
                <a16:creationId xmlns:a16="http://schemas.microsoft.com/office/drawing/2014/main" id="{E96D0E6E-D0BF-4283-9F39-220290BD417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5395913"/>
            <a:ext cx="195262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4CDA883D-968C-40F6-B0FF-59FC457457B5}"/>
              </a:ext>
            </a:extLst>
          </p:cNvPr>
          <p:cNvSpPr>
            <a:spLocks noGrp="1"/>
          </p:cNvSpPr>
          <p:nvPr>
            <p:ph type="title"/>
          </p:nvPr>
        </p:nvSpPr>
        <p:spPr/>
        <p:txBody>
          <a:bodyPr/>
          <a:lstStyle/>
          <a:p>
            <a:pPr eaLnBrk="1" hangingPunct="1"/>
            <a:r>
              <a:rPr lang="en-US" altLang="en-US" sz="6000" b="1">
                <a:latin typeface="Trebuchet MS" panose="020B0603020202020204" pitchFamily="34" charset="0"/>
              </a:rPr>
              <a:t>Calculator time!!</a:t>
            </a:r>
          </a:p>
        </p:txBody>
      </p:sp>
      <p:sp>
        <p:nvSpPr>
          <p:cNvPr id="12291" name="Content Placeholder 2">
            <a:extLst>
              <a:ext uri="{FF2B5EF4-FFF2-40B4-BE49-F238E27FC236}">
                <a16:creationId xmlns:a16="http://schemas.microsoft.com/office/drawing/2014/main" id="{0EAF684D-F7C5-46CC-A54A-CBAEA15AC25F}"/>
              </a:ext>
            </a:extLst>
          </p:cNvPr>
          <p:cNvSpPr>
            <a:spLocks noGrp="1"/>
          </p:cNvSpPr>
          <p:nvPr>
            <p:ph idx="1"/>
          </p:nvPr>
        </p:nvSpPr>
        <p:spPr>
          <a:xfrm>
            <a:off x="457200" y="1371600"/>
            <a:ext cx="8229600" cy="4525963"/>
          </a:xfrm>
        </p:spPr>
        <p:txBody>
          <a:bodyPr/>
          <a:lstStyle/>
          <a:p>
            <a:pPr marL="0" indent="0" eaLnBrk="1" hangingPunct="1">
              <a:buFont typeface="Arial" panose="020B0604020202020204" pitchFamily="34" charset="0"/>
              <a:buNone/>
            </a:pPr>
            <a:r>
              <a:rPr lang="en-US" altLang="en-US" sz="2800">
                <a:latin typeface="Trebuchet MS" panose="020B0603020202020204" pitchFamily="34" charset="0"/>
              </a:rPr>
              <a:t>Try plugging these into your </a:t>
            </a:r>
            <a:r>
              <a:rPr lang="en-US" altLang="en-US" sz="2800" b="1" u="sng">
                <a:latin typeface="Trebuchet MS" panose="020B0603020202020204" pitchFamily="34" charset="0"/>
              </a:rPr>
              <a:t>scientific</a:t>
            </a:r>
            <a:r>
              <a:rPr lang="en-US" altLang="en-US" sz="2800">
                <a:latin typeface="Trebuchet MS" panose="020B0603020202020204" pitchFamily="34" charset="0"/>
              </a:rPr>
              <a:t> calculator.  Put all answers in scientific notation.</a:t>
            </a:r>
          </a:p>
          <a:p>
            <a:pPr marL="0" indent="0" eaLnBrk="1" hangingPunct="1">
              <a:buFont typeface="Arial" panose="020B0604020202020204" pitchFamily="34" charset="0"/>
              <a:buNone/>
            </a:pPr>
            <a:endParaRPr lang="en-US" altLang="en-US" sz="2000">
              <a:latin typeface="Trebuchet MS" panose="020B0603020202020204" pitchFamily="34" charset="0"/>
            </a:endParaRPr>
          </a:p>
          <a:p>
            <a:pPr marL="0" indent="0" algn="ctr" eaLnBrk="1" hangingPunct="1">
              <a:buFont typeface="Arial" panose="020B0604020202020204" pitchFamily="34" charset="0"/>
              <a:buNone/>
            </a:pPr>
            <a:r>
              <a:rPr lang="en-US" altLang="en-US" sz="2800" i="1">
                <a:latin typeface="Trebuchet MS" panose="020B0603020202020204" pitchFamily="34" charset="0"/>
              </a:rPr>
              <a:t>*Instead of typing “x 10^,” use the </a:t>
            </a:r>
          </a:p>
          <a:p>
            <a:pPr marL="0" indent="0" algn="ctr" eaLnBrk="1" hangingPunct="1">
              <a:buFont typeface="Arial" panose="020B0604020202020204" pitchFamily="34" charset="0"/>
              <a:buNone/>
            </a:pPr>
            <a:r>
              <a:rPr lang="en-US" altLang="en-US" sz="2800" i="1">
                <a:latin typeface="Trebuchet MS" panose="020B0603020202020204" pitchFamily="34" charset="0"/>
              </a:rPr>
              <a:t>“EE” or “EXP” button!*</a:t>
            </a:r>
          </a:p>
          <a:p>
            <a:pPr marL="0" indent="0" eaLnBrk="1" hangingPunct="1">
              <a:buFont typeface="Arial" panose="020B0604020202020204" pitchFamily="34" charset="0"/>
              <a:buNone/>
            </a:pPr>
            <a:endParaRPr lang="en-US" altLang="en-US" sz="2000">
              <a:latin typeface="Trebuchet MS" panose="020B0603020202020204" pitchFamily="34" charset="0"/>
            </a:endParaRPr>
          </a:p>
          <a:p>
            <a:pPr marL="0" indent="0" eaLnBrk="1" hangingPunct="1">
              <a:buFont typeface="Arial" panose="020B0604020202020204" pitchFamily="34" charset="0"/>
              <a:buNone/>
            </a:pPr>
            <a:r>
              <a:rPr lang="en-US" altLang="en-US" sz="2800">
                <a:latin typeface="Trebuchet MS" panose="020B0603020202020204" pitchFamily="34" charset="0"/>
              </a:rPr>
              <a:t>37,000 x 7,000</a:t>
            </a:r>
          </a:p>
          <a:p>
            <a:pPr marL="0" indent="0" eaLnBrk="1" hangingPunct="1">
              <a:buFont typeface="Arial" panose="020B0604020202020204" pitchFamily="34" charset="0"/>
              <a:buNone/>
            </a:pPr>
            <a:r>
              <a:rPr lang="en-US" altLang="en-US" sz="2800">
                <a:latin typeface="Trebuchet MS" panose="020B0603020202020204" pitchFamily="34" charset="0"/>
              </a:rPr>
              <a:t>0.0008 x 0.0009</a:t>
            </a:r>
          </a:p>
          <a:p>
            <a:pPr marL="0" indent="0" eaLnBrk="1" hangingPunct="1">
              <a:buFont typeface="Arial" panose="020B0604020202020204" pitchFamily="34" charset="0"/>
              <a:buNone/>
            </a:pPr>
            <a:r>
              <a:rPr lang="en-US" altLang="en-US" sz="2800">
                <a:latin typeface="Trebuchet MS" panose="020B0603020202020204" pitchFamily="34" charset="0"/>
              </a:rPr>
              <a:t>(7x10</a:t>
            </a:r>
            <a:r>
              <a:rPr lang="en-US" altLang="en-US" sz="2800" baseline="30000">
                <a:latin typeface="Trebuchet MS" panose="020B0603020202020204" pitchFamily="34" charset="0"/>
              </a:rPr>
              <a:t>6</a:t>
            </a:r>
            <a:r>
              <a:rPr lang="en-US" altLang="en-US" sz="2800">
                <a:latin typeface="Trebuchet MS" panose="020B0603020202020204" pitchFamily="34" charset="0"/>
              </a:rPr>
              <a:t>) x (8x10</a:t>
            </a:r>
            <a:r>
              <a:rPr lang="en-US" altLang="en-US" sz="2800" baseline="30000">
                <a:latin typeface="Trebuchet MS" panose="020B0603020202020204" pitchFamily="34" charset="0"/>
              </a:rPr>
              <a:t>5</a:t>
            </a:r>
            <a:r>
              <a:rPr lang="en-US" altLang="en-US" sz="2800">
                <a:latin typeface="Trebuchet MS" panose="020B0603020202020204" pitchFamily="34" charset="0"/>
              </a:rPr>
              <a:t>)</a:t>
            </a:r>
          </a:p>
        </p:txBody>
      </p:sp>
      <p:pic>
        <p:nvPicPr>
          <p:cNvPr id="12292" name="Picture 6" descr="MCj04338840000[1]">
            <a:extLst>
              <a:ext uri="{FF2B5EF4-FFF2-40B4-BE49-F238E27FC236}">
                <a16:creationId xmlns:a16="http://schemas.microsoft.com/office/drawing/2014/main" id="{1ED5B861-D29D-49E7-B466-B4F1624291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3657600"/>
            <a:ext cx="28194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a:extLst>
              <a:ext uri="{FF2B5EF4-FFF2-40B4-BE49-F238E27FC236}">
                <a16:creationId xmlns:a16="http://schemas.microsoft.com/office/drawing/2014/main" id="{798534B1-E706-4922-A71A-D1D24E8787A6}"/>
              </a:ext>
            </a:extLst>
          </p:cNvPr>
          <p:cNvSpPr txBox="1">
            <a:spLocks noChangeArrowheads="1"/>
          </p:cNvSpPr>
          <p:nvPr/>
        </p:nvSpPr>
        <p:spPr bwMode="auto">
          <a:xfrm>
            <a:off x="3200400" y="3990975"/>
            <a:ext cx="3048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2.59 x 10</a:t>
            </a:r>
            <a:r>
              <a:rPr lang="en-US" altLang="en-US" baseline="30000">
                <a:solidFill>
                  <a:srgbClr val="FF0000"/>
                </a:solidFill>
                <a:latin typeface="Trebuchet MS" panose="020B0603020202020204" pitchFamily="34" charset="0"/>
              </a:rPr>
              <a:t>8</a:t>
            </a:r>
            <a:endParaRPr lang="en-US" altLang="en-US">
              <a:solidFill>
                <a:srgbClr val="FF0000"/>
              </a:solidFill>
              <a:latin typeface="Trebuchet MS" panose="020B0603020202020204" pitchFamily="34" charset="0"/>
            </a:endParaRPr>
          </a:p>
        </p:txBody>
      </p:sp>
      <p:sp>
        <p:nvSpPr>
          <p:cNvPr id="6" name="TextBox 5">
            <a:extLst>
              <a:ext uri="{FF2B5EF4-FFF2-40B4-BE49-F238E27FC236}">
                <a16:creationId xmlns:a16="http://schemas.microsoft.com/office/drawing/2014/main" id="{8BD2CE23-4BCA-4FE6-9F0F-C90BB5B187D4}"/>
              </a:ext>
            </a:extLst>
          </p:cNvPr>
          <p:cNvSpPr txBox="1">
            <a:spLocks noChangeArrowheads="1"/>
          </p:cNvSpPr>
          <p:nvPr/>
        </p:nvSpPr>
        <p:spPr bwMode="auto">
          <a:xfrm>
            <a:off x="3441700" y="4473575"/>
            <a:ext cx="19050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7.2 x 10</a:t>
            </a:r>
            <a:r>
              <a:rPr lang="en-US" altLang="en-US" baseline="30000">
                <a:solidFill>
                  <a:srgbClr val="FF0000"/>
                </a:solidFill>
                <a:latin typeface="Trebuchet MS" panose="020B0603020202020204" pitchFamily="34" charset="0"/>
              </a:rPr>
              <a:t>-7</a:t>
            </a:r>
            <a:endParaRPr lang="en-US" altLang="en-US">
              <a:solidFill>
                <a:srgbClr val="FF0000"/>
              </a:solidFill>
              <a:latin typeface="Trebuchet MS" panose="020B0603020202020204" pitchFamily="34" charset="0"/>
            </a:endParaRPr>
          </a:p>
        </p:txBody>
      </p:sp>
      <p:sp>
        <p:nvSpPr>
          <p:cNvPr id="7" name="TextBox 6">
            <a:extLst>
              <a:ext uri="{FF2B5EF4-FFF2-40B4-BE49-F238E27FC236}">
                <a16:creationId xmlns:a16="http://schemas.microsoft.com/office/drawing/2014/main" id="{D82B1124-A912-4E95-8DED-1C592CFE6DFC}"/>
              </a:ext>
            </a:extLst>
          </p:cNvPr>
          <p:cNvSpPr txBox="1">
            <a:spLocks noChangeArrowheads="1"/>
          </p:cNvSpPr>
          <p:nvPr/>
        </p:nvSpPr>
        <p:spPr bwMode="auto">
          <a:xfrm>
            <a:off x="3441700" y="4981575"/>
            <a:ext cx="2057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altLang="en-US">
                <a:solidFill>
                  <a:srgbClr val="FF0000"/>
                </a:solidFill>
                <a:latin typeface="Trebuchet MS" panose="020B0603020202020204" pitchFamily="34" charset="0"/>
              </a:rPr>
              <a:t>5.6 x 10</a:t>
            </a:r>
            <a:r>
              <a:rPr lang="en-US" altLang="en-US" baseline="30000">
                <a:solidFill>
                  <a:srgbClr val="FF0000"/>
                </a:solidFill>
                <a:latin typeface="Trebuchet MS" panose="020B0603020202020204" pitchFamily="34" charset="0"/>
              </a:rPr>
              <a:t>12</a:t>
            </a:r>
            <a:endParaRPr lang="en-US" altLang="en-US">
              <a:solidFill>
                <a:srgbClr val="FF0000"/>
              </a:solidFill>
              <a:latin typeface="Trebuchet MS" panose="020B0603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theme/theme1.xml><?xml version="1.0" encoding="utf-8"?>
<a:theme xmlns:a="http://schemas.openxmlformats.org/drawingml/2006/main" name="ppt3A46.tm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ppt3A46.tmp</Template>
  <TotalTime>327</TotalTime>
  <Words>297</Words>
  <Application>Microsoft Office PowerPoint</Application>
  <PresentationFormat>On-screen Show (4:3)</PresentationFormat>
  <Paragraphs>65</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Script MT Bold</vt:lpstr>
      <vt:lpstr>Trebuchet MS</vt:lpstr>
      <vt:lpstr>Wingdings</vt:lpstr>
      <vt:lpstr>ppt3A46.tmp</vt:lpstr>
      <vt:lpstr>Unit: Introduction  to Chemistry</vt:lpstr>
      <vt:lpstr>After today, you should be able to:</vt:lpstr>
      <vt:lpstr>PowerPoint Presentation</vt:lpstr>
      <vt:lpstr>PowerPoint Presentation</vt:lpstr>
      <vt:lpstr>PowerPoint Presentation</vt:lpstr>
      <vt:lpstr>An easy way to remember…</vt:lpstr>
      <vt:lpstr>Scientific Notation</vt:lpstr>
      <vt:lpstr>Scientific Notation Examples:</vt:lpstr>
      <vt:lpstr>Calculator time!!</vt:lpstr>
      <vt:lpstr>Questions? Please complete the exit ticket.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Karen Randazzo</dc:creator>
  <cp:keywords>All rights are reserved by the author. This product is for personal classroom use only and may not be redistributed or posted to any website or educational blog in part or in its entirety. Store Copyright © 2011 by Karen Randazzo (a.k.a. MsRazz ChemClass)</cp:keywords>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72</cp:revision>
  <dcterms:created xsi:type="dcterms:W3CDTF">2008-09-10T23:25:14Z</dcterms:created>
  <dcterms:modified xsi:type="dcterms:W3CDTF">2018-11-26T22:52:15Z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