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0" name="Google Shape;17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5" name="Google Shape;18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4" name="Google Shape;19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2" name="Google Shape;20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7" name="Google Shape;21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3" name="Google Shape;22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0" name="Google Shape;23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9" name="Google Shape;23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6" name="Google Shape;24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3" name="Google Shape;25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0" name="Google Shape;26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6" name="Google Shape;27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3" name="Google Shape;28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0" name="Google Shape;29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7" name="Google Shape;29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4" name="Google Shape;304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1" name="Google Shape;311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8" name="Google Shape;318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5" name="Google Shape;325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228600" y="3886200"/>
            <a:ext cx="8610600" cy="9985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228600" y="4953000"/>
            <a:ext cx="8610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095500" y="-190500"/>
            <a:ext cx="4876800" cy="86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562475" y="2276475"/>
            <a:ext cx="6400800" cy="2152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80975" y="200025"/>
            <a:ext cx="6400800" cy="63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228600" y="1676400"/>
            <a:ext cx="42291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2" type="body"/>
          </p:nvPr>
        </p:nvSpPr>
        <p:spPr>
          <a:xfrm>
            <a:off x="4610100" y="1676400"/>
            <a:ext cx="42291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0000D4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0000D4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0000D4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0000D4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0000D4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0000D4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228600" y="1676400"/>
            <a:ext cx="42291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10100" y="1676400"/>
            <a:ext cx="42291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00D4"/>
              </a:buClr>
              <a:buSzPts val="135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00D4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0000D4"/>
              </a:buClr>
              <a:buSzPts val="9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0000D4"/>
              </a:buClr>
              <a:buSzPts val="7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00D4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0000D4"/>
              </a:buClr>
              <a:buSzPts val="9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0000D4"/>
              </a:buClr>
              <a:buSzPts val="7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0000D4"/>
              </a:buClr>
              <a:buSzPts val="675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9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0000D4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ctrTitle"/>
          </p:nvPr>
        </p:nvSpPr>
        <p:spPr>
          <a:xfrm>
            <a:off x="228600" y="3886200"/>
            <a:ext cx="8610600" cy="9985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Nuclear Chemistry</a:t>
            </a:r>
            <a:endParaRPr/>
          </a:p>
        </p:txBody>
      </p:sp>
      <p:sp>
        <p:nvSpPr>
          <p:cNvPr id="97" name="Google Shape;97;p14"/>
          <p:cNvSpPr txBox="1"/>
          <p:nvPr>
            <p:ph idx="1" type="subTitle"/>
          </p:nvPr>
        </p:nvSpPr>
        <p:spPr>
          <a:xfrm>
            <a:off x="228600" y="4953000"/>
            <a:ext cx="8610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Gamma Decay</a:t>
            </a:r>
            <a:endParaRPr/>
          </a:p>
        </p:txBody>
      </p:sp>
      <p:sp>
        <p:nvSpPr>
          <p:cNvPr id="174" name="Google Shape;174;p23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1" i="0" lang="en-US" sz="25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Gamma (γ) Decay</a:t>
            </a: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gamma ray (high energy electromagnetic wave) is released from the nucleus.  </a:t>
            </a:r>
            <a:endParaRPr b="1" i="0" sz="25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Highest energy radiation.</a:t>
            </a:r>
            <a:endParaRPr/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dangerous.</a:t>
            </a:r>
            <a:endParaRPr/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stopped by several cm of lead or several meters of concrete.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nucleus goes from an excited state to a normal (unexcited) state.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Almost always occurs with alpha or beta decay.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not change mass number or atomic number.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new element is created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24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 cap="flat" cmpd="sng" w="28575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Gamma radiation</a:t>
            </a:r>
            <a:endParaRPr/>
          </a:p>
        </p:txBody>
      </p:sp>
      <p:sp>
        <p:nvSpPr>
          <p:cNvPr id="181" name="Google Shape;181;p24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25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change in atomic or mass number</a:t>
            </a:r>
            <a:endParaRPr/>
          </a:p>
          <a:p>
            <a:pPr indent="-342900" lvl="0" marL="342900" marR="0" rtl="0" algn="ctr">
              <a:spcBef>
                <a:spcPts val="600"/>
              </a:spcBef>
              <a:spcAft>
                <a:spcPts val="0"/>
              </a:spcAft>
              <a:buClr>
                <a:srgbClr val="0000D4"/>
              </a:buClr>
              <a:buSzPts val="225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80"/>
              </a:spcBef>
              <a:spcAft>
                <a:spcPts val="0"/>
              </a:spcAft>
              <a:buClr>
                <a:srgbClr val="0000D4"/>
              </a:buClr>
              <a:buSzPts val="225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baseline="3000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B*	 		</a:t>
            </a:r>
            <a:r>
              <a:rPr b="1" baseline="3000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 +     </a:t>
            </a:r>
            <a:r>
              <a:rPr b="1" baseline="3000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 </a:t>
            </a: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γ </a:t>
            </a:r>
            <a:endParaRPr/>
          </a:p>
          <a:p>
            <a:pPr indent="-342900" lvl="0" marL="342900" marR="0" rtl="0" algn="l">
              <a:spcBef>
                <a:spcPts val="680"/>
              </a:spcBef>
              <a:spcAft>
                <a:spcPts val="0"/>
              </a:spcAft>
              <a:buClr>
                <a:srgbClr val="0000D4"/>
              </a:buClr>
              <a:buSzPts val="2550"/>
              <a:buFont typeface="Noto Sans Symbols"/>
              <a:buNone/>
            </a:pP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b="1" baseline="3000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5                       5                    0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boron atom in a 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	high-energy state</a:t>
            </a:r>
            <a:endParaRPr/>
          </a:p>
        </p:txBody>
      </p:sp>
      <p:cxnSp>
        <p:nvCxnSpPr>
          <p:cNvPr id="182" name="Google Shape;182;p24"/>
          <p:cNvCxnSpPr/>
          <p:nvPr/>
        </p:nvCxnSpPr>
        <p:spPr>
          <a:xfrm flipH="1" rot="10800000">
            <a:off x="1481775" y="3125175"/>
            <a:ext cx="1094700" cy="150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Gamma Decay Examples</a:t>
            </a:r>
            <a:endParaRPr/>
          </a:p>
        </p:txBody>
      </p:sp>
      <p:sp>
        <p:nvSpPr>
          <p:cNvPr id="189" name="Google Shape;189;p25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 excited state</a:t>
            </a: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U*	→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Po* 	→	 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5"/>
          <p:cNvSpPr txBox="1"/>
          <p:nvPr/>
        </p:nvSpPr>
        <p:spPr>
          <a:xfrm>
            <a:off x="609600" y="2590800"/>
            <a:ext cx="6096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238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92</a:t>
            </a:r>
            <a:endParaRPr/>
          </a:p>
        </p:txBody>
      </p:sp>
      <p:sp>
        <p:nvSpPr>
          <p:cNvPr id="191" name="Google Shape;191;p25"/>
          <p:cNvSpPr txBox="1"/>
          <p:nvPr/>
        </p:nvSpPr>
        <p:spPr>
          <a:xfrm>
            <a:off x="533400" y="4267200"/>
            <a:ext cx="6096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218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84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6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deq.idaho.gov/inl_oversight/radiation/images/alpha_beta.jpg" id="199" name="Google Shape;19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600200"/>
            <a:ext cx="64008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7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would alpha, beta, and gamma radiation be affected by an electric field?</a:t>
            </a:r>
            <a:endParaRPr b="1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6" name="Google Shape;206;p27"/>
          <p:cNvGrpSpPr/>
          <p:nvPr/>
        </p:nvGrpSpPr>
        <p:grpSpPr>
          <a:xfrm>
            <a:off x="1371600" y="2057400"/>
            <a:ext cx="6096000" cy="3795713"/>
            <a:chOff x="1526" y="10296"/>
            <a:chExt cx="8041" cy="3937"/>
          </a:xfrm>
        </p:grpSpPr>
        <p:sp>
          <p:nvSpPr>
            <p:cNvPr id="207" name="Google Shape;207;p27"/>
            <p:cNvSpPr txBox="1"/>
            <p:nvPr/>
          </p:nvSpPr>
          <p:spPr>
            <a:xfrm>
              <a:off x="1526" y="11439"/>
              <a:ext cx="2057" cy="1651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Lead Box with Radioactive Material</a:t>
              </a: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8" name="Google Shape;208;p27"/>
            <p:cNvCxnSpPr/>
            <p:nvPr/>
          </p:nvCxnSpPr>
          <p:spPr>
            <a:xfrm>
              <a:off x="3583" y="12074"/>
              <a:ext cx="187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9" name="Google Shape;209;p27"/>
            <p:cNvCxnSpPr/>
            <p:nvPr/>
          </p:nvCxnSpPr>
          <p:spPr>
            <a:xfrm>
              <a:off x="3583" y="12328"/>
              <a:ext cx="187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0" name="Google Shape;210;p27"/>
            <p:cNvCxnSpPr/>
            <p:nvPr/>
          </p:nvCxnSpPr>
          <p:spPr>
            <a:xfrm>
              <a:off x="3770" y="12201"/>
              <a:ext cx="748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11" name="Google Shape;211;p27"/>
            <p:cNvCxnSpPr/>
            <p:nvPr/>
          </p:nvCxnSpPr>
          <p:spPr>
            <a:xfrm>
              <a:off x="4518" y="10804"/>
              <a:ext cx="5049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2" name="Google Shape;212;p27"/>
            <p:cNvCxnSpPr/>
            <p:nvPr/>
          </p:nvCxnSpPr>
          <p:spPr>
            <a:xfrm>
              <a:off x="4518" y="13725"/>
              <a:ext cx="5049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3" name="Google Shape;213;p27"/>
            <p:cNvSpPr txBox="1"/>
            <p:nvPr/>
          </p:nvSpPr>
          <p:spPr>
            <a:xfrm>
              <a:off x="4892" y="10296"/>
              <a:ext cx="4301" cy="5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Positive (+) Plate</a:t>
              </a: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4" name="Google Shape;214;p27"/>
            <p:cNvSpPr txBox="1"/>
            <p:nvPr/>
          </p:nvSpPr>
          <p:spPr>
            <a:xfrm>
              <a:off x="4892" y="13725"/>
              <a:ext cx="4301" cy="5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Negative (-) Plate</a:t>
              </a: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228600"/>
            <a:ext cx="6100763" cy="624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9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Nuclear Fission</a:t>
            </a:r>
            <a:endParaRPr/>
          </a:p>
        </p:txBody>
      </p:sp>
      <p:sp>
        <p:nvSpPr>
          <p:cNvPr id="227" name="Google Shape;227;p29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1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Nuclear Fission</a:t>
            </a: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large nucleus is split into two or more nuclei.</a:t>
            </a:r>
            <a:endParaRPr b="1" i="0" sz="2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neutron is sent into a uranium nucleus.  The U nucleus splits into two smaller nuclei and three neutrons are released to hit other U nuclei.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Nuclear chain reaction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continuous series of fission reactions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Lots of energy released.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Atom bomb = uncontrolled fission reaction.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Nuclear power plants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controlled fission reactions to make electricity.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0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Nuclear Fission</a:t>
            </a:r>
            <a:endParaRPr/>
          </a:p>
        </p:txBody>
      </p:sp>
      <p:sp>
        <p:nvSpPr>
          <p:cNvPr descr="http://www.arpansa.gov.au/images/basics/fission.jpg" id="234" name="Google Shape;234;p30"/>
          <p:cNvSpPr/>
          <p:nvPr/>
        </p:nvSpPr>
        <p:spPr>
          <a:xfrm>
            <a:off x="0" y="-1825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://www.arpansa.gov.au/images/basics/fission.jpg" id="235" name="Google Shape;235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438400"/>
            <a:ext cx="7415213" cy="3886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media.wiley.com/assets/83/11/fg0-7645-5430-1_0101.jpg" id="236" name="Google Shape;236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0200" y="1676400"/>
            <a:ext cx="5880100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1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Uncontrolled Fission Reaction – Hydrogen Bomb</a:t>
            </a:r>
            <a:endParaRPr/>
          </a:p>
        </p:txBody>
      </p:sp>
      <p:pic>
        <p:nvPicPr>
          <p:cNvPr descr="http://www.chemistryland.com/ChemEdArticle/FissionNoText.jpg" id="243" name="Google Shape;24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676400"/>
            <a:ext cx="6553200" cy="491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2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Nuclear Fusion</a:t>
            </a:r>
            <a:endParaRPr/>
          </a:p>
        </p:txBody>
      </p:sp>
      <p:sp>
        <p:nvSpPr>
          <p:cNvPr id="250" name="Google Shape;250;p32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250"/>
              <a:buFont typeface="Noto Sans Symbols"/>
              <a:buChar char="■"/>
            </a:pPr>
            <a:r>
              <a:rPr b="1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Nuclear Fusion</a:t>
            </a: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or more small nuclei combine to form a larger nucleus.</a:t>
            </a:r>
            <a:endParaRPr b="1" i="0" sz="3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Occurs on the sun and other stars (</a:t>
            </a: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on Earth!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Produces enormous amounts of energy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can’t we use this energy as a source of electricity???</a:t>
            </a:r>
            <a:endParaRPr/>
          </a:p>
          <a:p>
            <a:pPr indent="-228600" lvl="2" marL="1143000" marR="0" rtl="0" algn="l">
              <a:spcBef>
                <a:spcPts val="440"/>
              </a:spcBef>
              <a:spcAft>
                <a:spcPts val="0"/>
              </a:spcAft>
              <a:buClr>
                <a:srgbClr val="0000D4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start a fusion reaction, temperature must be </a:t>
            </a:r>
            <a:b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 million Kelvin (360 million degrees Fahrenheit).</a:t>
            </a:r>
            <a:endParaRPr/>
          </a:p>
          <a:p>
            <a:pPr indent="-228600" lvl="2" marL="1143000" marR="0" rtl="0" algn="l">
              <a:spcBef>
                <a:spcPts val="440"/>
              </a:spcBef>
              <a:spcAft>
                <a:spcPts val="0"/>
              </a:spcAft>
              <a:buClr>
                <a:srgbClr val="0000D4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Difficult to initiate and contain this reaction due to high temperature required (Remember Spiderman?…).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5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 cap="flat" cmpd="sng" w="28575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Radiation</a:t>
            </a:r>
            <a:endParaRPr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Radiation comes from the nucleus of an atom.</a:t>
            </a:r>
            <a:endParaRPr/>
          </a:p>
          <a:p>
            <a:pPr indent="-342900" lvl="0" marL="342900" marR="0" rtl="0" algn="l">
              <a:spcBef>
                <a:spcPts val="120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Unstable nucleus emits a particle or energy				 α</a:t>
            </a:r>
            <a:r>
              <a:rPr b="1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alpha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 β   beta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  γ   gamma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1447800" y="4191000"/>
            <a:ext cx="1066800" cy="13716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6" name="Google Shape;106;p15"/>
          <p:cNvCxnSpPr/>
          <p:nvPr/>
        </p:nvCxnSpPr>
        <p:spPr>
          <a:xfrm flipH="1" rot="10800000">
            <a:off x="2209800" y="3962400"/>
            <a:ext cx="2209800" cy="76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07" name="Google Shape;107;p15"/>
          <p:cNvCxnSpPr/>
          <p:nvPr/>
        </p:nvCxnSpPr>
        <p:spPr>
          <a:xfrm>
            <a:off x="2514600" y="4800600"/>
            <a:ext cx="1828800" cy="0"/>
          </a:xfrm>
          <a:prstGeom prst="straightConnector1">
            <a:avLst/>
          </a:prstGeom>
          <a:noFill/>
          <a:ln cap="flat" cmpd="sng" w="349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5"/>
          <p:cNvCxnSpPr/>
          <p:nvPr/>
        </p:nvCxnSpPr>
        <p:spPr>
          <a:xfrm>
            <a:off x="2057400" y="4876800"/>
            <a:ext cx="2438400" cy="914400"/>
          </a:xfrm>
          <a:prstGeom prst="straightConnector1">
            <a:avLst/>
          </a:prstGeom>
          <a:noFill/>
          <a:ln cap="flat" cmpd="sng" w="317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3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 attempt at controlling a fusion reaction on Earth…</a:t>
            </a:r>
            <a:endParaRPr/>
          </a:p>
        </p:txBody>
      </p:sp>
      <p:pic>
        <p:nvPicPr>
          <p:cNvPr descr="http://img2.timeinc.net/ew/dynamic/imgs/040701/171957__smbq_l.jpg" id="257" name="Google Shape;257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600200"/>
            <a:ext cx="64008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4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Nuclear Fusion</a:t>
            </a:r>
            <a:endParaRPr/>
          </a:p>
        </p:txBody>
      </p:sp>
      <p:pic>
        <p:nvPicPr>
          <p:cNvPr descr="http://www.plasma.inpe.br/LAP_Portal/LAP_Site/Figures/Fusion_Reaction.gif" id="264" name="Google Shape;264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2133600"/>
            <a:ext cx="73152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34"/>
          <p:cNvSpPr/>
          <p:nvPr/>
        </p:nvSpPr>
        <p:spPr>
          <a:xfrm>
            <a:off x="990600" y="1905000"/>
            <a:ext cx="5262563" cy="33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1	                                  1   	                               2                  0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Google Shape;266;p3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Google Shape;267;p34"/>
          <p:cNvSpPr/>
          <p:nvPr/>
        </p:nvSpPr>
        <p:spPr>
          <a:xfrm>
            <a:off x="381000" y="19812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aseline="30000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 	+ 	</a:t>
            </a:r>
            <a:r>
              <a:rPr baseline="30000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 	→ 	</a:t>
            </a:r>
            <a:r>
              <a:rPr baseline="30000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He   + </a:t>
            </a:r>
            <a:r>
              <a:rPr baseline="30000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5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Warm Up</a:t>
            </a:r>
            <a:endParaRPr b="1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35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the nuclear equation of a beta decay of Rn-222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the alpha decay equation of Po-237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the gamma decay of 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237 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U*</a:t>
            </a:r>
            <a:endParaRPr b="0" baseline="3000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6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Half-Life</a:t>
            </a:r>
            <a:endParaRPr/>
          </a:p>
        </p:txBody>
      </p:sp>
      <p:sp>
        <p:nvSpPr>
          <p:cNvPr id="280" name="Google Shape;280;p36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1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Radioactive Half-Life (t</a:t>
            </a:r>
            <a:r>
              <a:rPr b="1" baseline="-2500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1/2</a:t>
            </a:r>
            <a:r>
              <a:rPr b="1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amount of time it takes for half of the atoms to undergo decay.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dating fossils (carbon-14 dating), geological formations and human artifacts 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1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Half Lives</a:t>
            </a:r>
            <a:r>
              <a:rPr b="0" i="1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1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Potassium-40:  Half-life = 1.25 years</a:t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1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Carbon-14: Half-life = 5739 years</a:t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1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Uranium-238:  Half-life = 4.5 billion years</a:t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1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Rubidium-87:  Half-life = 48 billion years</a:t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7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Half-Life </a:t>
            </a:r>
            <a:b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Example Problems</a:t>
            </a:r>
            <a:endParaRPr/>
          </a:p>
        </p:txBody>
      </p:sp>
      <p:sp>
        <p:nvSpPr>
          <p:cNvPr id="287" name="Google Shape;287;p37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Arial"/>
              <a:buAutoNum type="arabicParenR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half-life of carbon-14 is 5739 years.  You start with a sample of 16 grams of C-14.</a:t>
            </a:r>
            <a:endParaRPr/>
          </a:p>
          <a:p>
            <a:pPr indent="-45720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Arial"/>
              <a:buAutoNum type="alphaLcParenR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much will you have after 5739 years?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Arial"/>
              <a:buAutoNum type="alphaLcParenR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much will you have after 11,478 years?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Arial"/>
              <a:buAutoNum type="alphaLcParenR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fraction of the original amount will be left after 4 half-life periods?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Arial"/>
              <a:buAutoNum type="alphaLcParenR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7 half-life periods?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8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Half-Life </a:t>
            </a:r>
            <a:b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Example Problems</a:t>
            </a:r>
            <a:endParaRPr/>
          </a:p>
        </p:txBody>
      </p:sp>
      <p:sp>
        <p:nvSpPr>
          <p:cNvPr id="294" name="Google Shape;294;p38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Arial"/>
              <a:buAutoNum type="arabicParenR" startAt="2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radioactive substance with a half-life of 8 years is allowed to decay.  If the sample started out with 80 grams and ended with 10 grams, how many years have passed?</a:t>
            </a:r>
            <a:b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 Amount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		</a:t>
            </a: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Half Life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 </a:t>
            </a:r>
            <a:b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 Amount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		</a:t>
            </a: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Time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b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Arial"/>
              <a:buAutoNum type="arabicParenR" startAt="2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started with a sample of 70 grams of a radioactive material.  After 30 years, you only had 8.75 grams left.  What is the half-life of this substance?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 Amount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		</a:t>
            </a: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Half Life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 </a:t>
            </a:r>
            <a:b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 Amount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		</a:t>
            </a: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Time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9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Half-Life </a:t>
            </a:r>
            <a:b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Example Problems</a:t>
            </a:r>
            <a:endParaRPr/>
          </a:p>
        </p:txBody>
      </p:sp>
      <p:sp>
        <p:nvSpPr>
          <p:cNvPr id="301" name="Google Shape;301;p39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800"/>
              <a:buFont typeface="Arial"/>
              <a:buAutoNum type="arabicParenR" startAt="4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have 60 grams of Potassium-40 (half-life = 1.25 years).  If this sample has been decaying for 10 years, how much did you start with?</a:t>
            </a: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 Amount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		</a:t>
            </a: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Half Life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 </a:t>
            </a:r>
            <a:b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 Amount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		</a:t>
            </a: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Time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0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Uses of Nuclear Radiation</a:t>
            </a:r>
            <a:endParaRPr/>
          </a:p>
        </p:txBody>
      </p:sp>
      <p:sp>
        <p:nvSpPr>
          <p:cNvPr id="308" name="Google Shape;308;p40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Dating Fossils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Smoke Detectors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Contain Americium which gives off alpha particles – producing a current.  Smoke interrupts the current.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Detection of Diseases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Radioactive tracers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Radiation Therapy for Cancer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1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Why is radiation dangerous?</a:t>
            </a:r>
            <a:endParaRPr/>
          </a:p>
        </p:txBody>
      </p:sp>
      <p:sp>
        <p:nvSpPr>
          <p:cNvPr id="315" name="Google Shape;315;p41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Alpha and Beta particles are charged.  </a:t>
            </a:r>
            <a:endParaRPr/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can ionize, or change the number of electrons in the atoms in your body.</a:t>
            </a:r>
            <a:b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Gamma Rays are energy (not charged).  </a:t>
            </a:r>
            <a:endParaRPr/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0000D4"/>
              </a:buClr>
              <a:buSzPts val="21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can give enough energy to the electrons in atoms to allow them to escape the atom (leaving an ion behind).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2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much radiation have you been exposed to?</a:t>
            </a:r>
            <a:endParaRPr/>
          </a:p>
        </p:txBody>
      </p:sp>
      <p:sp>
        <p:nvSpPr>
          <p:cNvPr id="322" name="Google Shape;322;p42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you ever….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Traveled in an airplane?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Gone through luggage inspection at the airport?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Worn a luminous watch?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Smoked?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Watched TV?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Sat in front of a computer screen?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Been near a smoke detector?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Had an x-ray?</a:t>
            </a:r>
            <a:endParaRPr/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rgbClr val="0000D4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Lived within 50 miles of a nuclear power plant?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organisms are adapted to survive low levels of background radiation.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Nuclear Reaction</a:t>
            </a:r>
            <a:endParaRPr/>
          </a:p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304800" y="16002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1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Nuclear Reactions</a:t>
            </a: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nucleus loses or gains protons and neutrons. 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do some nuclei undergo radioactive decay?</a:t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1" marL="9715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Arial"/>
              <a:buAutoNum type="arabicParenR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too big (too many protons)!  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All elements with atomic numbers of 84 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higher are radioactive!</a:t>
            </a:r>
            <a:endParaRPr/>
          </a:p>
          <a:p>
            <a:pPr indent="-514350" lvl="1" marL="9715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Arial"/>
              <a:buAutoNum type="arabicParenR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too many neutrons compared to protons.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3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Nuclear Waste</a:t>
            </a:r>
            <a:endParaRPr/>
          </a:p>
        </p:txBody>
      </p:sp>
      <p:sp>
        <p:nvSpPr>
          <p:cNvPr id="329" name="Google Shape;329;p43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Fission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products of fission reactions are often also radioactive. → used fuel rods must be stored in shielded containers away from ground water… forever…</a:t>
            </a:r>
            <a:endParaRPr/>
          </a:p>
          <a:p>
            <a: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Fusion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Produces very fast-moving neutrons.  Shielding material in the reactor would have to be replaced periodically.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4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Warm Up</a:t>
            </a:r>
            <a:endParaRPr b="1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44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the difference between alpha, beta, and gamma decay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element has a half life of 10 hours.  What fraction would remain after 40 hours?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Alpha (α) Decay</a:t>
            </a:r>
            <a:endParaRPr/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228600" y="1524000"/>
            <a:ext cx="86868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1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Alpha (α) Decay</a:t>
            </a: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Nucleus releases an alpha particle.</a:t>
            </a:r>
            <a:endParaRPr b="1" i="0" sz="2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Alpha particle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helium nucleus = </a:t>
            </a:r>
            <a:r>
              <a:rPr b="0" baseline="-2500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He 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2+ charge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Lowest energy radiation.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stopped by a 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sheet of paper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skin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Reduces mass number by 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and atomic number by 2.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0000D4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new element is created 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transmutation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because the 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atomic number changed. </a:t>
            </a:r>
            <a:endParaRPr/>
          </a:p>
        </p:txBody>
      </p:sp>
      <p:sp>
        <p:nvSpPr>
          <p:cNvPr id="123" name="Google Shape;123;p17"/>
          <p:cNvSpPr txBox="1"/>
          <p:nvPr/>
        </p:nvSpPr>
        <p:spPr>
          <a:xfrm>
            <a:off x="5334000" y="1905000"/>
            <a:ext cx="457200" cy="7699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42</a:t>
            </a:r>
            <a:endParaRPr/>
          </a:p>
        </p:txBody>
      </p:sp>
      <p:pic>
        <p:nvPicPr>
          <p:cNvPr descr="http://www.ieer.org/decay.gif" id="124" name="Google Shape;12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10175" y="2743200"/>
            <a:ext cx="3933825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18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Alpha decay</a:t>
            </a:r>
            <a:endParaRPr/>
          </a:p>
        </p:txBody>
      </p:sp>
      <p:pic>
        <p:nvPicPr>
          <p:cNvPr id="131" name="Google Shape;13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7650" y="3276600"/>
            <a:ext cx="8763000" cy="1195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Alpha Decay Problems</a:t>
            </a:r>
            <a:endParaRPr/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U 	→   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  Th 	→  	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2.    Po 	→	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3. Write an equation that represents the alpha decay of Rn-222.</a:t>
            </a:r>
            <a:endParaRPr b="1" i="0" sz="32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9"/>
          <p:cNvSpPr txBox="1"/>
          <p:nvPr/>
        </p:nvSpPr>
        <p:spPr>
          <a:xfrm>
            <a:off x="2286000" y="1676400"/>
            <a:ext cx="6096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238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92</a:t>
            </a: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914400" y="2819400"/>
            <a:ext cx="6096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90</a:t>
            </a:r>
            <a:endParaRPr/>
          </a:p>
        </p:txBody>
      </p:sp>
      <p:sp>
        <p:nvSpPr>
          <p:cNvPr id="141" name="Google Shape;141;p19"/>
          <p:cNvSpPr txBox="1"/>
          <p:nvPr/>
        </p:nvSpPr>
        <p:spPr>
          <a:xfrm>
            <a:off x="914400" y="3886200"/>
            <a:ext cx="6096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218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84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Beta (β) Decay</a:t>
            </a:r>
            <a:endParaRPr/>
          </a:p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1" i="0" lang="en-US" sz="25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Beta (β) Decay</a:t>
            </a: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neutron in the nucleus is converted into a proton and an electron. The electron is created INSIDE the nucleus and is emitted as a beta particle.</a:t>
            </a:r>
            <a:endParaRPr b="1" i="0" sz="25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Beta particle = a fast moving electron sent shooting out of nucleus</a:t>
            </a:r>
            <a:endParaRPr/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Negative charge</a:t>
            </a:r>
            <a:endParaRPr/>
          </a:p>
          <a:p>
            <a:pPr indent="-285750" lvl="1" marL="74295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stopped by </a:t>
            </a:r>
            <a:r>
              <a:rPr b="0" i="0" lang="en-US" sz="25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aluminum foil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b="0" i="0" lang="en-US" sz="25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piece of wood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Increases the atomic number by 1 and does not change the mass number.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00D4"/>
              </a:buClr>
              <a:buSzPts val="1875"/>
              <a:buFont typeface="Noto Sans Symbols"/>
              <a:buChar char="■"/>
            </a:pP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new element is created (</a:t>
            </a:r>
            <a:r>
              <a:rPr b="0" i="0" lang="en-US" sz="25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transmutation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because the atomic number changed.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0"/>
          <p:cNvSpPr/>
          <p:nvPr/>
        </p:nvSpPr>
        <p:spPr>
          <a:xfrm>
            <a:off x="5638800" y="381000"/>
            <a:ext cx="685800" cy="685800"/>
          </a:xfrm>
          <a:prstGeom prst="ellipse">
            <a:avLst/>
          </a:prstGeom>
          <a:solidFill>
            <a:srgbClr val="BFBFBF"/>
          </a:solidFill>
          <a:ln cap="sq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endParaRPr/>
          </a:p>
        </p:txBody>
      </p:sp>
      <p:sp>
        <p:nvSpPr>
          <p:cNvPr id="150" name="Google Shape;150;p20"/>
          <p:cNvSpPr/>
          <p:nvPr/>
        </p:nvSpPr>
        <p:spPr>
          <a:xfrm>
            <a:off x="6553200" y="381000"/>
            <a:ext cx="685800" cy="685800"/>
          </a:xfrm>
          <a:prstGeom prst="ellipse">
            <a:avLst/>
          </a:prstGeom>
          <a:solidFill>
            <a:srgbClr val="FF0000"/>
          </a:solidFill>
          <a:ln cap="sq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aseline="30000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51" name="Google Shape;151;p20"/>
          <p:cNvSpPr/>
          <p:nvPr/>
        </p:nvSpPr>
        <p:spPr>
          <a:xfrm>
            <a:off x="7391400" y="609600"/>
            <a:ext cx="381000" cy="381000"/>
          </a:xfrm>
          <a:prstGeom prst="ellipse">
            <a:avLst/>
          </a:prstGeom>
          <a:solidFill>
            <a:srgbClr val="B7B7FF"/>
          </a:solidFill>
          <a:ln cap="sq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baseline="30000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21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 cap="flat" cmpd="sng" w="28575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Beta decay</a:t>
            </a:r>
            <a:endParaRPr/>
          </a:p>
        </p:txBody>
      </p:sp>
      <p:sp>
        <p:nvSpPr>
          <p:cNvPr id="158" name="Google Shape;158;p21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3600"/>
              <a:buFont typeface="Noto Sans Symbols"/>
              <a:buNone/>
            </a:pPr>
            <a:r>
              <a:t/>
            </a:r>
            <a:endParaRPr b="0" baseline="3000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rPr b="1" baseline="3000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234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  </a:t>
            </a:r>
            <a:r>
              <a:rPr b="1" i="0" lang="en-US" sz="32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→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	</a:t>
            </a:r>
            <a:r>
              <a:rPr b="1" baseline="3000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234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    + </a:t>
            </a:r>
            <a:r>
              <a:rPr b="1" baseline="3000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rPr b="1" baseline="3000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90		        	  91                  −1</a:t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rgbClr val="0000D4"/>
              </a:buClr>
              <a:buSzPts val="2250"/>
              <a:buFont typeface="Noto Sans Symbols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r>
              <a:rPr b="0" i="1" lang="en-US" sz="3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beta particle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type="title"/>
          </p:nvPr>
        </p:nvSpPr>
        <p:spPr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Beta Decay Examples</a:t>
            </a:r>
            <a:endParaRPr/>
          </a:p>
        </p:txBody>
      </p:sp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	 U 	→  </a:t>
            </a: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Char char="■"/>
            </a:pP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		Po 	→	  </a:t>
            </a: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Write the equation for the beta decay of Pb-214.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00D4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2"/>
          <p:cNvSpPr txBox="1"/>
          <p:nvPr/>
        </p:nvSpPr>
        <p:spPr>
          <a:xfrm>
            <a:off x="2234300" y="1676400"/>
            <a:ext cx="609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238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92</a:t>
            </a:r>
            <a:endParaRPr/>
          </a:p>
        </p:txBody>
      </p:sp>
      <p:sp>
        <p:nvSpPr>
          <p:cNvPr id="167" name="Google Shape;167;p22"/>
          <p:cNvSpPr txBox="1"/>
          <p:nvPr/>
        </p:nvSpPr>
        <p:spPr>
          <a:xfrm>
            <a:off x="1075525" y="3276600"/>
            <a:ext cx="609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218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84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edical design template">
  <a:themeElements>
    <a:clrScheme name="Medical design template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