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CC0066"/>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340" autoAdjust="0"/>
  </p:normalViewPr>
  <p:slideViewPr>
    <p:cSldViewPr>
      <p:cViewPr varScale="1">
        <p:scale>
          <a:sx n="85" d="100"/>
          <a:sy n="85" d="100"/>
        </p:scale>
        <p:origin x="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BDD489-0327-4EDF-9EB3-AD65DBE3971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CC5D7C6-1578-4308-9C48-5F12A3D0BAD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FB46ADE-6D6C-45DF-97E2-561E5D475188}" type="datetimeFigureOut">
              <a:rPr lang="en-US"/>
              <a:pPr>
                <a:defRPr/>
              </a:pPr>
              <a:t>7/23/2019</a:t>
            </a:fld>
            <a:endParaRPr lang="en-US"/>
          </a:p>
        </p:txBody>
      </p:sp>
      <p:sp>
        <p:nvSpPr>
          <p:cNvPr id="4" name="Slide Image Placeholder 3">
            <a:extLst>
              <a:ext uri="{FF2B5EF4-FFF2-40B4-BE49-F238E27FC236}">
                <a16:creationId xmlns:a16="http://schemas.microsoft.com/office/drawing/2014/main" id="{9F1BC8FC-D508-4218-9C99-371757006CC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7920A04-A793-4750-870F-A4D61E21768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773E0F9-D86C-4E53-985E-C89E5CDD21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78F5CFC1-CD29-4C27-9AB5-2B46632CA6F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C33CFC4-3660-4450-B5D5-4E96836B46F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0CEA90E-9729-4CFD-8A9D-7C9E90E40D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a:extLst>
              <a:ext uri="{FF2B5EF4-FFF2-40B4-BE49-F238E27FC236}">
                <a16:creationId xmlns:a16="http://schemas.microsoft.com/office/drawing/2014/main" id="{0728B007-65E2-4187-9F00-2166AA7EFF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Upper left: Thermite reaction, Fe</a:t>
            </a:r>
            <a:r>
              <a:rPr lang="en-US" altLang="en-US" baseline="-25000"/>
              <a:t>2</a:t>
            </a:r>
            <a:r>
              <a:rPr lang="en-US" altLang="en-US"/>
              <a:t>O</a:t>
            </a:r>
            <a:r>
              <a:rPr lang="en-US" altLang="en-US" baseline="-25000"/>
              <a:t>3</a:t>
            </a:r>
            <a:r>
              <a:rPr lang="en-US" altLang="en-US"/>
              <a:t> + Al =&gt; 2Fe +2Al</a:t>
            </a:r>
            <a:r>
              <a:rPr lang="en-US" altLang="en-US" baseline="-25000"/>
              <a:t>2</a:t>
            </a:r>
            <a:r>
              <a:rPr lang="en-US" altLang="en-US"/>
              <a:t>O</a:t>
            </a:r>
            <a:r>
              <a:rPr lang="en-US" altLang="en-US" baseline="-25000"/>
              <a:t>3 </a:t>
            </a:r>
            <a:r>
              <a:rPr lang="en-US" altLang="en-US"/>
              <a:t>+ HEAT!!! http://en.wikipedia.org/wiki/Thermite</a:t>
            </a:r>
          </a:p>
          <a:p>
            <a:r>
              <a:rPr lang="en-US" altLang="en-US"/>
              <a:t>Upper right: potassium in water, K + H</a:t>
            </a:r>
            <a:r>
              <a:rPr lang="en-US" altLang="en-US" baseline="-25000"/>
              <a:t>2</a:t>
            </a:r>
            <a:r>
              <a:rPr lang="en-US" altLang="en-US"/>
              <a:t>O =&gt; KOH + H</a:t>
            </a:r>
            <a:r>
              <a:rPr lang="en-US" altLang="en-US" baseline="-25000"/>
              <a:t>2</a:t>
            </a:r>
            <a:r>
              <a:rPr lang="en-US" altLang="en-US"/>
              <a:t> + HEAT</a:t>
            </a:r>
          </a:p>
          <a:p>
            <a:r>
              <a:rPr lang="en-US" altLang="en-US"/>
              <a:t>Bottom right: potassium chlorate and sugar, C</a:t>
            </a:r>
            <a:r>
              <a:rPr lang="en-US" altLang="en-US" baseline="-25000"/>
              <a:t>12</a:t>
            </a:r>
            <a:r>
              <a:rPr lang="en-US" altLang="en-US"/>
              <a:t>H</a:t>
            </a:r>
            <a:r>
              <a:rPr lang="en-US" altLang="en-US" baseline="-25000"/>
              <a:t>22</a:t>
            </a:r>
            <a:r>
              <a:rPr lang="en-US" altLang="en-US"/>
              <a:t>O</a:t>
            </a:r>
            <a:r>
              <a:rPr lang="en-US" altLang="en-US" baseline="-25000"/>
              <a:t>11</a:t>
            </a:r>
            <a:r>
              <a:rPr lang="en-US" altLang="en-US"/>
              <a:t> + 8KClO</a:t>
            </a:r>
            <a:r>
              <a:rPr lang="en-US" altLang="en-US" baseline="-25000"/>
              <a:t>3</a:t>
            </a:r>
            <a:r>
              <a:rPr lang="en-US" altLang="en-US"/>
              <a:t> =&gt; 12CO</a:t>
            </a:r>
            <a:r>
              <a:rPr lang="en-US" altLang="en-US" baseline="-25000"/>
              <a:t>2</a:t>
            </a:r>
            <a:r>
              <a:rPr lang="en-US" altLang="en-US"/>
              <a:t> + 11H</a:t>
            </a:r>
            <a:r>
              <a:rPr lang="en-US" altLang="en-US" baseline="-25000"/>
              <a:t>2</a:t>
            </a:r>
            <a:r>
              <a:rPr lang="en-US" altLang="en-US"/>
              <a:t>O + 8KCl + HEAT!!! http://lecturedemos.chem.umass.edu/chemReactions5_5.html</a:t>
            </a:r>
          </a:p>
          <a:p>
            <a:r>
              <a:rPr lang="en-US" altLang="en-US"/>
              <a:t>Bottom left: magnesium reacting with oxygen, Mg + O</a:t>
            </a:r>
            <a:r>
              <a:rPr lang="en-US" altLang="en-US" baseline="-25000"/>
              <a:t>2</a:t>
            </a:r>
            <a:r>
              <a:rPr lang="en-US" altLang="en-US"/>
              <a:t> =&gt; MgO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1393273-3D2F-44F8-AA63-6A3B188F3FE9}"/>
              </a:ext>
            </a:extLst>
          </p:cNvPr>
          <p:cNvSpPr>
            <a:spLocks noGrp="1"/>
          </p:cNvSpPr>
          <p:nvPr>
            <p:ph type="dt" sz="half" idx="10"/>
          </p:nvPr>
        </p:nvSpPr>
        <p:spPr/>
        <p:txBody>
          <a:bodyPr/>
          <a:lstStyle>
            <a:lvl1pPr>
              <a:defRPr/>
            </a:lvl1pPr>
          </a:lstStyle>
          <a:p>
            <a:pPr>
              <a:defRPr/>
            </a:pPr>
            <a:fld id="{42D1A592-7D62-42EB-9022-F0713EBD2783}" type="datetimeFigureOut">
              <a:rPr lang="en-US"/>
              <a:pPr>
                <a:defRPr/>
              </a:pPr>
              <a:t>7/23/2019</a:t>
            </a:fld>
            <a:endParaRPr lang="en-US"/>
          </a:p>
        </p:txBody>
      </p:sp>
      <p:sp>
        <p:nvSpPr>
          <p:cNvPr id="5" name="Footer Placeholder 4">
            <a:extLst>
              <a:ext uri="{FF2B5EF4-FFF2-40B4-BE49-F238E27FC236}">
                <a16:creationId xmlns:a16="http://schemas.microsoft.com/office/drawing/2014/main" id="{10188DBB-B72E-4C1D-A4D3-D13EACE154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6A6139-FA51-481B-9A92-123762C19C86}"/>
              </a:ext>
            </a:extLst>
          </p:cNvPr>
          <p:cNvSpPr>
            <a:spLocks noGrp="1"/>
          </p:cNvSpPr>
          <p:nvPr>
            <p:ph type="sldNum" sz="quarter" idx="12"/>
          </p:nvPr>
        </p:nvSpPr>
        <p:spPr/>
        <p:txBody>
          <a:bodyPr/>
          <a:lstStyle>
            <a:lvl1pPr>
              <a:defRPr/>
            </a:lvl1pPr>
          </a:lstStyle>
          <a:p>
            <a:fld id="{093AD6AC-C2D1-498C-8E1B-43CCA55BED46}" type="slidenum">
              <a:rPr lang="en-US" altLang="en-US"/>
              <a:pPr/>
              <a:t>‹#›</a:t>
            </a:fld>
            <a:endParaRPr lang="en-US" altLang="en-US"/>
          </a:p>
        </p:txBody>
      </p:sp>
    </p:spTree>
    <p:extLst>
      <p:ext uri="{BB962C8B-B14F-4D97-AF65-F5344CB8AC3E}">
        <p14:creationId xmlns:p14="http://schemas.microsoft.com/office/powerpoint/2010/main" val="304303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B8A80-F9D0-449C-A497-AB82ED55747B}"/>
              </a:ext>
            </a:extLst>
          </p:cNvPr>
          <p:cNvSpPr>
            <a:spLocks noGrp="1"/>
          </p:cNvSpPr>
          <p:nvPr>
            <p:ph type="dt" sz="half" idx="10"/>
          </p:nvPr>
        </p:nvSpPr>
        <p:spPr/>
        <p:txBody>
          <a:bodyPr/>
          <a:lstStyle>
            <a:lvl1pPr>
              <a:defRPr/>
            </a:lvl1pPr>
          </a:lstStyle>
          <a:p>
            <a:pPr>
              <a:defRPr/>
            </a:pPr>
            <a:fld id="{00B515EC-E7D3-43A3-AD63-DF3215907B51}" type="datetimeFigureOut">
              <a:rPr lang="en-US"/>
              <a:pPr>
                <a:defRPr/>
              </a:pPr>
              <a:t>7/23/2019</a:t>
            </a:fld>
            <a:endParaRPr lang="en-US"/>
          </a:p>
        </p:txBody>
      </p:sp>
      <p:sp>
        <p:nvSpPr>
          <p:cNvPr id="5" name="Footer Placeholder 4">
            <a:extLst>
              <a:ext uri="{FF2B5EF4-FFF2-40B4-BE49-F238E27FC236}">
                <a16:creationId xmlns:a16="http://schemas.microsoft.com/office/drawing/2014/main" id="{5EF6C31C-C89C-4B6D-9A0F-C26FEEB90F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CF2CB7-B4D5-4C34-9A06-77DEE7E5EB80}"/>
              </a:ext>
            </a:extLst>
          </p:cNvPr>
          <p:cNvSpPr>
            <a:spLocks noGrp="1"/>
          </p:cNvSpPr>
          <p:nvPr>
            <p:ph type="sldNum" sz="quarter" idx="12"/>
          </p:nvPr>
        </p:nvSpPr>
        <p:spPr/>
        <p:txBody>
          <a:bodyPr/>
          <a:lstStyle>
            <a:lvl1pPr>
              <a:defRPr/>
            </a:lvl1pPr>
          </a:lstStyle>
          <a:p>
            <a:fld id="{26E037FA-6D5F-4AF3-B49D-9346C5ACEC31}" type="slidenum">
              <a:rPr lang="en-US" altLang="en-US"/>
              <a:pPr/>
              <a:t>‹#›</a:t>
            </a:fld>
            <a:endParaRPr lang="en-US" altLang="en-US"/>
          </a:p>
        </p:txBody>
      </p:sp>
    </p:spTree>
    <p:extLst>
      <p:ext uri="{BB962C8B-B14F-4D97-AF65-F5344CB8AC3E}">
        <p14:creationId xmlns:p14="http://schemas.microsoft.com/office/powerpoint/2010/main" val="146728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78386-C7CF-450E-B446-A8734AC0F904}"/>
              </a:ext>
            </a:extLst>
          </p:cNvPr>
          <p:cNvSpPr>
            <a:spLocks noGrp="1"/>
          </p:cNvSpPr>
          <p:nvPr>
            <p:ph type="dt" sz="half" idx="10"/>
          </p:nvPr>
        </p:nvSpPr>
        <p:spPr/>
        <p:txBody>
          <a:bodyPr/>
          <a:lstStyle>
            <a:lvl1pPr>
              <a:defRPr/>
            </a:lvl1pPr>
          </a:lstStyle>
          <a:p>
            <a:pPr>
              <a:defRPr/>
            </a:pPr>
            <a:fld id="{FF1BB25E-DEA4-4778-97B0-925C57A526B2}" type="datetimeFigureOut">
              <a:rPr lang="en-US"/>
              <a:pPr>
                <a:defRPr/>
              </a:pPr>
              <a:t>7/23/2019</a:t>
            </a:fld>
            <a:endParaRPr lang="en-US"/>
          </a:p>
        </p:txBody>
      </p:sp>
      <p:sp>
        <p:nvSpPr>
          <p:cNvPr id="5" name="Footer Placeholder 4">
            <a:extLst>
              <a:ext uri="{FF2B5EF4-FFF2-40B4-BE49-F238E27FC236}">
                <a16:creationId xmlns:a16="http://schemas.microsoft.com/office/drawing/2014/main" id="{C57E3757-0147-4A33-B8D3-7E636D6E8B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97643F-0790-4763-B42C-FF213CB33F3E}"/>
              </a:ext>
            </a:extLst>
          </p:cNvPr>
          <p:cNvSpPr>
            <a:spLocks noGrp="1"/>
          </p:cNvSpPr>
          <p:nvPr>
            <p:ph type="sldNum" sz="quarter" idx="12"/>
          </p:nvPr>
        </p:nvSpPr>
        <p:spPr/>
        <p:txBody>
          <a:bodyPr/>
          <a:lstStyle>
            <a:lvl1pPr>
              <a:defRPr/>
            </a:lvl1pPr>
          </a:lstStyle>
          <a:p>
            <a:fld id="{27CFF110-77D5-4374-ACA5-03D75AE23339}" type="slidenum">
              <a:rPr lang="en-US" altLang="en-US"/>
              <a:pPr/>
              <a:t>‹#›</a:t>
            </a:fld>
            <a:endParaRPr lang="en-US" altLang="en-US"/>
          </a:p>
        </p:txBody>
      </p:sp>
    </p:spTree>
    <p:extLst>
      <p:ext uri="{BB962C8B-B14F-4D97-AF65-F5344CB8AC3E}">
        <p14:creationId xmlns:p14="http://schemas.microsoft.com/office/powerpoint/2010/main" val="319329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E8970-6AEF-484D-BCC9-F33568BD8CAE}"/>
              </a:ext>
            </a:extLst>
          </p:cNvPr>
          <p:cNvSpPr>
            <a:spLocks noGrp="1"/>
          </p:cNvSpPr>
          <p:nvPr>
            <p:ph type="dt" sz="half" idx="10"/>
          </p:nvPr>
        </p:nvSpPr>
        <p:spPr/>
        <p:txBody>
          <a:bodyPr/>
          <a:lstStyle>
            <a:lvl1pPr>
              <a:defRPr/>
            </a:lvl1pPr>
          </a:lstStyle>
          <a:p>
            <a:pPr>
              <a:defRPr/>
            </a:pPr>
            <a:fld id="{9FEF1885-CB32-483E-AAD0-4663ADB58F83}" type="datetimeFigureOut">
              <a:rPr lang="en-US"/>
              <a:pPr>
                <a:defRPr/>
              </a:pPr>
              <a:t>7/23/2019</a:t>
            </a:fld>
            <a:endParaRPr lang="en-US"/>
          </a:p>
        </p:txBody>
      </p:sp>
      <p:sp>
        <p:nvSpPr>
          <p:cNvPr id="5" name="Footer Placeholder 4">
            <a:extLst>
              <a:ext uri="{FF2B5EF4-FFF2-40B4-BE49-F238E27FC236}">
                <a16:creationId xmlns:a16="http://schemas.microsoft.com/office/drawing/2014/main" id="{CE5CB2D0-4819-435F-90ED-99BB9C6B9C0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BFA9E9-40AE-463E-A049-2E3EADCBA996}"/>
              </a:ext>
            </a:extLst>
          </p:cNvPr>
          <p:cNvSpPr>
            <a:spLocks noGrp="1"/>
          </p:cNvSpPr>
          <p:nvPr>
            <p:ph type="sldNum" sz="quarter" idx="12"/>
          </p:nvPr>
        </p:nvSpPr>
        <p:spPr/>
        <p:txBody>
          <a:bodyPr/>
          <a:lstStyle>
            <a:lvl1pPr>
              <a:defRPr/>
            </a:lvl1pPr>
          </a:lstStyle>
          <a:p>
            <a:fld id="{05660947-052E-4AD3-8633-B81D575788E9}" type="slidenum">
              <a:rPr lang="en-US" altLang="en-US"/>
              <a:pPr/>
              <a:t>‹#›</a:t>
            </a:fld>
            <a:endParaRPr lang="en-US" altLang="en-US"/>
          </a:p>
        </p:txBody>
      </p:sp>
    </p:spTree>
    <p:extLst>
      <p:ext uri="{BB962C8B-B14F-4D97-AF65-F5344CB8AC3E}">
        <p14:creationId xmlns:p14="http://schemas.microsoft.com/office/powerpoint/2010/main" val="81285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EF1B74-26FC-4A0E-8A78-7CD7D7E6EF81}"/>
              </a:ext>
            </a:extLst>
          </p:cNvPr>
          <p:cNvSpPr>
            <a:spLocks noGrp="1"/>
          </p:cNvSpPr>
          <p:nvPr>
            <p:ph type="dt" sz="half" idx="10"/>
          </p:nvPr>
        </p:nvSpPr>
        <p:spPr/>
        <p:txBody>
          <a:bodyPr/>
          <a:lstStyle>
            <a:lvl1pPr>
              <a:defRPr/>
            </a:lvl1pPr>
          </a:lstStyle>
          <a:p>
            <a:pPr>
              <a:defRPr/>
            </a:pPr>
            <a:fld id="{13028E07-E84B-4393-AC76-D7504A23F146}" type="datetimeFigureOut">
              <a:rPr lang="en-US"/>
              <a:pPr>
                <a:defRPr/>
              </a:pPr>
              <a:t>7/23/2019</a:t>
            </a:fld>
            <a:endParaRPr lang="en-US"/>
          </a:p>
        </p:txBody>
      </p:sp>
      <p:sp>
        <p:nvSpPr>
          <p:cNvPr id="5" name="Footer Placeholder 4">
            <a:extLst>
              <a:ext uri="{FF2B5EF4-FFF2-40B4-BE49-F238E27FC236}">
                <a16:creationId xmlns:a16="http://schemas.microsoft.com/office/drawing/2014/main" id="{58BC1789-5127-4408-9DC5-312FE3B32A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D144061-2227-441A-8A26-094818C08F94}"/>
              </a:ext>
            </a:extLst>
          </p:cNvPr>
          <p:cNvSpPr>
            <a:spLocks noGrp="1"/>
          </p:cNvSpPr>
          <p:nvPr>
            <p:ph type="sldNum" sz="quarter" idx="12"/>
          </p:nvPr>
        </p:nvSpPr>
        <p:spPr/>
        <p:txBody>
          <a:bodyPr/>
          <a:lstStyle>
            <a:lvl1pPr>
              <a:defRPr/>
            </a:lvl1pPr>
          </a:lstStyle>
          <a:p>
            <a:fld id="{D2618230-1781-4299-BDC9-6436F0884B78}" type="slidenum">
              <a:rPr lang="en-US" altLang="en-US"/>
              <a:pPr/>
              <a:t>‹#›</a:t>
            </a:fld>
            <a:endParaRPr lang="en-US" altLang="en-US"/>
          </a:p>
        </p:txBody>
      </p:sp>
    </p:spTree>
    <p:extLst>
      <p:ext uri="{BB962C8B-B14F-4D97-AF65-F5344CB8AC3E}">
        <p14:creationId xmlns:p14="http://schemas.microsoft.com/office/powerpoint/2010/main" val="408214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947B8A5-DFF9-4F02-9DF5-13CA0168B7F2}"/>
              </a:ext>
            </a:extLst>
          </p:cNvPr>
          <p:cNvSpPr>
            <a:spLocks noGrp="1"/>
          </p:cNvSpPr>
          <p:nvPr>
            <p:ph type="dt" sz="half" idx="10"/>
          </p:nvPr>
        </p:nvSpPr>
        <p:spPr/>
        <p:txBody>
          <a:bodyPr/>
          <a:lstStyle>
            <a:lvl1pPr>
              <a:defRPr/>
            </a:lvl1pPr>
          </a:lstStyle>
          <a:p>
            <a:pPr>
              <a:defRPr/>
            </a:pPr>
            <a:fld id="{6790F541-FA3B-4B07-90BE-FF4CC9FADDFC}" type="datetimeFigureOut">
              <a:rPr lang="en-US"/>
              <a:pPr>
                <a:defRPr/>
              </a:pPr>
              <a:t>7/23/2019</a:t>
            </a:fld>
            <a:endParaRPr lang="en-US"/>
          </a:p>
        </p:txBody>
      </p:sp>
      <p:sp>
        <p:nvSpPr>
          <p:cNvPr id="6" name="Footer Placeholder 4">
            <a:extLst>
              <a:ext uri="{FF2B5EF4-FFF2-40B4-BE49-F238E27FC236}">
                <a16:creationId xmlns:a16="http://schemas.microsoft.com/office/drawing/2014/main" id="{220587B3-B3EB-4866-A246-F2B99D32D0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A47A2C2-EA44-4792-BFD3-0EF8526F6A83}"/>
              </a:ext>
            </a:extLst>
          </p:cNvPr>
          <p:cNvSpPr>
            <a:spLocks noGrp="1"/>
          </p:cNvSpPr>
          <p:nvPr>
            <p:ph type="sldNum" sz="quarter" idx="12"/>
          </p:nvPr>
        </p:nvSpPr>
        <p:spPr/>
        <p:txBody>
          <a:bodyPr/>
          <a:lstStyle>
            <a:lvl1pPr>
              <a:defRPr/>
            </a:lvl1pPr>
          </a:lstStyle>
          <a:p>
            <a:fld id="{A1DC5275-063D-4214-8C97-96CD74620AC6}" type="slidenum">
              <a:rPr lang="en-US" altLang="en-US"/>
              <a:pPr/>
              <a:t>‹#›</a:t>
            </a:fld>
            <a:endParaRPr lang="en-US" altLang="en-US"/>
          </a:p>
        </p:txBody>
      </p:sp>
    </p:spTree>
    <p:extLst>
      <p:ext uri="{BB962C8B-B14F-4D97-AF65-F5344CB8AC3E}">
        <p14:creationId xmlns:p14="http://schemas.microsoft.com/office/powerpoint/2010/main" val="269194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6270E7D-437A-4477-8A12-7DC00C770A18}"/>
              </a:ext>
            </a:extLst>
          </p:cNvPr>
          <p:cNvSpPr>
            <a:spLocks noGrp="1"/>
          </p:cNvSpPr>
          <p:nvPr>
            <p:ph type="dt" sz="half" idx="10"/>
          </p:nvPr>
        </p:nvSpPr>
        <p:spPr/>
        <p:txBody>
          <a:bodyPr/>
          <a:lstStyle>
            <a:lvl1pPr>
              <a:defRPr/>
            </a:lvl1pPr>
          </a:lstStyle>
          <a:p>
            <a:pPr>
              <a:defRPr/>
            </a:pPr>
            <a:fld id="{25F60D56-C08A-4162-A3D7-A159F06EE062}" type="datetimeFigureOut">
              <a:rPr lang="en-US"/>
              <a:pPr>
                <a:defRPr/>
              </a:pPr>
              <a:t>7/23/2019</a:t>
            </a:fld>
            <a:endParaRPr lang="en-US"/>
          </a:p>
        </p:txBody>
      </p:sp>
      <p:sp>
        <p:nvSpPr>
          <p:cNvPr id="8" name="Footer Placeholder 4">
            <a:extLst>
              <a:ext uri="{FF2B5EF4-FFF2-40B4-BE49-F238E27FC236}">
                <a16:creationId xmlns:a16="http://schemas.microsoft.com/office/drawing/2014/main" id="{40F33710-6829-474D-B21C-2BF751E3CDB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0AFA7FB-EAF7-42C2-B1B3-5CB772683B15}"/>
              </a:ext>
            </a:extLst>
          </p:cNvPr>
          <p:cNvSpPr>
            <a:spLocks noGrp="1"/>
          </p:cNvSpPr>
          <p:nvPr>
            <p:ph type="sldNum" sz="quarter" idx="12"/>
          </p:nvPr>
        </p:nvSpPr>
        <p:spPr/>
        <p:txBody>
          <a:bodyPr/>
          <a:lstStyle>
            <a:lvl1pPr>
              <a:defRPr/>
            </a:lvl1pPr>
          </a:lstStyle>
          <a:p>
            <a:fld id="{E1738AB3-A035-4CA5-B8A4-674C27D1E559}" type="slidenum">
              <a:rPr lang="en-US" altLang="en-US"/>
              <a:pPr/>
              <a:t>‹#›</a:t>
            </a:fld>
            <a:endParaRPr lang="en-US" altLang="en-US"/>
          </a:p>
        </p:txBody>
      </p:sp>
    </p:spTree>
    <p:extLst>
      <p:ext uri="{BB962C8B-B14F-4D97-AF65-F5344CB8AC3E}">
        <p14:creationId xmlns:p14="http://schemas.microsoft.com/office/powerpoint/2010/main" val="1726179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341CE0A-39D9-42A6-BCD8-03384EE7E28E}"/>
              </a:ext>
            </a:extLst>
          </p:cNvPr>
          <p:cNvSpPr>
            <a:spLocks noGrp="1"/>
          </p:cNvSpPr>
          <p:nvPr>
            <p:ph type="dt" sz="half" idx="10"/>
          </p:nvPr>
        </p:nvSpPr>
        <p:spPr/>
        <p:txBody>
          <a:bodyPr/>
          <a:lstStyle>
            <a:lvl1pPr>
              <a:defRPr/>
            </a:lvl1pPr>
          </a:lstStyle>
          <a:p>
            <a:pPr>
              <a:defRPr/>
            </a:pPr>
            <a:fld id="{165509BA-1480-40D3-9A4E-1C8273C0A54A}" type="datetimeFigureOut">
              <a:rPr lang="en-US"/>
              <a:pPr>
                <a:defRPr/>
              </a:pPr>
              <a:t>7/23/2019</a:t>
            </a:fld>
            <a:endParaRPr lang="en-US"/>
          </a:p>
        </p:txBody>
      </p:sp>
      <p:sp>
        <p:nvSpPr>
          <p:cNvPr id="4" name="Footer Placeholder 4">
            <a:extLst>
              <a:ext uri="{FF2B5EF4-FFF2-40B4-BE49-F238E27FC236}">
                <a16:creationId xmlns:a16="http://schemas.microsoft.com/office/drawing/2014/main" id="{516E162B-9A00-4DA9-A33B-C3070A97956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02B628A-9201-4C76-B7A2-8A3ADD42989C}"/>
              </a:ext>
            </a:extLst>
          </p:cNvPr>
          <p:cNvSpPr>
            <a:spLocks noGrp="1"/>
          </p:cNvSpPr>
          <p:nvPr>
            <p:ph type="sldNum" sz="quarter" idx="12"/>
          </p:nvPr>
        </p:nvSpPr>
        <p:spPr/>
        <p:txBody>
          <a:bodyPr/>
          <a:lstStyle>
            <a:lvl1pPr>
              <a:defRPr/>
            </a:lvl1pPr>
          </a:lstStyle>
          <a:p>
            <a:fld id="{6CF064D4-13F1-4666-82FF-FF76DC830404}" type="slidenum">
              <a:rPr lang="en-US" altLang="en-US"/>
              <a:pPr/>
              <a:t>‹#›</a:t>
            </a:fld>
            <a:endParaRPr lang="en-US" altLang="en-US"/>
          </a:p>
        </p:txBody>
      </p:sp>
    </p:spTree>
    <p:extLst>
      <p:ext uri="{BB962C8B-B14F-4D97-AF65-F5344CB8AC3E}">
        <p14:creationId xmlns:p14="http://schemas.microsoft.com/office/powerpoint/2010/main" val="405503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F8FCA1-0874-4DC8-AAFB-F9AAC34BC866}"/>
              </a:ext>
            </a:extLst>
          </p:cNvPr>
          <p:cNvSpPr>
            <a:spLocks noGrp="1"/>
          </p:cNvSpPr>
          <p:nvPr>
            <p:ph type="dt" sz="half" idx="10"/>
          </p:nvPr>
        </p:nvSpPr>
        <p:spPr/>
        <p:txBody>
          <a:bodyPr/>
          <a:lstStyle>
            <a:lvl1pPr>
              <a:defRPr/>
            </a:lvl1pPr>
          </a:lstStyle>
          <a:p>
            <a:pPr>
              <a:defRPr/>
            </a:pPr>
            <a:fld id="{E0A3B57D-E0E3-4C4C-9D14-F02E2423CBC1}" type="datetimeFigureOut">
              <a:rPr lang="en-US"/>
              <a:pPr>
                <a:defRPr/>
              </a:pPr>
              <a:t>7/23/2019</a:t>
            </a:fld>
            <a:endParaRPr lang="en-US"/>
          </a:p>
        </p:txBody>
      </p:sp>
      <p:sp>
        <p:nvSpPr>
          <p:cNvPr id="3" name="Footer Placeholder 4">
            <a:extLst>
              <a:ext uri="{FF2B5EF4-FFF2-40B4-BE49-F238E27FC236}">
                <a16:creationId xmlns:a16="http://schemas.microsoft.com/office/drawing/2014/main" id="{6D75BD6F-F1B0-49BF-8B37-85B15056B30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9B0ABEC-0026-4C5E-9CB0-532EEACF583E}"/>
              </a:ext>
            </a:extLst>
          </p:cNvPr>
          <p:cNvSpPr>
            <a:spLocks noGrp="1"/>
          </p:cNvSpPr>
          <p:nvPr>
            <p:ph type="sldNum" sz="quarter" idx="12"/>
          </p:nvPr>
        </p:nvSpPr>
        <p:spPr/>
        <p:txBody>
          <a:bodyPr/>
          <a:lstStyle>
            <a:lvl1pPr>
              <a:defRPr/>
            </a:lvl1pPr>
          </a:lstStyle>
          <a:p>
            <a:fld id="{05B1583A-DFDC-4A2E-A969-CBFDF82C88F8}" type="slidenum">
              <a:rPr lang="en-US" altLang="en-US"/>
              <a:pPr/>
              <a:t>‹#›</a:t>
            </a:fld>
            <a:endParaRPr lang="en-US" altLang="en-US"/>
          </a:p>
        </p:txBody>
      </p:sp>
    </p:spTree>
    <p:extLst>
      <p:ext uri="{BB962C8B-B14F-4D97-AF65-F5344CB8AC3E}">
        <p14:creationId xmlns:p14="http://schemas.microsoft.com/office/powerpoint/2010/main" val="299836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5C6FC19-FF90-43D5-A80F-584DA7D869E3}"/>
              </a:ext>
            </a:extLst>
          </p:cNvPr>
          <p:cNvSpPr>
            <a:spLocks noGrp="1"/>
          </p:cNvSpPr>
          <p:nvPr>
            <p:ph type="dt" sz="half" idx="10"/>
          </p:nvPr>
        </p:nvSpPr>
        <p:spPr/>
        <p:txBody>
          <a:bodyPr/>
          <a:lstStyle>
            <a:lvl1pPr>
              <a:defRPr/>
            </a:lvl1pPr>
          </a:lstStyle>
          <a:p>
            <a:pPr>
              <a:defRPr/>
            </a:pPr>
            <a:fld id="{754ED111-D5F8-4087-B843-34C8F046AA15}" type="datetimeFigureOut">
              <a:rPr lang="en-US"/>
              <a:pPr>
                <a:defRPr/>
              </a:pPr>
              <a:t>7/23/2019</a:t>
            </a:fld>
            <a:endParaRPr lang="en-US"/>
          </a:p>
        </p:txBody>
      </p:sp>
      <p:sp>
        <p:nvSpPr>
          <p:cNvPr id="6" name="Footer Placeholder 4">
            <a:extLst>
              <a:ext uri="{FF2B5EF4-FFF2-40B4-BE49-F238E27FC236}">
                <a16:creationId xmlns:a16="http://schemas.microsoft.com/office/drawing/2014/main" id="{49BB1E47-6165-4EA1-89AB-9E40D411C1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94B8BFC-20F2-47E8-984A-3AFF872938AA}"/>
              </a:ext>
            </a:extLst>
          </p:cNvPr>
          <p:cNvSpPr>
            <a:spLocks noGrp="1"/>
          </p:cNvSpPr>
          <p:nvPr>
            <p:ph type="sldNum" sz="quarter" idx="12"/>
          </p:nvPr>
        </p:nvSpPr>
        <p:spPr/>
        <p:txBody>
          <a:bodyPr/>
          <a:lstStyle>
            <a:lvl1pPr>
              <a:defRPr/>
            </a:lvl1pPr>
          </a:lstStyle>
          <a:p>
            <a:fld id="{D281E4B6-91E0-49E7-AB53-1A0B4AD0F91C}" type="slidenum">
              <a:rPr lang="en-US" altLang="en-US"/>
              <a:pPr/>
              <a:t>‹#›</a:t>
            </a:fld>
            <a:endParaRPr lang="en-US" altLang="en-US"/>
          </a:p>
        </p:txBody>
      </p:sp>
    </p:spTree>
    <p:extLst>
      <p:ext uri="{BB962C8B-B14F-4D97-AF65-F5344CB8AC3E}">
        <p14:creationId xmlns:p14="http://schemas.microsoft.com/office/powerpoint/2010/main" val="341802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C936DF5-EE46-4802-BEF1-16D79F42D4AC}"/>
              </a:ext>
            </a:extLst>
          </p:cNvPr>
          <p:cNvSpPr>
            <a:spLocks noGrp="1"/>
          </p:cNvSpPr>
          <p:nvPr>
            <p:ph type="dt" sz="half" idx="10"/>
          </p:nvPr>
        </p:nvSpPr>
        <p:spPr/>
        <p:txBody>
          <a:bodyPr/>
          <a:lstStyle>
            <a:lvl1pPr>
              <a:defRPr/>
            </a:lvl1pPr>
          </a:lstStyle>
          <a:p>
            <a:pPr>
              <a:defRPr/>
            </a:pPr>
            <a:fld id="{36BA700B-862F-4829-B8B9-6077B19ACFA8}" type="datetimeFigureOut">
              <a:rPr lang="en-US"/>
              <a:pPr>
                <a:defRPr/>
              </a:pPr>
              <a:t>7/23/2019</a:t>
            </a:fld>
            <a:endParaRPr lang="en-US"/>
          </a:p>
        </p:txBody>
      </p:sp>
      <p:sp>
        <p:nvSpPr>
          <p:cNvPr id="6" name="Footer Placeholder 4">
            <a:extLst>
              <a:ext uri="{FF2B5EF4-FFF2-40B4-BE49-F238E27FC236}">
                <a16:creationId xmlns:a16="http://schemas.microsoft.com/office/drawing/2014/main" id="{D9C83E1D-3C4E-4CBA-AF92-DFA03BF9F2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9D7E205-5D66-4ABA-A0FE-B24CC5B2583F}"/>
              </a:ext>
            </a:extLst>
          </p:cNvPr>
          <p:cNvSpPr>
            <a:spLocks noGrp="1"/>
          </p:cNvSpPr>
          <p:nvPr>
            <p:ph type="sldNum" sz="quarter" idx="12"/>
          </p:nvPr>
        </p:nvSpPr>
        <p:spPr/>
        <p:txBody>
          <a:bodyPr/>
          <a:lstStyle>
            <a:lvl1pPr>
              <a:defRPr/>
            </a:lvl1pPr>
          </a:lstStyle>
          <a:p>
            <a:fld id="{845B4203-61B2-465B-9565-CF329B180121}" type="slidenum">
              <a:rPr lang="en-US" altLang="en-US"/>
              <a:pPr/>
              <a:t>‹#›</a:t>
            </a:fld>
            <a:endParaRPr lang="en-US" altLang="en-US"/>
          </a:p>
        </p:txBody>
      </p:sp>
    </p:spTree>
    <p:extLst>
      <p:ext uri="{BB962C8B-B14F-4D97-AF65-F5344CB8AC3E}">
        <p14:creationId xmlns:p14="http://schemas.microsoft.com/office/powerpoint/2010/main" val="39693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 Box 7">
            <a:extLst>
              <a:ext uri="{FF2B5EF4-FFF2-40B4-BE49-F238E27FC236}">
                <a16:creationId xmlns:a16="http://schemas.microsoft.com/office/drawing/2014/main" id="{5CD54C01-CFE3-4A0F-9C9A-2F2B0423A54E}"/>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bg1"/>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40985862-D9A8-436A-B31D-5ED2CC9E5E44}"/>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3945625C-22A1-49F3-A4A0-333CCE2DDD9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5EA6F55B-16ED-40C0-AA0A-D32CC882BF5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D0646B84-9E04-4DFA-880B-2D64EB97A03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21503CA0-9E4C-4934-A62C-B59087EC8EF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CAA8CE29-D54A-4EFD-8026-98C0610B97D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FEEBA358-D606-4E4F-8603-2AE5E15C05D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9E135A2-8D1B-487C-B345-ADF71469564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8530040-8639-49AA-9DE1-206CEAAED53A}" type="datetimeFigureOut">
              <a:rPr lang="en-US"/>
              <a:pPr>
                <a:defRPr/>
              </a:pPr>
              <a:t>7/23/2019</a:t>
            </a:fld>
            <a:endParaRPr lang="en-US"/>
          </a:p>
        </p:txBody>
      </p:sp>
      <p:sp>
        <p:nvSpPr>
          <p:cNvPr id="5" name="Footer Placeholder 4">
            <a:extLst>
              <a:ext uri="{FF2B5EF4-FFF2-40B4-BE49-F238E27FC236}">
                <a16:creationId xmlns:a16="http://schemas.microsoft.com/office/drawing/2014/main" id="{80B5802A-BDA6-4AD0-B15E-FEC997CA634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26F9B192-AF3F-4A52-8041-6F0921D5E3E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2E25906-204A-49AD-B48E-B726A0A8B8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380020F-AC73-4E4A-BD5E-D027E67C6CAA}"/>
              </a:ext>
            </a:extLst>
          </p:cNvPr>
          <p:cNvSpPr>
            <a:spLocks noGrp="1"/>
          </p:cNvSpPr>
          <p:nvPr>
            <p:ph type="ctrTitle"/>
          </p:nvPr>
        </p:nvSpPr>
        <p:spPr>
          <a:xfrm>
            <a:off x="533400" y="1993900"/>
            <a:ext cx="8153400" cy="2136775"/>
          </a:xfrm>
          <a:solidFill>
            <a:schemeClr val="tx1"/>
          </a:solidFill>
        </p:spPr>
        <p:txBody>
          <a:bodyPr/>
          <a:lstStyle/>
          <a:p>
            <a:pPr eaLnBrk="1" hangingPunct="1"/>
            <a:r>
              <a:rPr lang="en-US" altLang="en-US" sz="7200" b="1">
                <a:solidFill>
                  <a:srgbClr val="FFFF99"/>
                </a:solidFill>
                <a:latin typeface="Trebuchet MS" panose="020B0603020202020204" pitchFamily="34" charset="0"/>
              </a:rPr>
              <a:t>Unit: Chemical Reactions</a:t>
            </a:r>
          </a:p>
        </p:txBody>
      </p:sp>
      <p:sp>
        <p:nvSpPr>
          <p:cNvPr id="2051" name="Text Box 30">
            <a:extLst>
              <a:ext uri="{FF2B5EF4-FFF2-40B4-BE49-F238E27FC236}">
                <a16:creationId xmlns:a16="http://schemas.microsoft.com/office/drawing/2014/main" id="{58210FC2-3C85-49E6-98C2-3B3133FE57C1}"/>
              </a:ext>
            </a:extLst>
          </p:cNvPr>
          <p:cNvSpPr txBox="1">
            <a:spLocks noChangeArrowheads="1"/>
          </p:cNvSpPr>
          <p:nvPr/>
        </p:nvSpPr>
        <p:spPr bwMode="auto">
          <a:xfrm>
            <a:off x="533400" y="4235450"/>
            <a:ext cx="8156575" cy="9540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2800" i="1">
                <a:solidFill>
                  <a:srgbClr val="FFFF99"/>
                </a:solidFill>
                <a:latin typeface="Trebuchet MS" panose="020B0603020202020204" pitchFamily="34" charset="0"/>
              </a:rPr>
              <a:t>Types of Chemical Reactions: </a:t>
            </a:r>
            <a:r>
              <a:rPr lang="en-US" altLang="en-US" sz="2800" b="1" i="1">
                <a:solidFill>
                  <a:srgbClr val="FFFF99"/>
                </a:solidFill>
                <a:latin typeface="Trebuchet MS" panose="020B0603020202020204" pitchFamily="34" charset="0"/>
              </a:rPr>
              <a:t>Synthesis</a:t>
            </a:r>
            <a:r>
              <a:rPr lang="en-US" altLang="en-US" sz="2800" i="1">
                <a:solidFill>
                  <a:srgbClr val="FFFF99"/>
                </a:solidFill>
                <a:latin typeface="Trebuchet MS" panose="020B0603020202020204" pitchFamily="34" charset="0"/>
              </a:rPr>
              <a:t> and </a:t>
            </a:r>
            <a:r>
              <a:rPr lang="en-US" altLang="en-US" sz="2800" b="1" i="1">
                <a:solidFill>
                  <a:srgbClr val="FFFF99"/>
                </a:solidFill>
                <a:latin typeface="Trebuchet MS" panose="020B0603020202020204" pitchFamily="34" charset="0"/>
              </a:rPr>
              <a:t>Decomposition</a:t>
            </a:r>
          </a:p>
        </p:txBody>
      </p:sp>
      <p:sp>
        <p:nvSpPr>
          <p:cNvPr id="2053" name="AutoShape 4">
            <a:extLst>
              <a:ext uri="{FF2B5EF4-FFF2-40B4-BE49-F238E27FC236}">
                <a16:creationId xmlns:a16="http://schemas.microsoft.com/office/drawing/2014/main" id="{E1D37984-B1CE-42E3-AF81-AF240060174C}"/>
              </a:ext>
            </a:extLst>
          </p:cNvPr>
          <p:cNvSpPr>
            <a:spLocks noChangeArrowheads="1"/>
          </p:cNvSpPr>
          <p:nvPr/>
        </p:nvSpPr>
        <p:spPr bwMode="auto">
          <a:xfrm rot="1016732">
            <a:off x="5608638" y="1081088"/>
            <a:ext cx="4130675" cy="1239837"/>
          </a:xfrm>
          <a:prstGeom prst="irregularSeal1">
            <a:avLst/>
          </a:prstGeom>
          <a:noFill/>
          <a:ln w="25400">
            <a:solidFill>
              <a:schemeClr val="bg1"/>
            </a:solidFill>
            <a:miter lim="800000"/>
            <a:headEnd/>
            <a:tailEnd/>
          </a:ln>
          <a:effectLst>
            <a:outerShdw dist="38100" dir="2700000" algn="tl" rotWithShape="0">
              <a:srgbClr val="000000">
                <a:alpha val="39998"/>
              </a:srgbClr>
            </a:outerShdw>
          </a:effectLst>
        </p:spPr>
        <p:txBody>
          <a:bodyPr anchor="ctr"/>
          <a:lstStyle/>
          <a:p>
            <a:pPr algn="ctr">
              <a:spcBef>
                <a:spcPct val="50000"/>
              </a:spcBef>
              <a:spcAft>
                <a:spcPts val="1000"/>
              </a:spcAft>
              <a:defRPr/>
            </a:pPr>
            <a:r>
              <a:rPr lang="en-US" sz="2800" b="1">
                <a:solidFill>
                  <a:srgbClr val="FFFF99"/>
                </a:solidFill>
                <a:latin typeface="Script MT Bold" pitchFamily="66" charset="0"/>
                <a:cs typeface="Arial" charset="0"/>
              </a:rPr>
              <a:t>Day 4 - Notes</a:t>
            </a:r>
            <a:endParaRPr lang="en-US" sz="4400" b="1">
              <a:solidFill>
                <a:srgbClr val="FFFF99"/>
              </a:solidFill>
              <a:latin typeface="Script MT Bold" pitchFamily="66"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AFE6C4D-40B5-426C-8A72-459342B1BF07}"/>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600" i="1">
                <a:solidFill>
                  <a:srgbClr val="FFFF99"/>
                </a:solidFill>
                <a:latin typeface="Trebuchet MS" panose="020B0603020202020204" pitchFamily="34" charset="0"/>
              </a:rPr>
              <a:t>Examples of “special” decompositions:</a:t>
            </a:r>
          </a:p>
        </p:txBody>
      </p:sp>
      <p:sp>
        <p:nvSpPr>
          <p:cNvPr id="7" name="Isosceles Triangle 6">
            <a:extLst>
              <a:ext uri="{FF2B5EF4-FFF2-40B4-BE49-F238E27FC236}">
                <a16:creationId xmlns:a16="http://schemas.microsoft.com/office/drawing/2014/main" id="{4541E604-7C97-4B4B-AAFE-9C62A56FEB7D}"/>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9584A565-B8C1-45A4-BA28-69809C0A6AF8}"/>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37560B06-3D0D-495E-BFFC-866653000E3F}"/>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6A98FF24-F594-4A0E-AD69-7CD6747AADD0}"/>
              </a:ext>
            </a:extLst>
          </p:cNvPr>
          <p:cNvSpPr>
            <a:spLocks noGrp="1"/>
          </p:cNvSpPr>
          <p:nvPr>
            <p:ph idx="1"/>
          </p:nvPr>
        </p:nvSpPr>
        <p:spPr>
          <a:xfrm>
            <a:off x="381000" y="1547813"/>
            <a:ext cx="8382000" cy="4525962"/>
          </a:xfrm>
          <a:solidFill>
            <a:schemeClr val="tx1"/>
          </a:solidFill>
        </p:spPr>
        <p:txBody>
          <a:bodyPr/>
          <a:lstStyle/>
          <a:p>
            <a:pPr marL="520700" indent="-520700">
              <a:buFont typeface="Arial" panose="020B0604020202020204" pitchFamily="34" charset="0"/>
              <a:buNone/>
            </a:pPr>
            <a:r>
              <a:rPr lang="en-US" altLang="en-US" sz="3600" dirty="0">
                <a:solidFill>
                  <a:srgbClr val="FFFF99"/>
                </a:solidFill>
                <a:latin typeface="Trebuchet MS" panose="020B0603020202020204" pitchFamily="34" charset="0"/>
              </a:rPr>
              <a:t>3.</a:t>
            </a:r>
          </a:p>
          <a:p>
            <a:pPr marL="520700" indent="-520700">
              <a:buFont typeface="Arial" panose="020B0604020202020204" pitchFamily="34" charset="0"/>
              <a:buNone/>
            </a:pPr>
            <a:endParaRPr lang="en-US" altLang="en-US" i="1" dirty="0">
              <a:solidFill>
                <a:srgbClr val="FFFF99"/>
              </a:solidFill>
              <a:latin typeface="Trebuchet MS" panose="020B0603020202020204" pitchFamily="34" charset="0"/>
            </a:endParaRPr>
          </a:p>
          <a:p>
            <a:pPr marL="520700" indent="-520700">
              <a:buFont typeface="Arial" panose="020B0604020202020204" pitchFamily="34" charset="0"/>
              <a:buNone/>
            </a:pPr>
            <a:r>
              <a:rPr lang="en-US" altLang="en-US" sz="3000" i="1" dirty="0">
                <a:solidFill>
                  <a:srgbClr val="FFFF99"/>
                </a:solidFill>
                <a:latin typeface="Trebuchet MS" panose="020B0603020202020204" pitchFamily="34" charset="0"/>
              </a:rPr>
              <a:t>Example of a </a:t>
            </a:r>
            <a:r>
              <a:rPr lang="en-US" altLang="en-US" sz="3000" i="1" u="sng" dirty="0">
                <a:solidFill>
                  <a:srgbClr val="FFFF99"/>
                </a:solidFill>
                <a:latin typeface="Trebuchet MS" panose="020B0603020202020204" pitchFamily="34" charset="0"/>
              </a:rPr>
              <a:t>metal hydroxide</a:t>
            </a:r>
            <a:r>
              <a:rPr lang="en-US" altLang="en-US" sz="3000" i="1" dirty="0">
                <a:solidFill>
                  <a:srgbClr val="FFFF99"/>
                </a:solidFill>
                <a:latin typeface="Trebuchet MS" panose="020B0603020202020204" pitchFamily="34" charset="0"/>
              </a:rPr>
              <a:t> decomposition:</a:t>
            </a:r>
          </a:p>
          <a:p>
            <a:pPr marL="520700" indent="-520700">
              <a:buFont typeface="Arial" panose="020B0604020202020204" pitchFamily="34" charset="0"/>
              <a:buNone/>
            </a:pPr>
            <a:r>
              <a:rPr lang="en-US" altLang="en-US" sz="3000" dirty="0">
                <a:solidFill>
                  <a:srgbClr val="FFFF99"/>
                </a:solidFill>
                <a:latin typeface="Trebuchet MS" panose="020B0603020202020204" pitchFamily="34" charset="0"/>
                <a:sym typeface="Wingdings" panose="05000000000000000000" pitchFamily="2" charset="2"/>
              </a:rPr>
              <a:t>tin (IV) hydroxide</a:t>
            </a:r>
            <a:r>
              <a:rPr lang="en-US" altLang="en-US" sz="3000" dirty="0">
                <a:solidFill>
                  <a:srgbClr val="FFFF99"/>
                </a:solidFill>
                <a:latin typeface="Trebuchet MS" panose="020B0603020202020204" pitchFamily="34" charset="0"/>
                <a:sym typeface="Symbol" panose="05050102010706020507" pitchFamily="18" charset="2"/>
              </a:rPr>
              <a:t></a:t>
            </a:r>
            <a:endParaRPr lang="en-US" altLang="en-US" sz="3000" dirty="0">
              <a:solidFill>
                <a:srgbClr val="FFFF99"/>
              </a:solidFill>
              <a:latin typeface="Trebuchet MS" panose="020B0603020202020204" pitchFamily="34" charset="0"/>
              <a:sym typeface="Wingdings" panose="05000000000000000000" pitchFamily="2" charset="2"/>
            </a:endParaRPr>
          </a:p>
        </p:txBody>
      </p:sp>
      <p:sp>
        <p:nvSpPr>
          <p:cNvPr id="12" name="TextBox 11">
            <a:extLst>
              <a:ext uri="{FF2B5EF4-FFF2-40B4-BE49-F238E27FC236}">
                <a16:creationId xmlns:a16="http://schemas.microsoft.com/office/drawing/2014/main" id="{122CDE0A-A312-4C72-8ED0-4F648D9ECE4D}"/>
              </a:ext>
            </a:extLst>
          </p:cNvPr>
          <p:cNvSpPr txBox="1">
            <a:spLocks noChangeArrowheads="1"/>
          </p:cNvSpPr>
          <p:nvPr/>
        </p:nvSpPr>
        <p:spPr bwMode="auto">
          <a:xfrm>
            <a:off x="3684588" y="3325813"/>
            <a:ext cx="3962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000" i="1">
                <a:solidFill>
                  <a:srgbClr val="FF0000"/>
                </a:solidFill>
                <a:latin typeface="Trebuchet MS" panose="020B0603020202020204" pitchFamily="34" charset="0"/>
              </a:rPr>
              <a:t>tin(IV) </a:t>
            </a:r>
            <a:r>
              <a:rPr lang="en-US" altLang="en-US" sz="3000" i="1">
                <a:solidFill>
                  <a:srgbClr val="FFFF00"/>
                </a:solidFill>
                <a:latin typeface="Trebuchet MS" panose="020B0603020202020204" pitchFamily="34" charset="0"/>
              </a:rPr>
              <a:t>oxide + water</a:t>
            </a:r>
            <a:endParaRPr lang="en-US" altLang="en-US" sz="3000" i="1" u="sng">
              <a:solidFill>
                <a:srgbClr val="FFFF00"/>
              </a:solidFill>
              <a:latin typeface="Trebuchet MS" panose="020B0603020202020204" pitchFamily="34" charset="0"/>
            </a:endParaRPr>
          </a:p>
        </p:txBody>
      </p:sp>
      <p:sp>
        <p:nvSpPr>
          <p:cNvPr id="13" name="TextBox 12">
            <a:extLst>
              <a:ext uri="{FF2B5EF4-FFF2-40B4-BE49-F238E27FC236}">
                <a16:creationId xmlns:a16="http://schemas.microsoft.com/office/drawing/2014/main" id="{8737DF80-9B73-4C67-B665-9B6A742B445C}"/>
              </a:ext>
            </a:extLst>
          </p:cNvPr>
          <p:cNvSpPr txBox="1">
            <a:spLocks noChangeArrowheads="1"/>
          </p:cNvSpPr>
          <p:nvPr/>
        </p:nvSpPr>
        <p:spPr bwMode="auto">
          <a:xfrm>
            <a:off x="909638" y="1676400"/>
            <a:ext cx="6634162" cy="508000"/>
          </a:xfrm>
          <a:prstGeom prst="rect">
            <a:avLst/>
          </a:prstGeom>
          <a:noFill/>
          <a:ln w="2540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700" i="1" u="sng" dirty="0">
                <a:solidFill>
                  <a:srgbClr val="FFFF99"/>
                </a:solidFill>
                <a:latin typeface="Trebuchet MS" panose="020B0603020202020204" pitchFamily="34" charset="0"/>
              </a:rPr>
              <a:t>metal</a:t>
            </a:r>
            <a:r>
              <a:rPr lang="en-US" altLang="en-US" sz="2700" i="1" dirty="0">
                <a:solidFill>
                  <a:srgbClr val="FFFF99"/>
                </a:solidFill>
                <a:latin typeface="Trebuchet MS" panose="020B0603020202020204" pitchFamily="34" charset="0"/>
              </a:rPr>
              <a:t> hydroxide </a:t>
            </a:r>
            <a:r>
              <a:rPr lang="en-US" altLang="en-US" sz="2700" i="1" dirty="0">
                <a:solidFill>
                  <a:srgbClr val="FFFF99"/>
                </a:solidFill>
                <a:latin typeface="Trebuchet MS" panose="020B0603020202020204" pitchFamily="34" charset="0"/>
                <a:sym typeface="Symbol" panose="05050102010706020507" pitchFamily="18" charset="2"/>
              </a:rPr>
              <a:t></a:t>
            </a:r>
            <a:r>
              <a:rPr lang="en-US" altLang="en-US" sz="2700" i="1" dirty="0">
                <a:solidFill>
                  <a:srgbClr val="FFFF99"/>
                </a:solidFill>
                <a:latin typeface="Trebuchet MS" panose="020B0603020202020204" pitchFamily="34" charset="0"/>
                <a:sym typeface="Wingdings" panose="05000000000000000000" pitchFamily="2" charset="2"/>
              </a:rPr>
              <a:t> </a:t>
            </a:r>
            <a:r>
              <a:rPr lang="en-US" altLang="en-US" sz="2700" i="1" u="sng" dirty="0">
                <a:solidFill>
                  <a:srgbClr val="FFFF99"/>
                </a:solidFill>
                <a:latin typeface="Trebuchet MS" panose="020B0603020202020204" pitchFamily="34" charset="0"/>
                <a:sym typeface="Wingdings" panose="05000000000000000000" pitchFamily="2" charset="2"/>
              </a:rPr>
              <a:t>metal</a:t>
            </a:r>
            <a:r>
              <a:rPr lang="en-US" altLang="en-US" sz="2700" i="1" dirty="0">
                <a:solidFill>
                  <a:srgbClr val="FFFF99"/>
                </a:solidFill>
                <a:latin typeface="Trebuchet MS" panose="020B0603020202020204" pitchFamily="34" charset="0"/>
                <a:sym typeface="Wingdings" panose="05000000000000000000" pitchFamily="2" charset="2"/>
              </a:rPr>
              <a:t> oxide + water</a:t>
            </a:r>
            <a:endParaRPr lang="en-US" altLang="en-US" sz="2700" i="1" u="sng" dirty="0">
              <a:solidFill>
                <a:srgbClr val="FFFF99"/>
              </a:solidFill>
              <a:latin typeface="Trebuchet MS" panose="020B0603020202020204" pitchFamily="34" charset="0"/>
            </a:endParaRPr>
          </a:p>
        </p:txBody>
      </p:sp>
      <p:grpSp>
        <p:nvGrpSpPr>
          <p:cNvPr id="2" name="Group 14">
            <a:extLst>
              <a:ext uri="{FF2B5EF4-FFF2-40B4-BE49-F238E27FC236}">
                <a16:creationId xmlns:a16="http://schemas.microsoft.com/office/drawing/2014/main" id="{5505884D-72AD-4F68-886C-B0021F1DD83F}"/>
              </a:ext>
            </a:extLst>
          </p:cNvPr>
          <p:cNvGrpSpPr>
            <a:grpSpLocks/>
          </p:cNvGrpSpPr>
          <p:nvPr/>
        </p:nvGrpSpPr>
        <p:grpSpPr bwMode="auto">
          <a:xfrm>
            <a:off x="5029200" y="3581400"/>
            <a:ext cx="2468563" cy="293688"/>
            <a:chOff x="5257800" y="3643311"/>
            <a:chExt cx="3435079" cy="293028"/>
          </a:xfrm>
        </p:grpSpPr>
        <p:cxnSp>
          <p:nvCxnSpPr>
            <p:cNvPr id="3" name="Straight Connector 2">
              <a:extLst>
                <a:ext uri="{FF2B5EF4-FFF2-40B4-BE49-F238E27FC236}">
                  <a16:creationId xmlns:a16="http://schemas.microsoft.com/office/drawing/2014/main" id="{CAF7F4B6-8D5E-473D-BCBD-77BAF700DCF6}"/>
                </a:ext>
              </a:extLst>
            </p:cNvPr>
            <p:cNvCxnSpPr/>
            <p:nvPr/>
          </p:nvCxnSpPr>
          <p:spPr>
            <a:xfrm>
              <a:off x="5257800" y="3643311"/>
              <a:ext cx="0" cy="29302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3D99655-4D38-4E5D-84D4-174693B937F3}"/>
                </a:ext>
              </a:extLst>
            </p:cNvPr>
            <p:cNvCxnSpPr/>
            <p:nvPr/>
          </p:nvCxnSpPr>
          <p:spPr>
            <a:xfrm>
              <a:off x="5260010" y="3936339"/>
              <a:ext cx="343066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FEB991A-A981-4B71-8D31-51D74C50677C}"/>
                </a:ext>
              </a:extLst>
            </p:cNvPr>
            <p:cNvCxnSpPr/>
            <p:nvPr/>
          </p:nvCxnSpPr>
          <p:spPr>
            <a:xfrm>
              <a:off x="8692879" y="3643311"/>
              <a:ext cx="0" cy="29302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53205C4C-8BC1-4FE0-AA5A-D3C0E6634A24}"/>
              </a:ext>
            </a:extLst>
          </p:cNvPr>
          <p:cNvSpPr txBox="1">
            <a:spLocks noChangeArrowheads="1"/>
          </p:cNvSpPr>
          <p:nvPr/>
        </p:nvSpPr>
        <p:spPr bwMode="auto">
          <a:xfrm>
            <a:off x="4167188" y="3852863"/>
            <a:ext cx="42910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i="1">
                <a:solidFill>
                  <a:srgbClr val="FFFF00"/>
                </a:solidFill>
                <a:latin typeface="Trebuchet MS" panose="020B0603020202020204" pitchFamily="34" charset="0"/>
              </a:rPr>
              <a:t>Always apart of the product!</a:t>
            </a:r>
            <a:endParaRPr lang="en-US" altLang="en-US" sz="1600" i="1" u="sng">
              <a:solidFill>
                <a:srgbClr val="FFFF00"/>
              </a:solidFill>
              <a:latin typeface="Trebuchet MS" panose="020B0603020202020204" pitchFamily="34" charset="0"/>
            </a:endParaRPr>
          </a:p>
        </p:txBody>
      </p:sp>
      <p:sp>
        <p:nvSpPr>
          <p:cNvPr id="19" name="TextBox 18">
            <a:extLst>
              <a:ext uri="{FF2B5EF4-FFF2-40B4-BE49-F238E27FC236}">
                <a16:creationId xmlns:a16="http://schemas.microsoft.com/office/drawing/2014/main" id="{0B32BF46-2430-4B4F-9FFB-7872E8E735A8}"/>
              </a:ext>
            </a:extLst>
          </p:cNvPr>
          <p:cNvSpPr txBox="1">
            <a:spLocks noChangeArrowheads="1"/>
          </p:cNvSpPr>
          <p:nvPr/>
        </p:nvSpPr>
        <p:spPr bwMode="auto">
          <a:xfrm>
            <a:off x="2041525" y="2159000"/>
            <a:ext cx="13112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2700">
                <a:solidFill>
                  <a:srgbClr val="FF0000"/>
                </a:solidFill>
                <a:latin typeface="Trebuchet MS" panose="020B0603020202020204" pitchFamily="34" charset="0"/>
              </a:rPr>
              <a:t>(OH)</a:t>
            </a:r>
            <a:r>
              <a:rPr lang="en-US" altLang="en-US" sz="2700" baseline="30000">
                <a:solidFill>
                  <a:srgbClr val="FF0000"/>
                </a:solidFill>
                <a:latin typeface="Trebuchet MS" panose="020B0603020202020204" pitchFamily="34" charset="0"/>
              </a:rPr>
              <a:t>-1</a:t>
            </a:r>
            <a:endParaRPr lang="en-US" altLang="en-US" sz="2700" u="sng" baseline="30000">
              <a:solidFill>
                <a:srgbClr val="FFFF00"/>
              </a:solidFill>
              <a:latin typeface="Trebuchet MS" panose="020B0603020202020204" pitchFamily="34" charset="0"/>
            </a:endParaRPr>
          </a:p>
        </p:txBody>
      </p:sp>
      <p:grpSp>
        <p:nvGrpSpPr>
          <p:cNvPr id="4" name="Group 8192">
            <a:extLst>
              <a:ext uri="{FF2B5EF4-FFF2-40B4-BE49-F238E27FC236}">
                <a16:creationId xmlns:a16="http://schemas.microsoft.com/office/drawing/2014/main" id="{8C464CEC-F6D3-412A-B1CA-86F14906DCB5}"/>
              </a:ext>
            </a:extLst>
          </p:cNvPr>
          <p:cNvGrpSpPr>
            <a:grpSpLocks/>
          </p:cNvGrpSpPr>
          <p:nvPr/>
        </p:nvGrpSpPr>
        <p:grpSpPr bwMode="auto">
          <a:xfrm>
            <a:off x="1311275" y="3717925"/>
            <a:ext cx="3313113" cy="339725"/>
            <a:chOff x="1447800" y="3852446"/>
            <a:chExt cx="3200400" cy="485398"/>
          </a:xfrm>
        </p:grpSpPr>
        <p:cxnSp>
          <p:nvCxnSpPr>
            <p:cNvPr id="17" name="Elbow Connector 16">
              <a:extLst>
                <a:ext uri="{FF2B5EF4-FFF2-40B4-BE49-F238E27FC236}">
                  <a16:creationId xmlns:a16="http://schemas.microsoft.com/office/drawing/2014/main" id="{57276019-7D7E-4909-BE72-E640703B4585}"/>
                </a:ext>
              </a:extLst>
            </p:cNvPr>
            <p:cNvCxnSpPr/>
            <p:nvPr/>
          </p:nvCxnSpPr>
          <p:spPr>
            <a:xfrm>
              <a:off x="1447800" y="3852446"/>
              <a:ext cx="3200400" cy="485398"/>
            </a:xfrm>
            <a:prstGeom prst="bentConnector3">
              <a:avLst>
                <a:gd name="adj1" fmla="val -320"/>
              </a:avLst>
            </a:prstGeom>
            <a:ln>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F32C553-F26C-4486-9C10-564E21711C30}"/>
                </a:ext>
              </a:extLst>
            </p:cNvPr>
            <p:cNvCxnSpPr/>
            <p:nvPr/>
          </p:nvCxnSpPr>
          <p:spPr>
            <a:xfrm flipV="1">
              <a:off x="4648200" y="3886470"/>
              <a:ext cx="0" cy="45137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7B50C324-2078-4E5E-B4AA-D77568923AD0}"/>
              </a:ext>
            </a:extLst>
          </p:cNvPr>
          <p:cNvSpPr txBox="1">
            <a:spLocks noChangeArrowheads="1"/>
          </p:cNvSpPr>
          <p:nvPr/>
        </p:nvSpPr>
        <p:spPr bwMode="auto">
          <a:xfrm>
            <a:off x="841375" y="4038600"/>
            <a:ext cx="42910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i="1">
                <a:solidFill>
                  <a:srgbClr val="FF0000"/>
                </a:solidFill>
                <a:latin typeface="Trebuchet MS" panose="020B0603020202020204" pitchFamily="34" charset="0"/>
              </a:rPr>
              <a:t>Don’t forget the Roman numeral!</a:t>
            </a:r>
            <a:endParaRPr lang="en-US" altLang="en-US" sz="1600" i="1" u="sng">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24" grpId="0"/>
      <p:bldP spid="19" grpId="0"/>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5">
            <a:extLst>
              <a:ext uri="{FF2B5EF4-FFF2-40B4-BE49-F238E27FC236}">
                <a16:creationId xmlns:a16="http://schemas.microsoft.com/office/drawing/2014/main" id="{B1FBEAF4-FC6F-4E3E-8B90-CF31AC0CE805}"/>
              </a:ext>
            </a:extLst>
          </p:cNvPr>
          <p:cNvSpPr txBox="1">
            <a:spLocks/>
          </p:cNvSpPr>
          <p:nvPr/>
        </p:nvSpPr>
        <p:spPr bwMode="auto">
          <a:xfrm>
            <a:off x="457200" y="3505200"/>
            <a:ext cx="8229600" cy="152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9600" i="1">
                <a:solidFill>
                  <a:srgbClr val="FFFF99"/>
                </a:solidFill>
                <a:latin typeface="Trebuchet MS" panose="020B0603020202020204" pitchFamily="34" charset="0"/>
              </a:rPr>
              <a:t>Begin WS 4</a:t>
            </a:r>
          </a:p>
        </p:txBody>
      </p:sp>
      <p:sp>
        <p:nvSpPr>
          <p:cNvPr id="6" name="Title 15">
            <a:extLst>
              <a:ext uri="{FF2B5EF4-FFF2-40B4-BE49-F238E27FC236}">
                <a16:creationId xmlns:a16="http://schemas.microsoft.com/office/drawing/2014/main" id="{B0660626-8499-4DD4-8EFF-1B6386DF7704}"/>
              </a:ext>
            </a:extLst>
          </p:cNvPr>
          <p:cNvSpPr txBox="1">
            <a:spLocks/>
          </p:cNvSpPr>
          <p:nvPr/>
        </p:nvSpPr>
        <p:spPr bwMode="auto">
          <a:xfrm>
            <a:off x="457200" y="1524000"/>
            <a:ext cx="8229600" cy="1905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3800" b="1">
                <a:solidFill>
                  <a:srgbClr val="FFFF99"/>
                </a:solidFill>
                <a:latin typeface="Script MT Bold" panose="03040602040607080904" pitchFamily="66" charset="0"/>
              </a:rPr>
              <a:t>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6E6A52A-AA69-41E1-A740-890522CF91BD}"/>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700" b="1" dirty="0">
                <a:solidFill>
                  <a:srgbClr val="FFFF99"/>
                </a:solidFill>
                <a:latin typeface="Trebuchet MS" panose="020B0603020202020204" pitchFamily="34" charset="0"/>
              </a:rPr>
              <a:t>After today you should be able to…</a:t>
            </a:r>
          </a:p>
        </p:txBody>
      </p:sp>
      <p:sp>
        <p:nvSpPr>
          <p:cNvPr id="7" name="Isosceles Triangle 6">
            <a:extLst>
              <a:ext uri="{FF2B5EF4-FFF2-40B4-BE49-F238E27FC236}">
                <a16:creationId xmlns:a16="http://schemas.microsoft.com/office/drawing/2014/main" id="{3D9F3443-27EA-4270-8E16-19EA7A6DEAAB}"/>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24D2BEF3-FBDC-4627-8A10-2A5EF2766941}"/>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465CCEF2-8C81-4D11-8147-C8F8EB42EEF6}"/>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8" name="Content Placeholder 27">
            <a:extLst>
              <a:ext uri="{FF2B5EF4-FFF2-40B4-BE49-F238E27FC236}">
                <a16:creationId xmlns:a16="http://schemas.microsoft.com/office/drawing/2014/main" id="{324B8D91-A609-44AE-9205-A51D0BF4FCA0}"/>
              </a:ext>
            </a:extLst>
          </p:cNvPr>
          <p:cNvSpPr>
            <a:spLocks noGrp="1"/>
          </p:cNvSpPr>
          <p:nvPr>
            <p:ph idx="1"/>
          </p:nvPr>
        </p:nvSpPr>
        <p:spPr>
          <a:xfrm>
            <a:off x="446088" y="1417638"/>
            <a:ext cx="8382000" cy="4830762"/>
          </a:xfrm>
          <a:solidFill>
            <a:schemeClr val="tx1"/>
          </a:solidFill>
        </p:spPr>
        <p:txBody>
          <a:bodyPr/>
          <a:lstStyle/>
          <a:p>
            <a:r>
              <a:rPr lang="en-US" altLang="en-US" sz="3600" dirty="0">
                <a:solidFill>
                  <a:schemeClr val="bg1"/>
                </a:solidFill>
                <a:latin typeface="Trebuchet MS" panose="020B0603020202020204" pitchFamily="34" charset="0"/>
              </a:rPr>
              <a:t>Identify synthesis and decomposition reactions</a:t>
            </a:r>
          </a:p>
          <a:p>
            <a:r>
              <a:rPr lang="en-US" altLang="en-US" sz="3600" dirty="0">
                <a:solidFill>
                  <a:schemeClr val="bg1"/>
                </a:solidFill>
                <a:latin typeface="Trebuchet MS" panose="020B0603020202020204" pitchFamily="34" charset="0"/>
              </a:rPr>
              <a:t>Use patterns to predict the products of synthesis and decomposition reactions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FB30146-04D1-4019-9380-6547F6BECEA6}"/>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800" b="1">
                <a:solidFill>
                  <a:srgbClr val="FFFF99"/>
                </a:solidFill>
                <a:latin typeface="Trebuchet MS" panose="020B0603020202020204" pitchFamily="34" charset="0"/>
              </a:rPr>
              <a:t>Types of Chemical Reactions</a:t>
            </a:r>
          </a:p>
        </p:txBody>
      </p:sp>
      <p:sp>
        <p:nvSpPr>
          <p:cNvPr id="7" name="Isosceles Triangle 6">
            <a:extLst>
              <a:ext uri="{FF2B5EF4-FFF2-40B4-BE49-F238E27FC236}">
                <a16:creationId xmlns:a16="http://schemas.microsoft.com/office/drawing/2014/main" id="{33159CD8-5614-4966-A87B-9AB3D9065EBA}"/>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CB3F1CC6-05C8-4A3F-A892-14124BB45B28}"/>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E703C00E-48AE-449B-B5DE-CA6AE8B7C4FA}"/>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D627704B-9693-4DD6-82E4-67BDDB1EBCB0}"/>
              </a:ext>
            </a:extLst>
          </p:cNvPr>
          <p:cNvSpPr>
            <a:spLocks noGrp="1"/>
          </p:cNvSpPr>
          <p:nvPr>
            <p:ph idx="1"/>
          </p:nvPr>
        </p:nvSpPr>
        <p:spPr>
          <a:xfrm>
            <a:off x="446088" y="1417638"/>
            <a:ext cx="8382000" cy="4906962"/>
          </a:xfrm>
          <a:solidFill>
            <a:schemeClr val="tx1"/>
          </a:solidFill>
        </p:spPr>
        <p:txBody>
          <a:bodyPr/>
          <a:lstStyle/>
          <a:p>
            <a:pPr marL="742950" indent="-742950">
              <a:buFont typeface="Calibri" panose="020F0502020204030204" pitchFamily="34" charset="0"/>
              <a:buAutoNum type="arabicPeriod"/>
            </a:pPr>
            <a:r>
              <a:rPr lang="en-US" altLang="en-US" sz="4800">
                <a:solidFill>
                  <a:schemeClr val="bg1"/>
                </a:solidFill>
                <a:latin typeface="Trebuchet MS" panose="020B0603020202020204" pitchFamily="34" charset="0"/>
              </a:rPr>
              <a:t>Synthesis</a:t>
            </a:r>
          </a:p>
          <a:p>
            <a:pPr marL="742950" indent="-742950">
              <a:buFont typeface="Calibri" panose="020F0502020204030204" pitchFamily="34" charset="0"/>
              <a:buAutoNum type="arabicPeriod"/>
            </a:pPr>
            <a:r>
              <a:rPr lang="en-US" altLang="en-US" sz="4800">
                <a:solidFill>
                  <a:schemeClr val="bg1"/>
                </a:solidFill>
                <a:latin typeface="Trebuchet MS" panose="020B0603020202020204" pitchFamily="34" charset="0"/>
              </a:rPr>
              <a:t>Decomposition</a:t>
            </a:r>
          </a:p>
          <a:p>
            <a:pPr marL="742950" indent="-742950">
              <a:buFont typeface="Calibri" panose="020F0502020204030204" pitchFamily="34" charset="0"/>
              <a:buAutoNum type="arabicPeriod"/>
            </a:pPr>
            <a:r>
              <a:rPr lang="en-US" altLang="en-US" sz="4800">
                <a:solidFill>
                  <a:schemeClr val="bg1"/>
                </a:solidFill>
                <a:latin typeface="Trebuchet MS" panose="020B0603020202020204" pitchFamily="34" charset="0"/>
              </a:rPr>
              <a:t>Single Replacement</a:t>
            </a:r>
          </a:p>
          <a:p>
            <a:pPr marL="742950" indent="-742950">
              <a:buFont typeface="Calibri" panose="020F0502020204030204" pitchFamily="34" charset="0"/>
              <a:buAutoNum type="arabicPeriod"/>
            </a:pPr>
            <a:r>
              <a:rPr lang="en-US" altLang="en-US" sz="4800">
                <a:solidFill>
                  <a:schemeClr val="bg1"/>
                </a:solidFill>
                <a:latin typeface="Trebuchet MS" panose="020B0603020202020204" pitchFamily="34" charset="0"/>
              </a:rPr>
              <a:t>Double Replacement</a:t>
            </a:r>
          </a:p>
          <a:p>
            <a:pPr marL="742950" indent="-742950">
              <a:buFont typeface="Calibri" panose="020F0502020204030204" pitchFamily="34" charset="0"/>
              <a:buAutoNum type="arabicPeriod"/>
            </a:pPr>
            <a:r>
              <a:rPr lang="en-US" altLang="en-US" sz="4800">
                <a:solidFill>
                  <a:schemeClr val="bg1"/>
                </a:solidFill>
                <a:latin typeface="Trebuchet MS" panose="020B0603020202020204" pitchFamily="34" charset="0"/>
              </a:rPr>
              <a:t>Combustion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E2173AD-BF60-4F96-B340-2C83ED7F71E1}"/>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800" i="1">
                <a:solidFill>
                  <a:srgbClr val="FFFF99"/>
                </a:solidFill>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0DF63980-7944-4D32-838B-D6D897B8DA19}"/>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C8C275F5-6262-423B-8A92-492911039894}"/>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7FF3552D-7631-45BA-A86C-2C306E75DD19}"/>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B65ABCA2-0CE6-40DC-AC07-E117B53C71EC}"/>
              </a:ext>
            </a:extLst>
          </p:cNvPr>
          <p:cNvSpPr>
            <a:spLocks noGrp="1"/>
          </p:cNvSpPr>
          <p:nvPr>
            <p:ph idx="1"/>
          </p:nvPr>
        </p:nvSpPr>
        <p:spPr>
          <a:xfrm>
            <a:off x="446088" y="1417638"/>
            <a:ext cx="8382000" cy="4525962"/>
          </a:xfrm>
          <a:solidFill>
            <a:schemeClr val="tx1"/>
          </a:solidFill>
        </p:spPr>
        <p:txBody>
          <a:bodyPr/>
          <a:lstStyle/>
          <a:p>
            <a:pPr marL="520700" indent="-520700">
              <a:buFont typeface="Calibri" panose="020F0502020204030204" pitchFamily="34" charset="0"/>
              <a:buAutoNum type="arabicPeriod"/>
            </a:pPr>
            <a:r>
              <a:rPr lang="en-US" altLang="en-US" u="sng">
                <a:solidFill>
                  <a:srgbClr val="FFFF99"/>
                </a:solidFill>
                <a:latin typeface="Trebuchet MS" panose="020B0603020202020204" pitchFamily="34" charset="0"/>
              </a:rPr>
              <a:t>Synthesis:</a:t>
            </a:r>
            <a:r>
              <a:rPr lang="en-US" altLang="en-US">
                <a:solidFill>
                  <a:srgbClr val="FFFF99"/>
                </a:solidFill>
                <a:latin typeface="Trebuchet MS" panose="020B0603020202020204" pitchFamily="34" charset="0"/>
              </a:rPr>
              <a:t> </a:t>
            </a:r>
            <a:r>
              <a:rPr lang="en-US" altLang="en-US" i="1">
                <a:solidFill>
                  <a:schemeClr val="bg1"/>
                </a:solidFill>
                <a:latin typeface="Trebuchet MS" panose="020B0603020202020204" pitchFamily="34" charset="0"/>
              </a:rPr>
              <a:t>Two elements combine to form a compound</a:t>
            </a:r>
          </a:p>
          <a:p>
            <a:pPr marL="520700" indent="-520700">
              <a:buFont typeface="Arial" panose="020B0604020202020204" pitchFamily="34" charset="0"/>
              <a:buNone/>
            </a:pPr>
            <a:r>
              <a:rPr lang="en-US" altLang="en-US" i="1">
                <a:solidFill>
                  <a:schemeClr val="bg1"/>
                </a:solidFill>
                <a:latin typeface="Trebuchet MS" panose="020B0603020202020204" pitchFamily="34" charset="0"/>
              </a:rPr>
              <a:t>	Common form:</a:t>
            </a:r>
          </a:p>
        </p:txBody>
      </p:sp>
      <p:sp>
        <p:nvSpPr>
          <p:cNvPr id="12" name="TextBox 11">
            <a:extLst>
              <a:ext uri="{FF2B5EF4-FFF2-40B4-BE49-F238E27FC236}">
                <a16:creationId xmlns:a16="http://schemas.microsoft.com/office/drawing/2014/main" id="{7C3313C0-614A-4BC0-9A59-7F11A3FCA785}"/>
              </a:ext>
            </a:extLst>
          </p:cNvPr>
          <p:cNvSpPr txBox="1">
            <a:spLocks noChangeArrowheads="1"/>
          </p:cNvSpPr>
          <p:nvPr/>
        </p:nvSpPr>
        <p:spPr bwMode="auto">
          <a:xfrm>
            <a:off x="1143000" y="3124200"/>
            <a:ext cx="6629400" cy="1077913"/>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FFFF99"/>
                </a:solidFill>
                <a:latin typeface="Trebuchet MS" panose="020B0603020202020204" pitchFamily="34" charset="0"/>
              </a:rPr>
              <a:t>Element + Element </a:t>
            </a:r>
            <a:r>
              <a:rPr lang="en-US" altLang="en-US" sz="3200" dirty="0">
                <a:solidFill>
                  <a:srgbClr val="FFFF99"/>
                </a:solidFill>
                <a:latin typeface="Trebuchet MS" panose="020B0603020202020204" pitchFamily="34" charset="0"/>
                <a:sym typeface="Symbol" panose="05050102010706020507" pitchFamily="18" charset="2"/>
              </a:rPr>
              <a:t></a:t>
            </a:r>
            <a:r>
              <a:rPr lang="en-US" altLang="en-US" sz="3200" i="1" dirty="0">
                <a:solidFill>
                  <a:srgbClr val="FFFF99"/>
                </a:solidFill>
                <a:latin typeface="Trebuchet MS" panose="020B0603020202020204" pitchFamily="34" charset="0"/>
                <a:sym typeface="Wingdings" panose="05000000000000000000" pitchFamily="2" charset="2"/>
              </a:rPr>
              <a:t> Compound</a:t>
            </a:r>
          </a:p>
          <a:p>
            <a:pPr algn="ctr" eaLnBrk="1" hangingPunct="1"/>
            <a:r>
              <a:rPr lang="en-US" altLang="en-US" sz="3200" i="1" dirty="0">
                <a:solidFill>
                  <a:srgbClr val="FF0000"/>
                </a:solidFill>
                <a:latin typeface="Trebuchet MS" panose="020B0603020202020204" pitchFamily="34" charset="0"/>
              </a:rPr>
              <a:t>         A + B </a:t>
            </a:r>
            <a:r>
              <a:rPr lang="en-US" altLang="en-US" sz="3200" dirty="0">
                <a:solidFill>
                  <a:srgbClr val="FF0000"/>
                </a:solidFill>
                <a:latin typeface="Trebuchet MS" panose="020B0603020202020204" pitchFamily="34" charset="0"/>
                <a:sym typeface="Symbol" panose="05050102010706020507" pitchFamily="18" charset="2"/>
              </a:rPr>
              <a:t></a:t>
            </a:r>
            <a:r>
              <a:rPr lang="en-US" altLang="en-US" sz="3200" i="1" dirty="0">
                <a:solidFill>
                  <a:srgbClr val="FF0000"/>
                </a:solidFill>
                <a:latin typeface="Trebuchet MS" panose="020B0603020202020204" pitchFamily="34" charset="0"/>
                <a:sym typeface="Wingdings" panose="05000000000000000000" pitchFamily="2" charset="2"/>
              </a:rPr>
              <a:t> AB</a:t>
            </a:r>
            <a:endParaRPr lang="en-US" altLang="en-US" sz="3200" i="1" dirty="0">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23AA011-D142-49E0-A1C4-38F5C6270A4D}"/>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800" i="1">
                <a:solidFill>
                  <a:srgbClr val="FFFF99"/>
                </a:solidFill>
                <a:latin typeface="Trebuchet MS" panose="020B0603020202020204" pitchFamily="34" charset="0"/>
              </a:rPr>
              <a:t>Examples of synthesis:</a:t>
            </a:r>
          </a:p>
        </p:txBody>
      </p:sp>
      <p:sp>
        <p:nvSpPr>
          <p:cNvPr id="7" name="Isosceles Triangle 6">
            <a:extLst>
              <a:ext uri="{FF2B5EF4-FFF2-40B4-BE49-F238E27FC236}">
                <a16:creationId xmlns:a16="http://schemas.microsoft.com/office/drawing/2014/main" id="{BB590F74-ABFF-4D52-A9EA-DFBABEB37BC5}"/>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12C502D8-299A-4ED2-92FB-7DE0D62CD063}"/>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BB824FED-166D-4C80-A30C-B355C55137F9}"/>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2896B130-B9D0-4F81-97B1-1578AF3B445F}"/>
              </a:ext>
            </a:extLst>
          </p:cNvPr>
          <p:cNvSpPr>
            <a:spLocks noGrp="1"/>
          </p:cNvSpPr>
          <p:nvPr>
            <p:ph idx="1"/>
          </p:nvPr>
        </p:nvSpPr>
        <p:spPr>
          <a:xfrm>
            <a:off x="446088" y="1417638"/>
            <a:ext cx="8382000" cy="4525962"/>
          </a:xfrm>
          <a:solidFill>
            <a:schemeClr val="tx1"/>
          </a:solidFill>
        </p:spPr>
        <p:txBody>
          <a:bodyPr/>
          <a:lstStyle/>
          <a:p>
            <a:pPr marL="520700" indent="-520700">
              <a:lnSpc>
                <a:spcPct val="200000"/>
              </a:lnSpc>
              <a:buFont typeface="Arial" panose="020B0604020202020204" pitchFamily="34" charset="0"/>
              <a:buNone/>
            </a:pPr>
            <a:r>
              <a:rPr lang="en-US" altLang="en-US" sz="3600" dirty="0">
                <a:solidFill>
                  <a:srgbClr val="FFFF99"/>
                </a:solidFill>
                <a:latin typeface="Trebuchet MS" panose="020B0603020202020204" pitchFamily="34" charset="0"/>
              </a:rPr>
              <a:t>sodium + chlorine </a:t>
            </a:r>
            <a:r>
              <a:rPr lang="en-US" altLang="en-US" sz="3600" dirty="0">
                <a:solidFill>
                  <a:srgbClr val="FFFF99"/>
                </a:solidFill>
                <a:latin typeface="Trebuchet MS" panose="020B0603020202020204" pitchFamily="34" charset="0"/>
                <a:sym typeface="Symbol" panose="05050102010706020507" pitchFamily="18" charset="2"/>
              </a:rPr>
              <a:t></a:t>
            </a:r>
            <a:endParaRPr lang="en-US" altLang="en-US" sz="3600" dirty="0">
              <a:solidFill>
                <a:srgbClr val="FFFF99"/>
              </a:solidFill>
              <a:latin typeface="Trebuchet MS" panose="020B0603020202020204" pitchFamily="34" charset="0"/>
              <a:sym typeface="Wingdings" panose="05000000000000000000" pitchFamily="2" charset="2"/>
            </a:endParaRPr>
          </a:p>
          <a:p>
            <a:pPr marL="520700" indent="-520700">
              <a:lnSpc>
                <a:spcPct val="200000"/>
              </a:lnSpc>
              <a:buFont typeface="Arial" panose="020B0604020202020204" pitchFamily="34" charset="0"/>
              <a:buNone/>
            </a:pPr>
            <a:r>
              <a:rPr lang="en-US" altLang="en-US" sz="3600" dirty="0">
                <a:solidFill>
                  <a:srgbClr val="FFFF99"/>
                </a:solidFill>
                <a:latin typeface="Trebuchet MS" panose="020B0603020202020204" pitchFamily="34" charset="0"/>
                <a:sym typeface="Wingdings" panose="05000000000000000000" pitchFamily="2" charset="2"/>
              </a:rPr>
              <a:t>magnesium + phosphorus </a:t>
            </a:r>
            <a:r>
              <a:rPr lang="en-US" altLang="en-US" sz="3600" dirty="0">
                <a:solidFill>
                  <a:srgbClr val="FFFF99"/>
                </a:solidFill>
                <a:latin typeface="Trebuchet MS" panose="020B0603020202020204" pitchFamily="34" charset="0"/>
                <a:sym typeface="Symbol" panose="05050102010706020507" pitchFamily="18" charset="2"/>
              </a:rPr>
              <a:t></a:t>
            </a:r>
            <a:endParaRPr lang="en-US" altLang="en-US" sz="3600" dirty="0">
              <a:solidFill>
                <a:srgbClr val="FFFF99"/>
              </a:solidFill>
              <a:latin typeface="Trebuchet MS" panose="020B0603020202020204" pitchFamily="34" charset="0"/>
              <a:sym typeface="Wingdings" panose="05000000000000000000" pitchFamily="2" charset="2"/>
            </a:endParaRPr>
          </a:p>
          <a:p>
            <a:pPr marL="520700" indent="-520700">
              <a:lnSpc>
                <a:spcPct val="200000"/>
              </a:lnSpc>
              <a:buFont typeface="Arial" panose="020B0604020202020204" pitchFamily="34" charset="0"/>
              <a:buNone/>
            </a:pPr>
            <a:r>
              <a:rPr lang="en-US" altLang="en-US" sz="3600" dirty="0">
                <a:solidFill>
                  <a:srgbClr val="FFFF99"/>
                </a:solidFill>
                <a:latin typeface="Trebuchet MS" panose="020B0603020202020204" pitchFamily="34" charset="0"/>
                <a:sym typeface="Wingdings" panose="05000000000000000000" pitchFamily="2" charset="2"/>
              </a:rPr>
              <a:t>sulfur + aluminum </a:t>
            </a:r>
            <a:r>
              <a:rPr lang="en-US" altLang="en-US" sz="3600" dirty="0">
                <a:solidFill>
                  <a:srgbClr val="FFFF99"/>
                </a:solidFill>
                <a:latin typeface="Trebuchet MS" panose="020B0603020202020204" pitchFamily="34" charset="0"/>
                <a:sym typeface="Symbol" panose="05050102010706020507" pitchFamily="18" charset="2"/>
              </a:rPr>
              <a:t></a:t>
            </a:r>
            <a:endParaRPr lang="en-US" altLang="en-US" sz="3600" dirty="0">
              <a:solidFill>
                <a:srgbClr val="FFFF99"/>
              </a:solidFill>
              <a:latin typeface="Trebuchet MS" panose="020B0603020202020204" pitchFamily="34" charset="0"/>
              <a:sym typeface="Wingdings" panose="05000000000000000000" pitchFamily="2" charset="2"/>
            </a:endParaRPr>
          </a:p>
        </p:txBody>
      </p:sp>
      <p:sp>
        <p:nvSpPr>
          <p:cNvPr id="12" name="TextBox 11">
            <a:extLst>
              <a:ext uri="{FF2B5EF4-FFF2-40B4-BE49-F238E27FC236}">
                <a16:creationId xmlns:a16="http://schemas.microsoft.com/office/drawing/2014/main" id="{0FC8BC11-4AC1-4FB4-9536-173E16BA04C4}"/>
              </a:ext>
            </a:extLst>
          </p:cNvPr>
          <p:cNvSpPr txBox="1">
            <a:spLocks noChangeArrowheads="1"/>
          </p:cNvSpPr>
          <p:nvPr/>
        </p:nvSpPr>
        <p:spPr bwMode="auto">
          <a:xfrm>
            <a:off x="4724400" y="1790700"/>
            <a:ext cx="365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i="1" dirty="0">
                <a:solidFill>
                  <a:srgbClr val="FF0000"/>
                </a:solidFill>
                <a:latin typeface="Trebuchet MS" panose="020B0603020202020204" pitchFamily="34" charset="0"/>
              </a:rPr>
              <a:t>sodium chlor</a:t>
            </a:r>
            <a:r>
              <a:rPr lang="en-US" altLang="en-US" sz="3600" i="1" u="sng" dirty="0">
                <a:solidFill>
                  <a:srgbClr val="FFFF00"/>
                </a:solidFill>
                <a:latin typeface="Trebuchet MS" panose="020B0603020202020204" pitchFamily="34" charset="0"/>
              </a:rPr>
              <a:t>ide</a:t>
            </a:r>
          </a:p>
        </p:txBody>
      </p:sp>
      <p:sp>
        <p:nvSpPr>
          <p:cNvPr id="13" name="TextBox 12">
            <a:extLst>
              <a:ext uri="{FF2B5EF4-FFF2-40B4-BE49-F238E27FC236}">
                <a16:creationId xmlns:a16="http://schemas.microsoft.com/office/drawing/2014/main" id="{B9066D96-32B4-4E6B-8A12-7C47760D46AD}"/>
              </a:ext>
            </a:extLst>
          </p:cNvPr>
          <p:cNvSpPr txBox="1">
            <a:spLocks noChangeArrowheads="1"/>
          </p:cNvSpPr>
          <p:nvPr/>
        </p:nvSpPr>
        <p:spPr bwMode="auto">
          <a:xfrm>
            <a:off x="5638800" y="2671763"/>
            <a:ext cx="3657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i="1">
                <a:solidFill>
                  <a:srgbClr val="FF0000"/>
                </a:solidFill>
                <a:latin typeface="Trebuchet MS" panose="020B0603020202020204" pitchFamily="34" charset="0"/>
              </a:rPr>
              <a:t>magnesium</a:t>
            </a:r>
          </a:p>
          <a:p>
            <a:pPr algn="ctr" eaLnBrk="1" hangingPunct="1"/>
            <a:r>
              <a:rPr lang="en-US" altLang="en-US" sz="3600" i="1">
                <a:solidFill>
                  <a:srgbClr val="FF0000"/>
                </a:solidFill>
                <a:latin typeface="Trebuchet MS" panose="020B0603020202020204" pitchFamily="34" charset="0"/>
              </a:rPr>
              <a:t>phosph</a:t>
            </a:r>
            <a:r>
              <a:rPr lang="en-US" altLang="en-US" sz="3600" i="1" u="sng">
                <a:solidFill>
                  <a:srgbClr val="FFFF00"/>
                </a:solidFill>
                <a:latin typeface="Trebuchet MS" panose="020B0603020202020204" pitchFamily="34" charset="0"/>
              </a:rPr>
              <a:t>ide</a:t>
            </a:r>
          </a:p>
        </p:txBody>
      </p:sp>
      <p:sp>
        <p:nvSpPr>
          <p:cNvPr id="14" name="TextBox 13">
            <a:extLst>
              <a:ext uri="{FF2B5EF4-FFF2-40B4-BE49-F238E27FC236}">
                <a16:creationId xmlns:a16="http://schemas.microsoft.com/office/drawing/2014/main" id="{C30953B3-511B-4CBB-95E4-2A386AE5D484}"/>
              </a:ext>
            </a:extLst>
          </p:cNvPr>
          <p:cNvSpPr txBox="1">
            <a:spLocks noChangeArrowheads="1"/>
          </p:cNvSpPr>
          <p:nvPr/>
        </p:nvSpPr>
        <p:spPr bwMode="auto">
          <a:xfrm>
            <a:off x="4851400" y="4154488"/>
            <a:ext cx="391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i="1" dirty="0">
                <a:solidFill>
                  <a:srgbClr val="FF0000"/>
                </a:solidFill>
                <a:latin typeface="Trebuchet MS" panose="020B0603020202020204" pitchFamily="34" charset="0"/>
              </a:rPr>
              <a:t>aluminum sulf</a:t>
            </a:r>
            <a:r>
              <a:rPr lang="en-US" altLang="en-US" sz="3600" i="1" u="sng" dirty="0">
                <a:solidFill>
                  <a:srgbClr val="FFFF00"/>
                </a:solidFill>
                <a:latin typeface="Trebuchet MS" panose="020B0603020202020204" pitchFamily="34" charset="0"/>
              </a:rPr>
              <a:t>ide</a:t>
            </a:r>
          </a:p>
        </p:txBody>
      </p:sp>
      <p:sp>
        <p:nvSpPr>
          <p:cNvPr id="15" name="TextBox 14">
            <a:extLst>
              <a:ext uri="{FF2B5EF4-FFF2-40B4-BE49-F238E27FC236}">
                <a16:creationId xmlns:a16="http://schemas.microsoft.com/office/drawing/2014/main" id="{A29AB06D-5C64-4D93-B8AF-4B0DFF5CAEDF}"/>
              </a:ext>
            </a:extLst>
          </p:cNvPr>
          <p:cNvSpPr txBox="1">
            <a:spLocks noChangeArrowheads="1"/>
          </p:cNvSpPr>
          <p:nvPr/>
        </p:nvSpPr>
        <p:spPr bwMode="auto">
          <a:xfrm>
            <a:off x="495300" y="15875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a:solidFill>
                  <a:srgbClr val="FFFF00"/>
                </a:solidFill>
                <a:latin typeface="Trebuchet MS" panose="020B0603020202020204" pitchFamily="34" charset="0"/>
              </a:rPr>
              <a:t>(Metal)</a:t>
            </a:r>
            <a:endParaRPr lang="en-US" altLang="en-US" sz="3600" u="sng">
              <a:solidFill>
                <a:srgbClr val="FFFF00"/>
              </a:solidFill>
              <a:latin typeface="Trebuchet MS" panose="020B0603020202020204" pitchFamily="34" charset="0"/>
            </a:endParaRPr>
          </a:p>
        </p:txBody>
      </p:sp>
      <p:sp>
        <p:nvSpPr>
          <p:cNvPr id="16" name="TextBox 15">
            <a:extLst>
              <a:ext uri="{FF2B5EF4-FFF2-40B4-BE49-F238E27FC236}">
                <a16:creationId xmlns:a16="http://schemas.microsoft.com/office/drawing/2014/main" id="{AAF21528-577A-4475-A8C2-9A087F9A6070}"/>
              </a:ext>
            </a:extLst>
          </p:cNvPr>
          <p:cNvSpPr txBox="1">
            <a:spLocks noChangeArrowheads="1"/>
          </p:cNvSpPr>
          <p:nvPr/>
        </p:nvSpPr>
        <p:spPr bwMode="auto">
          <a:xfrm>
            <a:off x="2438400" y="1600200"/>
            <a:ext cx="175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a:solidFill>
                  <a:srgbClr val="FFFF00"/>
                </a:solidFill>
                <a:latin typeface="Trebuchet MS" panose="020B0603020202020204" pitchFamily="34" charset="0"/>
              </a:rPr>
              <a:t>(Non-metal)</a:t>
            </a:r>
            <a:endParaRPr lang="en-US" altLang="en-US" sz="3600" u="sng">
              <a:solidFill>
                <a:srgbClr val="FFFF00"/>
              </a:solidFill>
              <a:latin typeface="Trebuchet MS" panose="020B0603020202020204" pitchFamily="34" charset="0"/>
            </a:endParaRPr>
          </a:p>
        </p:txBody>
      </p:sp>
      <p:sp>
        <p:nvSpPr>
          <p:cNvPr id="17" name="TextBox 16">
            <a:extLst>
              <a:ext uri="{FF2B5EF4-FFF2-40B4-BE49-F238E27FC236}">
                <a16:creationId xmlns:a16="http://schemas.microsoft.com/office/drawing/2014/main" id="{259EA974-4C17-494D-8C33-8CD74274296C}"/>
              </a:ext>
            </a:extLst>
          </p:cNvPr>
          <p:cNvSpPr txBox="1">
            <a:spLocks noChangeArrowheads="1"/>
          </p:cNvSpPr>
          <p:nvPr/>
        </p:nvSpPr>
        <p:spPr bwMode="auto">
          <a:xfrm>
            <a:off x="5016500" y="15748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a:solidFill>
                  <a:srgbClr val="FFFF00"/>
                </a:solidFill>
                <a:latin typeface="Trebuchet MS" panose="020B0603020202020204" pitchFamily="34" charset="0"/>
              </a:rPr>
              <a:t>(Metal)</a:t>
            </a:r>
            <a:endParaRPr lang="en-US" altLang="en-US" sz="3600" u="sng">
              <a:solidFill>
                <a:srgbClr val="FFFF00"/>
              </a:solidFill>
              <a:latin typeface="Trebuchet MS" panose="020B0603020202020204" pitchFamily="34" charset="0"/>
            </a:endParaRPr>
          </a:p>
        </p:txBody>
      </p:sp>
      <p:sp>
        <p:nvSpPr>
          <p:cNvPr id="18" name="TextBox 17">
            <a:extLst>
              <a:ext uri="{FF2B5EF4-FFF2-40B4-BE49-F238E27FC236}">
                <a16:creationId xmlns:a16="http://schemas.microsoft.com/office/drawing/2014/main" id="{C344BBF1-6B05-43DD-AF39-CA75CFC83D70}"/>
              </a:ext>
            </a:extLst>
          </p:cNvPr>
          <p:cNvSpPr txBox="1">
            <a:spLocks noChangeArrowheads="1"/>
          </p:cNvSpPr>
          <p:nvPr/>
        </p:nvSpPr>
        <p:spPr bwMode="auto">
          <a:xfrm>
            <a:off x="6616700" y="155575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a:solidFill>
                  <a:srgbClr val="FFFF00"/>
                </a:solidFill>
                <a:latin typeface="Trebuchet MS" panose="020B0603020202020204" pitchFamily="34" charset="0"/>
              </a:rPr>
              <a:t>(Non-metal)</a:t>
            </a:r>
            <a:endParaRPr lang="en-US" altLang="en-US" sz="3600" u="sng">
              <a:solidFill>
                <a:srgbClr val="FFFF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2AEF444-0736-4571-90AF-F1FA29DEFCAB}"/>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800" i="1">
                <a:solidFill>
                  <a:srgbClr val="FFFF99"/>
                </a:solidFill>
                <a:latin typeface="Trebuchet MS" panose="020B0603020202020204" pitchFamily="34" charset="0"/>
              </a:rPr>
              <a:t>Predicting Products</a:t>
            </a:r>
          </a:p>
        </p:txBody>
      </p:sp>
      <p:sp>
        <p:nvSpPr>
          <p:cNvPr id="7" name="Isosceles Triangle 6">
            <a:extLst>
              <a:ext uri="{FF2B5EF4-FFF2-40B4-BE49-F238E27FC236}">
                <a16:creationId xmlns:a16="http://schemas.microsoft.com/office/drawing/2014/main" id="{57E479EC-0C66-4C7B-AF50-F56111F3C2AB}"/>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66CA25C8-8E55-4385-A203-4E2FEC613A66}"/>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58DFEAAB-1C34-4E8A-BC5E-AA341C2E6E7C}"/>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273141A8-2448-43C9-BF3A-A84812CFD95C}"/>
              </a:ext>
            </a:extLst>
          </p:cNvPr>
          <p:cNvSpPr>
            <a:spLocks noGrp="1"/>
          </p:cNvSpPr>
          <p:nvPr>
            <p:ph idx="1"/>
          </p:nvPr>
        </p:nvSpPr>
        <p:spPr>
          <a:xfrm>
            <a:off x="446088" y="1417638"/>
            <a:ext cx="8382000" cy="4525962"/>
          </a:xfrm>
          <a:solidFill>
            <a:schemeClr val="tx1"/>
          </a:solidFill>
        </p:spPr>
        <p:txBody>
          <a:bodyPr/>
          <a:lstStyle/>
          <a:p>
            <a:pPr marL="520700" indent="-520700">
              <a:buFont typeface="Arial" panose="020B0604020202020204" pitchFamily="34" charset="0"/>
              <a:buNone/>
            </a:pPr>
            <a:r>
              <a:rPr lang="en-US" altLang="en-US">
                <a:solidFill>
                  <a:srgbClr val="FFFF99"/>
                </a:solidFill>
                <a:latin typeface="Trebuchet MS" panose="020B0603020202020204" pitchFamily="34" charset="0"/>
              </a:rPr>
              <a:t>2. </a:t>
            </a:r>
            <a:r>
              <a:rPr lang="en-US" altLang="en-US" u="sng">
                <a:solidFill>
                  <a:srgbClr val="FFFF99"/>
                </a:solidFill>
                <a:latin typeface="Trebuchet MS" panose="020B0603020202020204" pitchFamily="34" charset="0"/>
              </a:rPr>
              <a:t>Decomposition:</a:t>
            </a:r>
            <a:r>
              <a:rPr lang="en-US" altLang="en-US">
                <a:solidFill>
                  <a:srgbClr val="FFFF99"/>
                </a:solidFill>
                <a:latin typeface="Trebuchet MS" panose="020B0603020202020204" pitchFamily="34" charset="0"/>
              </a:rPr>
              <a:t> </a:t>
            </a:r>
            <a:r>
              <a:rPr lang="en-US" altLang="en-US" i="1">
                <a:solidFill>
                  <a:schemeClr val="bg1"/>
                </a:solidFill>
                <a:latin typeface="Trebuchet MS" panose="020B0603020202020204" pitchFamily="34" charset="0"/>
              </a:rPr>
              <a:t>A compound breaks down into elements and/or smaller compounds</a:t>
            </a:r>
          </a:p>
          <a:p>
            <a:pPr marL="520700" indent="-520700">
              <a:buFont typeface="Arial" panose="020B0604020202020204" pitchFamily="34" charset="0"/>
              <a:buNone/>
            </a:pPr>
            <a:r>
              <a:rPr lang="en-US" altLang="en-US" i="1">
                <a:solidFill>
                  <a:schemeClr val="bg1"/>
                </a:solidFill>
                <a:latin typeface="Trebuchet MS" panose="020B0603020202020204" pitchFamily="34" charset="0"/>
              </a:rPr>
              <a:t>	Common form:</a:t>
            </a:r>
          </a:p>
        </p:txBody>
      </p:sp>
      <p:sp>
        <p:nvSpPr>
          <p:cNvPr id="12" name="TextBox 11">
            <a:extLst>
              <a:ext uri="{FF2B5EF4-FFF2-40B4-BE49-F238E27FC236}">
                <a16:creationId xmlns:a16="http://schemas.microsoft.com/office/drawing/2014/main" id="{ABED7FE4-9B77-42D5-8E96-B7984A3ADA6F}"/>
              </a:ext>
            </a:extLst>
          </p:cNvPr>
          <p:cNvSpPr txBox="1">
            <a:spLocks noChangeArrowheads="1"/>
          </p:cNvSpPr>
          <p:nvPr/>
        </p:nvSpPr>
        <p:spPr bwMode="auto">
          <a:xfrm>
            <a:off x="1143000" y="3200400"/>
            <a:ext cx="7162800" cy="1077913"/>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dirty="0">
                <a:solidFill>
                  <a:srgbClr val="FFFF99"/>
                </a:solidFill>
                <a:latin typeface="Trebuchet MS" panose="020B0603020202020204" pitchFamily="34" charset="0"/>
              </a:rPr>
              <a:t>Compound </a:t>
            </a:r>
            <a:r>
              <a:rPr lang="en-US" altLang="en-US" sz="3200" dirty="0">
                <a:solidFill>
                  <a:srgbClr val="FFFF99"/>
                </a:solidFill>
                <a:latin typeface="Trebuchet MS" panose="020B0603020202020204" pitchFamily="34" charset="0"/>
                <a:sym typeface="Symbol" panose="05050102010706020507" pitchFamily="18" charset="2"/>
              </a:rPr>
              <a:t></a:t>
            </a:r>
            <a:r>
              <a:rPr lang="en-US" altLang="en-US" sz="3200" i="1" dirty="0">
                <a:solidFill>
                  <a:srgbClr val="FFFF99"/>
                </a:solidFill>
                <a:latin typeface="Trebuchet MS" panose="020B0603020202020204" pitchFamily="34" charset="0"/>
                <a:sym typeface="Wingdings" panose="05000000000000000000" pitchFamily="2" charset="2"/>
              </a:rPr>
              <a:t> Element + Element</a:t>
            </a:r>
          </a:p>
          <a:p>
            <a:pPr eaLnBrk="1" hangingPunct="1"/>
            <a:r>
              <a:rPr lang="en-US" altLang="en-US" sz="3200" i="1" dirty="0">
                <a:solidFill>
                  <a:srgbClr val="FFFF99"/>
                </a:solidFill>
                <a:latin typeface="Trebuchet MS" panose="020B0603020202020204" pitchFamily="34" charset="0"/>
                <a:sym typeface="Wingdings" panose="05000000000000000000" pitchFamily="2" charset="2"/>
              </a:rPr>
              <a:t>                </a:t>
            </a:r>
            <a:r>
              <a:rPr lang="en-US" altLang="en-US" sz="3200" i="1" dirty="0">
                <a:solidFill>
                  <a:srgbClr val="FF0000"/>
                </a:solidFill>
                <a:latin typeface="Trebuchet MS" panose="020B0603020202020204" pitchFamily="34" charset="0"/>
              </a:rPr>
              <a:t>AB </a:t>
            </a:r>
            <a:r>
              <a:rPr lang="en-US" altLang="en-US" sz="3200" dirty="0">
                <a:solidFill>
                  <a:srgbClr val="FF0000"/>
                </a:solidFill>
                <a:latin typeface="Trebuchet MS" panose="020B0603020202020204" pitchFamily="34" charset="0"/>
                <a:sym typeface="Symbol" panose="05050102010706020507" pitchFamily="18" charset="2"/>
              </a:rPr>
              <a:t></a:t>
            </a:r>
            <a:r>
              <a:rPr lang="en-US" altLang="en-US" sz="3200" i="1" dirty="0">
                <a:solidFill>
                  <a:srgbClr val="FF0000"/>
                </a:solidFill>
                <a:latin typeface="Trebuchet MS" panose="020B0603020202020204" pitchFamily="34" charset="0"/>
                <a:sym typeface="Wingdings" panose="05000000000000000000" pitchFamily="2" charset="2"/>
              </a:rPr>
              <a:t> A + B</a:t>
            </a:r>
            <a:endParaRPr lang="en-US" altLang="en-US" sz="3200" i="1" dirty="0">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D3AF24-04BD-4731-AD52-00A9F51C2865}"/>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4800" i="1">
                <a:solidFill>
                  <a:srgbClr val="FFFF99"/>
                </a:solidFill>
                <a:latin typeface="Trebuchet MS" panose="020B0603020202020204" pitchFamily="34" charset="0"/>
              </a:rPr>
              <a:t>Examples of decomposition:</a:t>
            </a:r>
          </a:p>
        </p:txBody>
      </p:sp>
      <p:sp>
        <p:nvSpPr>
          <p:cNvPr id="7" name="Isosceles Triangle 6">
            <a:extLst>
              <a:ext uri="{FF2B5EF4-FFF2-40B4-BE49-F238E27FC236}">
                <a16:creationId xmlns:a16="http://schemas.microsoft.com/office/drawing/2014/main" id="{CF3E5BF8-046B-4E21-8D4D-E34A5411ECF2}"/>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DEBC8E0C-7B34-4933-BBE4-E3C8E1FD2182}"/>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32D5BA9D-39D4-45A7-BFB6-1141353D1448}"/>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9D952728-3A4E-4B1E-8D6A-075E9E24402E}"/>
              </a:ext>
            </a:extLst>
          </p:cNvPr>
          <p:cNvSpPr>
            <a:spLocks noGrp="1"/>
          </p:cNvSpPr>
          <p:nvPr>
            <p:ph idx="1"/>
          </p:nvPr>
        </p:nvSpPr>
        <p:spPr>
          <a:xfrm>
            <a:off x="446088" y="1417638"/>
            <a:ext cx="8382000" cy="4525962"/>
          </a:xfrm>
          <a:solidFill>
            <a:schemeClr val="tx1"/>
          </a:solidFill>
        </p:spPr>
        <p:txBody>
          <a:bodyPr/>
          <a:lstStyle/>
          <a:p>
            <a:pPr marL="520700" indent="-520700">
              <a:lnSpc>
                <a:spcPct val="200000"/>
              </a:lnSpc>
              <a:buFont typeface="Arial" panose="020B0604020202020204" pitchFamily="34" charset="0"/>
              <a:buNone/>
            </a:pPr>
            <a:r>
              <a:rPr lang="en-US" altLang="en-US" dirty="0">
                <a:solidFill>
                  <a:srgbClr val="FFFF99"/>
                </a:solidFill>
                <a:latin typeface="Trebuchet MS" panose="020B0603020202020204" pitchFamily="34" charset="0"/>
              </a:rPr>
              <a:t>potassium nitride </a:t>
            </a:r>
            <a:r>
              <a:rPr lang="en-US" altLang="en-US" dirty="0">
                <a:solidFill>
                  <a:srgbClr val="FFFF99"/>
                </a:solidFill>
                <a:latin typeface="Trebuchet MS" panose="020B0603020202020204" pitchFamily="34" charset="0"/>
                <a:sym typeface="Symbol" panose="05050102010706020507" pitchFamily="18" charset="2"/>
              </a:rPr>
              <a:t></a:t>
            </a:r>
            <a:endParaRPr lang="en-US" altLang="en-US" dirty="0">
              <a:solidFill>
                <a:srgbClr val="FFFF99"/>
              </a:solidFill>
              <a:latin typeface="Trebuchet MS" panose="020B0603020202020204" pitchFamily="34" charset="0"/>
              <a:sym typeface="Wingdings" panose="05000000000000000000" pitchFamily="2" charset="2"/>
            </a:endParaRPr>
          </a:p>
        </p:txBody>
      </p:sp>
      <p:sp>
        <p:nvSpPr>
          <p:cNvPr id="12" name="TextBox 11">
            <a:extLst>
              <a:ext uri="{FF2B5EF4-FFF2-40B4-BE49-F238E27FC236}">
                <a16:creationId xmlns:a16="http://schemas.microsoft.com/office/drawing/2014/main" id="{31F350CB-552A-42C7-ACAE-1F67DE4FDE9A}"/>
              </a:ext>
            </a:extLst>
          </p:cNvPr>
          <p:cNvSpPr txBox="1">
            <a:spLocks noChangeArrowheads="1"/>
          </p:cNvSpPr>
          <p:nvPr/>
        </p:nvSpPr>
        <p:spPr bwMode="auto">
          <a:xfrm>
            <a:off x="3962400" y="1701800"/>
            <a:ext cx="464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potassium + nitro</a:t>
            </a:r>
            <a:r>
              <a:rPr lang="en-US" altLang="en-US" sz="3200" i="1" u="sng">
                <a:solidFill>
                  <a:srgbClr val="FFFF00"/>
                </a:solidFill>
                <a:latin typeface="Trebuchet MS" panose="020B0603020202020204" pitchFamily="34" charset="0"/>
              </a:rPr>
              <a:t>gen</a:t>
            </a:r>
          </a:p>
        </p:txBody>
      </p:sp>
      <p:sp>
        <p:nvSpPr>
          <p:cNvPr id="13" name="TextBox 12">
            <a:extLst>
              <a:ext uri="{FF2B5EF4-FFF2-40B4-BE49-F238E27FC236}">
                <a16:creationId xmlns:a16="http://schemas.microsoft.com/office/drawing/2014/main" id="{273E4704-D297-4BAC-B1B2-BECF9F17530E}"/>
              </a:ext>
            </a:extLst>
          </p:cNvPr>
          <p:cNvSpPr txBox="1">
            <a:spLocks noChangeArrowheads="1"/>
          </p:cNvSpPr>
          <p:nvPr/>
        </p:nvSpPr>
        <p:spPr bwMode="auto">
          <a:xfrm>
            <a:off x="1524000" y="2590800"/>
            <a:ext cx="6477000" cy="1200150"/>
          </a:xfrm>
          <a:prstGeom prst="rect">
            <a:avLst/>
          </a:prstGeom>
          <a:noFill/>
          <a:ln w="2540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i="1">
                <a:solidFill>
                  <a:srgbClr val="FFFF99"/>
                </a:solidFill>
                <a:latin typeface="Trebuchet MS" panose="020B0603020202020204" pitchFamily="34" charset="0"/>
              </a:rPr>
              <a:t>Go back to the non-metal’s original ending.</a:t>
            </a:r>
            <a:endParaRPr lang="en-US" altLang="en-US" sz="3600" i="1" u="sng">
              <a:solidFill>
                <a:srgbClr val="FFFF99"/>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0A9E157-57B4-44C5-A0FD-DE45E09B13CC}"/>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600" i="1">
                <a:solidFill>
                  <a:srgbClr val="FFFF99"/>
                </a:solidFill>
                <a:latin typeface="Trebuchet MS" panose="020B0603020202020204" pitchFamily="34" charset="0"/>
              </a:rPr>
              <a:t>Examples of “special” decompositions:</a:t>
            </a:r>
          </a:p>
        </p:txBody>
      </p:sp>
      <p:sp>
        <p:nvSpPr>
          <p:cNvPr id="7" name="Isosceles Triangle 6">
            <a:extLst>
              <a:ext uri="{FF2B5EF4-FFF2-40B4-BE49-F238E27FC236}">
                <a16:creationId xmlns:a16="http://schemas.microsoft.com/office/drawing/2014/main" id="{72B4567C-9F9F-476A-A294-D200AF07C2FA}"/>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27E28308-EC88-4B53-92F3-09283D2C608C}"/>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0551D6BE-D11B-47DE-AD90-6F4E074723D8}"/>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DB122C69-5013-4673-9F1C-FDF016DF6355}"/>
              </a:ext>
            </a:extLst>
          </p:cNvPr>
          <p:cNvSpPr>
            <a:spLocks noGrp="1"/>
          </p:cNvSpPr>
          <p:nvPr>
            <p:ph idx="1"/>
          </p:nvPr>
        </p:nvSpPr>
        <p:spPr>
          <a:xfrm>
            <a:off x="381000" y="1547813"/>
            <a:ext cx="8382000" cy="4525962"/>
          </a:xfrm>
          <a:solidFill>
            <a:schemeClr val="tx1"/>
          </a:solidFill>
        </p:spPr>
        <p:txBody>
          <a:bodyPr/>
          <a:lstStyle/>
          <a:p>
            <a:pPr marL="520700" indent="-520700">
              <a:buFont typeface="Arial" panose="020B0604020202020204" pitchFamily="34" charset="0"/>
              <a:buNone/>
            </a:pPr>
            <a:r>
              <a:rPr lang="en-US" altLang="en-US" sz="3600" dirty="0">
                <a:solidFill>
                  <a:srgbClr val="FFFF99"/>
                </a:solidFill>
                <a:latin typeface="Trebuchet MS" panose="020B0603020202020204" pitchFamily="34" charset="0"/>
              </a:rPr>
              <a:t>1.</a:t>
            </a:r>
          </a:p>
          <a:p>
            <a:pPr marL="520700" indent="-520700">
              <a:buFont typeface="Arial" panose="020B0604020202020204" pitchFamily="34" charset="0"/>
              <a:buNone/>
            </a:pPr>
            <a:endParaRPr lang="en-US" altLang="en-US" i="1" dirty="0">
              <a:solidFill>
                <a:srgbClr val="FFFF99"/>
              </a:solidFill>
              <a:latin typeface="Trebuchet MS" panose="020B0603020202020204" pitchFamily="34" charset="0"/>
            </a:endParaRPr>
          </a:p>
          <a:p>
            <a:pPr marL="520700" indent="-520700">
              <a:buFont typeface="Arial" panose="020B0604020202020204" pitchFamily="34" charset="0"/>
              <a:buNone/>
            </a:pPr>
            <a:r>
              <a:rPr lang="en-US" altLang="en-US" i="1" dirty="0">
                <a:solidFill>
                  <a:srgbClr val="FFFF99"/>
                </a:solidFill>
                <a:latin typeface="Trebuchet MS" panose="020B0603020202020204" pitchFamily="34" charset="0"/>
              </a:rPr>
              <a:t>Example of a </a:t>
            </a:r>
            <a:r>
              <a:rPr lang="en-US" altLang="en-US" i="1" u="sng" dirty="0">
                <a:solidFill>
                  <a:srgbClr val="FFFF99"/>
                </a:solidFill>
                <a:latin typeface="Trebuchet MS" panose="020B0603020202020204" pitchFamily="34" charset="0"/>
              </a:rPr>
              <a:t>metal chlorate</a:t>
            </a:r>
            <a:r>
              <a:rPr lang="en-US" altLang="en-US" i="1" dirty="0">
                <a:solidFill>
                  <a:srgbClr val="FFFF99"/>
                </a:solidFill>
                <a:latin typeface="Trebuchet MS" panose="020B0603020202020204" pitchFamily="34" charset="0"/>
              </a:rPr>
              <a:t> decomposition:</a:t>
            </a:r>
          </a:p>
          <a:p>
            <a:pPr marL="520700" indent="-520700">
              <a:buFont typeface="Arial" panose="020B0604020202020204" pitchFamily="34" charset="0"/>
              <a:buNone/>
            </a:pPr>
            <a:r>
              <a:rPr lang="en-US" altLang="en-US" dirty="0">
                <a:solidFill>
                  <a:srgbClr val="FFFF99"/>
                </a:solidFill>
                <a:latin typeface="Trebuchet MS" panose="020B0603020202020204" pitchFamily="34" charset="0"/>
                <a:sym typeface="Wingdings" panose="05000000000000000000" pitchFamily="2" charset="2"/>
              </a:rPr>
              <a:t>barium chlorate </a:t>
            </a:r>
            <a:r>
              <a:rPr lang="en-US" altLang="en-US" dirty="0">
                <a:solidFill>
                  <a:srgbClr val="FFFF99"/>
                </a:solidFill>
                <a:latin typeface="Trebuchet MS" panose="020B0603020202020204" pitchFamily="34" charset="0"/>
                <a:sym typeface="Symbol" panose="05050102010706020507" pitchFamily="18" charset="2"/>
              </a:rPr>
              <a:t></a:t>
            </a:r>
            <a:endParaRPr lang="en-US" altLang="en-US" dirty="0">
              <a:solidFill>
                <a:srgbClr val="FFFF99"/>
              </a:solidFill>
              <a:latin typeface="Trebuchet MS" panose="020B0603020202020204" pitchFamily="34" charset="0"/>
              <a:sym typeface="Wingdings" panose="05000000000000000000" pitchFamily="2" charset="2"/>
            </a:endParaRPr>
          </a:p>
        </p:txBody>
      </p:sp>
      <p:sp>
        <p:nvSpPr>
          <p:cNvPr id="12" name="TextBox 11">
            <a:extLst>
              <a:ext uri="{FF2B5EF4-FFF2-40B4-BE49-F238E27FC236}">
                <a16:creationId xmlns:a16="http://schemas.microsoft.com/office/drawing/2014/main" id="{E56EC148-8209-4004-B7CD-045D2FCDC0A4}"/>
              </a:ext>
            </a:extLst>
          </p:cNvPr>
          <p:cNvSpPr txBox="1">
            <a:spLocks noChangeArrowheads="1"/>
          </p:cNvSpPr>
          <p:nvPr/>
        </p:nvSpPr>
        <p:spPr bwMode="auto">
          <a:xfrm>
            <a:off x="3810000" y="3378200"/>
            <a:ext cx="4864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barium </a:t>
            </a:r>
            <a:r>
              <a:rPr lang="en-US" altLang="en-US" sz="3200" i="1">
                <a:solidFill>
                  <a:srgbClr val="FFFF00"/>
                </a:solidFill>
                <a:latin typeface="Trebuchet MS" panose="020B0603020202020204" pitchFamily="34" charset="0"/>
              </a:rPr>
              <a:t>chloride + oxygen</a:t>
            </a:r>
            <a:endParaRPr lang="en-US" altLang="en-US" sz="3200" i="1" u="sng">
              <a:solidFill>
                <a:srgbClr val="FFFF00"/>
              </a:solidFill>
              <a:latin typeface="Trebuchet MS" panose="020B0603020202020204" pitchFamily="34" charset="0"/>
            </a:endParaRPr>
          </a:p>
        </p:txBody>
      </p:sp>
      <p:sp>
        <p:nvSpPr>
          <p:cNvPr id="13" name="TextBox 12">
            <a:extLst>
              <a:ext uri="{FF2B5EF4-FFF2-40B4-BE49-F238E27FC236}">
                <a16:creationId xmlns:a16="http://schemas.microsoft.com/office/drawing/2014/main" id="{EE1EB1EF-4E85-4C95-886F-0F9957F0B7FA}"/>
              </a:ext>
            </a:extLst>
          </p:cNvPr>
          <p:cNvSpPr txBox="1">
            <a:spLocks noChangeArrowheads="1"/>
          </p:cNvSpPr>
          <p:nvPr/>
        </p:nvSpPr>
        <p:spPr bwMode="auto">
          <a:xfrm>
            <a:off x="909638" y="1558925"/>
            <a:ext cx="7624762" cy="568325"/>
          </a:xfrm>
          <a:prstGeom prst="rect">
            <a:avLst/>
          </a:prstGeom>
          <a:noFill/>
          <a:ln w="2540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000" i="1" u="sng" dirty="0">
                <a:solidFill>
                  <a:srgbClr val="FFFF99"/>
                </a:solidFill>
                <a:latin typeface="Trebuchet MS" panose="020B0603020202020204" pitchFamily="34" charset="0"/>
              </a:rPr>
              <a:t>metal</a:t>
            </a:r>
            <a:r>
              <a:rPr lang="en-US" altLang="en-US" sz="3000" i="1" dirty="0">
                <a:solidFill>
                  <a:srgbClr val="FFFF99"/>
                </a:solidFill>
                <a:latin typeface="Trebuchet MS" panose="020B0603020202020204" pitchFamily="34" charset="0"/>
              </a:rPr>
              <a:t> chlorate </a:t>
            </a:r>
            <a:r>
              <a:rPr lang="en-US" altLang="en-US" sz="3000" i="1" dirty="0">
                <a:solidFill>
                  <a:srgbClr val="FFFF99"/>
                </a:solidFill>
                <a:latin typeface="Trebuchet MS" panose="020B0603020202020204" pitchFamily="34" charset="0"/>
                <a:sym typeface="Symbol" panose="05050102010706020507" pitchFamily="18" charset="2"/>
              </a:rPr>
              <a:t></a:t>
            </a:r>
            <a:r>
              <a:rPr lang="en-US" altLang="en-US" sz="3000" i="1" dirty="0">
                <a:solidFill>
                  <a:srgbClr val="FFFF99"/>
                </a:solidFill>
                <a:latin typeface="Trebuchet MS" panose="020B0603020202020204" pitchFamily="34" charset="0"/>
                <a:sym typeface="Wingdings" panose="05000000000000000000" pitchFamily="2" charset="2"/>
              </a:rPr>
              <a:t> </a:t>
            </a:r>
            <a:r>
              <a:rPr lang="en-US" altLang="en-US" sz="3000" i="1" u="sng" dirty="0">
                <a:solidFill>
                  <a:srgbClr val="FFFF99"/>
                </a:solidFill>
                <a:latin typeface="Trebuchet MS" panose="020B0603020202020204" pitchFamily="34" charset="0"/>
                <a:sym typeface="Wingdings" panose="05000000000000000000" pitchFamily="2" charset="2"/>
              </a:rPr>
              <a:t>metal</a:t>
            </a:r>
            <a:r>
              <a:rPr lang="en-US" altLang="en-US" sz="3000" i="1" dirty="0">
                <a:solidFill>
                  <a:srgbClr val="FFFF99"/>
                </a:solidFill>
                <a:latin typeface="Trebuchet MS" panose="020B0603020202020204" pitchFamily="34" charset="0"/>
                <a:sym typeface="Wingdings" panose="05000000000000000000" pitchFamily="2" charset="2"/>
              </a:rPr>
              <a:t> chloride + oxygen</a:t>
            </a:r>
            <a:endParaRPr lang="en-US" altLang="en-US" sz="3000" i="1" u="sng" dirty="0">
              <a:solidFill>
                <a:srgbClr val="FFFF99"/>
              </a:solidFill>
              <a:latin typeface="Trebuchet MS" panose="020B0603020202020204" pitchFamily="34" charset="0"/>
            </a:endParaRPr>
          </a:p>
        </p:txBody>
      </p:sp>
      <p:grpSp>
        <p:nvGrpSpPr>
          <p:cNvPr id="2" name="Group 14">
            <a:extLst>
              <a:ext uri="{FF2B5EF4-FFF2-40B4-BE49-F238E27FC236}">
                <a16:creationId xmlns:a16="http://schemas.microsoft.com/office/drawing/2014/main" id="{EF0B6F96-CD78-4811-AC8C-1CAFB812EEC6}"/>
              </a:ext>
            </a:extLst>
          </p:cNvPr>
          <p:cNvGrpSpPr>
            <a:grpSpLocks/>
          </p:cNvGrpSpPr>
          <p:nvPr/>
        </p:nvGrpSpPr>
        <p:grpSpPr bwMode="auto">
          <a:xfrm>
            <a:off x="5268913" y="3657600"/>
            <a:ext cx="3382962" cy="292100"/>
            <a:chOff x="5257800" y="3643311"/>
            <a:chExt cx="3435079" cy="293028"/>
          </a:xfrm>
        </p:grpSpPr>
        <p:cxnSp>
          <p:nvCxnSpPr>
            <p:cNvPr id="3" name="Straight Connector 2">
              <a:extLst>
                <a:ext uri="{FF2B5EF4-FFF2-40B4-BE49-F238E27FC236}">
                  <a16:creationId xmlns:a16="http://schemas.microsoft.com/office/drawing/2014/main" id="{BB2ABC08-4FB0-45E9-BEB2-AF76FF4BF256}"/>
                </a:ext>
              </a:extLst>
            </p:cNvPr>
            <p:cNvCxnSpPr/>
            <p:nvPr/>
          </p:nvCxnSpPr>
          <p:spPr>
            <a:xfrm>
              <a:off x="5257800" y="3643311"/>
              <a:ext cx="0" cy="29302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FC3408A-2FD0-4F74-8205-68ACB5654652}"/>
                </a:ext>
              </a:extLst>
            </p:cNvPr>
            <p:cNvCxnSpPr/>
            <p:nvPr/>
          </p:nvCxnSpPr>
          <p:spPr>
            <a:xfrm>
              <a:off x="5261024" y="3936339"/>
              <a:ext cx="3428631"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60930C-219F-47FF-B3E1-A6B55ECB3CAC}"/>
                </a:ext>
              </a:extLst>
            </p:cNvPr>
            <p:cNvCxnSpPr/>
            <p:nvPr/>
          </p:nvCxnSpPr>
          <p:spPr>
            <a:xfrm>
              <a:off x="8692879" y="3643311"/>
              <a:ext cx="0" cy="29302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65A999AA-06AD-4A85-BFC2-00F6E4EA72DF}"/>
              </a:ext>
            </a:extLst>
          </p:cNvPr>
          <p:cNvSpPr txBox="1">
            <a:spLocks noChangeArrowheads="1"/>
          </p:cNvSpPr>
          <p:nvPr/>
        </p:nvSpPr>
        <p:spPr bwMode="auto">
          <a:xfrm>
            <a:off x="4852988" y="3913188"/>
            <a:ext cx="42910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i="1">
                <a:solidFill>
                  <a:srgbClr val="FFFF00"/>
                </a:solidFill>
                <a:latin typeface="Trebuchet MS" panose="020B0603020202020204" pitchFamily="34" charset="0"/>
              </a:rPr>
              <a:t>Always apart of the product!</a:t>
            </a:r>
            <a:endParaRPr lang="en-US" altLang="en-US" sz="1600" i="1" u="sng">
              <a:solidFill>
                <a:srgbClr val="FFFF00"/>
              </a:solidFill>
              <a:latin typeface="Trebuchet MS" panose="020B0603020202020204" pitchFamily="34" charset="0"/>
            </a:endParaRPr>
          </a:p>
        </p:txBody>
      </p:sp>
      <p:sp>
        <p:nvSpPr>
          <p:cNvPr id="25" name="TextBox 24">
            <a:extLst>
              <a:ext uri="{FF2B5EF4-FFF2-40B4-BE49-F238E27FC236}">
                <a16:creationId xmlns:a16="http://schemas.microsoft.com/office/drawing/2014/main" id="{60ED41A6-701F-4D79-A55C-0EB431986758}"/>
              </a:ext>
            </a:extLst>
          </p:cNvPr>
          <p:cNvSpPr txBox="1">
            <a:spLocks noChangeArrowheads="1"/>
          </p:cNvSpPr>
          <p:nvPr/>
        </p:nvSpPr>
        <p:spPr bwMode="auto">
          <a:xfrm>
            <a:off x="2193925" y="2133600"/>
            <a:ext cx="13112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2700">
                <a:solidFill>
                  <a:srgbClr val="FF0000"/>
                </a:solidFill>
                <a:latin typeface="Trebuchet MS" panose="020B0603020202020204" pitchFamily="34" charset="0"/>
              </a:rPr>
              <a:t>(ClO</a:t>
            </a:r>
            <a:r>
              <a:rPr lang="en-US" altLang="en-US" sz="2700" baseline="-25000">
                <a:solidFill>
                  <a:srgbClr val="FF0000"/>
                </a:solidFill>
                <a:latin typeface="Trebuchet MS" panose="020B0603020202020204" pitchFamily="34" charset="0"/>
              </a:rPr>
              <a:t>3</a:t>
            </a:r>
            <a:r>
              <a:rPr lang="en-US" altLang="en-US" sz="2700">
                <a:solidFill>
                  <a:srgbClr val="FF0000"/>
                </a:solidFill>
                <a:latin typeface="Trebuchet MS" panose="020B0603020202020204" pitchFamily="34" charset="0"/>
              </a:rPr>
              <a:t>)</a:t>
            </a:r>
            <a:r>
              <a:rPr lang="en-US" altLang="en-US" sz="2700" baseline="30000">
                <a:solidFill>
                  <a:srgbClr val="FF0000"/>
                </a:solidFill>
                <a:latin typeface="Trebuchet MS" panose="020B0603020202020204" pitchFamily="34" charset="0"/>
              </a:rPr>
              <a:t>-1</a:t>
            </a:r>
            <a:endParaRPr lang="en-US" altLang="en-US" sz="2700" u="sng" baseline="30000">
              <a:solidFill>
                <a:srgbClr val="FFFF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F8F1D57-22DA-4C33-ADEE-2353CFE1D302}"/>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600" i="1">
                <a:solidFill>
                  <a:srgbClr val="FFFF99"/>
                </a:solidFill>
                <a:latin typeface="Trebuchet MS" panose="020B0603020202020204" pitchFamily="34" charset="0"/>
              </a:rPr>
              <a:t>Examples of “special” decompositions:</a:t>
            </a:r>
          </a:p>
        </p:txBody>
      </p:sp>
      <p:sp>
        <p:nvSpPr>
          <p:cNvPr id="7" name="Isosceles Triangle 6">
            <a:extLst>
              <a:ext uri="{FF2B5EF4-FFF2-40B4-BE49-F238E27FC236}">
                <a16:creationId xmlns:a16="http://schemas.microsoft.com/office/drawing/2014/main" id="{FE0AE138-5925-4D2D-8B5B-3FFF6AE9FCEB}"/>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C7F10A80-B4E6-452F-AD62-C1403FBED9D7}"/>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3C95FAE8-7F73-46C2-9FBD-73F6C71EDE64}"/>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9" name="Content Placeholder 27">
            <a:extLst>
              <a:ext uri="{FF2B5EF4-FFF2-40B4-BE49-F238E27FC236}">
                <a16:creationId xmlns:a16="http://schemas.microsoft.com/office/drawing/2014/main" id="{A6E154F8-E1F9-4FC5-80E6-7F2F646A051A}"/>
              </a:ext>
            </a:extLst>
          </p:cNvPr>
          <p:cNvSpPr>
            <a:spLocks noGrp="1"/>
          </p:cNvSpPr>
          <p:nvPr>
            <p:ph idx="1"/>
          </p:nvPr>
        </p:nvSpPr>
        <p:spPr>
          <a:xfrm>
            <a:off x="381000" y="1547813"/>
            <a:ext cx="8382000" cy="4525962"/>
          </a:xfrm>
          <a:solidFill>
            <a:schemeClr val="tx1"/>
          </a:solidFill>
        </p:spPr>
        <p:txBody>
          <a:bodyPr/>
          <a:lstStyle/>
          <a:p>
            <a:pPr marL="520700" indent="-520700">
              <a:buFont typeface="Arial" panose="020B0604020202020204" pitchFamily="34" charset="0"/>
              <a:buNone/>
            </a:pPr>
            <a:r>
              <a:rPr lang="en-US" altLang="en-US" sz="3600" dirty="0">
                <a:solidFill>
                  <a:srgbClr val="FFFF99"/>
                </a:solidFill>
                <a:latin typeface="Trebuchet MS" panose="020B0603020202020204" pitchFamily="34" charset="0"/>
              </a:rPr>
              <a:t>2.</a:t>
            </a:r>
          </a:p>
          <a:p>
            <a:pPr marL="520700" indent="-520700">
              <a:buFont typeface="Arial" panose="020B0604020202020204" pitchFamily="34" charset="0"/>
              <a:buNone/>
            </a:pPr>
            <a:endParaRPr lang="en-US" altLang="en-US" i="1" dirty="0">
              <a:solidFill>
                <a:srgbClr val="FFFF99"/>
              </a:solidFill>
              <a:latin typeface="Trebuchet MS" panose="020B0603020202020204" pitchFamily="34" charset="0"/>
            </a:endParaRPr>
          </a:p>
          <a:p>
            <a:pPr marL="520700" indent="-520700">
              <a:buFont typeface="Arial" panose="020B0604020202020204" pitchFamily="34" charset="0"/>
              <a:buNone/>
            </a:pPr>
            <a:r>
              <a:rPr lang="en-US" altLang="en-US" sz="3000" i="1" dirty="0">
                <a:solidFill>
                  <a:srgbClr val="FFFF99"/>
                </a:solidFill>
                <a:latin typeface="Trebuchet MS" panose="020B0603020202020204" pitchFamily="34" charset="0"/>
              </a:rPr>
              <a:t>Example of a </a:t>
            </a:r>
            <a:r>
              <a:rPr lang="en-US" altLang="en-US" sz="3000" i="1" u="sng" dirty="0">
                <a:solidFill>
                  <a:srgbClr val="FFFF99"/>
                </a:solidFill>
                <a:latin typeface="Trebuchet MS" panose="020B0603020202020204" pitchFamily="34" charset="0"/>
              </a:rPr>
              <a:t>metal carbonate</a:t>
            </a:r>
            <a:r>
              <a:rPr lang="en-US" altLang="en-US" sz="3000" i="1" dirty="0">
                <a:solidFill>
                  <a:srgbClr val="FFFF99"/>
                </a:solidFill>
                <a:latin typeface="Trebuchet MS" panose="020B0603020202020204" pitchFamily="34" charset="0"/>
              </a:rPr>
              <a:t> decomposition:</a:t>
            </a:r>
          </a:p>
          <a:p>
            <a:pPr marL="520700" indent="-520700">
              <a:buFont typeface="Arial" panose="020B0604020202020204" pitchFamily="34" charset="0"/>
              <a:buNone/>
            </a:pPr>
            <a:r>
              <a:rPr lang="en-US" altLang="en-US" sz="2700" dirty="0">
                <a:solidFill>
                  <a:srgbClr val="FFFF99"/>
                </a:solidFill>
                <a:latin typeface="Trebuchet MS" panose="020B0603020202020204" pitchFamily="34" charset="0"/>
                <a:sym typeface="Wingdings" panose="05000000000000000000" pitchFamily="2" charset="2"/>
              </a:rPr>
              <a:t>potassium carbonate</a:t>
            </a:r>
            <a:r>
              <a:rPr lang="en-US" altLang="en-US" sz="2700" dirty="0">
                <a:solidFill>
                  <a:srgbClr val="FFFF99"/>
                </a:solidFill>
                <a:latin typeface="Trebuchet MS" panose="020B0603020202020204" pitchFamily="34" charset="0"/>
                <a:sym typeface="Symbol" panose="05050102010706020507" pitchFamily="18" charset="2"/>
              </a:rPr>
              <a:t> </a:t>
            </a:r>
            <a:endParaRPr lang="en-US" altLang="en-US" sz="2700" dirty="0">
              <a:solidFill>
                <a:srgbClr val="FFFF99"/>
              </a:solidFill>
              <a:latin typeface="Trebuchet MS" panose="020B0603020202020204" pitchFamily="34" charset="0"/>
              <a:sym typeface="Wingdings" panose="05000000000000000000" pitchFamily="2" charset="2"/>
            </a:endParaRPr>
          </a:p>
        </p:txBody>
      </p:sp>
      <p:sp>
        <p:nvSpPr>
          <p:cNvPr id="12" name="TextBox 11">
            <a:extLst>
              <a:ext uri="{FF2B5EF4-FFF2-40B4-BE49-F238E27FC236}">
                <a16:creationId xmlns:a16="http://schemas.microsoft.com/office/drawing/2014/main" id="{D12BE7E5-6D02-4B09-A741-2AA84DB17898}"/>
              </a:ext>
            </a:extLst>
          </p:cNvPr>
          <p:cNvSpPr txBox="1">
            <a:spLocks noChangeArrowheads="1"/>
          </p:cNvSpPr>
          <p:nvPr/>
        </p:nvSpPr>
        <p:spPr bwMode="auto">
          <a:xfrm>
            <a:off x="2971800" y="3276600"/>
            <a:ext cx="502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2700" i="1">
                <a:solidFill>
                  <a:srgbClr val="FF0000"/>
                </a:solidFill>
                <a:latin typeface="Trebuchet MS" panose="020B0603020202020204" pitchFamily="34" charset="0"/>
              </a:rPr>
              <a:t>potassium </a:t>
            </a:r>
            <a:r>
              <a:rPr lang="en-US" altLang="en-US" sz="2700" i="1">
                <a:solidFill>
                  <a:srgbClr val="FFFF00"/>
                </a:solidFill>
                <a:latin typeface="Trebuchet MS" panose="020B0603020202020204" pitchFamily="34" charset="0"/>
              </a:rPr>
              <a:t>oxide + carbon dioxide</a:t>
            </a:r>
            <a:endParaRPr lang="en-US" altLang="en-US" sz="2700" i="1" u="sng">
              <a:solidFill>
                <a:srgbClr val="FFFF00"/>
              </a:solidFill>
              <a:latin typeface="Trebuchet MS" panose="020B0603020202020204" pitchFamily="34" charset="0"/>
            </a:endParaRPr>
          </a:p>
        </p:txBody>
      </p:sp>
      <p:sp>
        <p:nvSpPr>
          <p:cNvPr id="13" name="TextBox 12">
            <a:extLst>
              <a:ext uri="{FF2B5EF4-FFF2-40B4-BE49-F238E27FC236}">
                <a16:creationId xmlns:a16="http://schemas.microsoft.com/office/drawing/2014/main" id="{EE976610-A9CC-4FD7-93E6-BFA73E0A6F46}"/>
              </a:ext>
            </a:extLst>
          </p:cNvPr>
          <p:cNvSpPr txBox="1">
            <a:spLocks noChangeArrowheads="1"/>
          </p:cNvSpPr>
          <p:nvPr/>
        </p:nvSpPr>
        <p:spPr bwMode="auto">
          <a:xfrm>
            <a:off x="909638" y="1676400"/>
            <a:ext cx="7848600" cy="508000"/>
          </a:xfrm>
          <a:prstGeom prst="rect">
            <a:avLst/>
          </a:prstGeom>
          <a:noFill/>
          <a:ln w="25400">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700" i="1" u="sng" dirty="0">
                <a:solidFill>
                  <a:srgbClr val="FFFF99"/>
                </a:solidFill>
                <a:latin typeface="Trebuchet MS" panose="020B0603020202020204" pitchFamily="34" charset="0"/>
              </a:rPr>
              <a:t>metal</a:t>
            </a:r>
            <a:r>
              <a:rPr lang="en-US" altLang="en-US" sz="2700" i="1" dirty="0">
                <a:solidFill>
                  <a:srgbClr val="FFFF99"/>
                </a:solidFill>
                <a:latin typeface="Trebuchet MS" panose="020B0603020202020204" pitchFamily="34" charset="0"/>
              </a:rPr>
              <a:t> carbonate </a:t>
            </a:r>
            <a:r>
              <a:rPr lang="en-US" altLang="en-US" sz="2700" i="1" dirty="0">
                <a:solidFill>
                  <a:srgbClr val="FFFF99"/>
                </a:solidFill>
                <a:latin typeface="Trebuchet MS" panose="020B0603020202020204" pitchFamily="34" charset="0"/>
                <a:sym typeface="Symbol" panose="05050102010706020507" pitchFamily="18" charset="2"/>
              </a:rPr>
              <a:t></a:t>
            </a:r>
            <a:r>
              <a:rPr lang="en-US" altLang="en-US" sz="2700" i="1" dirty="0">
                <a:solidFill>
                  <a:srgbClr val="FFFF99"/>
                </a:solidFill>
                <a:latin typeface="Trebuchet MS" panose="020B0603020202020204" pitchFamily="34" charset="0"/>
                <a:sym typeface="Wingdings" panose="05000000000000000000" pitchFamily="2" charset="2"/>
              </a:rPr>
              <a:t> </a:t>
            </a:r>
            <a:r>
              <a:rPr lang="en-US" altLang="en-US" sz="2700" i="1" u="sng" dirty="0">
                <a:solidFill>
                  <a:srgbClr val="FFFF99"/>
                </a:solidFill>
                <a:latin typeface="Trebuchet MS" panose="020B0603020202020204" pitchFamily="34" charset="0"/>
                <a:sym typeface="Wingdings" panose="05000000000000000000" pitchFamily="2" charset="2"/>
              </a:rPr>
              <a:t>metal</a:t>
            </a:r>
            <a:r>
              <a:rPr lang="en-US" altLang="en-US" sz="2700" i="1" dirty="0">
                <a:solidFill>
                  <a:srgbClr val="FFFF99"/>
                </a:solidFill>
                <a:latin typeface="Trebuchet MS" panose="020B0603020202020204" pitchFamily="34" charset="0"/>
                <a:sym typeface="Wingdings" panose="05000000000000000000" pitchFamily="2" charset="2"/>
              </a:rPr>
              <a:t> oxide + carbon dioxide</a:t>
            </a:r>
            <a:endParaRPr lang="en-US" altLang="en-US" sz="2700" i="1" u="sng" dirty="0">
              <a:solidFill>
                <a:srgbClr val="FFFF99"/>
              </a:solidFill>
              <a:latin typeface="Trebuchet MS" panose="020B0603020202020204" pitchFamily="34" charset="0"/>
            </a:endParaRPr>
          </a:p>
        </p:txBody>
      </p:sp>
      <p:grpSp>
        <p:nvGrpSpPr>
          <p:cNvPr id="2" name="Group 14">
            <a:extLst>
              <a:ext uri="{FF2B5EF4-FFF2-40B4-BE49-F238E27FC236}">
                <a16:creationId xmlns:a16="http://schemas.microsoft.com/office/drawing/2014/main" id="{C5BFD484-911A-422E-9014-89EE96BBAF4D}"/>
              </a:ext>
            </a:extLst>
          </p:cNvPr>
          <p:cNvGrpSpPr>
            <a:grpSpLocks/>
          </p:cNvGrpSpPr>
          <p:nvPr/>
        </p:nvGrpSpPr>
        <p:grpSpPr bwMode="auto">
          <a:xfrm>
            <a:off x="5562600" y="3836988"/>
            <a:ext cx="2560638" cy="293687"/>
            <a:chOff x="5257800" y="3643311"/>
            <a:chExt cx="3435079" cy="293028"/>
          </a:xfrm>
        </p:grpSpPr>
        <p:cxnSp>
          <p:nvCxnSpPr>
            <p:cNvPr id="3" name="Straight Connector 2">
              <a:extLst>
                <a:ext uri="{FF2B5EF4-FFF2-40B4-BE49-F238E27FC236}">
                  <a16:creationId xmlns:a16="http://schemas.microsoft.com/office/drawing/2014/main" id="{4DE60AB8-CABF-448B-BEFA-272699EB7F72}"/>
                </a:ext>
              </a:extLst>
            </p:cNvPr>
            <p:cNvCxnSpPr/>
            <p:nvPr/>
          </p:nvCxnSpPr>
          <p:spPr>
            <a:xfrm>
              <a:off x="5257800" y="3643311"/>
              <a:ext cx="0" cy="29302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4111E83-D228-4311-9548-9D7653AFB91D}"/>
                </a:ext>
              </a:extLst>
            </p:cNvPr>
            <p:cNvCxnSpPr/>
            <p:nvPr/>
          </p:nvCxnSpPr>
          <p:spPr>
            <a:xfrm>
              <a:off x="5259930" y="3936339"/>
              <a:ext cx="3430818"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2D9FBC-473A-4CC7-B5BF-066827A25995}"/>
                </a:ext>
              </a:extLst>
            </p:cNvPr>
            <p:cNvCxnSpPr/>
            <p:nvPr/>
          </p:nvCxnSpPr>
          <p:spPr>
            <a:xfrm>
              <a:off x="8692879" y="3643311"/>
              <a:ext cx="0" cy="29302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EAFD3EC4-6AB1-4E2B-A215-FB0E360630B9}"/>
              </a:ext>
            </a:extLst>
          </p:cNvPr>
          <p:cNvSpPr txBox="1">
            <a:spLocks noChangeArrowheads="1"/>
          </p:cNvSpPr>
          <p:nvPr/>
        </p:nvSpPr>
        <p:spPr bwMode="auto">
          <a:xfrm>
            <a:off x="4724400" y="4114800"/>
            <a:ext cx="42910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i="1">
                <a:solidFill>
                  <a:srgbClr val="FFFF00"/>
                </a:solidFill>
                <a:latin typeface="Trebuchet MS" panose="020B0603020202020204" pitchFamily="34" charset="0"/>
              </a:rPr>
              <a:t>Always apart of the product!</a:t>
            </a:r>
            <a:endParaRPr lang="en-US" altLang="en-US" sz="1600" i="1" u="sng">
              <a:solidFill>
                <a:srgbClr val="FFFF00"/>
              </a:solidFill>
              <a:latin typeface="Trebuchet MS" panose="020B0603020202020204" pitchFamily="34" charset="0"/>
            </a:endParaRPr>
          </a:p>
        </p:txBody>
      </p:sp>
      <p:sp>
        <p:nvSpPr>
          <p:cNvPr id="19" name="TextBox 18">
            <a:extLst>
              <a:ext uri="{FF2B5EF4-FFF2-40B4-BE49-F238E27FC236}">
                <a16:creationId xmlns:a16="http://schemas.microsoft.com/office/drawing/2014/main" id="{BC1106A2-C8FE-4731-BBC4-AACF3AB28A24}"/>
              </a:ext>
            </a:extLst>
          </p:cNvPr>
          <p:cNvSpPr txBox="1">
            <a:spLocks noChangeArrowheads="1"/>
          </p:cNvSpPr>
          <p:nvPr/>
        </p:nvSpPr>
        <p:spPr bwMode="auto">
          <a:xfrm>
            <a:off x="2041525" y="2159000"/>
            <a:ext cx="13112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2700">
                <a:solidFill>
                  <a:srgbClr val="FF0000"/>
                </a:solidFill>
                <a:latin typeface="Trebuchet MS" panose="020B0603020202020204" pitchFamily="34" charset="0"/>
              </a:rPr>
              <a:t>(CO</a:t>
            </a:r>
            <a:r>
              <a:rPr lang="en-US" altLang="en-US" sz="2700" baseline="-25000">
                <a:solidFill>
                  <a:srgbClr val="FF0000"/>
                </a:solidFill>
                <a:latin typeface="Trebuchet MS" panose="020B0603020202020204" pitchFamily="34" charset="0"/>
              </a:rPr>
              <a:t>3</a:t>
            </a:r>
            <a:r>
              <a:rPr lang="en-US" altLang="en-US" sz="2700">
                <a:solidFill>
                  <a:srgbClr val="FF0000"/>
                </a:solidFill>
                <a:latin typeface="Trebuchet MS" panose="020B0603020202020204" pitchFamily="34" charset="0"/>
              </a:rPr>
              <a:t>)</a:t>
            </a:r>
            <a:r>
              <a:rPr lang="en-US" altLang="en-US" sz="2700" baseline="30000">
                <a:solidFill>
                  <a:srgbClr val="FF0000"/>
                </a:solidFill>
                <a:latin typeface="Trebuchet MS" panose="020B0603020202020204" pitchFamily="34" charset="0"/>
              </a:rPr>
              <a:t>-2</a:t>
            </a:r>
            <a:endParaRPr lang="en-US" altLang="en-US" sz="2700" u="sng" baseline="30000">
              <a:solidFill>
                <a:srgbClr val="FFFF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24"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399</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Script MT Bold</vt:lpstr>
      <vt:lpstr>Trebuchet MS</vt:lpstr>
      <vt:lpstr>Office Theme</vt:lpstr>
      <vt:lpstr>Unit: Chemical Reactions</vt:lpstr>
      <vt:lpstr>After today you should be able to…</vt:lpstr>
      <vt:lpstr>Types of Chemical Reactions</vt:lpstr>
      <vt:lpstr>Predicting Products</vt:lpstr>
      <vt:lpstr>Examples of synthesis:</vt:lpstr>
      <vt:lpstr>Predicting Products</vt:lpstr>
      <vt:lpstr>Examples of decomposition:</vt:lpstr>
      <vt:lpstr>Examples of “special” decompositions:</vt:lpstr>
      <vt:lpstr>Examples of “special” decompositions:</vt:lpstr>
      <vt:lpstr>Examples of “special” decompositions:</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Reactions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107</cp:revision>
  <dcterms:created xsi:type="dcterms:W3CDTF">2012-02-02T01:38:20Z</dcterms:created>
  <dcterms:modified xsi:type="dcterms:W3CDTF">2019-07-23T16:45:29Z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