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8" r:id="rId2"/>
    <p:sldId id="258" r:id="rId3"/>
    <p:sldId id="259" r:id="rId4"/>
    <p:sldId id="260" r:id="rId5"/>
    <p:sldId id="261" r:id="rId6"/>
    <p:sldId id="262" r:id="rId7"/>
    <p:sldId id="263" r:id="rId8"/>
    <p:sldId id="264" r:id="rId9"/>
    <p:sldId id="265" r:id="rId10"/>
    <p:sldId id="266"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E"/>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9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28E881-7002-484B-9A56-3E42035E0806}" type="datetimeFigureOut">
              <a:rPr lang="en-US" smtClean="0"/>
              <a:pPr/>
              <a:t>7/26/2019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81CD1-ED84-4776-B20B-9498CB1E9FE7}" type="slidenum">
              <a:rPr lang="en-US" smtClean="0"/>
              <a:pPr/>
              <a:t>‹#›</a:t>
            </a:fld>
            <a:endParaRPr lang="en-US"/>
          </a:p>
        </p:txBody>
      </p:sp>
    </p:spTree>
    <p:extLst>
      <p:ext uri="{BB962C8B-B14F-4D97-AF65-F5344CB8AC3E}">
        <p14:creationId xmlns:p14="http://schemas.microsoft.com/office/powerpoint/2010/main" val="2424043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TextEdit="1"/>
          </p:cNvSpPr>
          <p:nvPr>
            <p:ph type="sldImg"/>
          </p:nvPr>
        </p:nvSpPr>
        <p:spPr bwMode="auto">
          <a:noFill/>
          <a:ln>
            <a:solidFill>
              <a:srgbClr val="000000"/>
            </a:solidFill>
            <a:miter lim="800000"/>
            <a:headEnd/>
            <a:tailEnd/>
          </a:ln>
        </p:spPr>
      </p:sp>
      <p:sp>
        <p:nvSpPr>
          <p:cNvPr id="9219" name="Rectangle 3"/>
          <p:cNvSpPr>
            <a:spLocks noGrp="1"/>
          </p:cNvSpPr>
          <p:nvPr>
            <p:ph type="body" idx="1"/>
          </p:nvPr>
        </p:nvSpPr>
        <p:spPr bwMode="auto">
          <a:noFill/>
        </p:spPr>
        <p:txBody>
          <a:bodyPr wrap="square" numCol="1" anchor="t" anchorCtr="0" compatLnSpc="1">
            <a:prstTxWarp prst="textNoShape">
              <a:avLst/>
            </a:prstTxWarp>
          </a:bodyPr>
          <a:lstStyle/>
          <a:p>
            <a:r>
              <a:rPr lang="en-US"/>
              <a:t>Reaction 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TextEdit="1"/>
          </p:cNvSpPr>
          <p:nvPr>
            <p:ph type="sldImg"/>
          </p:nvPr>
        </p:nvSpPr>
        <p:spPr bwMode="auto">
          <a:noFill/>
          <a:ln>
            <a:solidFill>
              <a:srgbClr val="000000"/>
            </a:solidFill>
            <a:miter lim="800000"/>
            <a:headEnd/>
            <a:tailEnd/>
          </a:ln>
        </p:spPr>
      </p:sp>
      <p:sp>
        <p:nvSpPr>
          <p:cNvPr id="10243" name="Rectangle 3"/>
          <p:cNvSpPr>
            <a:spLocks noGrp="1"/>
          </p:cNvSpPr>
          <p:nvPr>
            <p:ph type="body" idx="1"/>
          </p:nvPr>
        </p:nvSpPr>
        <p:spPr bwMode="auto">
          <a:noFill/>
        </p:spPr>
        <p:txBody>
          <a:bodyPr wrap="square" numCol="1" anchor="t" anchorCtr="0" compatLnSpc="1">
            <a:prstTxWarp prst="textNoShape">
              <a:avLst/>
            </a:prstTxWarp>
          </a:bodyPr>
          <a:lstStyle/>
          <a:p>
            <a:r>
              <a:rPr lang="en-US"/>
              <a:t>Reaction on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66DFA88-69B4-406B-A7CC-91483666E71A}" type="datetimeFigureOut">
              <a:rPr lang="en-US"/>
              <a:pPr>
                <a:defRPr/>
              </a:pPr>
              <a:t>7/26/2019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B4FED1-68DB-496E-9916-CF2C944D25A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2AF584D-0DDC-44CB-A074-73BCB3D1F851}" type="datetimeFigureOut">
              <a:rPr lang="en-US"/>
              <a:pPr>
                <a:defRPr/>
              </a:pPr>
              <a:t>7/26/2019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1A82E2-0EC8-479A-A445-F61E454718E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9727A65-23E8-4C5C-8706-0BB5442F1E37}" type="datetimeFigureOut">
              <a:rPr lang="en-US"/>
              <a:pPr>
                <a:defRPr/>
              </a:pPr>
              <a:t>7/26/2019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0FEDBC-CB5F-418C-B291-97A13AE02EB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C44E27-2791-4B8A-BE37-90FA824C2D1A}" type="datetimeFigureOut">
              <a:rPr lang="en-US"/>
              <a:pPr>
                <a:defRPr/>
              </a:pPr>
              <a:t>7/26/2019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D97B47-35D5-4D95-8BD7-D7D119B94FC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B32ABD-39E0-4707-BF05-810103045DCA}" type="datetimeFigureOut">
              <a:rPr lang="en-US"/>
              <a:pPr>
                <a:defRPr/>
              </a:pPr>
              <a:t>7/26/2019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09943A-06A5-42DE-BBB8-CD5BD9C294F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A177C88-4807-4B1E-AF03-CDABE04170E5}" type="datetimeFigureOut">
              <a:rPr lang="en-US"/>
              <a:pPr>
                <a:defRPr/>
              </a:pPr>
              <a:t>7/26/2019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684CBF-304F-49BA-B57A-391CACB926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856A7D7-1112-4030-B38E-2CE662C7AD98}" type="datetimeFigureOut">
              <a:rPr lang="en-US"/>
              <a:pPr>
                <a:defRPr/>
              </a:pPr>
              <a:t>7/26/2019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A169BE4-E222-4132-9C3F-FDCC5217A07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FABE6D0-E145-4ECF-8815-2142B7490F68}" type="datetimeFigureOut">
              <a:rPr lang="en-US"/>
              <a:pPr>
                <a:defRPr/>
              </a:pPr>
              <a:t>7/26/2019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1BB8C94-4D7D-45A6-AAFA-2D1690C0AB3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CDB41B4-76FF-426B-84B0-F72A74704153}" type="datetimeFigureOut">
              <a:rPr lang="en-US"/>
              <a:pPr>
                <a:defRPr/>
              </a:pPr>
              <a:t>7/26/2019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588CA08-BBF9-4EC2-B0DE-09FDC5BB778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1D81E18-AE61-4CB9-841B-CED2BEA7819B}" type="datetimeFigureOut">
              <a:rPr lang="en-US"/>
              <a:pPr>
                <a:defRPr/>
              </a:pPr>
              <a:t>7/26/2019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E4EEB82-D424-4034-8F60-1B62082B82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1AFAA2-1E46-4BA0-B821-0893628BC327}" type="datetimeFigureOut">
              <a:rPr lang="en-US"/>
              <a:pPr>
                <a:defRPr/>
              </a:pPr>
              <a:t>7/26/2019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C14ECC-D242-494F-9955-1C74F4C69A9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Text Box 7">
            <a:extLst>
              <a:ext uri="{FF2B5EF4-FFF2-40B4-BE49-F238E27FC236}">
                <a16:creationId xmlns:a16="http://schemas.microsoft.com/office/drawing/2014/main" id="{1F736496-C038-4856-8CF3-0359F69A9C5D}"/>
              </a:ext>
            </a:extLst>
          </p:cNvPr>
          <p:cNvSpPr txBox="1">
            <a:spLocks noChangeArrowheads="1"/>
          </p:cNvSpPr>
          <p:nvPr userDrawn="1"/>
        </p:nvSpPr>
        <p:spPr bwMode="auto">
          <a:xfrm>
            <a:off x="6973888" y="6642100"/>
            <a:ext cx="21701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800" dirty="0">
                <a:latin typeface="Trebuchet MS" panose="020B0603020202020204" pitchFamily="34" charset="0"/>
              </a:rPr>
              <a:t>Copyright © 2011 - MsRazz ChemClass</a:t>
            </a:r>
          </a:p>
        </p:txBody>
      </p:sp>
      <p:pic>
        <p:nvPicPr>
          <p:cNvPr id="1026" name="Picture 2" descr="https://dr282zn36sxxg.cloudfront.net/datastreams/f-d%3A6d7119bbb2a44ebc167c400360293c0d2b3efac4fc4b0c15710224a8%2BIMAGE_THUMB_POSTCARD%2BIMAGE_THUMB_POSTCARD.1"/>
          <p:cNvPicPr>
            <a:picLocks noChangeAspect="1" noChangeArrowheads="1"/>
          </p:cNvPicPr>
          <p:nvPr userDrawn="1"/>
        </p:nvPicPr>
        <p:blipFill>
          <a:blip r:embed="rId13" cstate="print"/>
          <a:srcRect l="9190" t="16167" r="9760" b="3000"/>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381000" y="274638"/>
            <a:ext cx="8458200" cy="868362"/>
          </a:xfrm>
          <a:prstGeom prst="rect">
            <a:avLst/>
          </a:prstGeom>
          <a:solidFill>
            <a:schemeClr val="bg1">
              <a:alpha val="74901"/>
            </a:schemeClr>
          </a:solidFill>
          <a:ln w="38100">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381000" y="1295400"/>
            <a:ext cx="8458200" cy="5105400"/>
          </a:xfrm>
          <a:prstGeom prst="rect">
            <a:avLst/>
          </a:prstGeom>
          <a:solidFill>
            <a:schemeClr val="bg1">
              <a:alpha val="74901"/>
            </a:schemeClr>
          </a:solidFill>
          <a:ln w="38100">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8E96A84-3C11-4087-A783-5FB716E02421}" type="datetimeFigureOut">
              <a:rPr lang="en-US"/>
              <a:pPr>
                <a:defRPr/>
              </a:pPr>
              <a:t>7/26/2019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C3C42E-13BA-4EF6-885E-06A2383852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Trebuchet MS" pitchFamily="34" charset="0"/>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rebuchet MS"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rebuchet MS"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rebuchet MS"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rebuchet MS"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362200"/>
            <a:ext cx="7772400" cy="1238250"/>
          </a:xfrm>
        </p:spPr>
        <p:txBody>
          <a:bodyPr/>
          <a:lstStyle/>
          <a:p>
            <a:pPr eaLnBrk="1" hangingPunct="1"/>
            <a:r>
              <a:rPr lang="en-US" sz="6400" b="1"/>
              <a:t>Unit: Stoichiometry</a:t>
            </a:r>
          </a:p>
        </p:txBody>
      </p:sp>
      <p:sp>
        <p:nvSpPr>
          <p:cNvPr id="2051" name="Text Box 30"/>
          <p:cNvSpPr txBox="1">
            <a:spLocks noChangeArrowheads="1"/>
          </p:cNvSpPr>
          <p:nvPr/>
        </p:nvSpPr>
        <p:spPr bwMode="auto">
          <a:xfrm>
            <a:off x="685800" y="3646488"/>
            <a:ext cx="7772400" cy="1015663"/>
          </a:xfrm>
          <a:prstGeom prst="rect">
            <a:avLst/>
          </a:prstGeom>
          <a:solidFill>
            <a:schemeClr val="bg1">
              <a:alpha val="74901"/>
            </a:schemeClr>
          </a:solidFill>
          <a:ln w="38100">
            <a:solidFill>
              <a:schemeClr val="tx1"/>
            </a:solidFill>
            <a:miter lim="800000"/>
            <a:headEnd/>
            <a:tailEnd/>
          </a:ln>
        </p:spPr>
        <p:txBody>
          <a:bodyPr>
            <a:spAutoFit/>
          </a:bodyPr>
          <a:lstStyle/>
          <a:p>
            <a:pPr algn="r">
              <a:spcBef>
                <a:spcPct val="50000"/>
              </a:spcBef>
            </a:pPr>
            <a:r>
              <a:rPr lang="en-US" sz="3000" i="1" dirty="0">
                <a:latin typeface="Trebuchet MS" pitchFamily="34" charset="0"/>
              </a:rPr>
              <a:t>Using </a:t>
            </a:r>
            <a:r>
              <a:rPr lang="en-US" sz="3000" i="1" dirty="0">
                <a:solidFill>
                  <a:srgbClr val="002060"/>
                </a:solidFill>
                <a:latin typeface="Trebuchet MS" pitchFamily="34" charset="0"/>
              </a:rPr>
              <a:t>Mole Ratios </a:t>
            </a:r>
            <a:r>
              <a:rPr lang="en-US" sz="3000" i="1" dirty="0">
                <a:latin typeface="Trebuchet MS" pitchFamily="34" charset="0"/>
              </a:rPr>
              <a:t>and Review of </a:t>
            </a:r>
            <a:r>
              <a:rPr lang="en-US" sz="3000" i="1" dirty="0">
                <a:solidFill>
                  <a:srgbClr val="002060"/>
                </a:solidFill>
                <a:latin typeface="Trebuchet MS" pitchFamily="34" charset="0"/>
              </a:rPr>
              <a:t>Balancing Chemical Equations</a:t>
            </a:r>
          </a:p>
        </p:txBody>
      </p:sp>
      <p:sp>
        <p:nvSpPr>
          <p:cNvPr id="2053" name="AutoShape 4"/>
          <p:cNvSpPr>
            <a:spLocks noChangeArrowheads="1"/>
          </p:cNvSpPr>
          <p:nvPr/>
        </p:nvSpPr>
        <p:spPr bwMode="auto">
          <a:xfrm rot="524167">
            <a:off x="5480050" y="1597025"/>
            <a:ext cx="4068763" cy="1239838"/>
          </a:xfrm>
          <a:prstGeom prst="irregularSeal1">
            <a:avLst/>
          </a:prstGeom>
          <a:solidFill>
            <a:schemeClr val="bg1">
              <a:alpha val="75000"/>
            </a:schemeClr>
          </a:solidFill>
          <a:ln w="19050">
            <a:solidFill>
              <a:schemeClr val="tx1"/>
            </a:solidFill>
            <a:miter lim="800000"/>
            <a:headEnd/>
            <a:tailEnd/>
          </a:ln>
          <a:effectLst>
            <a:outerShdw dist="38100" dir="2700000" algn="tl" rotWithShape="0">
              <a:srgbClr val="000000">
                <a:alpha val="39998"/>
              </a:srgbClr>
            </a:outerShdw>
          </a:effectLst>
        </p:spPr>
        <p:txBody>
          <a:bodyPr anchor="ctr"/>
          <a:lstStyle/>
          <a:p>
            <a:pPr algn="ctr">
              <a:spcBef>
                <a:spcPct val="50000"/>
              </a:spcBef>
              <a:spcAft>
                <a:spcPts val="1000"/>
              </a:spcAft>
              <a:defRPr/>
            </a:pPr>
            <a:r>
              <a:rPr lang="en-US" sz="2800" b="1" dirty="0">
                <a:solidFill>
                  <a:srgbClr val="002060"/>
                </a:solidFill>
                <a:latin typeface="Script MT Bold" pitchFamily="66" charset="0"/>
              </a:rPr>
              <a:t>Day 1 - Notes</a:t>
            </a:r>
            <a:endParaRPr lang="en-US" sz="4400" b="1" dirty="0">
              <a:solidFill>
                <a:srgbClr val="002060"/>
              </a:solidFill>
              <a:latin typeface="Script MT Bold"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a:t>Mole-Mole Calculations</a:t>
            </a:r>
            <a:endParaRPr lang="en-US" b="1" dirty="0"/>
          </a:p>
        </p:txBody>
      </p:sp>
      <p:sp>
        <p:nvSpPr>
          <p:cNvPr id="43" name="Content Placeholder 42"/>
          <p:cNvSpPr>
            <a:spLocks noGrp="1"/>
          </p:cNvSpPr>
          <p:nvPr>
            <p:ph idx="1"/>
          </p:nvPr>
        </p:nvSpPr>
        <p:spPr/>
        <p:txBody>
          <a:bodyPr/>
          <a:lstStyle/>
          <a:p>
            <a:endParaRPr lang="en-US" dirty="0"/>
          </a:p>
        </p:txBody>
      </p:sp>
      <p:sp>
        <p:nvSpPr>
          <p:cNvPr id="7" name="TextBox 6"/>
          <p:cNvSpPr txBox="1"/>
          <p:nvPr/>
        </p:nvSpPr>
        <p:spPr>
          <a:xfrm>
            <a:off x="457200" y="1219200"/>
            <a:ext cx="8229600" cy="1015663"/>
          </a:xfrm>
          <a:prstGeom prst="rect">
            <a:avLst/>
          </a:prstGeom>
          <a:noFill/>
        </p:spPr>
        <p:txBody>
          <a:bodyPr wrap="square" rtlCol="0">
            <a:spAutoFit/>
          </a:bodyPr>
          <a:lstStyle/>
          <a:p>
            <a:pPr lvl="0">
              <a:spcBef>
                <a:spcPct val="20000"/>
              </a:spcBef>
            </a:pPr>
            <a:r>
              <a:rPr lang="en-US" sz="3000" b="1" i="1" dirty="0">
                <a:latin typeface="Trebuchet MS" pitchFamily="34" charset="0"/>
              </a:rPr>
              <a:t>Example: </a:t>
            </a:r>
            <a:r>
              <a:rPr lang="en-US" sz="3000" dirty="0">
                <a:latin typeface="Trebuchet MS" pitchFamily="34" charset="0"/>
              </a:rPr>
              <a:t>How many moles of aluminum will react with 0.512 moles of hydrochloric acid?</a:t>
            </a:r>
          </a:p>
        </p:txBody>
      </p:sp>
      <p:sp>
        <p:nvSpPr>
          <p:cNvPr id="5" name="TextBox 4"/>
          <p:cNvSpPr txBox="1"/>
          <p:nvPr/>
        </p:nvSpPr>
        <p:spPr>
          <a:xfrm>
            <a:off x="380999" y="2209800"/>
            <a:ext cx="1897659" cy="461665"/>
          </a:xfrm>
          <a:prstGeom prst="rect">
            <a:avLst/>
          </a:prstGeom>
          <a:noFill/>
        </p:spPr>
        <p:txBody>
          <a:bodyPr wrap="square" rtlCol="0">
            <a:spAutoFit/>
          </a:bodyPr>
          <a:lstStyle/>
          <a:p>
            <a:pPr algn="ctr"/>
            <a:r>
              <a:rPr lang="en-US" sz="2400" b="1" i="1" dirty="0">
                <a:solidFill>
                  <a:srgbClr val="000066"/>
                </a:solidFill>
                <a:latin typeface="Trebuchet MS" pitchFamily="34" charset="0"/>
              </a:rPr>
              <a:t>aluminum</a:t>
            </a:r>
            <a:endParaRPr lang="en-US" sz="2400" b="1" i="1" baseline="-25000" dirty="0">
              <a:solidFill>
                <a:srgbClr val="000066"/>
              </a:solidFill>
              <a:latin typeface="Trebuchet MS" pitchFamily="34" charset="0"/>
            </a:endParaRPr>
          </a:p>
        </p:txBody>
      </p:sp>
      <p:sp>
        <p:nvSpPr>
          <p:cNvPr id="9" name="TextBox 8"/>
          <p:cNvSpPr txBox="1"/>
          <p:nvPr/>
        </p:nvSpPr>
        <p:spPr>
          <a:xfrm>
            <a:off x="2423885" y="2209800"/>
            <a:ext cx="3019687" cy="461665"/>
          </a:xfrm>
          <a:prstGeom prst="rect">
            <a:avLst/>
          </a:prstGeom>
          <a:noFill/>
        </p:spPr>
        <p:txBody>
          <a:bodyPr wrap="square" rtlCol="0">
            <a:spAutoFit/>
          </a:bodyPr>
          <a:lstStyle/>
          <a:p>
            <a:pPr algn="ctr"/>
            <a:r>
              <a:rPr lang="en-US" sz="2400" b="1" i="1" dirty="0">
                <a:solidFill>
                  <a:srgbClr val="000066"/>
                </a:solidFill>
                <a:latin typeface="Trebuchet MS" pitchFamily="34" charset="0"/>
              </a:rPr>
              <a:t>hydrochloric acid</a:t>
            </a:r>
            <a:endParaRPr lang="en-US" sz="2400" b="1" i="1" baseline="-25000" dirty="0">
              <a:solidFill>
                <a:srgbClr val="000066"/>
              </a:solidFill>
              <a:latin typeface="Trebuchet MS" pitchFamily="34" charset="0"/>
            </a:endParaRPr>
          </a:p>
        </p:txBody>
      </p:sp>
      <p:sp>
        <p:nvSpPr>
          <p:cNvPr id="10" name="TextBox 9"/>
          <p:cNvSpPr txBox="1"/>
          <p:nvPr/>
        </p:nvSpPr>
        <p:spPr>
          <a:xfrm>
            <a:off x="5105400" y="2237993"/>
            <a:ext cx="685800" cy="461665"/>
          </a:xfrm>
          <a:prstGeom prst="rect">
            <a:avLst/>
          </a:prstGeom>
          <a:noFill/>
        </p:spPr>
        <p:txBody>
          <a:bodyPr wrap="square" rtlCol="0">
            <a:spAutoFit/>
          </a:bodyPr>
          <a:lstStyle/>
          <a:p>
            <a:pPr algn="ctr"/>
            <a:r>
              <a:rPr lang="en-US" sz="2400" dirty="0">
                <a:solidFill>
                  <a:srgbClr val="000066"/>
                </a:solidFill>
                <a:latin typeface="Trebuchet MS" pitchFamily="34" charset="0"/>
                <a:sym typeface="Wingdings" pitchFamily="2" charset="2"/>
              </a:rPr>
              <a:t></a:t>
            </a:r>
            <a:endParaRPr lang="en-US" sz="2400" baseline="-25000" dirty="0">
              <a:solidFill>
                <a:srgbClr val="000066"/>
              </a:solidFill>
              <a:latin typeface="Trebuchet MS" pitchFamily="34" charset="0"/>
            </a:endParaRPr>
          </a:p>
        </p:txBody>
      </p:sp>
      <p:sp>
        <p:nvSpPr>
          <p:cNvPr id="14" name="TextBox 13"/>
          <p:cNvSpPr txBox="1"/>
          <p:nvPr/>
        </p:nvSpPr>
        <p:spPr>
          <a:xfrm>
            <a:off x="2057400" y="2209800"/>
            <a:ext cx="457200" cy="461665"/>
          </a:xfrm>
          <a:prstGeom prst="rect">
            <a:avLst/>
          </a:prstGeom>
          <a:noFill/>
        </p:spPr>
        <p:txBody>
          <a:bodyPr wrap="square" rtlCol="0">
            <a:spAutoFit/>
          </a:bodyPr>
          <a:lstStyle/>
          <a:p>
            <a:pPr algn="ctr"/>
            <a:r>
              <a:rPr lang="en-US" sz="2400" i="1" dirty="0">
                <a:solidFill>
                  <a:srgbClr val="000066"/>
                </a:solidFill>
                <a:latin typeface="Trebuchet MS" pitchFamily="34" charset="0"/>
              </a:rPr>
              <a:t>+</a:t>
            </a:r>
            <a:endParaRPr lang="en-US" sz="2400" i="1" baseline="-25000" dirty="0">
              <a:solidFill>
                <a:srgbClr val="000066"/>
              </a:solidFill>
              <a:latin typeface="Trebuchet MS" pitchFamily="34" charset="0"/>
            </a:endParaRPr>
          </a:p>
        </p:txBody>
      </p:sp>
      <p:sp>
        <p:nvSpPr>
          <p:cNvPr id="15" name="TextBox 14"/>
          <p:cNvSpPr txBox="1"/>
          <p:nvPr/>
        </p:nvSpPr>
        <p:spPr>
          <a:xfrm>
            <a:off x="5591628" y="2162628"/>
            <a:ext cx="3399972" cy="609398"/>
          </a:xfrm>
          <a:prstGeom prst="rect">
            <a:avLst/>
          </a:prstGeom>
          <a:noFill/>
        </p:spPr>
        <p:txBody>
          <a:bodyPr wrap="square" rtlCol="0">
            <a:spAutoFit/>
          </a:bodyPr>
          <a:lstStyle/>
          <a:p>
            <a:pPr>
              <a:lnSpc>
                <a:spcPct val="70000"/>
              </a:lnSpc>
            </a:pPr>
            <a:r>
              <a:rPr lang="en-US" sz="2400" b="1" dirty="0">
                <a:solidFill>
                  <a:srgbClr val="000066"/>
                </a:solidFill>
                <a:latin typeface="Trebuchet MS" pitchFamily="34" charset="0"/>
                <a:sym typeface="Wingdings" pitchFamily="2" charset="2"/>
              </a:rPr>
              <a:t>aluminum + hydrogen</a:t>
            </a:r>
          </a:p>
          <a:p>
            <a:pPr>
              <a:lnSpc>
                <a:spcPct val="70000"/>
              </a:lnSpc>
            </a:pPr>
            <a:r>
              <a:rPr lang="en-US" sz="2400" b="1" dirty="0">
                <a:solidFill>
                  <a:srgbClr val="000066"/>
                </a:solidFill>
                <a:latin typeface="Trebuchet MS" pitchFamily="34" charset="0"/>
                <a:sym typeface="Wingdings" pitchFamily="2" charset="2"/>
              </a:rPr>
              <a:t>chloride</a:t>
            </a:r>
            <a:endParaRPr lang="en-US" sz="2400" b="1" baseline="-25000" dirty="0">
              <a:solidFill>
                <a:srgbClr val="000066"/>
              </a:solidFill>
              <a:latin typeface="Trebuchet MS" pitchFamily="34" charset="0"/>
            </a:endParaRPr>
          </a:p>
        </p:txBody>
      </p:sp>
      <p:sp>
        <p:nvSpPr>
          <p:cNvPr id="16" name="TextBox 15"/>
          <p:cNvSpPr txBox="1"/>
          <p:nvPr/>
        </p:nvSpPr>
        <p:spPr>
          <a:xfrm>
            <a:off x="2667000" y="2024742"/>
            <a:ext cx="2590800" cy="369332"/>
          </a:xfrm>
          <a:prstGeom prst="rect">
            <a:avLst/>
          </a:prstGeom>
          <a:noFill/>
        </p:spPr>
        <p:txBody>
          <a:bodyPr wrap="square" rtlCol="0">
            <a:spAutoFit/>
          </a:bodyPr>
          <a:lstStyle/>
          <a:p>
            <a:pPr algn="ctr"/>
            <a:r>
              <a:rPr lang="en-US" i="1" dirty="0">
                <a:solidFill>
                  <a:srgbClr val="FF0000"/>
                </a:solidFill>
                <a:latin typeface="Trebuchet MS" pitchFamily="34" charset="0"/>
              </a:rPr>
              <a:t>hydrogen chloride</a:t>
            </a:r>
            <a:endParaRPr lang="en-US" i="1" baseline="-25000" dirty="0">
              <a:solidFill>
                <a:srgbClr val="FF0000"/>
              </a:solidFill>
              <a:latin typeface="Trebuchet MS" pitchFamily="34" charset="0"/>
            </a:endParaRPr>
          </a:p>
        </p:txBody>
      </p:sp>
      <p:cxnSp>
        <p:nvCxnSpPr>
          <p:cNvPr id="18" name="Straight Connector 17"/>
          <p:cNvCxnSpPr/>
          <p:nvPr/>
        </p:nvCxnSpPr>
        <p:spPr>
          <a:xfrm>
            <a:off x="2587170" y="2459390"/>
            <a:ext cx="25603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219200" y="2667000"/>
            <a:ext cx="1066800" cy="584775"/>
          </a:xfrm>
          <a:prstGeom prst="rect">
            <a:avLst/>
          </a:prstGeom>
          <a:noFill/>
        </p:spPr>
        <p:txBody>
          <a:bodyPr wrap="square" rtlCol="0">
            <a:spAutoFit/>
          </a:bodyPr>
          <a:lstStyle/>
          <a:p>
            <a:pPr algn="ctr"/>
            <a:r>
              <a:rPr lang="en-US" sz="3200" b="1" i="1" dirty="0">
                <a:solidFill>
                  <a:srgbClr val="000066"/>
                </a:solidFill>
                <a:latin typeface="Trebuchet MS" pitchFamily="34" charset="0"/>
              </a:rPr>
              <a:t>__Al</a:t>
            </a:r>
            <a:endParaRPr lang="en-US" sz="3200" b="1" i="1" baseline="-25000" dirty="0">
              <a:solidFill>
                <a:srgbClr val="000066"/>
              </a:solidFill>
              <a:latin typeface="Trebuchet MS" pitchFamily="34" charset="0"/>
            </a:endParaRPr>
          </a:p>
        </p:txBody>
      </p:sp>
      <p:sp>
        <p:nvSpPr>
          <p:cNvPr id="20" name="TextBox 19"/>
          <p:cNvSpPr txBox="1"/>
          <p:nvPr/>
        </p:nvSpPr>
        <p:spPr>
          <a:xfrm>
            <a:off x="2286000" y="2819400"/>
            <a:ext cx="457200" cy="461665"/>
          </a:xfrm>
          <a:prstGeom prst="rect">
            <a:avLst/>
          </a:prstGeom>
          <a:noFill/>
        </p:spPr>
        <p:txBody>
          <a:bodyPr wrap="square" rtlCol="0">
            <a:spAutoFit/>
          </a:bodyPr>
          <a:lstStyle/>
          <a:p>
            <a:pPr algn="ctr"/>
            <a:r>
              <a:rPr lang="en-US" sz="2400" b="1" i="1" dirty="0">
                <a:solidFill>
                  <a:srgbClr val="000066"/>
                </a:solidFill>
                <a:latin typeface="Trebuchet MS" pitchFamily="34" charset="0"/>
              </a:rPr>
              <a:t>+</a:t>
            </a:r>
            <a:endParaRPr lang="en-US" sz="2400" b="1" i="1" baseline="-25000" dirty="0">
              <a:solidFill>
                <a:srgbClr val="000066"/>
              </a:solidFill>
              <a:latin typeface="Trebuchet MS" pitchFamily="34" charset="0"/>
            </a:endParaRPr>
          </a:p>
        </p:txBody>
      </p:sp>
      <p:sp>
        <p:nvSpPr>
          <p:cNvPr id="21" name="TextBox 20"/>
          <p:cNvSpPr txBox="1"/>
          <p:nvPr/>
        </p:nvSpPr>
        <p:spPr>
          <a:xfrm>
            <a:off x="2438400" y="2667000"/>
            <a:ext cx="2057400" cy="584775"/>
          </a:xfrm>
          <a:prstGeom prst="rect">
            <a:avLst/>
          </a:prstGeom>
          <a:noFill/>
        </p:spPr>
        <p:txBody>
          <a:bodyPr wrap="square" rtlCol="0">
            <a:spAutoFit/>
          </a:bodyPr>
          <a:lstStyle/>
          <a:p>
            <a:pPr algn="ctr"/>
            <a:r>
              <a:rPr lang="en-US" sz="3200" b="1" i="1" dirty="0">
                <a:solidFill>
                  <a:srgbClr val="000066"/>
                </a:solidFill>
                <a:latin typeface="Trebuchet MS" pitchFamily="34" charset="0"/>
              </a:rPr>
              <a:t>__</a:t>
            </a:r>
            <a:r>
              <a:rPr lang="en-US" sz="3200" b="1" i="1" dirty="0" err="1">
                <a:solidFill>
                  <a:srgbClr val="000066"/>
                </a:solidFill>
                <a:latin typeface="Trebuchet MS" pitchFamily="34" charset="0"/>
              </a:rPr>
              <a:t>HCl</a:t>
            </a:r>
            <a:endParaRPr lang="en-US" sz="3200" b="1" i="1" baseline="-25000" dirty="0">
              <a:solidFill>
                <a:srgbClr val="000066"/>
              </a:solidFill>
              <a:latin typeface="Trebuchet MS" pitchFamily="34" charset="0"/>
            </a:endParaRPr>
          </a:p>
        </p:txBody>
      </p:sp>
      <p:sp>
        <p:nvSpPr>
          <p:cNvPr id="22" name="TextBox 21"/>
          <p:cNvSpPr txBox="1"/>
          <p:nvPr/>
        </p:nvSpPr>
        <p:spPr>
          <a:xfrm>
            <a:off x="4038600" y="2743200"/>
            <a:ext cx="685800" cy="461665"/>
          </a:xfrm>
          <a:prstGeom prst="rect">
            <a:avLst/>
          </a:prstGeom>
          <a:noFill/>
        </p:spPr>
        <p:txBody>
          <a:bodyPr wrap="square" rtlCol="0">
            <a:spAutoFit/>
          </a:bodyPr>
          <a:lstStyle/>
          <a:p>
            <a:pPr algn="ctr"/>
            <a:r>
              <a:rPr lang="en-US" sz="2400" b="1" dirty="0">
                <a:solidFill>
                  <a:srgbClr val="000066"/>
                </a:solidFill>
                <a:latin typeface="Trebuchet MS" pitchFamily="34" charset="0"/>
                <a:sym typeface="Wingdings" pitchFamily="2" charset="2"/>
              </a:rPr>
              <a:t></a:t>
            </a:r>
            <a:endParaRPr lang="en-US" sz="2400" b="1" baseline="-25000" dirty="0">
              <a:solidFill>
                <a:srgbClr val="000066"/>
              </a:solidFill>
              <a:latin typeface="Trebuchet MS" pitchFamily="34" charset="0"/>
            </a:endParaRPr>
          </a:p>
        </p:txBody>
      </p:sp>
      <p:sp>
        <p:nvSpPr>
          <p:cNvPr id="23" name="TextBox 22"/>
          <p:cNvSpPr txBox="1"/>
          <p:nvPr/>
        </p:nvSpPr>
        <p:spPr>
          <a:xfrm>
            <a:off x="4495800" y="2667000"/>
            <a:ext cx="1981200" cy="584775"/>
          </a:xfrm>
          <a:prstGeom prst="rect">
            <a:avLst/>
          </a:prstGeom>
          <a:noFill/>
        </p:spPr>
        <p:txBody>
          <a:bodyPr wrap="square" rtlCol="0">
            <a:spAutoFit/>
          </a:bodyPr>
          <a:lstStyle/>
          <a:p>
            <a:pPr algn="ctr"/>
            <a:r>
              <a:rPr lang="en-US" sz="3200" b="1" i="1" dirty="0">
                <a:solidFill>
                  <a:srgbClr val="000066"/>
                </a:solidFill>
                <a:latin typeface="Trebuchet MS" pitchFamily="34" charset="0"/>
              </a:rPr>
              <a:t>__ </a:t>
            </a:r>
            <a:r>
              <a:rPr lang="en-US" sz="3200" b="1" i="1" dirty="0" err="1">
                <a:solidFill>
                  <a:srgbClr val="000066"/>
                </a:solidFill>
                <a:latin typeface="Trebuchet MS" pitchFamily="34" charset="0"/>
              </a:rPr>
              <a:t>AlCl</a:t>
            </a:r>
            <a:r>
              <a:rPr lang="en-US" sz="3200" b="1" i="1" baseline="-25000" dirty="0" err="1">
                <a:solidFill>
                  <a:srgbClr val="000066"/>
                </a:solidFill>
                <a:latin typeface="Trebuchet MS" pitchFamily="34" charset="0"/>
              </a:rPr>
              <a:t>3</a:t>
            </a:r>
            <a:endParaRPr lang="en-US" sz="3200" b="1" i="1" baseline="-25000" dirty="0">
              <a:solidFill>
                <a:srgbClr val="000066"/>
              </a:solidFill>
              <a:latin typeface="Trebuchet MS" pitchFamily="34" charset="0"/>
            </a:endParaRPr>
          </a:p>
        </p:txBody>
      </p:sp>
      <p:sp>
        <p:nvSpPr>
          <p:cNvPr id="24" name="TextBox 23"/>
          <p:cNvSpPr txBox="1"/>
          <p:nvPr/>
        </p:nvSpPr>
        <p:spPr>
          <a:xfrm>
            <a:off x="6248400" y="2667000"/>
            <a:ext cx="457200" cy="461665"/>
          </a:xfrm>
          <a:prstGeom prst="rect">
            <a:avLst/>
          </a:prstGeom>
          <a:noFill/>
        </p:spPr>
        <p:txBody>
          <a:bodyPr wrap="square" rtlCol="0">
            <a:spAutoFit/>
          </a:bodyPr>
          <a:lstStyle/>
          <a:p>
            <a:pPr algn="ctr"/>
            <a:r>
              <a:rPr lang="en-US" sz="2400" b="1" i="1" dirty="0">
                <a:solidFill>
                  <a:srgbClr val="000066"/>
                </a:solidFill>
                <a:latin typeface="Trebuchet MS" pitchFamily="34" charset="0"/>
              </a:rPr>
              <a:t>+</a:t>
            </a:r>
            <a:endParaRPr lang="en-US" sz="2400" b="1" i="1" baseline="-25000" dirty="0">
              <a:solidFill>
                <a:srgbClr val="000066"/>
              </a:solidFill>
              <a:latin typeface="Trebuchet MS" pitchFamily="34" charset="0"/>
            </a:endParaRPr>
          </a:p>
        </p:txBody>
      </p:sp>
      <p:sp>
        <p:nvSpPr>
          <p:cNvPr id="25" name="TextBox 24"/>
          <p:cNvSpPr txBox="1"/>
          <p:nvPr/>
        </p:nvSpPr>
        <p:spPr>
          <a:xfrm>
            <a:off x="6858000" y="2667000"/>
            <a:ext cx="1295400" cy="584775"/>
          </a:xfrm>
          <a:prstGeom prst="rect">
            <a:avLst/>
          </a:prstGeom>
          <a:noFill/>
        </p:spPr>
        <p:txBody>
          <a:bodyPr wrap="square" rtlCol="0">
            <a:spAutoFit/>
          </a:bodyPr>
          <a:lstStyle/>
          <a:p>
            <a:pPr algn="ctr"/>
            <a:r>
              <a:rPr lang="en-US" sz="3200" b="1" i="1" dirty="0">
                <a:solidFill>
                  <a:srgbClr val="000066"/>
                </a:solidFill>
                <a:latin typeface="Trebuchet MS" pitchFamily="34" charset="0"/>
              </a:rPr>
              <a:t>__ </a:t>
            </a:r>
            <a:r>
              <a:rPr lang="en-US" sz="3200" b="1" i="1" dirty="0" err="1">
                <a:solidFill>
                  <a:srgbClr val="000066"/>
                </a:solidFill>
                <a:latin typeface="Trebuchet MS" pitchFamily="34" charset="0"/>
              </a:rPr>
              <a:t>H</a:t>
            </a:r>
            <a:r>
              <a:rPr lang="en-US" sz="3200" b="1" i="1" baseline="-25000" dirty="0" err="1">
                <a:solidFill>
                  <a:srgbClr val="000066"/>
                </a:solidFill>
                <a:latin typeface="Trebuchet MS" pitchFamily="34" charset="0"/>
              </a:rPr>
              <a:t>2</a:t>
            </a:r>
            <a:endParaRPr lang="en-US" sz="3200" b="1" i="1" baseline="-25000" dirty="0">
              <a:solidFill>
                <a:srgbClr val="000066"/>
              </a:solidFill>
              <a:latin typeface="Trebuchet MS" pitchFamily="34" charset="0"/>
            </a:endParaRPr>
          </a:p>
        </p:txBody>
      </p:sp>
      <p:sp>
        <p:nvSpPr>
          <p:cNvPr id="26" name="TextBox 25"/>
          <p:cNvSpPr txBox="1"/>
          <p:nvPr/>
        </p:nvSpPr>
        <p:spPr>
          <a:xfrm>
            <a:off x="1219200" y="2667000"/>
            <a:ext cx="609600" cy="584775"/>
          </a:xfrm>
          <a:prstGeom prst="rect">
            <a:avLst/>
          </a:prstGeom>
          <a:noFill/>
        </p:spPr>
        <p:txBody>
          <a:bodyPr wrap="square" rtlCol="0">
            <a:spAutoFit/>
          </a:bodyPr>
          <a:lstStyle/>
          <a:p>
            <a:pPr algn="ctr"/>
            <a:r>
              <a:rPr lang="en-US" sz="3200" i="1" dirty="0">
                <a:solidFill>
                  <a:srgbClr val="000066"/>
                </a:solidFill>
                <a:latin typeface="Trebuchet MS" pitchFamily="34" charset="0"/>
              </a:rPr>
              <a:t>2</a:t>
            </a:r>
          </a:p>
        </p:txBody>
      </p:sp>
      <p:sp>
        <p:nvSpPr>
          <p:cNvPr id="27" name="TextBox 26"/>
          <p:cNvSpPr txBox="1"/>
          <p:nvPr/>
        </p:nvSpPr>
        <p:spPr>
          <a:xfrm>
            <a:off x="2819400" y="2667000"/>
            <a:ext cx="609600" cy="584775"/>
          </a:xfrm>
          <a:prstGeom prst="rect">
            <a:avLst/>
          </a:prstGeom>
          <a:noFill/>
        </p:spPr>
        <p:txBody>
          <a:bodyPr wrap="square" rtlCol="0">
            <a:spAutoFit/>
          </a:bodyPr>
          <a:lstStyle/>
          <a:p>
            <a:pPr algn="ctr"/>
            <a:r>
              <a:rPr lang="en-US" sz="3200" i="1" dirty="0">
                <a:solidFill>
                  <a:srgbClr val="000066"/>
                </a:solidFill>
                <a:latin typeface="Trebuchet MS" pitchFamily="34" charset="0"/>
              </a:rPr>
              <a:t>6</a:t>
            </a:r>
          </a:p>
        </p:txBody>
      </p:sp>
      <p:sp>
        <p:nvSpPr>
          <p:cNvPr id="28" name="TextBox 27"/>
          <p:cNvSpPr txBox="1"/>
          <p:nvPr/>
        </p:nvSpPr>
        <p:spPr>
          <a:xfrm>
            <a:off x="4724400" y="2674254"/>
            <a:ext cx="609600" cy="584775"/>
          </a:xfrm>
          <a:prstGeom prst="rect">
            <a:avLst/>
          </a:prstGeom>
          <a:noFill/>
        </p:spPr>
        <p:txBody>
          <a:bodyPr wrap="square" rtlCol="0">
            <a:spAutoFit/>
          </a:bodyPr>
          <a:lstStyle/>
          <a:p>
            <a:pPr algn="ctr"/>
            <a:r>
              <a:rPr lang="en-US" sz="3200" i="1" dirty="0">
                <a:solidFill>
                  <a:srgbClr val="000066"/>
                </a:solidFill>
                <a:latin typeface="Trebuchet MS" pitchFamily="34" charset="0"/>
              </a:rPr>
              <a:t>2</a:t>
            </a:r>
          </a:p>
        </p:txBody>
      </p:sp>
      <p:sp>
        <p:nvSpPr>
          <p:cNvPr id="29" name="TextBox 28"/>
          <p:cNvSpPr txBox="1"/>
          <p:nvPr/>
        </p:nvSpPr>
        <p:spPr>
          <a:xfrm>
            <a:off x="6934200" y="2667000"/>
            <a:ext cx="609600" cy="584775"/>
          </a:xfrm>
          <a:prstGeom prst="rect">
            <a:avLst/>
          </a:prstGeom>
          <a:noFill/>
        </p:spPr>
        <p:txBody>
          <a:bodyPr wrap="square" rtlCol="0">
            <a:spAutoFit/>
          </a:bodyPr>
          <a:lstStyle/>
          <a:p>
            <a:pPr algn="ctr"/>
            <a:r>
              <a:rPr lang="en-US" sz="3200" i="1" dirty="0">
                <a:solidFill>
                  <a:srgbClr val="000066"/>
                </a:solidFill>
                <a:latin typeface="Trebuchet MS" pitchFamily="34" charset="0"/>
              </a:rPr>
              <a:t>3</a:t>
            </a:r>
          </a:p>
        </p:txBody>
      </p:sp>
      <p:sp>
        <p:nvSpPr>
          <p:cNvPr id="30" name="TextBox 29"/>
          <p:cNvSpPr txBox="1"/>
          <p:nvPr/>
        </p:nvSpPr>
        <p:spPr>
          <a:xfrm>
            <a:off x="381000" y="3429000"/>
            <a:ext cx="3124200" cy="523220"/>
          </a:xfrm>
          <a:prstGeom prst="rect">
            <a:avLst/>
          </a:prstGeom>
          <a:noFill/>
        </p:spPr>
        <p:txBody>
          <a:bodyPr wrap="square" rtlCol="0">
            <a:spAutoFit/>
          </a:bodyPr>
          <a:lstStyle/>
          <a:p>
            <a:pPr algn="ctr"/>
            <a:r>
              <a:rPr lang="en-US" sz="2800" b="1" i="1" dirty="0">
                <a:solidFill>
                  <a:srgbClr val="000066"/>
                </a:solidFill>
                <a:latin typeface="Trebuchet MS" pitchFamily="34" charset="0"/>
              </a:rPr>
              <a:t>K: 0.512 mol </a:t>
            </a:r>
            <a:r>
              <a:rPr lang="en-US" sz="2800" b="1" i="1" dirty="0" err="1">
                <a:solidFill>
                  <a:srgbClr val="000066"/>
                </a:solidFill>
                <a:latin typeface="Trebuchet MS" pitchFamily="34" charset="0"/>
              </a:rPr>
              <a:t>HCl</a:t>
            </a:r>
            <a:endParaRPr lang="en-US" sz="2800" b="1" i="1" baseline="-25000" dirty="0">
              <a:solidFill>
                <a:srgbClr val="000066"/>
              </a:solidFill>
              <a:latin typeface="Trebuchet MS" pitchFamily="34" charset="0"/>
            </a:endParaRPr>
          </a:p>
        </p:txBody>
      </p:sp>
      <p:sp>
        <p:nvSpPr>
          <p:cNvPr id="31" name="TextBox 30"/>
          <p:cNvSpPr txBox="1"/>
          <p:nvPr/>
        </p:nvSpPr>
        <p:spPr>
          <a:xfrm>
            <a:off x="395514" y="3824645"/>
            <a:ext cx="2286000" cy="523220"/>
          </a:xfrm>
          <a:prstGeom prst="rect">
            <a:avLst/>
          </a:prstGeom>
          <a:noFill/>
        </p:spPr>
        <p:txBody>
          <a:bodyPr wrap="square" rtlCol="0">
            <a:spAutoFit/>
          </a:bodyPr>
          <a:lstStyle/>
          <a:p>
            <a:r>
              <a:rPr lang="en-US" sz="2800" b="1" i="1" dirty="0">
                <a:solidFill>
                  <a:srgbClr val="000066"/>
                </a:solidFill>
                <a:latin typeface="Trebuchet MS" pitchFamily="34" charset="0"/>
              </a:rPr>
              <a:t>U: ? mol Al</a:t>
            </a:r>
            <a:endParaRPr lang="en-US" sz="2800" b="1" i="1" baseline="-25000" dirty="0">
              <a:solidFill>
                <a:srgbClr val="000066"/>
              </a:solidFill>
              <a:latin typeface="Trebuchet MS" pitchFamily="34" charset="0"/>
            </a:endParaRPr>
          </a:p>
        </p:txBody>
      </p:sp>
      <p:sp>
        <p:nvSpPr>
          <p:cNvPr id="32" name="TextBox 31"/>
          <p:cNvSpPr txBox="1"/>
          <p:nvPr/>
        </p:nvSpPr>
        <p:spPr>
          <a:xfrm>
            <a:off x="685800" y="4343400"/>
            <a:ext cx="2590800" cy="954107"/>
          </a:xfrm>
          <a:prstGeom prst="rect">
            <a:avLst/>
          </a:prstGeom>
          <a:noFill/>
        </p:spPr>
        <p:txBody>
          <a:bodyPr wrap="square" rtlCol="0">
            <a:spAutoFit/>
          </a:bodyPr>
          <a:lstStyle/>
          <a:p>
            <a:pPr algn="ctr"/>
            <a:r>
              <a:rPr lang="en-US" sz="2800" b="1" i="1" u="sng" dirty="0">
                <a:solidFill>
                  <a:srgbClr val="000066"/>
                </a:solidFill>
                <a:latin typeface="Trebuchet MS" pitchFamily="34" charset="0"/>
              </a:rPr>
              <a:t>0.512 mol </a:t>
            </a:r>
            <a:r>
              <a:rPr lang="en-US" sz="2800" b="1" i="1" u="sng" dirty="0" err="1">
                <a:solidFill>
                  <a:srgbClr val="000066"/>
                </a:solidFill>
                <a:latin typeface="Trebuchet MS" pitchFamily="34" charset="0"/>
              </a:rPr>
              <a:t>HCl</a:t>
            </a:r>
            <a:endParaRPr lang="en-US" sz="2800" b="1" i="1" u="sng" dirty="0">
              <a:solidFill>
                <a:srgbClr val="000066"/>
              </a:solidFill>
              <a:latin typeface="Trebuchet MS" pitchFamily="34" charset="0"/>
            </a:endParaRPr>
          </a:p>
          <a:p>
            <a:pPr algn="ctr"/>
            <a:r>
              <a:rPr lang="en-US" sz="2800" b="1" i="1" dirty="0">
                <a:solidFill>
                  <a:srgbClr val="000066"/>
                </a:solidFill>
                <a:latin typeface="Trebuchet MS" pitchFamily="34" charset="0"/>
              </a:rPr>
              <a:t>1</a:t>
            </a:r>
            <a:endParaRPr lang="en-US" sz="2800" b="1" i="1" baseline="-25000" dirty="0">
              <a:solidFill>
                <a:srgbClr val="000066"/>
              </a:solidFill>
              <a:latin typeface="Trebuchet MS" pitchFamily="34" charset="0"/>
            </a:endParaRPr>
          </a:p>
        </p:txBody>
      </p:sp>
      <p:sp>
        <p:nvSpPr>
          <p:cNvPr id="33" name="TextBox 32"/>
          <p:cNvSpPr txBox="1"/>
          <p:nvPr/>
        </p:nvSpPr>
        <p:spPr>
          <a:xfrm>
            <a:off x="3077028" y="4510314"/>
            <a:ext cx="457200" cy="461665"/>
          </a:xfrm>
          <a:prstGeom prst="rect">
            <a:avLst/>
          </a:prstGeom>
          <a:noFill/>
        </p:spPr>
        <p:txBody>
          <a:bodyPr wrap="square" rtlCol="0">
            <a:spAutoFit/>
          </a:bodyPr>
          <a:lstStyle/>
          <a:p>
            <a:pPr algn="ctr"/>
            <a:r>
              <a:rPr lang="en-US" sz="2400" b="1" i="1" dirty="0">
                <a:solidFill>
                  <a:srgbClr val="000066"/>
                </a:solidFill>
                <a:latin typeface="Trebuchet MS" pitchFamily="34" charset="0"/>
              </a:rPr>
              <a:t>x</a:t>
            </a:r>
            <a:endParaRPr lang="en-US" sz="2400" b="1" i="1" baseline="-25000" dirty="0">
              <a:solidFill>
                <a:srgbClr val="000066"/>
              </a:solidFill>
              <a:latin typeface="Trebuchet MS" pitchFamily="34" charset="0"/>
            </a:endParaRPr>
          </a:p>
        </p:txBody>
      </p:sp>
      <p:sp>
        <p:nvSpPr>
          <p:cNvPr id="34" name="Oval 33"/>
          <p:cNvSpPr/>
          <p:nvPr/>
        </p:nvSpPr>
        <p:spPr>
          <a:xfrm>
            <a:off x="1143000" y="2667000"/>
            <a:ext cx="11430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35" name="Oval 34"/>
          <p:cNvSpPr/>
          <p:nvPr/>
        </p:nvSpPr>
        <p:spPr>
          <a:xfrm>
            <a:off x="2971800" y="2652486"/>
            <a:ext cx="11430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36" name="TextBox 35"/>
          <p:cNvSpPr txBox="1"/>
          <p:nvPr/>
        </p:nvSpPr>
        <p:spPr>
          <a:xfrm>
            <a:off x="3211284" y="4303693"/>
            <a:ext cx="2133600" cy="954107"/>
          </a:xfrm>
          <a:prstGeom prst="rect">
            <a:avLst/>
          </a:prstGeom>
          <a:noFill/>
        </p:spPr>
        <p:txBody>
          <a:bodyPr wrap="square" rtlCol="0">
            <a:spAutoFit/>
          </a:bodyPr>
          <a:lstStyle/>
          <a:p>
            <a:pPr algn="ctr"/>
            <a:r>
              <a:rPr lang="en-US" sz="2800" b="1" i="1" u="sng" dirty="0">
                <a:solidFill>
                  <a:srgbClr val="000066"/>
                </a:solidFill>
                <a:latin typeface="Trebuchet MS" pitchFamily="34" charset="0"/>
              </a:rPr>
              <a:t>   2 mol Al</a:t>
            </a:r>
            <a:endParaRPr lang="en-US" sz="2800" b="1" i="1" u="sng" baseline="-25000" dirty="0">
              <a:solidFill>
                <a:srgbClr val="000066"/>
              </a:solidFill>
              <a:latin typeface="Trebuchet MS" pitchFamily="34" charset="0"/>
            </a:endParaRPr>
          </a:p>
          <a:p>
            <a:pPr algn="ctr"/>
            <a:r>
              <a:rPr lang="en-US" sz="2800" b="1" i="1" dirty="0">
                <a:solidFill>
                  <a:srgbClr val="000066"/>
                </a:solidFill>
                <a:latin typeface="Trebuchet MS" pitchFamily="34" charset="0"/>
              </a:rPr>
              <a:t>6 mol </a:t>
            </a:r>
            <a:r>
              <a:rPr lang="en-US" sz="2800" b="1" i="1" dirty="0" err="1">
                <a:solidFill>
                  <a:srgbClr val="000066"/>
                </a:solidFill>
                <a:latin typeface="Trebuchet MS" pitchFamily="34" charset="0"/>
              </a:rPr>
              <a:t>HCl</a:t>
            </a:r>
            <a:endParaRPr lang="en-US" sz="2800" b="1" i="1" dirty="0">
              <a:solidFill>
                <a:srgbClr val="000066"/>
              </a:solidFill>
              <a:latin typeface="Trebuchet MS" pitchFamily="34" charset="0"/>
            </a:endParaRPr>
          </a:p>
        </p:txBody>
      </p:sp>
      <p:cxnSp>
        <p:nvCxnSpPr>
          <p:cNvPr id="37" name="Straight Connector 36"/>
          <p:cNvCxnSpPr/>
          <p:nvPr/>
        </p:nvCxnSpPr>
        <p:spPr>
          <a:xfrm>
            <a:off x="3744684" y="5029200"/>
            <a:ext cx="14630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828800" y="4643735"/>
            <a:ext cx="1371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181600" y="4523993"/>
            <a:ext cx="457200" cy="461665"/>
          </a:xfrm>
          <a:prstGeom prst="rect">
            <a:avLst/>
          </a:prstGeom>
          <a:noFill/>
        </p:spPr>
        <p:txBody>
          <a:bodyPr wrap="square" rtlCol="0">
            <a:spAutoFit/>
          </a:bodyPr>
          <a:lstStyle/>
          <a:p>
            <a:pPr algn="ctr"/>
            <a:r>
              <a:rPr lang="en-US" sz="2400" b="1" i="1" dirty="0">
                <a:solidFill>
                  <a:srgbClr val="000066"/>
                </a:solidFill>
                <a:latin typeface="Trebuchet MS" pitchFamily="34" charset="0"/>
              </a:rPr>
              <a:t>=</a:t>
            </a:r>
            <a:endParaRPr lang="en-US" sz="2400" b="1" i="1" baseline="-25000" dirty="0">
              <a:solidFill>
                <a:srgbClr val="000066"/>
              </a:solidFill>
              <a:latin typeface="Trebuchet MS" pitchFamily="34" charset="0"/>
            </a:endParaRPr>
          </a:p>
        </p:txBody>
      </p:sp>
      <p:sp>
        <p:nvSpPr>
          <p:cNvPr id="40" name="TextBox 39"/>
          <p:cNvSpPr txBox="1"/>
          <p:nvPr/>
        </p:nvSpPr>
        <p:spPr>
          <a:xfrm>
            <a:off x="5562600" y="4491335"/>
            <a:ext cx="2743200" cy="523220"/>
          </a:xfrm>
          <a:prstGeom prst="rect">
            <a:avLst/>
          </a:prstGeom>
          <a:noFill/>
        </p:spPr>
        <p:txBody>
          <a:bodyPr wrap="square" rtlCol="0">
            <a:spAutoFit/>
          </a:bodyPr>
          <a:lstStyle/>
          <a:p>
            <a:r>
              <a:rPr lang="en-US" sz="2800" b="1" i="1" dirty="0">
                <a:solidFill>
                  <a:srgbClr val="000066"/>
                </a:solidFill>
                <a:latin typeface="Trebuchet MS" pitchFamily="34" charset="0"/>
              </a:rPr>
              <a:t>0.171 mol Al</a:t>
            </a:r>
            <a:endParaRPr lang="en-US" sz="2800" b="1" i="1" baseline="-25000" dirty="0">
              <a:solidFill>
                <a:srgbClr val="000066"/>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to="" calcmode="lin" valueType="num">
                                      <p:cBhvr>
                                        <p:cTn id="17" dur="1" fill="hold"/>
                                        <p:tgtEl>
                                          <p:spTgt spid="1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to="" calcmode="lin" valueType="num">
                                      <p:cBhvr>
                                        <p:cTn id="22" dur="1" fill="hold"/>
                                        <p:tgtEl>
                                          <p:spTgt spid="9"/>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to="" calcmode="lin" valueType="num">
                                      <p:cBhvr>
                                        <p:cTn id="27" dur="1" fill="hold"/>
                                        <p:tgtEl>
                                          <p:spTgt spid="10"/>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ppt_x"/>
                                          </p:val>
                                        </p:tav>
                                        <p:tav tm="100000">
                                          <p:val>
                                            <p:strVal val="#ppt_x"/>
                                          </p:val>
                                        </p:tav>
                                      </p:tavLst>
                                    </p:anim>
                                    <p:anim calcmode="lin" valueType="num">
                                      <p:cBhvr additive="base">
                                        <p:cTn id="3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500" fill="hold"/>
                                        <p:tgtEl>
                                          <p:spTgt spid="16"/>
                                        </p:tgtEl>
                                        <p:attrNameLst>
                                          <p:attrName>ppt_x</p:attrName>
                                        </p:attrNameLst>
                                      </p:cBhvr>
                                      <p:tavLst>
                                        <p:tav tm="0">
                                          <p:val>
                                            <p:strVal val="#ppt_x"/>
                                          </p:val>
                                        </p:tav>
                                        <p:tav tm="100000">
                                          <p:val>
                                            <p:strVal val="#ppt_x"/>
                                          </p:val>
                                        </p:tav>
                                      </p:tavLst>
                                    </p:anim>
                                    <p:anim calcmode="lin" valueType="num">
                                      <p:cBhvr additive="base">
                                        <p:cTn id="3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4" presetClass="entr" presetSubtype="0"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 to="" calcmode="lin" valueType="num">
                                      <p:cBhvr>
                                        <p:cTn id="44" dur="1" fill="hold"/>
                                        <p:tgtEl>
                                          <p:spTgt spid="15"/>
                                        </p:tgtEl>
                                        <p:attrNameLst>
                                          <p:attrName/>
                                        </p:attrNameLst>
                                      </p:cBhvr>
                                    </p:anim>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to="" calcmode="lin" valueType="num">
                                      <p:cBhvr>
                                        <p:cTn id="49" dur="1" fill="hold"/>
                                        <p:tgtEl>
                                          <p:spTgt spid="19"/>
                                        </p:tgtEl>
                                        <p:attrNameLst>
                                          <p:attrName/>
                                        </p:attrNameLst>
                                      </p:cBhvr>
                                    </p:anim>
                                  </p:childTnLst>
                                </p:cTn>
                              </p:par>
                            </p:childTnLst>
                          </p:cTn>
                        </p:par>
                      </p:childTnLst>
                    </p:cTn>
                  </p:par>
                  <p:par>
                    <p:cTn id="50" fill="hold">
                      <p:stCondLst>
                        <p:cond delay="indefinite"/>
                      </p:stCondLst>
                      <p:childTnLst>
                        <p:par>
                          <p:cTn id="51" fill="hold">
                            <p:stCondLst>
                              <p:cond delay="0"/>
                            </p:stCondLst>
                            <p:childTnLst>
                              <p:par>
                                <p:cTn id="52" presetID="24" presetClass="entr" presetSubtype="0"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 to="" calcmode="lin" valueType="num">
                                      <p:cBhvr>
                                        <p:cTn id="54" dur="1" fill="hold"/>
                                        <p:tgtEl>
                                          <p:spTgt spid="20"/>
                                        </p:tgtEl>
                                        <p:attrNameLst>
                                          <p:attrName/>
                                        </p:attrNameLst>
                                      </p:cBhvr>
                                    </p:anim>
                                  </p:childTnLst>
                                </p:cTn>
                              </p:par>
                            </p:childTnLst>
                          </p:cTn>
                        </p:par>
                      </p:childTnLst>
                    </p:cTn>
                  </p:par>
                  <p:par>
                    <p:cTn id="55" fill="hold">
                      <p:stCondLst>
                        <p:cond delay="indefinite"/>
                      </p:stCondLst>
                      <p:childTnLst>
                        <p:par>
                          <p:cTn id="56" fill="hold">
                            <p:stCondLst>
                              <p:cond delay="0"/>
                            </p:stCondLst>
                            <p:childTnLst>
                              <p:par>
                                <p:cTn id="57" presetID="24"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 to="" calcmode="lin" valueType="num">
                                      <p:cBhvr>
                                        <p:cTn id="59" dur="1" fill="hold"/>
                                        <p:tgtEl>
                                          <p:spTgt spid="21"/>
                                        </p:tgtEl>
                                        <p:attrNameLst>
                                          <p:attrName/>
                                        </p:attrNameLst>
                                      </p:cBhvr>
                                    </p:anim>
                                  </p:childTnLst>
                                </p:cTn>
                              </p:par>
                            </p:childTnLst>
                          </p:cTn>
                        </p:par>
                      </p:childTnLst>
                    </p:cTn>
                  </p:par>
                  <p:par>
                    <p:cTn id="60" fill="hold">
                      <p:stCondLst>
                        <p:cond delay="indefinite"/>
                      </p:stCondLst>
                      <p:childTnLst>
                        <p:par>
                          <p:cTn id="61" fill="hold">
                            <p:stCondLst>
                              <p:cond delay="0"/>
                            </p:stCondLst>
                            <p:childTnLst>
                              <p:par>
                                <p:cTn id="62" presetID="24" presetClass="entr" presetSubtype="0"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 to="" calcmode="lin" valueType="num">
                                      <p:cBhvr>
                                        <p:cTn id="64" dur="1" fill="hold"/>
                                        <p:tgtEl>
                                          <p:spTgt spid="22"/>
                                        </p:tgtEl>
                                        <p:attrNameLst>
                                          <p:attrName/>
                                        </p:attrNameLst>
                                      </p:cBhvr>
                                    </p:anim>
                                  </p:childTnLst>
                                </p:cTn>
                              </p:par>
                            </p:childTnLst>
                          </p:cTn>
                        </p:par>
                      </p:childTnLst>
                    </p:cTn>
                  </p:par>
                  <p:par>
                    <p:cTn id="65" fill="hold">
                      <p:stCondLst>
                        <p:cond delay="indefinite"/>
                      </p:stCondLst>
                      <p:childTnLst>
                        <p:par>
                          <p:cTn id="66" fill="hold">
                            <p:stCondLst>
                              <p:cond delay="0"/>
                            </p:stCondLst>
                            <p:childTnLst>
                              <p:par>
                                <p:cTn id="67" presetID="24" presetClass="entr" presetSubtype="0"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anim to="" calcmode="lin" valueType="num">
                                      <p:cBhvr>
                                        <p:cTn id="69" dur="1" fill="hold"/>
                                        <p:tgtEl>
                                          <p:spTgt spid="23"/>
                                        </p:tgtEl>
                                        <p:attrNameLst>
                                          <p:attrName/>
                                        </p:attrNameLst>
                                      </p:cBhvr>
                                    </p:anim>
                                  </p:childTnLst>
                                </p:cTn>
                              </p:par>
                            </p:childTnLst>
                          </p:cTn>
                        </p:par>
                      </p:childTnLst>
                    </p:cTn>
                  </p:par>
                  <p:par>
                    <p:cTn id="70" fill="hold">
                      <p:stCondLst>
                        <p:cond delay="indefinite"/>
                      </p:stCondLst>
                      <p:childTnLst>
                        <p:par>
                          <p:cTn id="71" fill="hold">
                            <p:stCondLst>
                              <p:cond delay="0"/>
                            </p:stCondLst>
                            <p:childTnLst>
                              <p:par>
                                <p:cTn id="72" presetID="24" presetClass="entr" presetSubtype="0" fill="hold" grpId="0" nodeType="clickEffect">
                                  <p:stCondLst>
                                    <p:cond delay="0"/>
                                  </p:stCondLst>
                                  <p:childTnLst>
                                    <p:set>
                                      <p:cBhvr>
                                        <p:cTn id="73" dur="1" fill="hold">
                                          <p:stCondLst>
                                            <p:cond delay="0"/>
                                          </p:stCondLst>
                                        </p:cTn>
                                        <p:tgtEl>
                                          <p:spTgt spid="24"/>
                                        </p:tgtEl>
                                        <p:attrNameLst>
                                          <p:attrName>style.visibility</p:attrName>
                                        </p:attrNameLst>
                                      </p:cBhvr>
                                      <p:to>
                                        <p:strVal val="visible"/>
                                      </p:to>
                                    </p:set>
                                    <p:anim to="" calcmode="lin" valueType="num">
                                      <p:cBhvr>
                                        <p:cTn id="74" dur="1" fill="hold"/>
                                        <p:tgtEl>
                                          <p:spTgt spid="24"/>
                                        </p:tgtEl>
                                        <p:attrNameLst>
                                          <p:attrName/>
                                        </p:attrNameLst>
                                      </p:cBhvr>
                                    </p:anim>
                                  </p:childTnLst>
                                </p:cTn>
                              </p:par>
                            </p:childTnLst>
                          </p:cTn>
                        </p:par>
                      </p:childTnLst>
                    </p:cTn>
                  </p:par>
                  <p:par>
                    <p:cTn id="75" fill="hold">
                      <p:stCondLst>
                        <p:cond delay="indefinite"/>
                      </p:stCondLst>
                      <p:childTnLst>
                        <p:par>
                          <p:cTn id="76" fill="hold">
                            <p:stCondLst>
                              <p:cond delay="0"/>
                            </p:stCondLst>
                            <p:childTnLst>
                              <p:par>
                                <p:cTn id="77" presetID="24" presetClass="entr" presetSubtype="0"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anim to="" calcmode="lin" valueType="num">
                                      <p:cBhvr>
                                        <p:cTn id="79" dur="1" fill="hold"/>
                                        <p:tgtEl>
                                          <p:spTgt spid="25"/>
                                        </p:tgtEl>
                                        <p:attrNameLst>
                                          <p:attrName/>
                                        </p:attrNameLst>
                                      </p:cBhvr>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additive="base">
                                        <p:cTn id="84" dur="500" fill="hold"/>
                                        <p:tgtEl>
                                          <p:spTgt spid="26"/>
                                        </p:tgtEl>
                                        <p:attrNameLst>
                                          <p:attrName>ppt_x</p:attrName>
                                        </p:attrNameLst>
                                      </p:cBhvr>
                                      <p:tavLst>
                                        <p:tav tm="0">
                                          <p:val>
                                            <p:strVal val="#ppt_x"/>
                                          </p:val>
                                        </p:tav>
                                        <p:tav tm="100000">
                                          <p:val>
                                            <p:strVal val="#ppt_x"/>
                                          </p:val>
                                        </p:tav>
                                      </p:tavLst>
                                    </p:anim>
                                    <p:anim calcmode="lin" valueType="num">
                                      <p:cBhvr additive="base">
                                        <p:cTn id="85" dur="500" fill="hold"/>
                                        <p:tgtEl>
                                          <p:spTgt spid="26"/>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additive="base">
                                        <p:cTn id="88" dur="500" fill="hold"/>
                                        <p:tgtEl>
                                          <p:spTgt spid="27"/>
                                        </p:tgtEl>
                                        <p:attrNameLst>
                                          <p:attrName>ppt_x</p:attrName>
                                        </p:attrNameLst>
                                      </p:cBhvr>
                                      <p:tavLst>
                                        <p:tav tm="0">
                                          <p:val>
                                            <p:strVal val="#ppt_x"/>
                                          </p:val>
                                        </p:tav>
                                        <p:tav tm="100000">
                                          <p:val>
                                            <p:strVal val="#ppt_x"/>
                                          </p:val>
                                        </p:tav>
                                      </p:tavLst>
                                    </p:anim>
                                    <p:anim calcmode="lin" valueType="num">
                                      <p:cBhvr additive="base">
                                        <p:cTn id="89" dur="500" fill="hold"/>
                                        <p:tgtEl>
                                          <p:spTgt spid="27"/>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28"/>
                                        </p:tgtEl>
                                        <p:attrNameLst>
                                          <p:attrName>style.visibility</p:attrName>
                                        </p:attrNameLst>
                                      </p:cBhvr>
                                      <p:to>
                                        <p:strVal val="visible"/>
                                      </p:to>
                                    </p:set>
                                    <p:anim calcmode="lin" valueType="num">
                                      <p:cBhvr additive="base">
                                        <p:cTn id="92" dur="500" fill="hold"/>
                                        <p:tgtEl>
                                          <p:spTgt spid="28"/>
                                        </p:tgtEl>
                                        <p:attrNameLst>
                                          <p:attrName>ppt_x</p:attrName>
                                        </p:attrNameLst>
                                      </p:cBhvr>
                                      <p:tavLst>
                                        <p:tav tm="0">
                                          <p:val>
                                            <p:strVal val="#ppt_x"/>
                                          </p:val>
                                        </p:tav>
                                        <p:tav tm="100000">
                                          <p:val>
                                            <p:strVal val="#ppt_x"/>
                                          </p:val>
                                        </p:tav>
                                      </p:tavLst>
                                    </p:anim>
                                    <p:anim calcmode="lin" valueType="num">
                                      <p:cBhvr additive="base">
                                        <p:cTn id="93" dur="500" fill="hold"/>
                                        <p:tgtEl>
                                          <p:spTgt spid="28"/>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29"/>
                                        </p:tgtEl>
                                        <p:attrNameLst>
                                          <p:attrName>style.visibility</p:attrName>
                                        </p:attrNameLst>
                                      </p:cBhvr>
                                      <p:to>
                                        <p:strVal val="visible"/>
                                      </p:to>
                                    </p:set>
                                    <p:anim calcmode="lin" valueType="num">
                                      <p:cBhvr additive="base">
                                        <p:cTn id="96" dur="500" fill="hold"/>
                                        <p:tgtEl>
                                          <p:spTgt spid="29"/>
                                        </p:tgtEl>
                                        <p:attrNameLst>
                                          <p:attrName>ppt_x</p:attrName>
                                        </p:attrNameLst>
                                      </p:cBhvr>
                                      <p:tavLst>
                                        <p:tav tm="0">
                                          <p:val>
                                            <p:strVal val="#ppt_x"/>
                                          </p:val>
                                        </p:tav>
                                        <p:tav tm="100000">
                                          <p:val>
                                            <p:strVal val="#ppt_x"/>
                                          </p:val>
                                        </p:tav>
                                      </p:tavLst>
                                    </p:anim>
                                    <p:anim calcmode="lin" valueType="num">
                                      <p:cBhvr additive="base">
                                        <p:cTn id="9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4" presetClass="entr" presetSubtype="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 to="" calcmode="lin" valueType="num">
                                      <p:cBhvr>
                                        <p:cTn id="102" dur="1" fill="hold"/>
                                        <p:tgtEl>
                                          <p:spTgt spid="30"/>
                                        </p:tgtEl>
                                        <p:attrNameLst>
                                          <p:attrName/>
                                        </p:attrNameLst>
                                      </p:cBhvr>
                                    </p:anim>
                                  </p:childTnLst>
                                </p:cTn>
                              </p:par>
                            </p:childTnLst>
                          </p:cTn>
                        </p:par>
                      </p:childTnLst>
                    </p:cTn>
                  </p:par>
                  <p:par>
                    <p:cTn id="103" fill="hold">
                      <p:stCondLst>
                        <p:cond delay="indefinite"/>
                      </p:stCondLst>
                      <p:childTnLst>
                        <p:par>
                          <p:cTn id="104" fill="hold">
                            <p:stCondLst>
                              <p:cond delay="0"/>
                            </p:stCondLst>
                            <p:childTnLst>
                              <p:par>
                                <p:cTn id="105" presetID="24" presetClass="entr" presetSubtype="0" fill="hold" grpId="0" nodeType="clickEffect">
                                  <p:stCondLst>
                                    <p:cond delay="0"/>
                                  </p:stCondLst>
                                  <p:childTnLst>
                                    <p:set>
                                      <p:cBhvr>
                                        <p:cTn id="106" dur="1" fill="hold">
                                          <p:stCondLst>
                                            <p:cond delay="0"/>
                                          </p:stCondLst>
                                        </p:cTn>
                                        <p:tgtEl>
                                          <p:spTgt spid="31"/>
                                        </p:tgtEl>
                                        <p:attrNameLst>
                                          <p:attrName>style.visibility</p:attrName>
                                        </p:attrNameLst>
                                      </p:cBhvr>
                                      <p:to>
                                        <p:strVal val="visible"/>
                                      </p:to>
                                    </p:set>
                                    <p:anim to="" calcmode="lin" valueType="num">
                                      <p:cBhvr>
                                        <p:cTn id="107" dur="1" fill="hold"/>
                                        <p:tgtEl>
                                          <p:spTgt spid="31"/>
                                        </p:tgtEl>
                                        <p:attrNameLst>
                                          <p:attrName/>
                                        </p:attrNameLst>
                                      </p:cBhvr>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34"/>
                                        </p:tgtEl>
                                        <p:attrNameLst>
                                          <p:attrName>style.visibility</p:attrName>
                                        </p:attrNameLst>
                                      </p:cBhvr>
                                      <p:to>
                                        <p:strVal val="visible"/>
                                      </p:to>
                                    </p:set>
                                    <p:anim calcmode="lin" valueType="num">
                                      <p:cBhvr additive="base">
                                        <p:cTn id="112" dur="500" fill="hold"/>
                                        <p:tgtEl>
                                          <p:spTgt spid="34"/>
                                        </p:tgtEl>
                                        <p:attrNameLst>
                                          <p:attrName>ppt_x</p:attrName>
                                        </p:attrNameLst>
                                      </p:cBhvr>
                                      <p:tavLst>
                                        <p:tav tm="0">
                                          <p:val>
                                            <p:strVal val="#ppt_x"/>
                                          </p:val>
                                        </p:tav>
                                        <p:tav tm="100000">
                                          <p:val>
                                            <p:strVal val="#ppt_x"/>
                                          </p:val>
                                        </p:tav>
                                      </p:tavLst>
                                    </p:anim>
                                    <p:anim calcmode="lin" valueType="num">
                                      <p:cBhvr additive="base">
                                        <p:cTn id="113"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35"/>
                                        </p:tgtEl>
                                        <p:attrNameLst>
                                          <p:attrName>style.visibility</p:attrName>
                                        </p:attrNameLst>
                                      </p:cBhvr>
                                      <p:to>
                                        <p:strVal val="visible"/>
                                      </p:to>
                                    </p:set>
                                    <p:anim calcmode="lin" valueType="num">
                                      <p:cBhvr additive="base">
                                        <p:cTn id="118" dur="500" fill="hold"/>
                                        <p:tgtEl>
                                          <p:spTgt spid="35"/>
                                        </p:tgtEl>
                                        <p:attrNameLst>
                                          <p:attrName>ppt_x</p:attrName>
                                        </p:attrNameLst>
                                      </p:cBhvr>
                                      <p:tavLst>
                                        <p:tav tm="0">
                                          <p:val>
                                            <p:strVal val="#ppt_x"/>
                                          </p:val>
                                        </p:tav>
                                        <p:tav tm="100000">
                                          <p:val>
                                            <p:strVal val="#ppt_x"/>
                                          </p:val>
                                        </p:tav>
                                      </p:tavLst>
                                    </p:anim>
                                    <p:anim calcmode="lin" valueType="num">
                                      <p:cBhvr additive="base">
                                        <p:cTn id="119"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4" presetClass="entr" presetSubtype="0" fill="hold" grpId="0" nodeType="clickEffect">
                                  <p:stCondLst>
                                    <p:cond delay="0"/>
                                  </p:stCondLst>
                                  <p:childTnLst>
                                    <p:set>
                                      <p:cBhvr>
                                        <p:cTn id="123" dur="1" fill="hold">
                                          <p:stCondLst>
                                            <p:cond delay="0"/>
                                          </p:stCondLst>
                                        </p:cTn>
                                        <p:tgtEl>
                                          <p:spTgt spid="32"/>
                                        </p:tgtEl>
                                        <p:attrNameLst>
                                          <p:attrName>style.visibility</p:attrName>
                                        </p:attrNameLst>
                                      </p:cBhvr>
                                      <p:to>
                                        <p:strVal val="visible"/>
                                      </p:to>
                                    </p:set>
                                    <p:anim to="" calcmode="lin" valueType="num">
                                      <p:cBhvr>
                                        <p:cTn id="124" dur="1" fill="hold"/>
                                        <p:tgtEl>
                                          <p:spTgt spid="32"/>
                                        </p:tgtEl>
                                        <p:attrNameLst>
                                          <p:attrName/>
                                        </p:attrNameLst>
                                      </p:cBhvr>
                                    </p:anim>
                                  </p:childTnLst>
                                </p:cTn>
                              </p:par>
                            </p:childTnLst>
                          </p:cTn>
                        </p:par>
                      </p:childTnLst>
                    </p:cTn>
                  </p:par>
                  <p:par>
                    <p:cTn id="125" fill="hold">
                      <p:stCondLst>
                        <p:cond delay="indefinite"/>
                      </p:stCondLst>
                      <p:childTnLst>
                        <p:par>
                          <p:cTn id="126" fill="hold">
                            <p:stCondLst>
                              <p:cond delay="0"/>
                            </p:stCondLst>
                            <p:childTnLst>
                              <p:par>
                                <p:cTn id="127" presetID="24" presetClass="entr" presetSubtype="0" fill="hold" grpId="0" nodeType="clickEffect">
                                  <p:stCondLst>
                                    <p:cond delay="0"/>
                                  </p:stCondLst>
                                  <p:childTnLst>
                                    <p:set>
                                      <p:cBhvr>
                                        <p:cTn id="128" dur="1" fill="hold">
                                          <p:stCondLst>
                                            <p:cond delay="0"/>
                                          </p:stCondLst>
                                        </p:cTn>
                                        <p:tgtEl>
                                          <p:spTgt spid="33"/>
                                        </p:tgtEl>
                                        <p:attrNameLst>
                                          <p:attrName>style.visibility</p:attrName>
                                        </p:attrNameLst>
                                      </p:cBhvr>
                                      <p:to>
                                        <p:strVal val="visible"/>
                                      </p:to>
                                    </p:set>
                                    <p:anim to="" calcmode="lin" valueType="num">
                                      <p:cBhvr>
                                        <p:cTn id="129" dur="1" fill="hold"/>
                                        <p:tgtEl>
                                          <p:spTgt spid="33"/>
                                        </p:tgtEl>
                                        <p:attrNameLst>
                                          <p:attrName/>
                                        </p:attrNameLst>
                                      </p:cBhvr>
                                    </p:anim>
                                  </p:childTnLst>
                                </p:cTn>
                              </p:par>
                            </p:childTnLst>
                          </p:cTn>
                        </p:par>
                      </p:childTnLst>
                    </p:cTn>
                  </p:par>
                  <p:par>
                    <p:cTn id="130" fill="hold">
                      <p:stCondLst>
                        <p:cond delay="indefinite"/>
                      </p:stCondLst>
                      <p:childTnLst>
                        <p:par>
                          <p:cTn id="131" fill="hold">
                            <p:stCondLst>
                              <p:cond delay="0"/>
                            </p:stCondLst>
                            <p:childTnLst>
                              <p:par>
                                <p:cTn id="132" presetID="24" presetClass="entr" presetSubtype="0" fill="hold" grpId="0" nodeType="clickEffect">
                                  <p:stCondLst>
                                    <p:cond delay="0"/>
                                  </p:stCondLst>
                                  <p:childTnLst>
                                    <p:set>
                                      <p:cBhvr>
                                        <p:cTn id="133" dur="1" fill="hold">
                                          <p:stCondLst>
                                            <p:cond delay="0"/>
                                          </p:stCondLst>
                                        </p:cTn>
                                        <p:tgtEl>
                                          <p:spTgt spid="36"/>
                                        </p:tgtEl>
                                        <p:attrNameLst>
                                          <p:attrName>style.visibility</p:attrName>
                                        </p:attrNameLst>
                                      </p:cBhvr>
                                      <p:to>
                                        <p:strVal val="visible"/>
                                      </p:to>
                                    </p:set>
                                    <p:anim to="" calcmode="lin" valueType="num">
                                      <p:cBhvr>
                                        <p:cTn id="134" dur="1" fill="hold"/>
                                        <p:tgtEl>
                                          <p:spTgt spid="36"/>
                                        </p:tgtEl>
                                        <p:attrNameLst>
                                          <p:attrName/>
                                        </p:attrNameLst>
                                      </p:cBhvr>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37"/>
                                        </p:tgtEl>
                                        <p:attrNameLst>
                                          <p:attrName>style.visibility</p:attrName>
                                        </p:attrNameLst>
                                      </p:cBhvr>
                                      <p:to>
                                        <p:strVal val="visible"/>
                                      </p:to>
                                    </p:set>
                                    <p:anim calcmode="lin" valueType="num">
                                      <p:cBhvr additive="base">
                                        <p:cTn id="139" dur="500" fill="hold"/>
                                        <p:tgtEl>
                                          <p:spTgt spid="37"/>
                                        </p:tgtEl>
                                        <p:attrNameLst>
                                          <p:attrName>ppt_x</p:attrName>
                                        </p:attrNameLst>
                                      </p:cBhvr>
                                      <p:tavLst>
                                        <p:tav tm="0">
                                          <p:val>
                                            <p:strVal val="#ppt_x"/>
                                          </p:val>
                                        </p:tav>
                                        <p:tav tm="100000">
                                          <p:val>
                                            <p:strVal val="#ppt_x"/>
                                          </p:val>
                                        </p:tav>
                                      </p:tavLst>
                                    </p:anim>
                                    <p:anim calcmode="lin" valueType="num">
                                      <p:cBhvr additive="base">
                                        <p:cTn id="14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nodeType="clickEffect">
                                  <p:stCondLst>
                                    <p:cond delay="0"/>
                                  </p:stCondLst>
                                  <p:childTnLst>
                                    <p:set>
                                      <p:cBhvr>
                                        <p:cTn id="144" dur="1" fill="hold">
                                          <p:stCondLst>
                                            <p:cond delay="0"/>
                                          </p:stCondLst>
                                        </p:cTn>
                                        <p:tgtEl>
                                          <p:spTgt spid="38"/>
                                        </p:tgtEl>
                                        <p:attrNameLst>
                                          <p:attrName>style.visibility</p:attrName>
                                        </p:attrNameLst>
                                      </p:cBhvr>
                                      <p:to>
                                        <p:strVal val="visible"/>
                                      </p:to>
                                    </p:set>
                                    <p:anim calcmode="lin" valueType="num">
                                      <p:cBhvr additive="base">
                                        <p:cTn id="145" dur="500" fill="hold"/>
                                        <p:tgtEl>
                                          <p:spTgt spid="38"/>
                                        </p:tgtEl>
                                        <p:attrNameLst>
                                          <p:attrName>ppt_x</p:attrName>
                                        </p:attrNameLst>
                                      </p:cBhvr>
                                      <p:tavLst>
                                        <p:tav tm="0">
                                          <p:val>
                                            <p:strVal val="#ppt_x"/>
                                          </p:val>
                                        </p:tav>
                                        <p:tav tm="100000">
                                          <p:val>
                                            <p:strVal val="#ppt_x"/>
                                          </p:val>
                                        </p:tav>
                                      </p:tavLst>
                                    </p:anim>
                                    <p:anim calcmode="lin" valueType="num">
                                      <p:cBhvr additive="base">
                                        <p:cTn id="146"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4" presetClass="entr" presetSubtype="0" fill="hold" grpId="0" nodeType="clickEffect">
                                  <p:stCondLst>
                                    <p:cond delay="0"/>
                                  </p:stCondLst>
                                  <p:childTnLst>
                                    <p:set>
                                      <p:cBhvr>
                                        <p:cTn id="150" dur="1" fill="hold">
                                          <p:stCondLst>
                                            <p:cond delay="0"/>
                                          </p:stCondLst>
                                        </p:cTn>
                                        <p:tgtEl>
                                          <p:spTgt spid="39"/>
                                        </p:tgtEl>
                                        <p:attrNameLst>
                                          <p:attrName>style.visibility</p:attrName>
                                        </p:attrNameLst>
                                      </p:cBhvr>
                                      <p:to>
                                        <p:strVal val="visible"/>
                                      </p:to>
                                    </p:set>
                                    <p:anim to="" calcmode="lin" valueType="num">
                                      <p:cBhvr>
                                        <p:cTn id="151" dur="1" fill="hold"/>
                                        <p:tgtEl>
                                          <p:spTgt spid="39"/>
                                        </p:tgtEl>
                                        <p:attrNameLst>
                                          <p:attrName/>
                                        </p:attrNameLst>
                                      </p:cBhvr>
                                    </p:anim>
                                  </p:childTnLst>
                                </p:cTn>
                              </p:par>
                            </p:childTnLst>
                          </p:cTn>
                        </p:par>
                      </p:childTnLst>
                    </p:cTn>
                  </p:par>
                  <p:par>
                    <p:cTn id="152" fill="hold">
                      <p:stCondLst>
                        <p:cond delay="indefinite"/>
                      </p:stCondLst>
                      <p:childTnLst>
                        <p:par>
                          <p:cTn id="153" fill="hold">
                            <p:stCondLst>
                              <p:cond delay="0"/>
                            </p:stCondLst>
                            <p:childTnLst>
                              <p:par>
                                <p:cTn id="154" presetID="24" presetClass="entr" presetSubtype="0" fill="hold" grpId="0" nodeType="clickEffect">
                                  <p:stCondLst>
                                    <p:cond delay="0"/>
                                  </p:stCondLst>
                                  <p:childTnLst>
                                    <p:set>
                                      <p:cBhvr>
                                        <p:cTn id="155" dur="1" fill="hold">
                                          <p:stCondLst>
                                            <p:cond delay="0"/>
                                          </p:stCondLst>
                                        </p:cTn>
                                        <p:tgtEl>
                                          <p:spTgt spid="40"/>
                                        </p:tgtEl>
                                        <p:attrNameLst>
                                          <p:attrName>style.visibility</p:attrName>
                                        </p:attrNameLst>
                                      </p:cBhvr>
                                      <p:to>
                                        <p:strVal val="visible"/>
                                      </p:to>
                                    </p:set>
                                    <p:anim to="" calcmode="lin" valueType="num">
                                      <p:cBhvr>
                                        <p:cTn id="156" dur="1" fill="hold"/>
                                        <p:tgtEl>
                                          <p:spTgt spid="4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9" grpId="0"/>
      <p:bldP spid="10" grpId="0"/>
      <p:bldP spid="14" grpId="0"/>
      <p:bldP spid="15" grpId="0"/>
      <p:bldP spid="16"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animBg="1"/>
      <p:bldP spid="35" grpId="0" animBg="1"/>
      <p:bldP spid="36" grpId="0"/>
      <p:bldP spid="39" grpId="0"/>
      <p:bldP spid="4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a:extLst>
              <a:ext uri="{FF2B5EF4-FFF2-40B4-BE49-F238E27FC236}">
                <a16:creationId xmlns:a16="http://schemas.microsoft.com/office/drawing/2014/main" id="{E345D346-5FFC-40CF-9787-E3F97C4364FD}"/>
              </a:ext>
            </a:extLst>
          </p:cNvPr>
          <p:cNvSpPr>
            <a:spLocks noGrp="1"/>
          </p:cNvSpPr>
          <p:nvPr>
            <p:ph type="ctrTitle"/>
          </p:nvPr>
        </p:nvSpPr>
        <p:spPr>
          <a:xfrm>
            <a:off x="364330" y="1752600"/>
            <a:ext cx="8415337" cy="1470025"/>
          </a:xfrm>
        </p:spPr>
        <p:txBody>
          <a:bodyPr/>
          <a:lstStyle/>
          <a:p>
            <a:pPr>
              <a:defRPr/>
            </a:pPr>
            <a:r>
              <a:rPr lang="en-US" sz="11500" dirty="0">
                <a:effectLst/>
                <a:latin typeface="Script MT Bold" panose="03040602040607080904" pitchFamily="66" charset="0"/>
              </a:rPr>
              <a:t>Questions?</a:t>
            </a:r>
          </a:p>
        </p:txBody>
      </p:sp>
      <p:sp>
        <p:nvSpPr>
          <p:cNvPr id="11" name="Subtitle 4">
            <a:extLst>
              <a:ext uri="{FF2B5EF4-FFF2-40B4-BE49-F238E27FC236}">
                <a16:creationId xmlns:a16="http://schemas.microsoft.com/office/drawing/2014/main" id="{383A5931-122C-430E-B6D2-583E3194AFF6}"/>
              </a:ext>
            </a:extLst>
          </p:cNvPr>
          <p:cNvSpPr>
            <a:spLocks noGrp="1"/>
          </p:cNvSpPr>
          <p:nvPr>
            <p:ph type="subTitle" idx="1"/>
          </p:nvPr>
        </p:nvSpPr>
        <p:spPr>
          <a:xfrm>
            <a:off x="364331" y="3352800"/>
            <a:ext cx="8415337" cy="1470025"/>
          </a:xfrm>
        </p:spPr>
        <p:txBody>
          <a:bodyPr/>
          <a:lstStyle/>
          <a:p>
            <a:pPr>
              <a:lnSpc>
                <a:spcPct val="90000"/>
              </a:lnSpc>
              <a:defRPr/>
            </a:pPr>
            <a:r>
              <a:rPr lang="en-US" sz="4400" b="1" i="1" dirty="0">
                <a:solidFill>
                  <a:schemeClr val="tx1"/>
                </a:solidFill>
                <a:effectLst/>
                <a:latin typeface="Trebuchet MS" panose="020B0603020202020204" pitchFamily="34" charset="0"/>
              </a:rPr>
              <a:t>Do now: </a:t>
            </a:r>
            <a:r>
              <a:rPr lang="en-US" sz="4400" i="1" dirty="0">
                <a:solidFill>
                  <a:schemeClr val="tx1"/>
                </a:solidFill>
                <a:effectLst/>
                <a:latin typeface="Trebuchet MS" panose="020B0603020202020204" pitchFamily="34" charset="0"/>
              </a:rPr>
              <a:t>Turn in the exit ticket.</a:t>
            </a:r>
          </a:p>
          <a:p>
            <a:pPr>
              <a:defRPr/>
            </a:pPr>
            <a:r>
              <a:rPr lang="en-US" sz="4400" b="1" i="1" dirty="0">
                <a:solidFill>
                  <a:schemeClr val="tx1"/>
                </a:solidFill>
                <a:effectLst/>
                <a:latin typeface="Trebuchet MS" panose="020B0603020202020204" pitchFamily="34" charset="0"/>
              </a:rPr>
              <a:t>Then:</a:t>
            </a:r>
            <a:r>
              <a:rPr lang="en-US" sz="4400" i="1" dirty="0">
                <a:solidFill>
                  <a:schemeClr val="tx1"/>
                </a:solidFill>
                <a:effectLst/>
                <a:latin typeface="Trebuchet MS" panose="020B0603020202020204" pitchFamily="34" charset="0"/>
              </a:rPr>
              <a:t> Begin WS#1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bg/>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noAutofit/>
          </a:bodyPr>
          <a:lstStyle/>
          <a:p>
            <a:r>
              <a:rPr lang="en-US" sz="3700" b="1" i="1" dirty="0"/>
              <a:t>After today you should be able to…</a:t>
            </a:r>
          </a:p>
        </p:txBody>
      </p:sp>
      <p:sp>
        <p:nvSpPr>
          <p:cNvPr id="3079" name="Content Placeholder 27"/>
          <p:cNvSpPr>
            <a:spLocks noGrp="1"/>
          </p:cNvSpPr>
          <p:nvPr>
            <p:ph idx="1"/>
          </p:nvPr>
        </p:nvSpPr>
        <p:spPr/>
        <p:txBody>
          <a:bodyPr/>
          <a:lstStyle/>
          <a:p>
            <a:pPr lvl="0"/>
            <a:r>
              <a:rPr lang="en-US" dirty="0"/>
              <a:t>Calculate the number of moles of a substance can be produced or consumed using the mole ratio</a:t>
            </a:r>
          </a:p>
          <a:p>
            <a:pPr lvl="0"/>
            <a:r>
              <a:rPr lang="en-US" dirty="0"/>
              <a:t>Describe the ways in which balanced equations can be interpreted </a:t>
            </a:r>
          </a:p>
          <a:p>
            <a:r>
              <a:rPr lang="en-US" dirty="0"/>
              <a:t>Review of the basics of how to </a:t>
            </a:r>
            <a:r>
              <a:rPr lang="en-US"/>
              <a:t>balance equations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458200" cy="4724400"/>
          </a:xfrm>
          <a:solidFill>
            <a:schemeClr val="bg1">
              <a:alpha val="75000"/>
            </a:schemeClr>
          </a:solidFill>
        </p:spPr>
        <p:txBody>
          <a:bodyPr anchor="ctr">
            <a:normAutofit/>
          </a:bodyPr>
          <a:lstStyle/>
          <a:p>
            <a:pPr marL="0" indent="0">
              <a:buNone/>
            </a:pPr>
            <a:r>
              <a:rPr lang="en-US" sz="6000" b="1" u="sng" dirty="0" err="1">
                <a:latin typeface="Trebuchet MS" pitchFamily="34" charset="0"/>
              </a:rPr>
              <a:t>Stoichiometry</a:t>
            </a:r>
            <a:r>
              <a:rPr lang="en-US" sz="6000" i="1" dirty="0">
                <a:latin typeface="Trebuchet MS" pitchFamily="34" charset="0"/>
              </a:rPr>
              <a:t>: </a:t>
            </a:r>
            <a:r>
              <a:rPr lang="en-US" sz="6000" i="1" dirty="0">
                <a:solidFill>
                  <a:srgbClr val="000066"/>
                </a:solidFill>
                <a:latin typeface="Trebuchet MS" pitchFamily="34" charset="0"/>
              </a:rPr>
              <a:t>The study of quantities as it relates to chemical reactions.</a:t>
            </a:r>
            <a:endParaRPr lang="en-US" sz="6000" i="1" dirty="0">
              <a:latin typeface="Trebuchet MS" pitchFamily="34" charset="0"/>
            </a:endParaRPr>
          </a:p>
        </p:txBody>
      </p:sp>
      <p:sp>
        <p:nvSpPr>
          <p:cNvPr id="10" name="Horizontal Scroll 9"/>
          <p:cNvSpPr/>
          <p:nvPr/>
        </p:nvSpPr>
        <p:spPr>
          <a:xfrm>
            <a:off x="228600" y="457200"/>
            <a:ext cx="8610600" cy="594360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rgbClr val="000066"/>
                </a:solidFill>
                <a:latin typeface="Trebuchet MS" pitchFamily="34" charset="0"/>
              </a:rPr>
              <a:t>The word</a:t>
            </a:r>
            <a:r>
              <a:rPr lang="en-US" sz="4000" dirty="0">
                <a:solidFill>
                  <a:srgbClr val="000066"/>
                </a:solidFill>
                <a:latin typeface="Trebuchet MS" pitchFamily="34" charset="0"/>
              </a:rPr>
              <a:t> </a:t>
            </a:r>
            <a:r>
              <a:rPr lang="en-US" sz="4000" b="1" dirty="0">
                <a:solidFill>
                  <a:srgbClr val="000066"/>
                </a:solidFill>
                <a:latin typeface="Lucida Calligraphy" pitchFamily="66" charset="0"/>
              </a:rPr>
              <a:t>stoichiometry</a:t>
            </a:r>
            <a:r>
              <a:rPr lang="en-US" sz="4000" dirty="0">
                <a:solidFill>
                  <a:srgbClr val="000066"/>
                </a:solidFill>
                <a:latin typeface="Trebuchet MS" pitchFamily="34" charset="0"/>
              </a:rPr>
              <a:t> </a:t>
            </a:r>
            <a:r>
              <a:rPr lang="en-US" sz="3600" dirty="0">
                <a:solidFill>
                  <a:srgbClr val="000066"/>
                </a:solidFill>
                <a:latin typeface="Trebuchet MS" pitchFamily="34" charset="0"/>
              </a:rPr>
              <a:t>comes from the </a:t>
            </a:r>
            <a:r>
              <a:rPr lang="en-US" sz="3600" dirty="0">
                <a:solidFill>
                  <a:srgbClr val="000066"/>
                </a:solidFill>
                <a:latin typeface="Lucida Calligraphy" pitchFamily="66" charset="0"/>
              </a:rPr>
              <a:t>Greek </a:t>
            </a:r>
            <a:r>
              <a:rPr lang="en-US" sz="3600" dirty="0">
                <a:solidFill>
                  <a:srgbClr val="000066"/>
                </a:solidFill>
                <a:latin typeface="Trebuchet MS" pitchFamily="34" charset="0"/>
              </a:rPr>
              <a:t>words: </a:t>
            </a:r>
          </a:p>
          <a:p>
            <a:endParaRPr lang="en-US" sz="3600" dirty="0">
              <a:solidFill>
                <a:srgbClr val="000066"/>
              </a:solidFill>
              <a:latin typeface="Trebuchet MS" pitchFamily="34" charset="0"/>
            </a:endParaRPr>
          </a:p>
          <a:p>
            <a:r>
              <a:rPr lang="en-US" sz="3600" dirty="0">
                <a:solidFill>
                  <a:srgbClr val="000066"/>
                </a:solidFill>
                <a:latin typeface="Lucida Calligraphy" pitchFamily="66" charset="0"/>
              </a:rPr>
              <a:t>	     </a:t>
            </a:r>
            <a:r>
              <a:rPr lang="en-US" sz="3300" dirty="0" err="1">
                <a:solidFill>
                  <a:srgbClr val="000066"/>
                </a:solidFill>
                <a:latin typeface="Lucida Calligraphy" pitchFamily="66" charset="0"/>
              </a:rPr>
              <a:t>stoicheion</a:t>
            </a:r>
            <a:r>
              <a:rPr lang="en-US" sz="3200" dirty="0">
                <a:solidFill>
                  <a:srgbClr val="000066"/>
                </a:solidFill>
                <a:latin typeface="Lucida Calligraphy" pitchFamily="66" charset="0"/>
              </a:rPr>
              <a:t> </a:t>
            </a:r>
            <a:r>
              <a:rPr lang="en-US" sz="2800" dirty="0">
                <a:solidFill>
                  <a:srgbClr val="000066"/>
                </a:solidFill>
                <a:latin typeface="Trebuchet MS" pitchFamily="34" charset="0"/>
              </a:rPr>
              <a:t>(meaning "element") </a:t>
            </a:r>
            <a:endParaRPr lang="en-US" sz="3200" dirty="0">
              <a:solidFill>
                <a:srgbClr val="000066"/>
              </a:solidFill>
              <a:latin typeface="Trebuchet MS" pitchFamily="34" charset="0"/>
            </a:endParaRPr>
          </a:p>
          <a:p>
            <a:r>
              <a:rPr lang="en-US" sz="3200" dirty="0">
                <a:solidFill>
                  <a:srgbClr val="000066"/>
                </a:solidFill>
                <a:latin typeface="Lucida Calligraphy" pitchFamily="66" charset="0"/>
              </a:rPr>
              <a:t>	         </a:t>
            </a:r>
            <a:r>
              <a:rPr lang="en-US" sz="3300" dirty="0" err="1">
                <a:solidFill>
                  <a:srgbClr val="000066"/>
                </a:solidFill>
                <a:latin typeface="Lucida Calligraphy" pitchFamily="66" charset="0"/>
              </a:rPr>
              <a:t>metron</a:t>
            </a:r>
            <a:r>
              <a:rPr lang="en-US" sz="3200" dirty="0">
                <a:solidFill>
                  <a:srgbClr val="000066"/>
                </a:solidFill>
                <a:latin typeface="Lucida Calligraphy" pitchFamily="66" charset="0"/>
              </a:rPr>
              <a:t> </a:t>
            </a:r>
            <a:r>
              <a:rPr lang="en-US" sz="2800" dirty="0">
                <a:solidFill>
                  <a:srgbClr val="000066"/>
                </a:solidFill>
                <a:latin typeface="Trebuchet MS" pitchFamily="34" charset="0"/>
              </a:rPr>
              <a:t>(meaning "measure")</a:t>
            </a:r>
            <a:endParaRPr lang="en-US" sz="3200" dirty="0">
              <a:latin typeface="Trebuchet MS" pitchFamily="34" charset="0"/>
            </a:endParaRPr>
          </a:p>
          <a:p>
            <a:pPr algn="ctr"/>
            <a:endParaRPr lang="en-US" sz="3600" dirty="0"/>
          </a:p>
        </p:txBody>
      </p:sp>
      <p:pic>
        <p:nvPicPr>
          <p:cNvPr id="14338" name="Picture 2" descr="C:\Users\Karen\AppData\Local\Microsoft\Windows\Temporary Internet Files\Content.IE5\EU95QA92\MM900046592[1].gif"/>
          <p:cNvPicPr>
            <a:picLocks noChangeAspect="1" noChangeArrowheads="1" noCrop="1"/>
          </p:cNvPicPr>
          <p:nvPr/>
        </p:nvPicPr>
        <p:blipFill>
          <a:blip r:embed="rId2" cstate="print"/>
          <a:srcRect/>
          <a:stretch>
            <a:fillRect/>
          </a:stretch>
        </p:blipFill>
        <p:spPr bwMode="auto">
          <a:xfrm>
            <a:off x="76200" y="2895600"/>
            <a:ext cx="2514600" cy="26172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0" fill="hold" nodeType="withEffect">
                                  <p:stCondLst>
                                    <p:cond delay="0"/>
                                  </p:stCondLst>
                                  <p:childTnLst>
                                    <p:set>
                                      <p:cBhvr>
                                        <p:cTn id="11" dur="1" fill="hold">
                                          <p:stCondLst>
                                            <p:cond delay="0"/>
                                          </p:stCondLst>
                                        </p:cTn>
                                        <p:tgtEl>
                                          <p:spTgt spid="14338"/>
                                        </p:tgtEl>
                                        <p:attrNameLst>
                                          <p:attrName>style.visibility</p:attrName>
                                        </p:attrNameLst>
                                      </p:cBhvr>
                                      <p:to>
                                        <p:strVal val="visible"/>
                                      </p:to>
                                    </p:set>
                                    <p:anim calcmode="lin" valueType="num">
                                      <p:cBhvr>
                                        <p:cTn id="12" dur="500" fill="hold"/>
                                        <p:tgtEl>
                                          <p:spTgt spid="14338"/>
                                        </p:tgtEl>
                                        <p:attrNameLst>
                                          <p:attrName>ppt_w</p:attrName>
                                        </p:attrNameLst>
                                      </p:cBhvr>
                                      <p:tavLst>
                                        <p:tav tm="0">
                                          <p:val>
                                            <p:fltVal val="0"/>
                                          </p:val>
                                        </p:tav>
                                        <p:tav tm="100000">
                                          <p:val>
                                            <p:strVal val="#ppt_w"/>
                                          </p:val>
                                        </p:tav>
                                      </p:tavLst>
                                    </p:anim>
                                    <p:anim calcmode="lin" valueType="num">
                                      <p:cBhvr>
                                        <p:cTn id="13" dur="500" fill="hold"/>
                                        <p:tgtEl>
                                          <p:spTgt spid="14338"/>
                                        </p:tgtEl>
                                        <p:attrNameLst>
                                          <p:attrName>ppt_h</p:attrName>
                                        </p:attrNameLst>
                                      </p:cBhvr>
                                      <p:tavLst>
                                        <p:tav tm="0">
                                          <p:val>
                                            <p:fltVal val="0"/>
                                          </p:val>
                                        </p:tav>
                                        <p:tav tm="100000">
                                          <p:val>
                                            <p:strVal val="#ppt_h"/>
                                          </p:val>
                                        </p:tav>
                                      </p:tavLst>
                                    </p:anim>
                                    <p:animEffect transition="in" filter="fade">
                                      <p:cBhvr>
                                        <p:cTn id="14" dur="500"/>
                                        <p:tgtEl>
                                          <p:spTgt spid="1433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xit" presetSubtype="0" fill="hold" grpId="1" nodeType="clickEffect">
                                  <p:stCondLst>
                                    <p:cond delay="0"/>
                                  </p:stCondLst>
                                  <p:childTnLst>
                                    <p:anim calcmode="lin" valueType="num">
                                      <p:cBhvr>
                                        <p:cTn id="18" dur="500"/>
                                        <p:tgtEl>
                                          <p:spTgt spid="10"/>
                                        </p:tgtEl>
                                        <p:attrNameLst>
                                          <p:attrName>ppt_w</p:attrName>
                                        </p:attrNameLst>
                                      </p:cBhvr>
                                      <p:tavLst>
                                        <p:tav tm="0">
                                          <p:val>
                                            <p:strVal val="ppt_w"/>
                                          </p:val>
                                        </p:tav>
                                        <p:tav tm="100000">
                                          <p:val>
                                            <p:fltVal val="0"/>
                                          </p:val>
                                        </p:tav>
                                      </p:tavLst>
                                    </p:anim>
                                    <p:anim calcmode="lin" valueType="num">
                                      <p:cBhvr>
                                        <p:cTn id="19" dur="500"/>
                                        <p:tgtEl>
                                          <p:spTgt spid="10"/>
                                        </p:tgtEl>
                                        <p:attrNameLst>
                                          <p:attrName>ppt_h</p:attrName>
                                        </p:attrNameLst>
                                      </p:cBhvr>
                                      <p:tavLst>
                                        <p:tav tm="0">
                                          <p:val>
                                            <p:strVal val="ppt_h"/>
                                          </p:val>
                                        </p:tav>
                                        <p:tav tm="100000">
                                          <p:val>
                                            <p:fltVal val="0"/>
                                          </p:val>
                                        </p:tav>
                                      </p:tavLst>
                                    </p:anim>
                                    <p:animEffect transition="out" filter="fade">
                                      <p:cBhvr>
                                        <p:cTn id="20" dur="500"/>
                                        <p:tgtEl>
                                          <p:spTgt spid="10"/>
                                        </p:tgtEl>
                                      </p:cBhvr>
                                    </p:animEffect>
                                    <p:set>
                                      <p:cBhvr>
                                        <p:cTn id="21" dur="1" fill="hold">
                                          <p:stCondLst>
                                            <p:cond delay="499"/>
                                          </p:stCondLst>
                                        </p:cTn>
                                        <p:tgtEl>
                                          <p:spTgt spid="10"/>
                                        </p:tgtEl>
                                        <p:attrNameLst>
                                          <p:attrName>style.visibility</p:attrName>
                                        </p:attrNameLst>
                                      </p:cBhvr>
                                      <p:to>
                                        <p:strVal val="hidden"/>
                                      </p:to>
                                    </p:set>
                                  </p:childTnLst>
                                </p:cTn>
                              </p:par>
                              <p:par>
                                <p:cTn id="22" presetID="2" presetClass="exit" presetSubtype="4" fill="hold" nodeType="withEffect">
                                  <p:stCondLst>
                                    <p:cond delay="0"/>
                                  </p:stCondLst>
                                  <p:childTnLst>
                                    <p:anim calcmode="lin" valueType="num">
                                      <p:cBhvr additive="base">
                                        <p:cTn id="23" dur="500"/>
                                        <p:tgtEl>
                                          <p:spTgt spid="14338"/>
                                        </p:tgtEl>
                                        <p:attrNameLst>
                                          <p:attrName>ppt_x</p:attrName>
                                        </p:attrNameLst>
                                      </p:cBhvr>
                                      <p:tavLst>
                                        <p:tav tm="0">
                                          <p:val>
                                            <p:strVal val="ppt_x"/>
                                          </p:val>
                                        </p:tav>
                                        <p:tav tm="100000">
                                          <p:val>
                                            <p:strVal val="ppt_x"/>
                                          </p:val>
                                        </p:tav>
                                      </p:tavLst>
                                    </p:anim>
                                    <p:anim calcmode="lin" valueType="num">
                                      <p:cBhvr additive="base">
                                        <p:cTn id="24" dur="500"/>
                                        <p:tgtEl>
                                          <p:spTgt spid="14338"/>
                                        </p:tgtEl>
                                        <p:attrNameLst>
                                          <p:attrName>ppt_y</p:attrName>
                                        </p:attrNameLst>
                                      </p:cBhvr>
                                      <p:tavLst>
                                        <p:tav tm="0">
                                          <p:val>
                                            <p:strVal val="ppt_y"/>
                                          </p:val>
                                        </p:tav>
                                        <p:tav tm="100000">
                                          <p:val>
                                            <p:strVal val="1+ppt_h/2"/>
                                          </p:val>
                                        </p:tav>
                                      </p:tavLst>
                                    </p:anim>
                                    <p:set>
                                      <p:cBhvr>
                                        <p:cTn id="25" dur="1" fill="hold">
                                          <p:stCondLst>
                                            <p:cond delay="499"/>
                                          </p:stCondLst>
                                        </p:cTn>
                                        <p:tgtEl>
                                          <p:spTgt spid="1433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p:cTn id="3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274638"/>
            <a:ext cx="8458200" cy="1325562"/>
          </a:xfrm>
        </p:spPr>
        <p:txBody>
          <a:bodyPr/>
          <a:lstStyle/>
          <a:p>
            <a:r>
              <a:rPr lang="en-US" sz="4000" b="1" i="1" dirty="0"/>
              <a:t>Balanced chemical equations can be interpreted many ways…</a:t>
            </a:r>
          </a:p>
        </p:txBody>
      </p:sp>
      <p:sp>
        <p:nvSpPr>
          <p:cNvPr id="32" name="Content Placeholder 31"/>
          <p:cNvSpPr>
            <a:spLocks noGrp="1"/>
          </p:cNvSpPr>
          <p:nvPr>
            <p:ph idx="1"/>
          </p:nvPr>
        </p:nvSpPr>
        <p:spPr>
          <a:xfrm>
            <a:off x="381000" y="1752600"/>
            <a:ext cx="8458200" cy="4648200"/>
          </a:xfrm>
        </p:spPr>
        <p:txBody>
          <a:bodyPr/>
          <a:lstStyle/>
          <a:p>
            <a:endParaRPr lang="en-US" dirty="0"/>
          </a:p>
        </p:txBody>
      </p:sp>
      <p:sp>
        <p:nvSpPr>
          <p:cNvPr id="7" name="TextBox 6"/>
          <p:cNvSpPr txBox="1"/>
          <p:nvPr/>
        </p:nvSpPr>
        <p:spPr>
          <a:xfrm>
            <a:off x="228600" y="1828800"/>
            <a:ext cx="8763000" cy="1015663"/>
          </a:xfrm>
          <a:prstGeom prst="rect">
            <a:avLst/>
          </a:prstGeom>
          <a:noFill/>
        </p:spPr>
        <p:txBody>
          <a:bodyPr wrap="square" rtlCol="0">
            <a:spAutoFit/>
          </a:bodyPr>
          <a:lstStyle/>
          <a:p>
            <a:pPr lvl="0" algn="ctr">
              <a:spcBef>
                <a:spcPct val="20000"/>
              </a:spcBef>
            </a:pPr>
            <a:r>
              <a:rPr lang="en-US" sz="6000" b="1" dirty="0" err="1">
                <a:solidFill>
                  <a:prstClr val="black"/>
                </a:solidFill>
                <a:latin typeface="Trebuchet MS" pitchFamily="34" charset="0"/>
              </a:rPr>
              <a:t>1N</a:t>
            </a:r>
            <a:r>
              <a:rPr lang="en-US" sz="6000" b="1" baseline="-25000" dirty="0" err="1">
                <a:solidFill>
                  <a:prstClr val="black"/>
                </a:solidFill>
                <a:latin typeface="Trebuchet MS" pitchFamily="34" charset="0"/>
              </a:rPr>
              <a:t>2</a:t>
            </a:r>
            <a:r>
              <a:rPr lang="en-US" sz="6000" b="1" baseline="-25000" dirty="0">
                <a:solidFill>
                  <a:prstClr val="black"/>
                </a:solidFill>
                <a:latin typeface="Trebuchet MS" pitchFamily="34" charset="0"/>
              </a:rPr>
              <a:t>(g)</a:t>
            </a:r>
            <a:r>
              <a:rPr lang="en-US" sz="6000" b="1" dirty="0">
                <a:solidFill>
                  <a:prstClr val="black"/>
                </a:solidFill>
                <a:latin typeface="Trebuchet MS" pitchFamily="34" charset="0"/>
              </a:rPr>
              <a:t> + </a:t>
            </a:r>
            <a:r>
              <a:rPr lang="en-US" sz="6000" b="1" dirty="0" err="1">
                <a:solidFill>
                  <a:prstClr val="black"/>
                </a:solidFill>
                <a:latin typeface="Trebuchet MS" pitchFamily="34" charset="0"/>
              </a:rPr>
              <a:t>3H</a:t>
            </a:r>
            <a:r>
              <a:rPr lang="en-US" sz="6000" b="1" baseline="-25000" dirty="0" err="1">
                <a:solidFill>
                  <a:prstClr val="black"/>
                </a:solidFill>
                <a:latin typeface="Trebuchet MS" pitchFamily="34" charset="0"/>
              </a:rPr>
              <a:t>2</a:t>
            </a:r>
            <a:r>
              <a:rPr lang="en-US" sz="6000" b="1" baseline="-25000" dirty="0">
                <a:solidFill>
                  <a:prstClr val="black"/>
                </a:solidFill>
                <a:latin typeface="Trebuchet MS" pitchFamily="34" charset="0"/>
              </a:rPr>
              <a:t>(g)</a:t>
            </a:r>
            <a:r>
              <a:rPr lang="en-US" sz="6000" b="1" dirty="0">
                <a:solidFill>
                  <a:prstClr val="black"/>
                </a:solidFill>
                <a:latin typeface="Trebuchet MS" pitchFamily="34" charset="0"/>
              </a:rPr>
              <a:t> </a:t>
            </a:r>
            <a:r>
              <a:rPr lang="en-US" sz="6000" b="1" dirty="0">
                <a:solidFill>
                  <a:prstClr val="black"/>
                </a:solidFill>
                <a:latin typeface="Trebuchet MS" pitchFamily="34" charset="0"/>
                <a:sym typeface="Wingdings" pitchFamily="2" charset="2"/>
              </a:rPr>
              <a:t> </a:t>
            </a:r>
            <a:r>
              <a:rPr lang="en-US" sz="6000" b="1" dirty="0" err="1">
                <a:solidFill>
                  <a:prstClr val="black"/>
                </a:solidFill>
                <a:latin typeface="Trebuchet MS" pitchFamily="34" charset="0"/>
                <a:sym typeface="Wingdings" pitchFamily="2" charset="2"/>
              </a:rPr>
              <a:t>2NH</a:t>
            </a:r>
            <a:r>
              <a:rPr lang="en-US" sz="6000" b="1" baseline="-25000" dirty="0" err="1">
                <a:solidFill>
                  <a:prstClr val="black"/>
                </a:solidFill>
                <a:latin typeface="Trebuchet MS" pitchFamily="34" charset="0"/>
                <a:sym typeface="Wingdings" pitchFamily="2" charset="2"/>
              </a:rPr>
              <a:t>3</a:t>
            </a:r>
            <a:r>
              <a:rPr lang="en-US" sz="6000" b="1" baseline="-25000" dirty="0">
                <a:solidFill>
                  <a:prstClr val="black"/>
                </a:solidFill>
                <a:latin typeface="Trebuchet MS" pitchFamily="34" charset="0"/>
                <a:sym typeface="Wingdings" pitchFamily="2" charset="2"/>
              </a:rPr>
              <a:t>(g)</a:t>
            </a:r>
            <a:endParaRPr lang="en-US" sz="6000" b="1" dirty="0"/>
          </a:p>
        </p:txBody>
      </p:sp>
      <p:sp>
        <p:nvSpPr>
          <p:cNvPr id="11" name="TextBox 10"/>
          <p:cNvSpPr txBox="1"/>
          <p:nvPr/>
        </p:nvSpPr>
        <p:spPr>
          <a:xfrm>
            <a:off x="381000" y="3276600"/>
            <a:ext cx="2514600" cy="646331"/>
          </a:xfrm>
          <a:prstGeom prst="rect">
            <a:avLst/>
          </a:prstGeom>
          <a:noFill/>
        </p:spPr>
        <p:txBody>
          <a:bodyPr wrap="square" rtlCol="0">
            <a:spAutoFit/>
          </a:bodyPr>
          <a:lstStyle/>
          <a:p>
            <a:pPr lvl="0" algn="ctr">
              <a:spcBef>
                <a:spcPct val="20000"/>
              </a:spcBef>
            </a:pPr>
            <a:r>
              <a:rPr lang="en-US" sz="3600" b="1" i="1" u="sng" dirty="0">
                <a:solidFill>
                  <a:srgbClr val="002060"/>
                </a:solidFill>
                <a:latin typeface="Trebuchet MS" pitchFamily="34" charset="0"/>
              </a:rPr>
              <a:t>molecules:</a:t>
            </a:r>
            <a:endParaRPr lang="en-US" sz="3600" b="1" i="1" u="sng" dirty="0">
              <a:solidFill>
                <a:srgbClr val="002060"/>
              </a:solidFill>
            </a:endParaRPr>
          </a:p>
        </p:txBody>
      </p:sp>
      <p:grpSp>
        <p:nvGrpSpPr>
          <p:cNvPr id="16" name="Group 15"/>
          <p:cNvGrpSpPr/>
          <p:nvPr/>
        </p:nvGrpSpPr>
        <p:grpSpPr>
          <a:xfrm>
            <a:off x="838200" y="4076700"/>
            <a:ext cx="1371600" cy="685800"/>
            <a:chOff x="762000" y="3733800"/>
            <a:chExt cx="1371600" cy="685800"/>
          </a:xfrm>
        </p:grpSpPr>
        <p:sp>
          <p:nvSpPr>
            <p:cNvPr id="12" name="Oval 11"/>
            <p:cNvSpPr/>
            <p:nvPr/>
          </p:nvSpPr>
          <p:spPr>
            <a:xfrm>
              <a:off x="762000" y="3733800"/>
              <a:ext cx="685800" cy="68580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0066"/>
                  </a:solidFill>
                  <a:latin typeface="Trebuchet MS" pitchFamily="34" charset="0"/>
                </a:rPr>
                <a:t>N</a:t>
              </a:r>
              <a:endParaRPr lang="en-US" b="1" dirty="0">
                <a:solidFill>
                  <a:srgbClr val="000066"/>
                </a:solidFill>
                <a:latin typeface="Trebuchet MS" pitchFamily="34" charset="0"/>
              </a:endParaRPr>
            </a:p>
          </p:txBody>
        </p:sp>
        <p:sp>
          <p:nvSpPr>
            <p:cNvPr id="15" name="Oval 14"/>
            <p:cNvSpPr/>
            <p:nvPr/>
          </p:nvSpPr>
          <p:spPr>
            <a:xfrm>
              <a:off x="1447800" y="3733800"/>
              <a:ext cx="685800" cy="68580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0066"/>
                  </a:solidFill>
                  <a:latin typeface="Trebuchet MS" pitchFamily="34" charset="0"/>
                </a:rPr>
                <a:t>N</a:t>
              </a:r>
              <a:endParaRPr lang="en-US" b="1" dirty="0">
                <a:solidFill>
                  <a:srgbClr val="000066"/>
                </a:solidFill>
                <a:latin typeface="Trebuchet MS" pitchFamily="34" charset="0"/>
              </a:endParaRPr>
            </a:p>
          </p:txBody>
        </p:sp>
      </p:grpSp>
      <p:grpSp>
        <p:nvGrpSpPr>
          <p:cNvPr id="37" name="Group 36"/>
          <p:cNvGrpSpPr/>
          <p:nvPr/>
        </p:nvGrpSpPr>
        <p:grpSpPr>
          <a:xfrm>
            <a:off x="3505200" y="3505200"/>
            <a:ext cx="1004889" cy="502920"/>
            <a:chOff x="3505200" y="3505200"/>
            <a:chExt cx="1004889" cy="502920"/>
          </a:xfrm>
        </p:grpSpPr>
        <p:sp>
          <p:nvSpPr>
            <p:cNvPr id="17" name="Oval 16"/>
            <p:cNvSpPr/>
            <p:nvPr/>
          </p:nvSpPr>
          <p:spPr>
            <a:xfrm>
              <a:off x="3505200" y="3505200"/>
              <a:ext cx="502920" cy="50292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0066"/>
                  </a:solidFill>
                  <a:latin typeface="Trebuchet MS" pitchFamily="34" charset="0"/>
                </a:rPr>
                <a:t>H</a:t>
              </a:r>
              <a:endParaRPr lang="en-US" b="1" dirty="0">
                <a:solidFill>
                  <a:srgbClr val="000066"/>
                </a:solidFill>
                <a:latin typeface="Trebuchet MS" pitchFamily="34" charset="0"/>
              </a:endParaRPr>
            </a:p>
          </p:txBody>
        </p:sp>
        <p:sp>
          <p:nvSpPr>
            <p:cNvPr id="18" name="Oval 17"/>
            <p:cNvSpPr/>
            <p:nvPr/>
          </p:nvSpPr>
          <p:spPr>
            <a:xfrm>
              <a:off x="4007169" y="3505200"/>
              <a:ext cx="502920" cy="50292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0066"/>
                  </a:solidFill>
                  <a:latin typeface="Trebuchet MS" pitchFamily="34" charset="0"/>
                </a:rPr>
                <a:t>H</a:t>
              </a:r>
              <a:endParaRPr lang="en-US" b="1" dirty="0">
                <a:solidFill>
                  <a:srgbClr val="000066"/>
                </a:solidFill>
                <a:latin typeface="Trebuchet MS" pitchFamily="34" charset="0"/>
              </a:endParaRPr>
            </a:p>
          </p:txBody>
        </p:sp>
      </p:grpSp>
      <p:sp>
        <p:nvSpPr>
          <p:cNvPr id="35" name="TextBox 34"/>
          <p:cNvSpPr txBox="1"/>
          <p:nvPr/>
        </p:nvSpPr>
        <p:spPr>
          <a:xfrm>
            <a:off x="2362200" y="3861137"/>
            <a:ext cx="533400" cy="1015663"/>
          </a:xfrm>
          <a:prstGeom prst="rect">
            <a:avLst/>
          </a:prstGeom>
          <a:noFill/>
        </p:spPr>
        <p:txBody>
          <a:bodyPr wrap="square" rtlCol="0">
            <a:spAutoFit/>
          </a:bodyPr>
          <a:lstStyle/>
          <a:p>
            <a:r>
              <a:rPr lang="en-US" sz="6000" dirty="0">
                <a:solidFill>
                  <a:srgbClr val="002060"/>
                </a:solidFill>
                <a:latin typeface="Trebuchet MS" pitchFamily="34" charset="0"/>
              </a:rPr>
              <a:t>+</a:t>
            </a:r>
          </a:p>
        </p:txBody>
      </p:sp>
      <p:sp>
        <p:nvSpPr>
          <p:cNvPr id="36" name="TextBox 35"/>
          <p:cNvSpPr txBox="1"/>
          <p:nvPr/>
        </p:nvSpPr>
        <p:spPr>
          <a:xfrm>
            <a:off x="4999220" y="3886200"/>
            <a:ext cx="990600" cy="1015663"/>
          </a:xfrm>
          <a:prstGeom prst="rect">
            <a:avLst/>
          </a:prstGeom>
          <a:noFill/>
        </p:spPr>
        <p:txBody>
          <a:bodyPr wrap="square" rtlCol="0">
            <a:spAutoFit/>
          </a:bodyPr>
          <a:lstStyle/>
          <a:p>
            <a:r>
              <a:rPr lang="en-US" sz="6000" dirty="0">
                <a:solidFill>
                  <a:srgbClr val="002060"/>
                </a:solidFill>
                <a:latin typeface="Trebuchet MS" pitchFamily="34" charset="0"/>
                <a:sym typeface="Wingdings" pitchFamily="2" charset="2"/>
              </a:rPr>
              <a:t></a:t>
            </a:r>
            <a:endParaRPr lang="en-US" sz="6000" dirty="0">
              <a:solidFill>
                <a:srgbClr val="002060"/>
              </a:solidFill>
              <a:latin typeface="Trebuchet MS" pitchFamily="34" charset="0"/>
            </a:endParaRPr>
          </a:p>
        </p:txBody>
      </p:sp>
      <p:grpSp>
        <p:nvGrpSpPr>
          <p:cNvPr id="38" name="Group 37"/>
          <p:cNvGrpSpPr/>
          <p:nvPr/>
        </p:nvGrpSpPr>
        <p:grpSpPr>
          <a:xfrm>
            <a:off x="3505200" y="4122420"/>
            <a:ext cx="1004889" cy="502920"/>
            <a:chOff x="3505200" y="3505200"/>
            <a:chExt cx="1004889" cy="502920"/>
          </a:xfrm>
        </p:grpSpPr>
        <p:sp>
          <p:nvSpPr>
            <p:cNvPr id="39" name="Oval 38"/>
            <p:cNvSpPr/>
            <p:nvPr/>
          </p:nvSpPr>
          <p:spPr>
            <a:xfrm>
              <a:off x="3505200" y="3505200"/>
              <a:ext cx="502920" cy="50292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0066"/>
                  </a:solidFill>
                  <a:latin typeface="Trebuchet MS" pitchFamily="34" charset="0"/>
                </a:rPr>
                <a:t>H</a:t>
              </a:r>
              <a:endParaRPr lang="en-US" b="1" dirty="0">
                <a:solidFill>
                  <a:srgbClr val="000066"/>
                </a:solidFill>
                <a:latin typeface="Trebuchet MS" pitchFamily="34" charset="0"/>
              </a:endParaRPr>
            </a:p>
          </p:txBody>
        </p:sp>
        <p:sp>
          <p:nvSpPr>
            <p:cNvPr id="40" name="Oval 39"/>
            <p:cNvSpPr/>
            <p:nvPr/>
          </p:nvSpPr>
          <p:spPr>
            <a:xfrm>
              <a:off x="4007169" y="3505200"/>
              <a:ext cx="502920" cy="50292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0066"/>
                  </a:solidFill>
                  <a:latin typeface="Trebuchet MS" pitchFamily="34" charset="0"/>
                </a:rPr>
                <a:t>H</a:t>
              </a:r>
              <a:endParaRPr lang="en-US" b="1" dirty="0">
                <a:solidFill>
                  <a:srgbClr val="000066"/>
                </a:solidFill>
                <a:latin typeface="Trebuchet MS" pitchFamily="34" charset="0"/>
              </a:endParaRPr>
            </a:p>
          </p:txBody>
        </p:sp>
      </p:grpSp>
      <p:grpSp>
        <p:nvGrpSpPr>
          <p:cNvPr id="41" name="Group 40"/>
          <p:cNvGrpSpPr/>
          <p:nvPr/>
        </p:nvGrpSpPr>
        <p:grpSpPr>
          <a:xfrm>
            <a:off x="3506151" y="4732020"/>
            <a:ext cx="1004889" cy="502920"/>
            <a:chOff x="3505200" y="3505200"/>
            <a:chExt cx="1004889" cy="502920"/>
          </a:xfrm>
        </p:grpSpPr>
        <p:sp>
          <p:nvSpPr>
            <p:cNvPr id="42" name="Oval 41"/>
            <p:cNvSpPr/>
            <p:nvPr/>
          </p:nvSpPr>
          <p:spPr>
            <a:xfrm>
              <a:off x="3505200" y="3505200"/>
              <a:ext cx="502920" cy="50292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0066"/>
                  </a:solidFill>
                  <a:latin typeface="Trebuchet MS" pitchFamily="34" charset="0"/>
                </a:rPr>
                <a:t>H</a:t>
              </a:r>
              <a:endParaRPr lang="en-US" b="1" dirty="0">
                <a:solidFill>
                  <a:srgbClr val="000066"/>
                </a:solidFill>
                <a:latin typeface="Trebuchet MS" pitchFamily="34" charset="0"/>
              </a:endParaRPr>
            </a:p>
          </p:txBody>
        </p:sp>
        <p:sp>
          <p:nvSpPr>
            <p:cNvPr id="43" name="Oval 42"/>
            <p:cNvSpPr/>
            <p:nvPr/>
          </p:nvSpPr>
          <p:spPr>
            <a:xfrm>
              <a:off x="4007169" y="3505200"/>
              <a:ext cx="502920" cy="50292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0066"/>
                  </a:solidFill>
                  <a:latin typeface="Trebuchet MS" pitchFamily="34" charset="0"/>
                </a:rPr>
                <a:t>H</a:t>
              </a:r>
              <a:endParaRPr lang="en-US" b="1" dirty="0">
                <a:solidFill>
                  <a:srgbClr val="000066"/>
                </a:solidFill>
                <a:latin typeface="Trebuchet MS" pitchFamily="34" charset="0"/>
              </a:endParaRPr>
            </a:p>
          </p:txBody>
        </p:sp>
      </p:grpSp>
      <p:grpSp>
        <p:nvGrpSpPr>
          <p:cNvPr id="47" name="Group 46"/>
          <p:cNvGrpSpPr/>
          <p:nvPr/>
        </p:nvGrpSpPr>
        <p:grpSpPr>
          <a:xfrm>
            <a:off x="6108700" y="4462105"/>
            <a:ext cx="1499870" cy="1405295"/>
            <a:chOff x="6210300" y="4385905"/>
            <a:chExt cx="1499870" cy="1405295"/>
          </a:xfrm>
        </p:grpSpPr>
        <p:grpSp>
          <p:nvGrpSpPr>
            <p:cNvPr id="48" name="Group 47"/>
            <p:cNvGrpSpPr/>
            <p:nvPr/>
          </p:nvGrpSpPr>
          <p:grpSpPr>
            <a:xfrm>
              <a:off x="6210300" y="4876800"/>
              <a:ext cx="1499870" cy="914400"/>
              <a:chOff x="6221730" y="3276600"/>
              <a:chExt cx="1499870" cy="914400"/>
            </a:xfrm>
          </p:grpSpPr>
          <p:sp>
            <p:nvSpPr>
              <p:cNvPr id="50" name="Oval 49"/>
              <p:cNvSpPr/>
              <p:nvPr/>
            </p:nvSpPr>
            <p:spPr>
              <a:xfrm>
                <a:off x="6629400" y="3276600"/>
                <a:ext cx="685800" cy="68580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dirty="0">
                    <a:solidFill>
                      <a:srgbClr val="000066"/>
                    </a:solidFill>
                    <a:latin typeface="Trebuchet MS" pitchFamily="34" charset="0"/>
                  </a:rPr>
                  <a:t>N</a:t>
                </a:r>
                <a:endParaRPr lang="en-US" b="1" dirty="0">
                  <a:solidFill>
                    <a:srgbClr val="000066"/>
                  </a:solidFill>
                  <a:latin typeface="Trebuchet MS" pitchFamily="34" charset="0"/>
                </a:endParaRPr>
              </a:p>
            </p:txBody>
          </p:sp>
          <p:sp>
            <p:nvSpPr>
              <p:cNvPr id="51" name="Oval 50"/>
              <p:cNvSpPr/>
              <p:nvPr/>
            </p:nvSpPr>
            <p:spPr>
              <a:xfrm>
                <a:off x="6221730" y="3688080"/>
                <a:ext cx="502920" cy="50292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dirty="0">
                    <a:solidFill>
                      <a:srgbClr val="000066"/>
                    </a:solidFill>
                    <a:latin typeface="Trebuchet MS" pitchFamily="34" charset="0"/>
                  </a:rPr>
                  <a:t>H</a:t>
                </a:r>
                <a:endParaRPr lang="en-US" b="1" dirty="0">
                  <a:solidFill>
                    <a:srgbClr val="000066"/>
                  </a:solidFill>
                  <a:latin typeface="Trebuchet MS" pitchFamily="34" charset="0"/>
                </a:endParaRPr>
              </a:p>
            </p:txBody>
          </p:sp>
          <p:sp>
            <p:nvSpPr>
              <p:cNvPr id="52" name="Oval 51"/>
              <p:cNvSpPr/>
              <p:nvPr/>
            </p:nvSpPr>
            <p:spPr>
              <a:xfrm>
                <a:off x="7218680" y="3688080"/>
                <a:ext cx="502920" cy="50292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dirty="0">
                    <a:solidFill>
                      <a:srgbClr val="000066"/>
                    </a:solidFill>
                    <a:latin typeface="Trebuchet MS" pitchFamily="34" charset="0"/>
                  </a:rPr>
                  <a:t>H</a:t>
                </a:r>
                <a:endParaRPr lang="en-US" b="1" dirty="0">
                  <a:solidFill>
                    <a:srgbClr val="000066"/>
                  </a:solidFill>
                  <a:latin typeface="Trebuchet MS" pitchFamily="34" charset="0"/>
                </a:endParaRPr>
              </a:p>
            </p:txBody>
          </p:sp>
        </p:grpSp>
        <p:sp>
          <p:nvSpPr>
            <p:cNvPr id="49" name="Oval 48"/>
            <p:cNvSpPr/>
            <p:nvPr/>
          </p:nvSpPr>
          <p:spPr>
            <a:xfrm>
              <a:off x="6726455" y="4385905"/>
              <a:ext cx="502920" cy="50292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dirty="0">
                  <a:solidFill>
                    <a:srgbClr val="000066"/>
                  </a:solidFill>
                  <a:latin typeface="Trebuchet MS" pitchFamily="34" charset="0"/>
                </a:rPr>
                <a:t>H</a:t>
              </a:r>
              <a:endParaRPr lang="en-US" b="1" dirty="0">
                <a:solidFill>
                  <a:srgbClr val="000066"/>
                </a:solidFill>
                <a:latin typeface="Trebuchet MS" pitchFamily="34" charset="0"/>
              </a:endParaRPr>
            </a:p>
          </p:txBody>
        </p:sp>
      </p:grpSp>
      <p:grpSp>
        <p:nvGrpSpPr>
          <p:cNvPr id="53" name="Group 52"/>
          <p:cNvGrpSpPr/>
          <p:nvPr/>
        </p:nvGrpSpPr>
        <p:grpSpPr>
          <a:xfrm>
            <a:off x="6120130" y="2848275"/>
            <a:ext cx="1499870" cy="1418925"/>
            <a:chOff x="6221730" y="2772075"/>
            <a:chExt cx="1499870" cy="1418925"/>
          </a:xfrm>
        </p:grpSpPr>
        <p:grpSp>
          <p:nvGrpSpPr>
            <p:cNvPr id="54" name="Group 53"/>
            <p:cNvGrpSpPr/>
            <p:nvPr/>
          </p:nvGrpSpPr>
          <p:grpSpPr>
            <a:xfrm>
              <a:off x="6221730" y="3276600"/>
              <a:ext cx="1499870" cy="914400"/>
              <a:chOff x="6221730" y="3276600"/>
              <a:chExt cx="1499870" cy="914400"/>
            </a:xfrm>
          </p:grpSpPr>
          <p:sp>
            <p:nvSpPr>
              <p:cNvPr id="56" name="Oval 55"/>
              <p:cNvSpPr/>
              <p:nvPr/>
            </p:nvSpPr>
            <p:spPr>
              <a:xfrm>
                <a:off x="6629400" y="3276600"/>
                <a:ext cx="685800" cy="68580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dirty="0">
                    <a:solidFill>
                      <a:srgbClr val="000066"/>
                    </a:solidFill>
                    <a:latin typeface="Trebuchet MS" pitchFamily="34" charset="0"/>
                  </a:rPr>
                  <a:t>N</a:t>
                </a:r>
                <a:endParaRPr lang="en-US" b="1" dirty="0">
                  <a:solidFill>
                    <a:srgbClr val="000066"/>
                  </a:solidFill>
                  <a:latin typeface="Trebuchet MS" pitchFamily="34" charset="0"/>
                </a:endParaRPr>
              </a:p>
            </p:txBody>
          </p:sp>
          <p:sp>
            <p:nvSpPr>
              <p:cNvPr id="57" name="Oval 56"/>
              <p:cNvSpPr/>
              <p:nvPr/>
            </p:nvSpPr>
            <p:spPr>
              <a:xfrm>
                <a:off x="6221730" y="3688080"/>
                <a:ext cx="502920" cy="50292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dirty="0">
                    <a:solidFill>
                      <a:srgbClr val="000066"/>
                    </a:solidFill>
                    <a:latin typeface="Trebuchet MS" pitchFamily="34" charset="0"/>
                  </a:rPr>
                  <a:t>H</a:t>
                </a:r>
                <a:endParaRPr lang="en-US" b="1" dirty="0">
                  <a:solidFill>
                    <a:srgbClr val="000066"/>
                  </a:solidFill>
                  <a:latin typeface="Trebuchet MS" pitchFamily="34" charset="0"/>
                </a:endParaRPr>
              </a:p>
            </p:txBody>
          </p:sp>
          <p:sp>
            <p:nvSpPr>
              <p:cNvPr id="58" name="Oval 57"/>
              <p:cNvSpPr/>
              <p:nvPr/>
            </p:nvSpPr>
            <p:spPr>
              <a:xfrm>
                <a:off x="7218680" y="3688080"/>
                <a:ext cx="502920" cy="50292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dirty="0">
                    <a:solidFill>
                      <a:srgbClr val="000066"/>
                    </a:solidFill>
                    <a:latin typeface="Trebuchet MS" pitchFamily="34" charset="0"/>
                  </a:rPr>
                  <a:t>H</a:t>
                </a:r>
                <a:endParaRPr lang="en-US" b="1" dirty="0">
                  <a:solidFill>
                    <a:srgbClr val="000066"/>
                  </a:solidFill>
                  <a:latin typeface="Trebuchet MS" pitchFamily="34" charset="0"/>
                </a:endParaRPr>
              </a:p>
            </p:txBody>
          </p:sp>
        </p:grpSp>
        <p:sp>
          <p:nvSpPr>
            <p:cNvPr id="55" name="Oval 54"/>
            <p:cNvSpPr/>
            <p:nvPr/>
          </p:nvSpPr>
          <p:spPr>
            <a:xfrm>
              <a:off x="6705600" y="2772075"/>
              <a:ext cx="502920" cy="502920"/>
            </a:xfrm>
            <a:prstGeom prst="ellipse">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dirty="0">
                  <a:solidFill>
                    <a:srgbClr val="000066"/>
                  </a:solidFill>
                  <a:latin typeface="Trebuchet MS" pitchFamily="34" charset="0"/>
                </a:rPr>
                <a:t>H</a:t>
              </a:r>
              <a:endParaRPr lang="en-US" b="1" dirty="0">
                <a:solidFill>
                  <a:srgbClr val="000066"/>
                </a:solidFill>
                <a:latin typeface="Trebuchet MS"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dissolve">
                                      <p:cBhvr>
                                        <p:cTn id="18" dur="500"/>
                                        <p:tgtEl>
                                          <p:spTgt spid="16"/>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dissolve">
                                      <p:cBhvr>
                                        <p:cTn id="21" dur="500"/>
                                        <p:tgtEl>
                                          <p:spTgt spid="35"/>
                                        </p:tgtEl>
                                      </p:cBhvr>
                                    </p:animEffect>
                                  </p:childTnLst>
                                </p:cTn>
                              </p:par>
                              <p:par>
                                <p:cTn id="22" presetID="9" presetClass="entr" presetSubtype="0" fill="hold" nodeType="with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dissolve">
                                      <p:cBhvr>
                                        <p:cTn id="24" dur="500"/>
                                        <p:tgtEl>
                                          <p:spTgt spid="37"/>
                                        </p:tgtEl>
                                      </p:cBhvr>
                                    </p:animEffect>
                                  </p:childTnLst>
                                </p:cTn>
                              </p:par>
                              <p:par>
                                <p:cTn id="25" presetID="9"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dissolve">
                                      <p:cBhvr>
                                        <p:cTn id="27" dur="500"/>
                                        <p:tgtEl>
                                          <p:spTgt spid="38"/>
                                        </p:tgtEl>
                                      </p:cBhvr>
                                    </p:animEffect>
                                  </p:childTnLst>
                                </p:cTn>
                              </p:par>
                              <p:par>
                                <p:cTn id="28" presetID="9" presetClass="entr" presetSubtype="0" fill="hold"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dissolve">
                                      <p:cBhvr>
                                        <p:cTn id="30" dur="500"/>
                                        <p:tgtEl>
                                          <p:spTgt spid="41"/>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dissolve">
                                      <p:cBhvr>
                                        <p:cTn id="35" dur="500"/>
                                        <p:tgtEl>
                                          <p:spTgt spid="3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47"/>
                                        </p:tgtEl>
                                        <p:attrNameLst>
                                          <p:attrName>style.visibility</p:attrName>
                                        </p:attrNameLst>
                                      </p:cBhvr>
                                      <p:to>
                                        <p:strVal val="visible"/>
                                      </p:to>
                                    </p:set>
                                    <p:anim calcmode="lin" valueType="num">
                                      <p:cBhvr additive="base">
                                        <p:cTn id="40" dur="500" fill="hold"/>
                                        <p:tgtEl>
                                          <p:spTgt spid="47"/>
                                        </p:tgtEl>
                                        <p:attrNameLst>
                                          <p:attrName>ppt_x</p:attrName>
                                        </p:attrNameLst>
                                      </p:cBhvr>
                                      <p:tavLst>
                                        <p:tav tm="0">
                                          <p:val>
                                            <p:strVal val="#ppt_x"/>
                                          </p:val>
                                        </p:tav>
                                        <p:tav tm="100000">
                                          <p:val>
                                            <p:strVal val="#ppt_x"/>
                                          </p:val>
                                        </p:tav>
                                      </p:tavLst>
                                    </p:anim>
                                    <p:anim calcmode="lin" valueType="num">
                                      <p:cBhvr additive="base">
                                        <p:cTn id="41" dur="500" fill="hold"/>
                                        <p:tgtEl>
                                          <p:spTgt spid="47"/>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53"/>
                                        </p:tgtEl>
                                        <p:attrNameLst>
                                          <p:attrName>style.visibility</p:attrName>
                                        </p:attrNameLst>
                                      </p:cBhvr>
                                      <p:to>
                                        <p:strVal val="visible"/>
                                      </p:to>
                                    </p:set>
                                    <p:anim calcmode="lin" valueType="num">
                                      <p:cBhvr additive="base">
                                        <p:cTn id="44" dur="500" fill="hold"/>
                                        <p:tgtEl>
                                          <p:spTgt spid="53"/>
                                        </p:tgtEl>
                                        <p:attrNameLst>
                                          <p:attrName>ppt_x</p:attrName>
                                        </p:attrNameLst>
                                      </p:cBhvr>
                                      <p:tavLst>
                                        <p:tav tm="0">
                                          <p:val>
                                            <p:strVal val="#ppt_x"/>
                                          </p:val>
                                        </p:tav>
                                        <p:tav tm="100000">
                                          <p:val>
                                            <p:strVal val="#ppt_x"/>
                                          </p:val>
                                        </p:tav>
                                      </p:tavLst>
                                    </p:anim>
                                    <p:anim calcmode="lin" valueType="num">
                                      <p:cBhvr additive="base">
                                        <p:cTn id="45"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35" grpId="0"/>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274638"/>
            <a:ext cx="8458200" cy="1325562"/>
          </a:xfrm>
        </p:spPr>
        <p:txBody>
          <a:bodyPr/>
          <a:lstStyle/>
          <a:p>
            <a:r>
              <a:rPr lang="en-US" sz="4000" b="1" i="1" dirty="0"/>
              <a:t>Balanced chemical equations can be interpreted many ways…</a:t>
            </a:r>
          </a:p>
        </p:txBody>
      </p:sp>
      <p:sp>
        <p:nvSpPr>
          <p:cNvPr id="24" name="Content Placeholder 23"/>
          <p:cNvSpPr>
            <a:spLocks noGrp="1"/>
          </p:cNvSpPr>
          <p:nvPr>
            <p:ph idx="1"/>
          </p:nvPr>
        </p:nvSpPr>
        <p:spPr>
          <a:xfrm>
            <a:off x="381000" y="1752600"/>
            <a:ext cx="8458200" cy="4648200"/>
          </a:xfrm>
        </p:spPr>
        <p:txBody>
          <a:bodyPr/>
          <a:lstStyle/>
          <a:p>
            <a:endParaRPr lang="en-US" dirty="0"/>
          </a:p>
        </p:txBody>
      </p:sp>
      <p:sp>
        <p:nvSpPr>
          <p:cNvPr id="11" name="TextBox 10"/>
          <p:cNvSpPr txBox="1"/>
          <p:nvPr/>
        </p:nvSpPr>
        <p:spPr>
          <a:xfrm>
            <a:off x="381000" y="2971800"/>
            <a:ext cx="2514600" cy="646331"/>
          </a:xfrm>
          <a:prstGeom prst="rect">
            <a:avLst/>
          </a:prstGeom>
          <a:noFill/>
        </p:spPr>
        <p:txBody>
          <a:bodyPr wrap="square" rtlCol="0">
            <a:spAutoFit/>
          </a:bodyPr>
          <a:lstStyle/>
          <a:p>
            <a:pPr lvl="0" algn="ctr">
              <a:spcBef>
                <a:spcPct val="20000"/>
              </a:spcBef>
            </a:pPr>
            <a:r>
              <a:rPr lang="en-US" sz="3600" b="1" i="1" u="sng" dirty="0">
                <a:solidFill>
                  <a:srgbClr val="002060"/>
                </a:solidFill>
                <a:latin typeface="Trebuchet MS" pitchFamily="34" charset="0"/>
              </a:rPr>
              <a:t>mass:</a:t>
            </a:r>
            <a:endParaRPr lang="en-US" sz="3600" b="1" i="1" u="sng" dirty="0">
              <a:solidFill>
                <a:srgbClr val="002060"/>
              </a:solidFill>
            </a:endParaRPr>
          </a:p>
        </p:txBody>
      </p:sp>
      <p:sp>
        <p:nvSpPr>
          <p:cNvPr id="35" name="TextBox 34"/>
          <p:cNvSpPr txBox="1"/>
          <p:nvPr/>
        </p:nvSpPr>
        <p:spPr>
          <a:xfrm>
            <a:off x="2620780" y="3607474"/>
            <a:ext cx="533400" cy="1107996"/>
          </a:xfrm>
          <a:prstGeom prst="rect">
            <a:avLst/>
          </a:prstGeom>
          <a:noFill/>
        </p:spPr>
        <p:txBody>
          <a:bodyPr wrap="square" rtlCol="0">
            <a:spAutoFit/>
          </a:bodyPr>
          <a:lstStyle/>
          <a:p>
            <a:r>
              <a:rPr lang="en-US" sz="6600" dirty="0">
                <a:solidFill>
                  <a:srgbClr val="000066"/>
                </a:solidFill>
                <a:latin typeface="Trebuchet MS" pitchFamily="34" charset="0"/>
              </a:rPr>
              <a:t>+</a:t>
            </a:r>
          </a:p>
        </p:txBody>
      </p:sp>
      <p:sp>
        <p:nvSpPr>
          <p:cNvPr id="36" name="TextBox 35"/>
          <p:cNvSpPr txBox="1"/>
          <p:nvPr/>
        </p:nvSpPr>
        <p:spPr>
          <a:xfrm>
            <a:off x="5257800" y="3632537"/>
            <a:ext cx="990600" cy="1107996"/>
          </a:xfrm>
          <a:prstGeom prst="rect">
            <a:avLst/>
          </a:prstGeom>
          <a:noFill/>
        </p:spPr>
        <p:txBody>
          <a:bodyPr wrap="square" rtlCol="0">
            <a:spAutoFit/>
          </a:bodyPr>
          <a:lstStyle/>
          <a:p>
            <a:r>
              <a:rPr lang="en-US" sz="6600" dirty="0">
                <a:solidFill>
                  <a:srgbClr val="000066"/>
                </a:solidFill>
                <a:latin typeface="Trebuchet MS" pitchFamily="34" charset="0"/>
                <a:sym typeface="Wingdings" pitchFamily="2" charset="2"/>
              </a:rPr>
              <a:t></a:t>
            </a:r>
            <a:endParaRPr lang="en-US" sz="6600" dirty="0">
              <a:solidFill>
                <a:srgbClr val="000066"/>
              </a:solidFill>
              <a:latin typeface="Trebuchet MS" pitchFamily="34" charset="0"/>
            </a:endParaRPr>
          </a:p>
        </p:txBody>
      </p:sp>
      <p:sp>
        <p:nvSpPr>
          <p:cNvPr id="31" name="TextBox 30"/>
          <p:cNvSpPr txBox="1"/>
          <p:nvPr/>
        </p:nvSpPr>
        <p:spPr>
          <a:xfrm>
            <a:off x="609600" y="3784937"/>
            <a:ext cx="2057400" cy="707886"/>
          </a:xfrm>
          <a:prstGeom prst="rect">
            <a:avLst/>
          </a:prstGeom>
          <a:noFill/>
        </p:spPr>
        <p:txBody>
          <a:bodyPr wrap="square" rtlCol="0">
            <a:spAutoFit/>
          </a:bodyPr>
          <a:lstStyle/>
          <a:p>
            <a:pPr lvl="0" algn="ctr">
              <a:spcBef>
                <a:spcPct val="20000"/>
              </a:spcBef>
            </a:pPr>
            <a:r>
              <a:rPr lang="en-US" sz="4000" b="1" i="1" dirty="0" err="1">
                <a:solidFill>
                  <a:srgbClr val="000066"/>
                </a:solidFill>
                <a:latin typeface="Trebuchet MS" pitchFamily="34" charset="0"/>
              </a:rPr>
              <a:t>28.02g</a:t>
            </a:r>
            <a:endParaRPr lang="en-US" sz="4000" b="1" i="1" dirty="0">
              <a:solidFill>
                <a:srgbClr val="000066"/>
              </a:solidFill>
            </a:endParaRPr>
          </a:p>
        </p:txBody>
      </p:sp>
      <p:sp>
        <p:nvSpPr>
          <p:cNvPr id="37" name="TextBox 36"/>
          <p:cNvSpPr txBox="1"/>
          <p:nvPr/>
        </p:nvSpPr>
        <p:spPr>
          <a:xfrm>
            <a:off x="3048000" y="3788259"/>
            <a:ext cx="2057400" cy="707886"/>
          </a:xfrm>
          <a:prstGeom prst="rect">
            <a:avLst/>
          </a:prstGeom>
          <a:noFill/>
        </p:spPr>
        <p:txBody>
          <a:bodyPr wrap="square" rtlCol="0">
            <a:spAutoFit/>
          </a:bodyPr>
          <a:lstStyle/>
          <a:p>
            <a:pPr lvl="0" algn="ctr">
              <a:spcBef>
                <a:spcPct val="20000"/>
              </a:spcBef>
            </a:pPr>
            <a:r>
              <a:rPr lang="en-US" sz="4000" b="1" i="1" dirty="0" err="1">
                <a:solidFill>
                  <a:srgbClr val="000066"/>
                </a:solidFill>
                <a:latin typeface="Trebuchet MS" pitchFamily="34" charset="0"/>
              </a:rPr>
              <a:t>6.06g</a:t>
            </a:r>
            <a:endParaRPr lang="en-US" sz="4000" b="1" i="1" dirty="0">
              <a:solidFill>
                <a:srgbClr val="000066"/>
              </a:solidFill>
            </a:endParaRPr>
          </a:p>
        </p:txBody>
      </p:sp>
      <p:sp>
        <p:nvSpPr>
          <p:cNvPr id="38" name="TextBox 37"/>
          <p:cNvSpPr txBox="1"/>
          <p:nvPr/>
        </p:nvSpPr>
        <p:spPr>
          <a:xfrm>
            <a:off x="6248400" y="3773269"/>
            <a:ext cx="2057400" cy="707886"/>
          </a:xfrm>
          <a:prstGeom prst="rect">
            <a:avLst/>
          </a:prstGeom>
          <a:noFill/>
        </p:spPr>
        <p:txBody>
          <a:bodyPr wrap="square" rtlCol="0">
            <a:spAutoFit/>
          </a:bodyPr>
          <a:lstStyle/>
          <a:p>
            <a:pPr lvl="0" algn="ctr">
              <a:spcBef>
                <a:spcPct val="20000"/>
              </a:spcBef>
            </a:pPr>
            <a:r>
              <a:rPr lang="en-US" sz="4000" b="1" i="1" dirty="0" err="1">
                <a:solidFill>
                  <a:srgbClr val="000066"/>
                </a:solidFill>
                <a:latin typeface="Trebuchet MS" pitchFamily="34" charset="0"/>
              </a:rPr>
              <a:t>34.08g</a:t>
            </a:r>
            <a:endParaRPr lang="en-US" sz="4000" b="1" i="1" dirty="0">
              <a:solidFill>
                <a:srgbClr val="000066"/>
              </a:solidFill>
            </a:endParaRPr>
          </a:p>
        </p:txBody>
      </p:sp>
      <p:grpSp>
        <p:nvGrpSpPr>
          <p:cNvPr id="50" name="Group 49"/>
          <p:cNvGrpSpPr/>
          <p:nvPr/>
        </p:nvGrpSpPr>
        <p:grpSpPr>
          <a:xfrm>
            <a:off x="678180" y="4297680"/>
            <a:ext cx="4191000" cy="228600"/>
            <a:chOff x="304800" y="4343400"/>
            <a:chExt cx="4191000" cy="228600"/>
          </a:xfrm>
        </p:grpSpPr>
        <p:cxnSp>
          <p:nvCxnSpPr>
            <p:cNvPr id="44" name="Straight Connector 43"/>
            <p:cNvCxnSpPr/>
            <p:nvPr/>
          </p:nvCxnSpPr>
          <p:spPr>
            <a:xfrm>
              <a:off x="304800" y="4343400"/>
              <a:ext cx="0" cy="228600"/>
            </a:xfrm>
            <a:prstGeom prst="line">
              <a:avLst/>
            </a:prstGeom>
            <a:ln w="25400">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495800" y="4343400"/>
              <a:ext cx="0" cy="228600"/>
            </a:xfrm>
            <a:prstGeom prst="line">
              <a:avLst/>
            </a:prstGeom>
            <a:ln w="25400">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304800" y="4564380"/>
              <a:ext cx="4191000" cy="0"/>
            </a:xfrm>
            <a:prstGeom prst="line">
              <a:avLst/>
            </a:prstGeom>
            <a:ln w="25400">
              <a:solidFill>
                <a:srgbClr val="000066"/>
              </a:solidFill>
            </a:ln>
          </p:spPr>
          <p:style>
            <a:lnRef idx="1">
              <a:schemeClr val="accent1"/>
            </a:lnRef>
            <a:fillRef idx="0">
              <a:schemeClr val="accent1"/>
            </a:fillRef>
            <a:effectRef idx="0">
              <a:schemeClr val="accent1"/>
            </a:effectRef>
            <a:fontRef idx="minor">
              <a:schemeClr val="tx1"/>
            </a:fontRef>
          </p:style>
        </p:cxnSp>
      </p:grpSp>
      <p:grpSp>
        <p:nvGrpSpPr>
          <p:cNvPr id="51" name="Group 50"/>
          <p:cNvGrpSpPr/>
          <p:nvPr/>
        </p:nvGrpSpPr>
        <p:grpSpPr>
          <a:xfrm>
            <a:off x="6324600" y="4267200"/>
            <a:ext cx="1905000" cy="228600"/>
            <a:chOff x="304800" y="4343400"/>
            <a:chExt cx="4191000" cy="228600"/>
          </a:xfrm>
        </p:grpSpPr>
        <p:cxnSp>
          <p:nvCxnSpPr>
            <p:cNvPr id="52" name="Straight Connector 51"/>
            <p:cNvCxnSpPr/>
            <p:nvPr/>
          </p:nvCxnSpPr>
          <p:spPr>
            <a:xfrm>
              <a:off x="304800" y="4343400"/>
              <a:ext cx="0" cy="228600"/>
            </a:xfrm>
            <a:prstGeom prst="line">
              <a:avLst/>
            </a:prstGeom>
            <a:ln w="25400">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495800" y="4343400"/>
              <a:ext cx="0" cy="228600"/>
            </a:xfrm>
            <a:prstGeom prst="line">
              <a:avLst/>
            </a:prstGeom>
            <a:ln w="25400">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304800" y="4564380"/>
              <a:ext cx="4191000" cy="0"/>
            </a:xfrm>
            <a:prstGeom prst="line">
              <a:avLst/>
            </a:prstGeom>
            <a:ln w="25400">
              <a:solidFill>
                <a:srgbClr val="000066"/>
              </a:solidFill>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2057400" y="4572000"/>
            <a:ext cx="6248400" cy="707886"/>
            <a:chOff x="1676400" y="4572000"/>
            <a:chExt cx="6248400" cy="707886"/>
          </a:xfrm>
        </p:grpSpPr>
        <p:sp>
          <p:nvSpPr>
            <p:cNvPr id="55" name="TextBox 54"/>
            <p:cNvSpPr txBox="1"/>
            <p:nvPr/>
          </p:nvSpPr>
          <p:spPr>
            <a:xfrm>
              <a:off x="5867400" y="4572000"/>
              <a:ext cx="2057400" cy="707886"/>
            </a:xfrm>
            <a:prstGeom prst="rect">
              <a:avLst/>
            </a:prstGeom>
            <a:noFill/>
          </p:spPr>
          <p:txBody>
            <a:bodyPr wrap="square" rtlCol="0">
              <a:spAutoFit/>
            </a:bodyPr>
            <a:lstStyle/>
            <a:p>
              <a:pPr lvl="0" algn="ctr">
                <a:spcBef>
                  <a:spcPct val="20000"/>
                </a:spcBef>
              </a:pPr>
              <a:r>
                <a:rPr lang="en-US" sz="4000" b="1" i="1" dirty="0" err="1">
                  <a:solidFill>
                    <a:srgbClr val="002060"/>
                  </a:solidFill>
                  <a:latin typeface="Trebuchet MS" pitchFamily="34" charset="0"/>
                </a:rPr>
                <a:t>34.08g</a:t>
              </a:r>
              <a:endParaRPr lang="en-US" sz="4000" b="1" i="1" dirty="0">
                <a:solidFill>
                  <a:srgbClr val="002060"/>
                </a:solidFill>
              </a:endParaRPr>
            </a:p>
          </p:txBody>
        </p:sp>
        <p:sp>
          <p:nvSpPr>
            <p:cNvPr id="56" name="TextBox 55"/>
            <p:cNvSpPr txBox="1"/>
            <p:nvPr/>
          </p:nvSpPr>
          <p:spPr>
            <a:xfrm>
              <a:off x="1676400" y="4572000"/>
              <a:ext cx="2057400" cy="707886"/>
            </a:xfrm>
            <a:prstGeom prst="rect">
              <a:avLst/>
            </a:prstGeom>
            <a:noFill/>
          </p:spPr>
          <p:txBody>
            <a:bodyPr wrap="square" rtlCol="0">
              <a:spAutoFit/>
            </a:bodyPr>
            <a:lstStyle/>
            <a:p>
              <a:pPr lvl="0" algn="ctr">
                <a:spcBef>
                  <a:spcPct val="20000"/>
                </a:spcBef>
              </a:pPr>
              <a:r>
                <a:rPr lang="en-US" sz="4000" b="1" i="1" dirty="0" err="1">
                  <a:solidFill>
                    <a:srgbClr val="002060"/>
                  </a:solidFill>
                  <a:latin typeface="Trebuchet MS" pitchFamily="34" charset="0"/>
                </a:rPr>
                <a:t>34.08g</a:t>
              </a:r>
              <a:endParaRPr lang="en-US" sz="4000" b="1" i="1" dirty="0">
                <a:solidFill>
                  <a:srgbClr val="002060"/>
                </a:solidFill>
              </a:endParaRPr>
            </a:p>
          </p:txBody>
        </p:sp>
        <p:sp>
          <p:nvSpPr>
            <p:cNvPr id="58" name="TextBox 57"/>
            <p:cNvSpPr txBox="1"/>
            <p:nvPr/>
          </p:nvSpPr>
          <p:spPr>
            <a:xfrm>
              <a:off x="3657600" y="4572000"/>
              <a:ext cx="2057400" cy="707886"/>
            </a:xfrm>
            <a:prstGeom prst="rect">
              <a:avLst/>
            </a:prstGeom>
            <a:noFill/>
          </p:spPr>
          <p:txBody>
            <a:bodyPr wrap="square" rtlCol="0">
              <a:spAutoFit/>
            </a:bodyPr>
            <a:lstStyle/>
            <a:p>
              <a:pPr lvl="0" algn="ctr">
                <a:spcBef>
                  <a:spcPct val="20000"/>
                </a:spcBef>
              </a:pPr>
              <a:r>
                <a:rPr lang="en-US" sz="4000" b="1" i="1" dirty="0">
                  <a:solidFill>
                    <a:srgbClr val="002060"/>
                  </a:solidFill>
                  <a:latin typeface="Trebuchet MS" pitchFamily="34" charset="0"/>
                </a:rPr>
                <a:t>=</a:t>
              </a:r>
              <a:endParaRPr lang="en-US" sz="4000" b="1" i="1" dirty="0">
                <a:solidFill>
                  <a:srgbClr val="002060"/>
                </a:solidFill>
              </a:endParaRPr>
            </a:p>
          </p:txBody>
        </p:sp>
      </p:grpSp>
      <p:sp>
        <p:nvSpPr>
          <p:cNvPr id="60" name="TextBox 59"/>
          <p:cNvSpPr txBox="1"/>
          <p:nvPr/>
        </p:nvSpPr>
        <p:spPr>
          <a:xfrm>
            <a:off x="381000" y="5323582"/>
            <a:ext cx="8458200" cy="1077218"/>
          </a:xfrm>
          <a:prstGeom prst="rect">
            <a:avLst/>
          </a:prstGeom>
          <a:noFill/>
        </p:spPr>
        <p:txBody>
          <a:bodyPr wrap="square" rtlCol="0">
            <a:spAutoFit/>
          </a:bodyPr>
          <a:lstStyle/>
          <a:p>
            <a:pPr lvl="0" algn="ctr">
              <a:spcBef>
                <a:spcPct val="20000"/>
              </a:spcBef>
            </a:pPr>
            <a:r>
              <a:rPr lang="en-US" sz="3200" b="1" i="1" dirty="0">
                <a:solidFill>
                  <a:srgbClr val="000066"/>
                </a:solidFill>
                <a:latin typeface="Trebuchet MS" pitchFamily="34" charset="0"/>
              </a:rPr>
              <a:t>Mass of reactants and products are always equal!</a:t>
            </a:r>
            <a:endParaRPr lang="en-US" sz="3200" b="1" i="1" dirty="0">
              <a:solidFill>
                <a:srgbClr val="000066"/>
              </a:solidFill>
            </a:endParaRPr>
          </a:p>
        </p:txBody>
      </p:sp>
      <p:sp>
        <p:nvSpPr>
          <p:cNvPr id="61" name="TextBox 60"/>
          <p:cNvSpPr txBox="1"/>
          <p:nvPr/>
        </p:nvSpPr>
        <p:spPr>
          <a:xfrm>
            <a:off x="228600" y="1828800"/>
            <a:ext cx="8763000" cy="1015663"/>
          </a:xfrm>
          <a:prstGeom prst="rect">
            <a:avLst/>
          </a:prstGeom>
          <a:noFill/>
        </p:spPr>
        <p:txBody>
          <a:bodyPr wrap="square" rtlCol="0">
            <a:spAutoFit/>
          </a:bodyPr>
          <a:lstStyle/>
          <a:p>
            <a:pPr lvl="0" algn="ctr">
              <a:spcBef>
                <a:spcPct val="20000"/>
              </a:spcBef>
            </a:pPr>
            <a:r>
              <a:rPr lang="en-US" sz="6000" b="1" dirty="0" err="1">
                <a:solidFill>
                  <a:prstClr val="black"/>
                </a:solidFill>
                <a:latin typeface="Trebuchet MS" pitchFamily="34" charset="0"/>
              </a:rPr>
              <a:t>1N</a:t>
            </a:r>
            <a:r>
              <a:rPr lang="en-US" sz="6000" b="1" baseline="-25000" dirty="0" err="1">
                <a:solidFill>
                  <a:prstClr val="black"/>
                </a:solidFill>
                <a:latin typeface="Trebuchet MS" pitchFamily="34" charset="0"/>
              </a:rPr>
              <a:t>2</a:t>
            </a:r>
            <a:r>
              <a:rPr lang="en-US" sz="6000" b="1" baseline="-25000" dirty="0">
                <a:solidFill>
                  <a:prstClr val="black"/>
                </a:solidFill>
                <a:latin typeface="Trebuchet MS" pitchFamily="34" charset="0"/>
              </a:rPr>
              <a:t>(g)</a:t>
            </a:r>
            <a:r>
              <a:rPr lang="en-US" sz="6000" b="1" dirty="0">
                <a:solidFill>
                  <a:prstClr val="black"/>
                </a:solidFill>
                <a:latin typeface="Trebuchet MS" pitchFamily="34" charset="0"/>
              </a:rPr>
              <a:t> + </a:t>
            </a:r>
            <a:r>
              <a:rPr lang="en-US" sz="6000" b="1" dirty="0" err="1">
                <a:solidFill>
                  <a:prstClr val="black"/>
                </a:solidFill>
                <a:latin typeface="Trebuchet MS" pitchFamily="34" charset="0"/>
              </a:rPr>
              <a:t>3H</a:t>
            </a:r>
            <a:r>
              <a:rPr lang="en-US" sz="6000" b="1" baseline="-25000" dirty="0" err="1">
                <a:solidFill>
                  <a:prstClr val="black"/>
                </a:solidFill>
                <a:latin typeface="Trebuchet MS" pitchFamily="34" charset="0"/>
              </a:rPr>
              <a:t>2</a:t>
            </a:r>
            <a:r>
              <a:rPr lang="en-US" sz="6000" b="1" baseline="-25000" dirty="0">
                <a:solidFill>
                  <a:prstClr val="black"/>
                </a:solidFill>
                <a:latin typeface="Trebuchet MS" pitchFamily="34" charset="0"/>
              </a:rPr>
              <a:t>(g)</a:t>
            </a:r>
            <a:r>
              <a:rPr lang="en-US" sz="6000" b="1" dirty="0">
                <a:solidFill>
                  <a:prstClr val="black"/>
                </a:solidFill>
                <a:latin typeface="Trebuchet MS" pitchFamily="34" charset="0"/>
              </a:rPr>
              <a:t> </a:t>
            </a:r>
            <a:r>
              <a:rPr lang="en-US" sz="6000" b="1" dirty="0">
                <a:solidFill>
                  <a:prstClr val="black"/>
                </a:solidFill>
                <a:latin typeface="Trebuchet MS" pitchFamily="34" charset="0"/>
                <a:sym typeface="Wingdings" pitchFamily="2" charset="2"/>
              </a:rPr>
              <a:t> </a:t>
            </a:r>
            <a:r>
              <a:rPr lang="en-US" sz="6000" b="1" dirty="0" err="1">
                <a:solidFill>
                  <a:prstClr val="black"/>
                </a:solidFill>
                <a:latin typeface="Trebuchet MS" pitchFamily="34" charset="0"/>
                <a:sym typeface="Wingdings" pitchFamily="2" charset="2"/>
              </a:rPr>
              <a:t>2NH</a:t>
            </a:r>
            <a:r>
              <a:rPr lang="en-US" sz="6000" b="1" baseline="-25000" dirty="0" err="1">
                <a:solidFill>
                  <a:prstClr val="black"/>
                </a:solidFill>
                <a:latin typeface="Trebuchet MS" pitchFamily="34" charset="0"/>
                <a:sym typeface="Wingdings" pitchFamily="2" charset="2"/>
              </a:rPr>
              <a:t>3</a:t>
            </a:r>
            <a:r>
              <a:rPr lang="en-US" sz="6000" b="1" baseline="-25000" dirty="0">
                <a:solidFill>
                  <a:prstClr val="black"/>
                </a:solidFill>
                <a:latin typeface="Trebuchet MS" pitchFamily="34" charset="0"/>
                <a:sym typeface="Wingdings" pitchFamily="2" charset="2"/>
              </a:rPr>
              <a:t>(g)</a:t>
            </a:r>
            <a:endParaRPr lang="en-US" sz="6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dissolve">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ppt_x"/>
                                          </p:val>
                                        </p:tav>
                                        <p:tav tm="100000">
                                          <p:val>
                                            <p:strVal val="#ppt_x"/>
                                          </p:val>
                                        </p:tav>
                                      </p:tavLst>
                                    </p:anim>
                                    <p:anim calcmode="lin" valueType="num">
                                      <p:cBhvr additive="base">
                                        <p:cTn id="19"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dissolve">
                                      <p:cBhvr>
                                        <p:cTn id="24" dur="500"/>
                                        <p:tgtEl>
                                          <p:spTgt spid="3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additive="base">
                                        <p:cTn id="29" dur="500" fill="hold"/>
                                        <p:tgtEl>
                                          <p:spTgt spid="37"/>
                                        </p:tgtEl>
                                        <p:attrNameLst>
                                          <p:attrName>ppt_x</p:attrName>
                                        </p:attrNameLst>
                                      </p:cBhvr>
                                      <p:tavLst>
                                        <p:tav tm="0">
                                          <p:val>
                                            <p:strVal val="#ppt_x"/>
                                          </p:val>
                                        </p:tav>
                                        <p:tav tm="100000">
                                          <p:val>
                                            <p:strVal val="#ppt_x"/>
                                          </p:val>
                                        </p:tav>
                                      </p:tavLst>
                                    </p:anim>
                                    <p:anim calcmode="lin" valueType="num">
                                      <p:cBhvr additive="base">
                                        <p:cTn id="3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dissolve">
                                      <p:cBhvr>
                                        <p:cTn id="35" dur="500"/>
                                        <p:tgtEl>
                                          <p:spTgt spid="3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8"/>
                                        </p:tgtEl>
                                        <p:attrNameLst>
                                          <p:attrName>style.visibility</p:attrName>
                                        </p:attrNameLst>
                                      </p:cBhvr>
                                      <p:to>
                                        <p:strVal val="visible"/>
                                      </p:to>
                                    </p:set>
                                    <p:anim calcmode="lin" valueType="num">
                                      <p:cBhvr additive="base">
                                        <p:cTn id="40" dur="500" fill="hold"/>
                                        <p:tgtEl>
                                          <p:spTgt spid="38"/>
                                        </p:tgtEl>
                                        <p:attrNameLst>
                                          <p:attrName>ppt_x</p:attrName>
                                        </p:attrNameLst>
                                      </p:cBhvr>
                                      <p:tavLst>
                                        <p:tav tm="0">
                                          <p:val>
                                            <p:strVal val="#ppt_x"/>
                                          </p:val>
                                        </p:tav>
                                        <p:tav tm="100000">
                                          <p:val>
                                            <p:strVal val="#ppt_x"/>
                                          </p:val>
                                        </p:tav>
                                      </p:tavLst>
                                    </p:anim>
                                    <p:anim calcmode="lin" valueType="num">
                                      <p:cBhvr additive="base">
                                        <p:cTn id="41"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50"/>
                                        </p:tgtEl>
                                        <p:attrNameLst>
                                          <p:attrName>style.visibility</p:attrName>
                                        </p:attrNameLst>
                                      </p:cBhvr>
                                      <p:to>
                                        <p:strVal val="visible"/>
                                      </p:to>
                                    </p:set>
                                    <p:anim calcmode="lin" valueType="num">
                                      <p:cBhvr additive="base">
                                        <p:cTn id="46" dur="500" fill="hold"/>
                                        <p:tgtEl>
                                          <p:spTgt spid="50"/>
                                        </p:tgtEl>
                                        <p:attrNameLst>
                                          <p:attrName>ppt_x</p:attrName>
                                        </p:attrNameLst>
                                      </p:cBhvr>
                                      <p:tavLst>
                                        <p:tav tm="0">
                                          <p:val>
                                            <p:strVal val="#ppt_x"/>
                                          </p:val>
                                        </p:tav>
                                        <p:tav tm="100000">
                                          <p:val>
                                            <p:strVal val="#ppt_x"/>
                                          </p:val>
                                        </p:tav>
                                      </p:tavLst>
                                    </p:anim>
                                    <p:anim calcmode="lin" valueType="num">
                                      <p:cBhvr additive="base">
                                        <p:cTn id="47" dur="500" fill="hold"/>
                                        <p:tgtEl>
                                          <p:spTgt spid="50"/>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51"/>
                                        </p:tgtEl>
                                        <p:attrNameLst>
                                          <p:attrName>style.visibility</p:attrName>
                                        </p:attrNameLst>
                                      </p:cBhvr>
                                      <p:to>
                                        <p:strVal val="visible"/>
                                      </p:to>
                                    </p:set>
                                    <p:anim calcmode="lin" valueType="num">
                                      <p:cBhvr additive="base">
                                        <p:cTn id="50" dur="500" fill="hold"/>
                                        <p:tgtEl>
                                          <p:spTgt spid="51"/>
                                        </p:tgtEl>
                                        <p:attrNameLst>
                                          <p:attrName>ppt_x</p:attrName>
                                        </p:attrNameLst>
                                      </p:cBhvr>
                                      <p:tavLst>
                                        <p:tav tm="0">
                                          <p:val>
                                            <p:strVal val="#ppt_x"/>
                                          </p:val>
                                        </p:tav>
                                        <p:tav tm="100000">
                                          <p:val>
                                            <p:strVal val="#ppt_x"/>
                                          </p:val>
                                        </p:tav>
                                      </p:tavLst>
                                    </p:anim>
                                    <p:anim calcmode="lin" valueType="num">
                                      <p:cBhvr additive="base">
                                        <p:cTn id="51"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5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60"/>
                                        </p:tgtEl>
                                        <p:attrNameLst>
                                          <p:attrName>style.visibility</p:attrName>
                                        </p:attrNameLst>
                                      </p:cBhvr>
                                      <p:to>
                                        <p:strVal val="visible"/>
                                      </p:to>
                                    </p:set>
                                    <p:anim calcmode="lin" valueType="num">
                                      <p:cBhvr>
                                        <p:cTn id="60" dur="500" fill="hold"/>
                                        <p:tgtEl>
                                          <p:spTgt spid="60"/>
                                        </p:tgtEl>
                                        <p:attrNameLst>
                                          <p:attrName>ppt_w</p:attrName>
                                        </p:attrNameLst>
                                      </p:cBhvr>
                                      <p:tavLst>
                                        <p:tav tm="0">
                                          <p:val>
                                            <p:fltVal val="0"/>
                                          </p:val>
                                        </p:tav>
                                        <p:tav tm="100000">
                                          <p:val>
                                            <p:strVal val="#ppt_w"/>
                                          </p:val>
                                        </p:tav>
                                      </p:tavLst>
                                    </p:anim>
                                    <p:anim calcmode="lin" valueType="num">
                                      <p:cBhvr>
                                        <p:cTn id="61" dur="500" fill="hold"/>
                                        <p:tgtEl>
                                          <p:spTgt spid="60"/>
                                        </p:tgtEl>
                                        <p:attrNameLst>
                                          <p:attrName>ppt_h</p:attrName>
                                        </p:attrNameLst>
                                      </p:cBhvr>
                                      <p:tavLst>
                                        <p:tav tm="0">
                                          <p:val>
                                            <p:fltVal val="0"/>
                                          </p:val>
                                        </p:tav>
                                        <p:tav tm="100000">
                                          <p:val>
                                            <p:strVal val="#ppt_h"/>
                                          </p:val>
                                        </p:tav>
                                      </p:tavLst>
                                    </p:anim>
                                    <p:animEffect transition="in" filter="fade">
                                      <p:cBhvr>
                                        <p:cTn id="6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5" grpId="0"/>
      <p:bldP spid="36" grpId="0"/>
      <p:bldP spid="31" grpId="0"/>
      <p:bldP spid="37" grpId="0"/>
      <p:bldP spid="38" grpId="0"/>
      <p:bldP spid="60" grpId="0"/>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274638"/>
            <a:ext cx="8458200" cy="1401762"/>
          </a:xfrm>
        </p:spPr>
        <p:txBody>
          <a:bodyPr/>
          <a:lstStyle/>
          <a:p>
            <a:r>
              <a:rPr lang="en-US" sz="4000" b="1" i="1" dirty="0"/>
              <a:t>Balanced chemical equations can be interpreted many ways…</a:t>
            </a:r>
          </a:p>
        </p:txBody>
      </p:sp>
      <p:sp>
        <p:nvSpPr>
          <p:cNvPr id="13" name="Content Placeholder 12"/>
          <p:cNvSpPr>
            <a:spLocks noGrp="1"/>
          </p:cNvSpPr>
          <p:nvPr>
            <p:ph idx="1"/>
          </p:nvPr>
        </p:nvSpPr>
        <p:spPr>
          <a:xfrm>
            <a:off x="381000" y="1828800"/>
            <a:ext cx="8458200" cy="4572000"/>
          </a:xfrm>
        </p:spPr>
        <p:txBody>
          <a:bodyPr/>
          <a:lstStyle/>
          <a:p>
            <a:endParaRPr lang="en-US" dirty="0"/>
          </a:p>
        </p:txBody>
      </p:sp>
      <p:sp>
        <p:nvSpPr>
          <p:cNvPr id="11" name="TextBox 10"/>
          <p:cNvSpPr txBox="1"/>
          <p:nvPr/>
        </p:nvSpPr>
        <p:spPr>
          <a:xfrm>
            <a:off x="0" y="2971800"/>
            <a:ext cx="2514600" cy="646331"/>
          </a:xfrm>
          <a:prstGeom prst="rect">
            <a:avLst/>
          </a:prstGeom>
          <a:noFill/>
        </p:spPr>
        <p:txBody>
          <a:bodyPr wrap="square" rtlCol="0">
            <a:spAutoFit/>
          </a:bodyPr>
          <a:lstStyle/>
          <a:p>
            <a:pPr lvl="0" algn="ctr">
              <a:spcBef>
                <a:spcPct val="20000"/>
              </a:spcBef>
            </a:pPr>
            <a:r>
              <a:rPr lang="en-US" sz="3600" b="1" i="1" u="sng" dirty="0">
                <a:solidFill>
                  <a:srgbClr val="002060"/>
                </a:solidFill>
                <a:latin typeface="Trebuchet MS" pitchFamily="34" charset="0"/>
              </a:rPr>
              <a:t>moles:</a:t>
            </a:r>
            <a:endParaRPr lang="en-US" sz="3600" b="1" i="1" u="sng" dirty="0">
              <a:solidFill>
                <a:srgbClr val="002060"/>
              </a:solidFill>
            </a:endParaRPr>
          </a:p>
        </p:txBody>
      </p:sp>
      <p:sp>
        <p:nvSpPr>
          <p:cNvPr id="35" name="TextBox 34"/>
          <p:cNvSpPr txBox="1"/>
          <p:nvPr/>
        </p:nvSpPr>
        <p:spPr>
          <a:xfrm>
            <a:off x="2370406" y="3607474"/>
            <a:ext cx="533400" cy="1015663"/>
          </a:xfrm>
          <a:prstGeom prst="rect">
            <a:avLst/>
          </a:prstGeom>
          <a:noFill/>
        </p:spPr>
        <p:txBody>
          <a:bodyPr wrap="square" rtlCol="0">
            <a:spAutoFit/>
          </a:bodyPr>
          <a:lstStyle/>
          <a:p>
            <a:r>
              <a:rPr lang="en-US" sz="6000" dirty="0">
                <a:solidFill>
                  <a:srgbClr val="000066"/>
                </a:solidFill>
                <a:latin typeface="Trebuchet MS" pitchFamily="34" charset="0"/>
              </a:rPr>
              <a:t>+</a:t>
            </a:r>
          </a:p>
        </p:txBody>
      </p:sp>
      <p:sp>
        <p:nvSpPr>
          <p:cNvPr id="36" name="TextBox 35"/>
          <p:cNvSpPr txBox="1"/>
          <p:nvPr/>
        </p:nvSpPr>
        <p:spPr>
          <a:xfrm>
            <a:off x="5236026" y="3632537"/>
            <a:ext cx="990600" cy="1015663"/>
          </a:xfrm>
          <a:prstGeom prst="rect">
            <a:avLst/>
          </a:prstGeom>
          <a:noFill/>
        </p:spPr>
        <p:txBody>
          <a:bodyPr wrap="square" rtlCol="0">
            <a:spAutoFit/>
          </a:bodyPr>
          <a:lstStyle/>
          <a:p>
            <a:r>
              <a:rPr lang="en-US" sz="6000" dirty="0">
                <a:solidFill>
                  <a:srgbClr val="000066"/>
                </a:solidFill>
                <a:latin typeface="Trebuchet MS" pitchFamily="34" charset="0"/>
                <a:sym typeface="Wingdings" pitchFamily="2" charset="2"/>
              </a:rPr>
              <a:t></a:t>
            </a:r>
            <a:endParaRPr lang="en-US" sz="6000" dirty="0">
              <a:solidFill>
                <a:srgbClr val="000066"/>
              </a:solidFill>
              <a:latin typeface="Trebuchet MS" pitchFamily="34" charset="0"/>
            </a:endParaRPr>
          </a:p>
        </p:txBody>
      </p:sp>
      <p:sp>
        <p:nvSpPr>
          <p:cNvPr id="31" name="TextBox 30"/>
          <p:cNvSpPr txBox="1"/>
          <p:nvPr/>
        </p:nvSpPr>
        <p:spPr>
          <a:xfrm>
            <a:off x="206826" y="3784937"/>
            <a:ext cx="2286000" cy="677108"/>
          </a:xfrm>
          <a:prstGeom prst="rect">
            <a:avLst/>
          </a:prstGeom>
          <a:noFill/>
        </p:spPr>
        <p:txBody>
          <a:bodyPr wrap="square" rtlCol="0">
            <a:spAutoFit/>
          </a:bodyPr>
          <a:lstStyle/>
          <a:p>
            <a:pPr lvl="0" algn="ctr">
              <a:spcBef>
                <a:spcPct val="20000"/>
              </a:spcBef>
            </a:pPr>
            <a:r>
              <a:rPr lang="en-US" sz="3800" b="1" i="1" dirty="0">
                <a:solidFill>
                  <a:srgbClr val="000066"/>
                </a:solidFill>
                <a:latin typeface="Trebuchet MS" pitchFamily="34" charset="0"/>
              </a:rPr>
              <a:t>1 mol </a:t>
            </a:r>
            <a:r>
              <a:rPr lang="en-US" sz="3800" b="1" i="1" dirty="0" err="1">
                <a:solidFill>
                  <a:srgbClr val="000066"/>
                </a:solidFill>
                <a:latin typeface="Trebuchet MS" pitchFamily="34" charset="0"/>
              </a:rPr>
              <a:t>N</a:t>
            </a:r>
            <a:r>
              <a:rPr lang="en-US" sz="3800" b="1" i="1" baseline="-25000" dirty="0" err="1">
                <a:solidFill>
                  <a:srgbClr val="000066"/>
                </a:solidFill>
                <a:latin typeface="Trebuchet MS" pitchFamily="34" charset="0"/>
              </a:rPr>
              <a:t>2</a:t>
            </a:r>
            <a:endParaRPr lang="en-US" sz="3800" b="1" i="1" baseline="-25000" dirty="0">
              <a:solidFill>
                <a:srgbClr val="000066"/>
              </a:solidFill>
            </a:endParaRPr>
          </a:p>
        </p:txBody>
      </p:sp>
      <p:sp>
        <p:nvSpPr>
          <p:cNvPr id="37" name="TextBox 36"/>
          <p:cNvSpPr txBox="1"/>
          <p:nvPr/>
        </p:nvSpPr>
        <p:spPr>
          <a:xfrm>
            <a:off x="2950026" y="3788259"/>
            <a:ext cx="2286000" cy="677108"/>
          </a:xfrm>
          <a:prstGeom prst="rect">
            <a:avLst/>
          </a:prstGeom>
          <a:noFill/>
        </p:spPr>
        <p:txBody>
          <a:bodyPr wrap="square" rtlCol="0">
            <a:spAutoFit/>
          </a:bodyPr>
          <a:lstStyle/>
          <a:p>
            <a:pPr lvl="0" algn="ctr">
              <a:spcBef>
                <a:spcPct val="20000"/>
              </a:spcBef>
            </a:pPr>
            <a:r>
              <a:rPr lang="en-US" sz="3800" b="1" i="1" dirty="0">
                <a:solidFill>
                  <a:srgbClr val="000066"/>
                </a:solidFill>
                <a:latin typeface="Trebuchet MS" pitchFamily="34" charset="0"/>
              </a:rPr>
              <a:t>3 mol </a:t>
            </a:r>
            <a:r>
              <a:rPr lang="en-US" sz="3800" b="1" i="1" dirty="0" err="1">
                <a:solidFill>
                  <a:srgbClr val="000066"/>
                </a:solidFill>
                <a:latin typeface="Trebuchet MS" pitchFamily="34" charset="0"/>
              </a:rPr>
              <a:t>H</a:t>
            </a:r>
            <a:r>
              <a:rPr lang="en-US" sz="3800" b="1" i="1" baseline="-25000" dirty="0" err="1">
                <a:solidFill>
                  <a:srgbClr val="000066"/>
                </a:solidFill>
                <a:latin typeface="Trebuchet MS" pitchFamily="34" charset="0"/>
              </a:rPr>
              <a:t>2</a:t>
            </a:r>
            <a:endParaRPr lang="en-US" sz="3800" b="1" i="1" baseline="-25000" dirty="0">
              <a:solidFill>
                <a:srgbClr val="000066"/>
              </a:solidFill>
            </a:endParaRPr>
          </a:p>
        </p:txBody>
      </p:sp>
      <p:sp>
        <p:nvSpPr>
          <p:cNvPr id="38" name="TextBox 37"/>
          <p:cNvSpPr txBox="1"/>
          <p:nvPr/>
        </p:nvSpPr>
        <p:spPr>
          <a:xfrm>
            <a:off x="6226626" y="3773269"/>
            <a:ext cx="2667000" cy="707886"/>
          </a:xfrm>
          <a:prstGeom prst="rect">
            <a:avLst/>
          </a:prstGeom>
          <a:noFill/>
        </p:spPr>
        <p:txBody>
          <a:bodyPr wrap="square" rtlCol="0">
            <a:spAutoFit/>
          </a:bodyPr>
          <a:lstStyle/>
          <a:p>
            <a:pPr lvl="0" algn="ctr">
              <a:spcBef>
                <a:spcPct val="20000"/>
              </a:spcBef>
            </a:pPr>
            <a:r>
              <a:rPr lang="en-US" sz="4000" b="1" i="1" dirty="0">
                <a:solidFill>
                  <a:srgbClr val="000066"/>
                </a:solidFill>
                <a:latin typeface="Trebuchet MS" pitchFamily="34" charset="0"/>
              </a:rPr>
              <a:t>2 mol </a:t>
            </a:r>
            <a:r>
              <a:rPr lang="en-US" sz="4000" b="1" i="1" dirty="0" err="1">
                <a:solidFill>
                  <a:srgbClr val="000066"/>
                </a:solidFill>
                <a:latin typeface="Trebuchet MS" pitchFamily="34" charset="0"/>
              </a:rPr>
              <a:t>NH</a:t>
            </a:r>
            <a:r>
              <a:rPr lang="en-US" sz="4000" b="1" i="1" baseline="-25000" dirty="0" err="1">
                <a:solidFill>
                  <a:srgbClr val="000066"/>
                </a:solidFill>
                <a:latin typeface="Trebuchet MS" pitchFamily="34" charset="0"/>
              </a:rPr>
              <a:t>3</a:t>
            </a:r>
            <a:endParaRPr lang="en-US" sz="4000" b="1" i="1" baseline="-25000" dirty="0">
              <a:solidFill>
                <a:srgbClr val="000066"/>
              </a:solidFill>
            </a:endParaRPr>
          </a:p>
        </p:txBody>
      </p:sp>
      <p:sp>
        <p:nvSpPr>
          <p:cNvPr id="60" name="TextBox 59"/>
          <p:cNvSpPr txBox="1"/>
          <p:nvPr/>
        </p:nvSpPr>
        <p:spPr>
          <a:xfrm>
            <a:off x="381000" y="4800600"/>
            <a:ext cx="8458200" cy="1200329"/>
          </a:xfrm>
          <a:prstGeom prst="rect">
            <a:avLst/>
          </a:prstGeom>
          <a:noFill/>
        </p:spPr>
        <p:txBody>
          <a:bodyPr wrap="square" rtlCol="0">
            <a:spAutoFit/>
          </a:bodyPr>
          <a:lstStyle/>
          <a:p>
            <a:pPr lvl="0" algn="ctr">
              <a:spcBef>
                <a:spcPct val="20000"/>
              </a:spcBef>
            </a:pPr>
            <a:r>
              <a:rPr lang="en-US" sz="3600" b="1" i="1" dirty="0">
                <a:solidFill>
                  <a:srgbClr val="000066"/>
                </a:solidFill>
                <a:latin typeface="Trebuchet MS" pitchFamily="34" charset="0"/>
              </a:rPr>
              <a:t>This is the relationship we will focus on in this unit!</a:t>
            </a:r>
            <a:endParaRPr lang="en-US" sz="3600" b="1" i="1" dirty="0">
              <a:solidFill>
                <a:srgbClr val="000066"/>
              </a:solidFill>
            </a:endParaRPr>
          </a:p>
        </p:txBody>
      </p:sp>
      <p:sp>
        <p:nvSpPr>
          <p:cNvPr id="24" name="TextBox 23"/>
          <p:cNvSpPr txBox="1"/>
          <p:nvPr/>
        </p:nvSpPr>
        <p:spPr>
          <a:xfrm>
            <a:off x="228600" y="1828800"/>
            <a:ext cx="8763000" cy="1015663"/>
          </a:xfrm>
          <a:prstGeom prst="rect">
            <a:avLst/>
          </a:prstGeom>
          <a:noFill/>
        </p:spPr>
        <p:txBody>
          <a:bodyPr wrap="square" rtlCol="0">
            <a:spAutoFit/>
          </a:bodyPr>
          <a:lstStyle/>
          <a:p>
            <a:pPr lvl="0" algn="ctr">
              <a:spcBef>
                <a:spcPct val="20000"/>
              </a:spcBef>
            </a:pPr>
            <a:r>
              <a:rPr lang="en-US" sz="6000" b="1" dirty="0" err="1">
                <a:solidFill>
                  <a:prstClr val="black"/>
                </a:solidFill>
                <a:latin typeface="Trebuchet MS" pitchFamily="34" charset="0"/>
              </a:rPr>
              <a:t>1N</a:t>
            </a:r>
            <a:r>
              <a:rPr lang="en-US" sz="6000" b="1" baseline="-25000" dirty="0" err="1">
                <a:solidFill>
                  <a:prstClr val="black"/>
                </a:solidFill>
                <a:latin typeface="Trebuchet MS" pitchFamily="34" charset="0"/>
              </a:rPr>
              <a:t>2</a:t>
            </a:r>
            <a:r>
              <a:rPr lang="en-US" sz="6000" b="1" baseline="-25000" dirty="0">
                <a:solidFill>
                  <a:prstClr val="black"/>
                </a:solidFill>
                <a:latin typeface="Trebuchet MS" pitchFamily="34" charset="0"/>
              </a:rPr>
              <a:t>(g)</a:t>
            </a:r>
            <a:r>
              <a:rPr lang="en-US" sz="6000" b="1" dirty="0">
                <a:solidFill>
                  <a:prstClr val="black"/>
                </a:solidFill>
                <a:latin typeface="Trebuchet MS" pitchFamily="34" charset="0"/>
              </a:rPr>
              <a:t> + </a:t>
            </a:r>
            <a:r>
              <a:rPr lang="en-US" sz="6000" b="1" dirty="0" err="1">
                <a:solidFill>
                  <a:prstClr val="black"/>
                </a:solidFill>
                <a:latin typeface="Trebuchet MS" pitchFamily="34" charset="0"/>
              </a:rPr>
              <a:t>3H</a:t>
            </a:r>
            <a:r>
              <a:rPr lang="en-US" sz="6000" b="1" baseline="-25000" dirty="0" err="1">
                <a:solidFill>
                  <a:prstClr val="black"/>
                </a:solidFill>
                <a:latin typeface="Trebuchet MS" pitchFamily="34" charset="0"/>
              </a:rPr>
              <a:t>2</a:t>
            </a:r>
            <a:r>
              <a:rPr lang="en-US" sz="6000" b="1" baseline="-25000" dirty="0">
                <a:solidFill>
                  <a:prstClr val="black"/>
                </a:solidFill>
                <a:latin typeface="Trebuchet MS" pitchFamily="34" charset="0"/>
              </a:rPr>
              <a:t>(g)</a:t>
            </a:r>
            <a:r>
              <a:rPr lang="en-US" sz="6000" b="1" dirty="0">
                <a:solidFill>
                  <a:prstClr val="black"/>
                </a:solidFill>
                <a:latin typeface="Trebuchet MS" pitchFamily="34" charset="0"/>
              </a:rPr>
              <a:t> </a:t>
            </a:r>
            <a:r>
              <a:rPr lang="en-US" sz="6000" b="1" dirty="0">
                <a:solidFill>
                  <a:prstClr val="black"/>
                </a:solidFill>
                <a:latin typeface="Trebuchet MS" pitchFamily="34" charset="0"/>
                <a:sym typeface="Wingdings" pitchFamily="2" charset="2"/>
              </a:rPr>
              <a:t> </a:t>
            </a:r>
            <a:r>
              <a:rPr lang="en-US" sz="6000" b="1" dirty="0" err="1">
                <a:solidFill>
                  <a:prstClr val="black"/>
                </a:solidFill>
                <a:latin typeface="Trebuchet MS" pitchFamily="34" charset="0"/>
                <a:sym typeface="Wingdings" pitchFamily="2" charset="2"/>
              </a:rPr>
              <a:t>2NH</a:t>
            </a:r>
            <a:r>
              <a:rPr lang="en-US" sz="6000" b="1" baseline="-25000" dirty="0" err="1">
                <a:solidFill>
                  <a:prstClr val="black"/>
                </a:solidFill>
                <a:latin typeface="Trebuchet MS" pitchFamily="34" charset="0"/>
                <a:sym typeface="Wingdings" pitchFamily="2" charset="2"/>
              </a:rPr>
              <a:t>3</a:t>
            </a:r>
            <a:r>
              <a:rPr lang="en-US" sz="6000" b="1" baseline="-25000" dirty="0">
                <a:solidFill>
                  <a:prstClr val="black"/>
                </a:solidFill>
                <a:latin typeface="Trebuchet MS" pitchFamily="34" charset="0"/>
                <a:sym typeface="Wingdings" pitchFamily="2" charset="2"/>
              </a:rPr>
              <a:t>(g)</a:t>
            </a:r>
            <a:endParaRPr lang="en-US" sz="6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ppt_x"/>
                                          </p:val>
                                        </p:tav>
                                        <p:tav tm="100000">
                                          <p:val>
                                            <p:strVal val="#ppt_x"/>
                                          </p:val>
                                        </p:tav>
                                      </p:tavLst>
                                    </p:anim>
                                    <p:anim calcmode="lin" valueType="num">
                                      <p:cBhvr additive="base">
                                        <p:cTn id="19"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dissolve">
                                      <p:cBhvr>
                                        <p:cTn id="24" dur="500"/>
                                        <p:tgtEl>
                                          <p:spTgt spid="3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additive="base">
                                        <p:cTn id="29" dur="500" fill="hold"/>
                                        <p:tgtEl>
                                          <p:spTgt spid="37"/>
                                        </p:tgtEl>
                                        <p:attrNameLst>
                                          <p:attrName>ppt_x</p:attrName>
                                        </p:attrNameLst>
                                      </p:cBhvr>
                                      <p:tavLst>
                                        <p:tav tm="0">
                                          <p:val>
                                            <p:strVal val="#ppt_x"/>
                                          </p:val>
                                        </p:tav>
                                        <p:tav tm="100000">
                                          <p:val>
                                            <p:strVal val="#ppt_x"/>
                                          </p:val>
                                        </p:tav>
                                      </p:tavLst>
                                    </p:anim>
                                    <p:anim calcmode="lin" valueType="num">
                                      <p:cBhvr additive="base">
                                        <p:cTn id="3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dissolve">
                                      <p:cBhvr>
                                        <p:cTn id="35" dur="500"/>
                                        <p:tgtEl>
                                          <p:spTgt spid="3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8"/>
                                        </p:tgtEl>
                                        <p:attrNameLst>
                                          <p:attrName>style.visibility</p:attrName>
                                        </p:attrNameLst>
                                      </p:cBhvr>
                                      <p:to>
                                        <p:strVal val="visible"/>
                                      </p:to>
                                    </p:set>
                                    <p:anim calcmode="lin" valueType="num">
                                      <p:cBhvr additive="base">
                                        <p:cTn id="40" dur="500" fill="hold"/>
                                        <p:tgtEl>
                                          <p:spTgt spid="38"/>
                                        </p:tgtEl>
                                        <p:attrNameLst>
                                          <p:attrName>ppt_x</p:attrName>
                                        </p:attrNameLst>
                                      </p:cBhvr>
                                      <p:tavLst>
                                        <p:tav tm="0">
                                          <p:val>
                                            <p:strVal val="#ppt_x"/>
                                          </p:val>
                                        </p:tav>
                                        <p:tav tm="100000">
                                          <p:val>
                                            <p:strVal val="#ppt_x"/>
                                          </p:val>
                                        </p:tav>
                                      </p:tavLst>
                                    </p:anim>
                                    <p:anim calcmode="lin" valueType="num">
                                      <p:cBhvr additive="base">
                                        <p:cTn id="41"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p:cTn id="46" dur="500" fill="hold"/>
                                        <p:tgtEl>
                                          <p:spTgt spid="60"/>
                                        </p:tgtEl>
                                        <p:attrNameLst>
                                          <p:attrName>ppt_w</p:attrName>
                                        </p:attrNameLst>
                                      </p:cBhvr>
                                      <p:tavLst>
                                        <p:tav tm="0">
                                          <p:val>
                                            <p:fltVal val="0"/>
                                          </p:val>
                                        </p:tav>
                                        <p:tav tm="100000">
                                          <p:val>
                                            <p:strVal val="#ppt_w"/>
                                          </p:val>
                                        </p:tav>
                                      </p:tavLst>
                                    </p:anim>
                                    <p:anim calcmode="lin" valueType="num">
                                      <p:cBhvr>
                                        <p:cTn id="47" dur="500" fill="hold"/>
                                        <p:tgtEl>
                                          <p:spTgt spid="60"/>
                                        </p:tgtEl>
                                        <p:attrNameLst>
                                          <p:attrName>ppt_h</p:attrName>
                                        </p:attrNameLst>
                                      </p:cBhvr>
                                      <p:tavLst>
                                        <p:tav tm="0">
                                          <p:val>
                                            <p:fltVal val="0"/>
                                          </p:val>
                                        </p:tav>
                                        <p:tav tm="100000">
                                          <p:val>
                                            <p:strVal val="#ppt_h"/>
                                          </p:val>
                                        </p:tav>
                                      </p:tavLst>
                                    </p:anim>
                                    <p:animEffect transition="in" filter="fade">
                                      <p:cBhvr>
                                        <p:cTn id="4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5" grpId="0"/>
      <p:bldP spid="36" grpId="0"/>
      <p:bldP spid="31" grpId="0"/>
      <p:bldP spid="37" grpId="0"/>
      <p:bldP spid="38" grpId="0"/>
      <p:bldP spid="60"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a:t>Mole-Mole Calculations</a:t>
            </a:r>
          </a:p>
        </p:txBody>
      </p:sp>
      <p:sp>
        <p:nvSpPr>
          <p:cNvPr id="5" name="Content Placeholder 4"/>
          <p:cNvSpPr>
            <a:spLocks noGrp="1"/>
          </p:cNvSpPr>
          <p:nvPr>
            <p:ph idx="1"/>
          </p:nvPr>
        </p:nvSpPr>
        <p:spPr/>
        <p:txBody>
          <a:bodyPr/>
          <a:lstStyle/>
          <a:p>
            <a:endParaRPr lang="en-US"/>
          </a:p>
        </p:txBody>
      </p:sp>
      <p:sp>
        <p:nvSpPr>
          <p:cNvPr id="7" name="TextBox 6"/>
          <p:cNvSpPr txBox="1"/>
          <p:nvPr/>
        </p:nvSpPr>
        <p:spPr>
          <a:xfrm>
            <a:off x="457200" y="1524000"/>
            <a:ext cx="8229600" cy="3862596"/>
          </a:xfrm>
          <a:prstGeom prst="rect">
            <a:avLst/>
          </a:prstGeom>
          <a:noFill/>
        </p:spPr>
        <p:txBody>
          <a:bodyPr wrap="square" rtlCol="0">
            <a:spAutoFit/>
          </a:bodyPr>
          <a:lstStyle/>
          <a:p>
            <a:pPr lvl="0">
              <a:spcBef>
                <a:spcPct val="20000"/>
              </a:spcBef>
            </a:pPr>
            <a:r>
              <a:rPr lang="en-US" sz="4900" dirty="0">
                <a:solidFill>
                  <a:prstClr val="black"/>
                </a:solidFill>
                <a:latin typeface="Trebuchet MS" pitchFamily="34" charset="0"/>
              </a:rPr>
              <a:t>The coefficients in the balanced equation represent </a:t>
            </a:r>
            <a:r>
              <a:rPr lang="en-US" sz="4900" dirty="0">
                <a:solidFill>
                  <a:srgbClr val="00002E"/>
                </a:solidFill>
                <a:latin typeface="Trebuchet MS" pitchFamily="34" charset="0"/>
              </a:rPr>
              <a:t>the</a:t>
            </a:r>
            <a:r>
              <a:rPr lang="en-US" sz="4900" i="1" dirty="0">
                <a:solidFill>
                  <a:srgbClr val="000066"/>
                </a:solidFill>
                <a:latin typeface="Trebuchet MS" pitchFamily="34" charset="0"/>
              </a:rPr>
              <a:t> smallest whole number </a:t>
            </a:r>
            <a:r>
              <a:rPr lang="en-US" sz="4900" i="1" u="sng" dirty="0">
                <a:solidFill>
                  <a:srgbClr val="000066"/>
                </a:solidFill>
                <a:latin typeface="Trebuchet MS" pitchFamily="34" charset="0"/>
              </a:rPr>
              <a:t>mole ratio</a:t>
            </a:r>
            <a:r>
              <a:rPr lang="en-US" sz="4900" i="1" dirty="0">
                <a:solidFill>
                  <a:srgbClr val="000066"/>
                </a:solidFill>
                <a:latin typeface="Trebuchet MS" pitchFamily="34" charset="0"/>
              </a:rPr>
              <a:t> between reactants and products.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a:t>Mole-Mole Calculations</a:t>
            </a:r>
            <a:endParaRPr lang="en-US" b="1" dirty="0"/>
          </a:p>
        </p:txBody>
      </p:sp>
      <p:sp>
        <p:nvSpPr>
          <p:cNvPr id="15" name="Content Placeholder 14"/>
          <p:cNvSpPr>
            <a:spLocks noGrp="1"/>
          </p:cNvSpPr>
          <p:nvPr>
            <p:ph idx="1"/>
          </p:nvPr>
        </p:nvSpPr>
        <p:spPr/>
        <p:txBody>
          <a:bodyPr/>
          <a:lstStyle/>
          <a:p>
            <a:endParaRPr lang="en-US"/>
          </a:p>
        </p:txBody>
      </p:sp>
      <p:sp>
        <p:nvSpPr>
          <p:cNvPr id="7" name="TextBox 6"/>
          <p:cNvSpPr txBox="1"/>
          <p:nvPr/>
        </p:nvSpPr>
        <p:spPr>
          <a:xfrm>
            <a:off x="457200" y="1524000"/>
            <a:ext cx="8229600" cy="2062103"/>
          </a:xfrm>
          <a:prstGeom prst="rect">
            <a:avLst/>
          </a:prstGeom>
          <a:noFill/>
        </p:spPr>
        <p:txBody>
          <a:bodyPr wrap="square" rtlCol="0">
            <a:spAutoFit/>
          </a:bodyPr>
          <a:lstStyle/>
          <a:p>
            <a:pPr lvl="0">
              <a:spcBef>
                <a:spcPct val="20000"/>
              </a:spcBef>
            </a:pPr>
            <a:r>
              <a:rPr lang="en-US" sz="4000" dirty="0">
                <a:latin typeface="Trebuchet MS" pitchFamily="34" charset="0"/>
              </a:rPr>
              <a:t>Examples of </a:t>
            </a:r>
            <a:r>
              <a:rPr lang="en-US" sz="4000" i="1" dirty="0">
                <a:latin typeface="Trebuchet MS" pitchFamily="34" charset="0"/>
              </a:rPr>
              <a:t>mole ratios </a:t>
            </a:r>
            <a:r>
              <a:rPr lang="en-US" sz="4000" dirty="0">
                <a:latin typeface="Trebuchet MS" pitchFamily="34" charset="0"/>
              </a:rPr>
              <a:t>for the reaction:</a:t>
            </a:r>
          </a:p>
          <a:p>
            <a:pPr algn="ctr">
              <a:spcBef>
                <a:spcPct val="20000"/>
              </a:spcBef>
            </a:pPr>
            <a:r>
              <a:rPr lang="en-US" sz="4000" b="1" dirty="0" err="1">
                <a:solidFill>
                  <a:prstClr val="black"/>
                </a:solidFill>
                <a:latin typeface="Trebuchet MS" pitchFamily="34" charset="0"/>
              </a:rPr>
              <a:t>1N</a:t>
            </a:r>
            <a:r>
              <a:rPr lang="en-US" sz="4000" b="1" baseline="-25000" dirty="0" err="1">
                <a:solidFill>
                  <a:prstClr val="black"/>
                </a:solidFill>
                <a:latin typeface="Trebuchet MS" pitchFamily="34" charset="0"/>
              </a:rPr>
              <a:t>2</a:t>
            </a:r>
            <a:r>
              <a:rPr lang="en-US" sz="4000" b="1" baseline="-25000" dirty="0">
                <a:solidFill>
                  <a:prstClr val="black"/>
                </a:solidFill>
                <a:latin typeface="Trebuchet MS" pitchFamily="34" charset="0"/>
              </a:rPr>
              <a:t>(g)</a:t>
            </a:r>
            <a:r>
              <a:rPr lang="en-US" sz="4000" b="1" dirty="0">
                <a:solidFill>
                  <a:prstClr val="black"/>
                </a:solidFill>
                <a:latin typeface="Trebuchet MS" pitchFamily="34" charset="0"/>
              </a:rPr>
              <a:t> + </a:t>
            </a:r>
            <a:r>
              <a:rPr lang="en-US" sz="4000" b="1" dirty="0" err="1">
                <a:solidFill>
                  <a:prstClr val="black"/>
                </a:solidFill>
                <a:latin typeface="Trebuchet MS" pitchFamily="34" charset="0"/>
              </a:rPr>
              <a:t>3H</a:t>
            </a:r>
            <a:r>
              <a:rPr lang="en-US" sz="4000" b="1" baseline="-25000" dirty="0" err="1">
                <a:solidFill>
                  <a:prstClr val="black"/>
                </a:solidFill>
                <a:latin typeface="Trebuchet MS" pitchFamily="34" charset="0"/>
              </a:rPr>
              <a:t>2</a:t>
            </a:r>
            <a:r>
              <a:rPr lang="en-US" sz="4000" b="1" baseline="-25000" dirty="0">
                <a:solidFill>
                  <a:prstClr val="black"/>
                </a:solidFill>
                <a:latin typeface="Trebuchet MS" pitchFamily="34" charset="0"/>
              </a:rPr>
              <a:t>(g)</a:t>
            </a:r>
            <a:r>
              <a:rPr lang="en-US" sz="4000" b="1" dirty="0">
                <a:solidFill>
                  <a:prstClr val="black"/>
                </a:solidFill>
                <a:latin typeface="Trebuchet MS" pitchFamily="34" charset="0"/>
              </a:rPr>
              <a:t> </a:t>
            </a:r>
            <a:r>
              <a:rPr lang="en-US" sz="4000" b="1" dirty="0">
                <a:solidFill>
                  <a:prstClr val="black"/>
                </a:solidFill>
                <a:latin typeface="Trebuchet MS" pitchFamily="34" charset="0"/>
                <a:sym typeface="Wingdings" pitchFamily="2" charset="2"/>
              </a:rPr>
              <a:t> </a:t>
            </a:r>
            <a:r>
              <a:rPr lang="en-US" sz="4000" b="1" dirty="0" err="1">
                <a:solidFill>
                  <a:prstClr val="black"/>
                </a:solidFill>
                <a:latin typeface="Trebuchet MS" pitchFamily="34" charset="0"/>
                <a:sym typeface="Wingdings" pitchFamily="2" charset="2"/>
              </a:rPr>
              <a:t>2NH</a:t>
            </a:r>
            <a:r>
              <a:rPr lang="en-US" sz="4000" b="1" baseline="-25000" dirty="0" err="1">
                <a:solidFill>
                  <a:prstClr val="black"/>
                </a:solidFill>
                <a:latin typeface="Trebuchet MS" pitchFamily="34" charset="0"/>
                <a:sym typeface="Wingdings" pitchFamily="2" charset="2"/>
              </a:rPr>
              <a:t>3</a:t>
            </a:r>
            <a:r>
              <a:rPr lang="en-US" sz="4000" b="1" baseline="-25000" dirty="0">
                <a:solidFill>
                  <a:prstClr val="black"/>
                </a:solidFill>
                <a:latin typeface="Trebuchet MS" pitchFamily="34" charset="0"/>
                <a:sym typeface="Wingdings" pitchFamily="2" charset="2"/>
              </a:rPr>
              <a:t>(g)</a:t>
            </a:r>
            <a:endParaRPr lang="en-US" sz="4000" b="1" dirty="0"/>
          </a:p>
        </p:txBody>
      </p:sp>
      <p:sp>
        <p:nvSpPr>
          <p:cNvPr id="5" name="TextBox 4"/>
          <p:cNvSpPr txBox="1"/>
          <p:nvPr/>
        </p:nvSpPr>
        <p:spPr>
          <a:xfrm>
            <a:off x="762000" y="3810000"/>
            <a:ext cx="2286000" cy="1200329"/>
          </a:xfrm>
          <a:prstGeom prst="rect">
            <a:avLst/>
          </a:prstGeom>
          <a:noFill/>
        </p:spPr>
        <p:txBody>
          <a:bodyPr wrap="square" rtlCol="0">
            <a:spAutoFit/>
          </a:bodyPr>
          <a:lstStyle/>
          <a:p>
            <a:pPr algn="ctr"/>
            <a:r>
              <a:rPr lang="en-US" sz="3600" i="1" u="sng" dirty="0">
                <a:solidFill>
                  <a:srgbClr val="000066"/>
                </a:solidFill>
                <a:latin typeface="Trebuchet MS" pitchFamily="34" charset="0"/>
              </a:rPr>
              <a:t> 1 mol </a:t>
            </a:r>
            <a:r>
              <a:rPr lang="en-US" sz="3600" i="1" u="sng" dirty="0" err="1">
                <a:solidFill>
                  <a:srgbClr val="000066"/>
                </a:solidFill>
                <a:latin typeface="Trebuchet MS" pitchFamily="34" charset="0"/>
              </a:rPr>
              <a:t>N</a:t>
            </a:r>
            <a:r>
              <a:rPr lang="en-US" sz="3600" i="1" baseline="-25000" dirty="0" err="1">
                <a:solidFill>
                  <a:srgbClr val="000066"/>
                </a:solidFill>
                <a:latin typeface="Trebuchet MS" pitchFamily="34" charset="0"/>
              </a:rPr>
              <a:t>2</a:t>
            </a:r>
            <a:endParaRPr lang="en-US" sz="3600" i="1" baseline="-25000" dirty="0">
              <a:solidFill>
                <a:srgbClr val="000066"/>
              </a:solidFill>
              <a:latin typeface="Trebuchet MS" pitchFamily="34" charset="0"/>
            </a:endParaRPr>
          </a:p>
          <a:p>
            <a:pPr algn="ctr"/>
            <a:r>
              <a:rPr lang="en-US" sz="3600" i="1" dirty="0">
                <a:solidFill>
                  <a:srgbClr val="000066"/>
                </a:solidFill>
                <a:latin typeface="Trebuchet MS" pitchFamily="34" charset="0"/>
              </a:rPr>
              <a:t>2 mol </a:t>
            </a:r>
            <a:r>
              <a:rPr lang="en-US" sz="3600" i="1" dirty="0" err="1">
                <a:solidFill>
                  <a:srgbClr val="000066"/>
                </a:solidFill>
                <a:latin typeface="Trebuchet MS" pitchFamily="34" charset="0"/>
              </a:rPr>
              <a:t>NH</a:t>
            </a:r>
            <a:r>
              <a:rPr lang="en-US" sz="3600" i="1" baseline="-25000" dirty="0" err="1">
                <a:solidFill>
                  <a:srgbClr val="000066"/>
                </a:solidFill>
                <a:latin typeface="Trebuchet MS" pitchFamily="34" charset="0"/>
              </a:rPr>
              <a:t>3</a:t>
            </a:r>
            <a:endParaRPr lang="en-US" sz="3600" i="1" baseline="-25000" dirty="0">
              <a:solidFill>
                <a:srgbClr val="000066"/>
              </a:solidFill>
              <a:latin typeface="Trebuchet MS" pitchFamily="34" charset="0"/>
            </a:endParaRPr>
          </a:p>
        </p:txBody>
      </p:sp>
      <p:sp>
        <p:nvSpPr>
          <p:cNvPr id="9" name="TextBox 8"/>
          <p:cNvSpPr txBox="1"/>
          <p:nvPr/>
        </p:nvSpPr>
        <p:spPr>
          <a:xfrm>
            <a:off x="3352800" y="3810000"/>
            <a:ext cx="2286000" cy="1200329"/>
          </a:xfrm>
          <a:prstGeom prst="rect">
            <a:avLst/>
          </a:prstGeom>
          <a:noFill/>
        </p:spPr>
        <p:txBody>
          <a:bodyPr wrap="square" rtlCol="0">
            <a:spAutoFit/>
          </a:bodyPr>
          <a:lstStyle/>
          <a:p>
            <a:pPr algn="ctr"/>
            <a:r>
              <a:rPr lang="en-US" sz="3600" i="1" u="sng" dirty="0">
                <a:solidFill>
                  <a:srgbClr val="000066"/>
                </a:solidFill>
                <a:latin typeface="Trebuchet MS" pitchFamily="34" charset="0"/>
              </a:rPr>
              <a:t> 3 mol </a:t>
            </a:r>
            <a:r>
              <a:rPr lang="en-US" sz="3600" i="1" u="sng" dirty="0" err="1">
                <a:solidFill>
                  <a:srgbClr val="000066"/>
                </a:solidFill>
                <a:latin typeface="Trebuchet MS" pitchFamily="34" charset="0"/>
              </a:rPr>
              <a:t>H</a:t>
            </a:r>
            <a:r>
              <a:rPr lang="en-US" sz="3600" i="1" baseline="-25000" dirty="0" err="1">
                <a:solidFill>
                  <a:srgbClr val="000066"/>
                </a:solidFill>
                <a:latin typeface="Trebuchet MS" pitchFamily="34" charset="0"/>
              </a:rPr>
              <a:t>2</a:t>
            </a:r>
            <a:endParaRPr lang="en-US" sz="3600" i="1" baseline="-25000" dirty="0">
              <a:solidFill>
                <a:srgbClr val="000066"/>
              </a:solidFill>
              <a:latin typeface="Trebuchet MS" pitchFamily="34" charset="0"/>
            </a:endParaRPr>
          </a:p>
          <a:p>
            <a:pPr algn="ctr"/>
            <a:r>
              <a:rPr lang="en-US" sz="3600" i="1" dirty="0">
                <a:solidFill>
                  <a:srgbClr val="000066"/>
                </a:solidFill>
                <a:latin typeface="Trebuchet MS" pitchFamily="34" charset="0"/>
              </a:rPr>
              <a:t>1 mol </a:t>
            </a:r>
            <a:r>
              <a:rPr lang="en-US" sz="3600" i="1" dirty="0" err="1">
                <a:solidFill>
                  <a:srgbClr val="000066"/>
                </a:solidFill>
                <a:latin typeface="Trebuchet MS" pitchFamily="34" charset="0"/>
              </a:rPr>
              <a:t>N</a:t>
            </a:r>
            <a:r>
              <a:rPr lang="en-US" sz="3600" i="1" baseline="-25000" dirty="0" err="1">
                <a:solidFill>
                  <a:srgbClr val="000066"/>
                </a:solidFill>
                <a:latin typeface="Trebuchet MS" pitchFamily="34" charset="0"/>
              </a:rPr>
              <a:t>2</a:t>
            </a:r>
            <a:endParaRPr lang="en-US" sz="3600" i="1" baseline="-25000" dirty="0">
              <a:solidFill>
                <a:srgbClr val="000066"/>
              </a:solidFill>
              <a:latin typeface="Trebuchet MS" pitchFamily="34" charset="0"/>
            </a:endParaRPr>
          </a:p>
        </p:txBody>
      </p:sp>
      <p:sp>
        <p:nvSpPr>
          <p:cNvPr id="10" name="TextBox 9"/>
          <p:cNvSpPr txBox="1"/>
          <p:nvPr/>
        </p:nvSpPr>
        <p:spPr>
          <a:xfrm>
            <a:off x="5943600" y="3810000"/>
            <a:ext cx="2438400" cy="1200329"/>
          </a:xfrm>
          <a:prstGeom prst="rect">
            <a:avLst/>
          </a:prstGeom>
          <a:noFill/>
        </p:spPr>
        <p:txBody>
          <a:bodyPr wrap="square" rtlCol="0">
            <a:spAutoFit/>
          </a:bodyPr>
          <a:lstStyle/>
          <a:p>
            <a:pPr algn="ctr"/>
            <a:r>
              <a:rPr lang="en-US" sz="3600" i="1" u="sng" dirty="0">
                <a:solidFill>
                  <a:srgbClr val="000066"/>
                </a:solidFill>
                <a:latin typeface="Trebuchet MS" pitchFamily="34" charset="0"/>
              </a:rPr>
              <a:t>2 mol NH</a:t>
            </a:r>
            <a:r>
              <a:rPr lang="en-US" sz="3600" i="1" baseline="-25000" dirty="0">
                <a:solidFill>
                  <a:srgbClr val="000066"/>
                </a:solidFill>
                <a:latin typeface="Trebuchet MS" pitchFamily="34" charset="0"/>
              </a:rPr>
              <a:t>3</a:t>
            </a:r>
          </a:p>
          <a:p>
            <a:pPr algn="ctr"/>
            <a:r>
              <a:rPr lang="en-US" sz="3600" i="1" dirty="0">
                <a:solidFill>
                  <a:srgbClr val="000066"/>
                </a:solidFill>
                <a:latin typeface="Trebuchet MS" pitchFamily="34" charset="0"/>
              </a:rPr>
              <a:t>3 mol H</a:t>
            </a:r>
            <a:r>
              <a:rPr lang="en-US" sz="3600" i="1" baseline="-25000" dirty="0">
                <a:solidFill>
                  <a:srgbClr val="000066"/>
                </a:solidFill>
                <a:latin typeface="Trebuchet MS" pitchFamily="34" charset="0"/>
              </a:rPr>
              <a:t>2</a:t>
            </a:r>
          </a:p>
        </p:txBody>
      </p:sp>
      <p:sp>
        <p:nvSpPr>
          <p:cNvPr id="11" name="TextBox 10"/>
          <p:cNvSpPr txBox="1"/>
          <p:nvPr/>
        </p:nvSpPr>
        <p:spPr>
          <a:xfrm>
            <a:off x="1705428" y="2924628"/>
            <a:ext cx="381000" cy="584775"/>
          </a:xfrm>
          <a:prstGeom prst="rect">
            <a:avLst/>
          </a:prstGeom>
          <a:noFill/>
          <a:ln w="25400">
            <a:solidFill>
              <a:srgbClr val="FF0000"/>
            </a:solidFill>
          </a:ln>
        </p:spPr>
        <p:txBody>
          <a:bodyPr wrap="square" rtlCol="0">
            <a:spAutoFit/>
          </a:bodyPr>
          <a:lstStyle/>
          <a:p>
            <a:endParaRPr lang="en-US" sz="3200" dirty="0">
              <a:latin typeface="Trebuchet MS" pitchFamily="34" charset="0"/>
            </a:endParaRPr>
          </a:p>
        </p:txBody>
      </p:sp>
      <p:sp>
        <p:nvSpPr>
          <p:cNvPr id="12" name="TextBox 11"/>
          <p:cNvSpPr txBox="1"/>
          <p:nvPr/>
        </p:nvSpPr>
        <p:spPr>
          <a:xfrm>
            <a:off x="3581400" y="2920425"/>
            <a:ext cx="381000" cy="584775"/>
          </a:xfrm>
          <a:prstGeom prst="rect">
            <a:avLst/>
          </a:prstGeom>
          <a:noFill/>
          <a:ln w="25400">
            <a:solidFill>
              <a:srgbClr val="FF0000"/>
            </a:solidFill>
          </a:ln>
        </p:spPr>
        <p:txBody>
          <a:bodyPr wrap="square" rtlCol="0">
            <a:spAutoFit/>
          </a:bodyPr>
          <a:lstStyle/>
          <a:p>
            <a:endParaRPr lang="en-US" sz="3200" dirty="0">
              <a:latin typeface="Trebuchet MS" pitchFamily="34" charset="0"/>
            </a:endParaRPr>
          </a:p>
        </p:txBody>
      </p:sp>
      <p:sp>
        <p:nvSpPr>
          <p:cNvPr id="13" name="TextBox 12"/>
          <p:cNvSpPr txBox="1"/>
          <p:nvPr/>
        </p:nvSpPr>
        <p:spPr>
          <a:xfrm>
            <a:off x="5656944" y="2895600"/>
            <a:ext cx="381000" cy="584775"/>
          </a:xfrm>
          <a:prstGeom prst="rect">
            <a:avLst/>
          </a:prstGeom>
          <a:noFill/>
          <a:ln w="25400">
            <a:solidFill>
              <a:srgbClr val="FF0000"/>
            </a:solidFill>
          </a:ln>
        </p:spPr>
        <p:txBody>
          <a:bodyPr wrap="square" rtlCol="0">
            <a:spAutoFit/>
          </a:bodyPr>
          <a:lstStyle/>
          <a:p>
            <a:endParaRPr lang="en-US" sz="3200" dirty="0">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ppt_x"/>
                                          </p:val>
                                        </p:tav>
                                        <p:tav tm="100000">
                                          <p:val>
                                            <p:strVal val="#ppt_x"/>
                                          </p:val>
                                        </p:tav>
                                      </p:tavLst>
                                    </p:anim>
                                    <p:anim calcmode="lin" valueType="num">
                                      <p:cBhvr additive="base">
                                        <p:cTn id="17" dur="500" fill="hold"/>
                                        <p:tgtEl>
                                          <p:spTgt spid="12"/>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childTnLst>
                                </p:cTn>
                              </p:par>
                              <p:par>
                                <p:cTn id="28" presetID="23" presetClass="entr" presetSubtype="16"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childTnLst>
                                </p:cTn>
                              </p:par>
                              <p:par>
                                <p:cTn id="32" presetID="23" presetClass="entr" presetSubtype="16"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fltVal val="0"/>
                                          </p:val>
                                        </p:tav>
                                        <p:tav tm="100000">
                                          <p:val>
                                            <p:strVal val="#ppt_w"/>
                                          </p:val>
                                        </p:tav>
                                      </p:tavLst>
                                    </p:anim>
                                    <p:anim calcmode="lin" valueType="num">
                                      <p:cBhvr>
                                        <p:cTn id="35"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9" grpId="0"/>
      <p:bldP spid="10" grpId="0"/>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a:t>Mole-Mole Calculations</a:t>
            </a:r>
            <a:endParaRPr lang="en-US" b="1" dirty="0"/>
          </a:p>
        </p:txBody>
      </p:sp>
      <p:sp>
        <p:nvSpPr>
          <p:cNvPr id="42" name="Content Placeholder 41"/>
          <p:cNvSpPr>
            <a:spLocks noGrp="1"/>
          </p:cNvSpPr>
          <p:nvPr>
            <p:ph idx="1"/>
          </p:nvPr>
        </p:nvSpPr>
        <p:spPr/>
        <p:txBody>
          <a:bodyPr/>
          <a:lstStyle/>
          <a:p>
            <a:endParaRPr lang="en-US" dirty="0"/>
          </a:p>
        </p:txBody>
      </p:sp>
      <p:sp>
        <p:nvSpPr>
          <p:cNvPr id="7" name="TextBox 6"/>
          <p:cNvSpPr txBox="1"/>
          <p:nvPr/>
        </p:nvSpPr>
        <p:spPr>
          <a:xfrm>
            <a:off x="457200" y="1219200"/>
            <a:ext cx="8229600" cy="1477328"/>
          </a:xfrm>
          <a:prstGeom prst="rect">
            <a:avLst/>
          </a:prstGeom>
          <a:noFill/>
        </p:spPr>
        <p:txBody>
          <a:bodyPr wrap="square" rtlCol="0">
            <a:spAutoFit/>
          </a:bodyPr>
          <a:lstStyle/>
          <a:p>
            <a:pPr lvl="0">
              <a:spcBef>
                <a:spcPct val="20000"/>
              </a:spcBef>
            </a:pPr>
            <a:r>
              <a:rPr lang="en-US" sz="3000" b="1" i="1" dirty="0">
                <a:latin typeface="Trebuchet MS" pitchFamily="34" charset="0"/>
              </a:rPr>
              <a:t>Example:</a:t>
            </a:r>
            <a:r>
              <a:rPr lang="en-US" sz="3000" dirty="0">
                <a:latin typeface="Trebuchet MS" pitchFamily="34" charset="0"/>
              </a:rPr>
              <a:t> If 3.86 moles of potassium reacts completely with excess water, how many moles of hydrogen would be produced?</a:t>
            </a:r>
          </a:p>
        </p:txBody>
      </p:sp>
      <p:sp>
        <p:nvSpPr>
          <p:cNvPr id="5" name="TextBox 4"/>
          <p:cNvSpPr txBox="1"/>
          <p:nvPr/>
        </p:nvSpPr>
        <p:spPr>
          <a:xfrm>
            <a:off x="380999" y="2667000"/>
            <a:ext cx="1857829" cy="461665"/>
          </a:xfrm>
          <a:prstGeom prst="rect">
            <a:avLst/>
          </a:prstGeom>
          <a:noFill/>
        </p:spPr>
        <p:txBody>
          <a:bodyPr wrap="square" rtlCol="0">
            <a:spAutoFit/>
          </a:bodyPr>
          <a:lstStyle/>
          <a:p>
            <a:pPr algn="ctr"/>
            <a:r>
              <a:rPr lang="en-US" sz="2400" b="1" i="1" dirty="0">
                <a:solidFill>
                  <a:srgbClr val="000066"/>
                </a:solidFill>
                <a:latin typeface="Trebuchet MS" pitchFamily="34" charset="0"/>
              </a:rPr>
              <a:t>potassium</a:t>
            </a:r>
            <a:endParaRPr lang="en-US" sz="2400" b="1" i="1" baseline="-25000" dirty="0">
              <a:solidFill>
                <a:srgbClr val="000066"/>
              </a:solidFill>
              <a:latin typeface="Trebuchet MS" pitchFamily="34" charset="0"/>
            </a:endParaRPr>
          </a:p>
        </p:txBody>
      </p:sp>
      <p:sp>
        <p:nvSpPr>
          <p:cNvPr id="9" name="TextBox 8"/>
          <p:cNvSpPr txBox="1"/>
          <p:nvPr/>
        </p:nvSpPr>
        <p:spPr>
          <a:xfrm>
            <a:off x="2423885" y="2656116"/>
            <a:ext cx="1161143" cy="461665"/>
          </a:xfrm>
          <a:prstGeom prst="rect">
            <a:avLst/>
          </a:prstGeom>
          <a:noFill/>
        </p:spPr>
        <p:txBody>
          <a:bodyPr wrap="square" rtlCol="0">
            <a:spAutoFit/>
          </a:bodyPr>
          <a:lstStyle/>
          <a:p>
            <a:pPr algn="ctr"/>
            <a:r>
              <a:rPr lang="en-US" sz="2400" b="1" i="1" dirty="0">
                <a:solidFill>
                  <a:srgbClr val="000066"/>
                </a:solidFill>
                <a:latin typeface="Trebuchet MS" pitchFamily="34" charset="0"/>
              </a:rPr>
              <a:t>water</a:t>
            </a:r>
            <a:endParaRPr lang="en-US" sz="2400" b="1" i="1" baseline="-25000" dirty="0">
              <a:solidFill>
                <a:srgbClr val="000066"/>
              </a:solidFill>
              <a:latin typeface="Trebuchet MS" pitchFamily="34" charset="0"/>
            </a:endParaRPr>
          </a:p>
        </p:txBody>
      </p:sp>
      <p:sp>
        <p:nvSpPr>
          <p:cNvPr id="10" name="TextBox 9"/>
          <p:cNvSpPr txBox="1"/>
          <p:nvPr/>
        </p:nvSpPr>
        <p:spPr>
          <a:xfrm>
            <a:off x="3352800" y="2695193"/>
            <a:ext cx="685800" cy="461665"/>
          </a:xfrm>
          <a:prstGeom prst="rect">
            <a:avLst/>
          </a:prstGeom>
          <a:noFill/>
        </p:spPr>
        <p:txBody>
          <a:bodyPr wrap="square" rtlCol="0">
            <a:spAutoFit/>
          </a:bodyPr>
          <a:lstStyle/>
          <a:p>
            <a:pPr algn="ctr"/>
            <a:r>
              <a:rPr lang="en-US" sz="2400" dirty="0">
                <a:solidFill>
                  <a:srgbClr val="000066"/>
                </a:solidFill>
                <a:latin typeface="Trebuchet MS" pitchFamily="34" charset="0"/>
                <a:sym typeface="Wingdings" pitchFamily="2" charset="2"/>
              </a:rPr>
              <a:t></a:t>
            </a:r>
            <a:endParaRPr lang="en-US" sz="2400" baseline="-25000" dirty="0">
              <a:solidFill>
                <a:srgbClr val="000066"/>
              </a:solidFill>
              <a:latin typeface="Trebuchet MS" pitchFamily="34" charset="0"/>
            </a:endParaRPr>
          </a:p>
        </p:txBody>
      </p:sp>
      <p:sp>
        <p:nvSpPr>
          <p:cNvPr id="14" name="TextBox 13"/>
          <p:cNvSpPr txBox="1"/>
          <p:nvPr/>
        </p:nvSpPr>
        <p:spPr>
          <a:xfrm>
            <a:off x="2057400" y="2667000"/>
            <a:ext cx="457200" cy="461665"/>
          </a:xfrm>
          <a:prstGeom prst="rect">
            <a:avLst/>
          </a:prstGeom>
          <a:noFill/>
        </p:spPr>
        <p:txBody>
          <a:bodyPr wrap="square" rtlCol="0">
            <a:spAutoFit/>
          </a:bodyPr>
          <a:lstStyle/>
          <a:p>
            <a:pPr algn="ctr"/>
            <a:r>
              <a:rPr lang="en-US" sz="2400" i="1" dirty="0">
                <a:solidFill>
                  <a:srgbClr val="000066"/>
                </a:solidFill>
                <a:latin typeface="Trebuchet MS" pitchFamily="34" charset="0"/>
              </a:rPr>
              <a:t>+</a:t>
            </a:r>
            <a:endParaRPr lang="en-US" sz="2400" i="1" baseline="-25000" dirty="0">
              <a:solidFill>
                <a:srgbClr val="000066"/>
              </a:solidFill>
              <a:latin typeface="Trebuchet MS" pitchFamily="34" charset="0"/>
            </a:endParaRPr>
          </a:p>
        </p:txBody>
      </p:sp>
      <p:sp>
        <p:nvSpPr>
          <p:cNvPr id="15" name="TextBox 14"/>
          <p:cNvSpPr txBox="1"/>
          <p:nvPr/>
        </p:nvSpPr>
        <p:spPr>
          <a:xfrm>
            <a:off x="3886200" y="2695193"/>
            <a:ext cx="4876800" cy="461665"/>
          </a:xfrm>
          <a:prstGeom prst="rect">
            <a:avLst/>
          </a:prstGeom>
          <a:noFill/>
        </p:spPr>
        <p:txBody>
          <a:bodyPr wrap="square" rtlCol="0">
            <a:spAutoFit/>
          </a:bodyPr>
          <a:lstStyle/>
          <a:p>
            <a:pPr algn="ctr"/>
            <a:r>
              <a:rPr lang="en-US" sz="2400" b="1" dirty="0">
                <a:solidFill>
                  <a:srgbClr val="000066"/>
                </a:solidFill>
                <a:latin typeface="Trebuchet MS" pitchFamily="34" charset="0"/>
                <a:sym typeface="Wingdings" pitchFamily="2" charset="2"/>
              </a:rPr>
              <a:t>potassium hydroxide + hydrogen</a:t>
            </a:r>
            <a:endParaRPr lang="en-US" sz="2400" b="1" baseline="-25000" dirty="0">
              <a:solidFill>
                <a:srgbClr val="000066"/>
              </a:solidFill>
              <a:latin typeface="Trebuchet MS" pitchFamily="34" charset="0"/>
            </a:endParaRPr>
          </a:p>
        </p:txBody>
      </p:sp>
      <p:sp>
        <p:nvSpPr>
          <p:cNvPr id="16" name="TextBox 15"/>
          <p:cNvSpPr txBox="1"/>
          <p:nvPr/>
        </p:nvSpPr>
        <p:spPr>
          <a:xfrm>
            <a:off x="1828800" y="2514600"/>
            <a:ext cx="2590800" cy="369332"/>
          </a:xfrm>
          <a:prstGeom prst="rect">
            <a:avLst/>
          </a:prstGeom>
          <a:noFill/>
        </p:spPr>
        <p:txBody>
          <a:bodyPr wrap="square" rtlCol="0">
            <a:spAutoFit/>
          </a:bodyPr>
          <a:lstStyle/>
          <a:p>
            <a:pPr algn="ctr"/>
            <a:r>
              <a:rPr lang="en-US" i="1" dirty="0">
                <a:solidFill>
                  <a:srgbClr val="FF0000"/>
                </a:solidFill>
                <a:latin typeface="Trebuchet MS" pitchFamily="34" charset="0"/>
              </a:rPr>
              <a:t>hydrogen hydroxide</a:t>
            </a:r>
            <a:endParaRPr lang="en-US" i="1" baseline="-25000" dirty="0">
              <a:solidFill>
                <a:srgbClr val="FF0000"/>
              </a:solidFill>
              <a:latin typeface="Trebuchet MS" pitchFamily="34" charset="0"/>
            </a:endParaRPr>
          </a:p>
        </p:txBody>
      </p:sp>
      <p:cxnSp>
        <p:nvCxnSpPr>
          <p:cNvPr id="18" name="Straight Connector 17"/>
          <p:cNvCxnSpPr/>
          <p:nvPr/>
        </p:nvCxnSpPr>
        <p:spPr>
          <a:xfrm>
            <a:off x="2514600" y="291659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2000" y="3048000"/>
            <a:ext cx="1066800" cy="584775"/>
          </a:xfrm>
          <a:prstGeom prst="rect">
            <a:avLst/>
          </a:prstGeom>
          <a:noFill/>
        </p:spPr>
        <p:txBody>
          <a:bodyPr wrap="square" rtlCol="0">
            <a:spAutoFit/>
          </a:bodyPr>
          <a:lstStyle/>
          <a:p>
            <a:pPr algn="ctr"/>
            <a:r>
              <a:rPr lang="en-US" sz="3200" b="1" i="1" dirty="0">
                <a:solidFill>
                  <a:srgbClr val="000066"/>
                </a:solidFill>
                <a:latin typeface="Trebuchet MS" pitchFamily="34" charset="0"/>
              </a:rPr>
              <a:t>__K</a:t>
            </a:r>
            <a:endParaRPr lang="en-US" sz="3200" b="1" i="1" baseline="-25000" dirty="0">
              <a:solidFill>
                <a:srgbClr val="000066"/>
              </a:solidFill>
              <a:latin typeface="Trebuchet MS" pitchFamily="34" charset="0"/>
            </a:endParaRPr>
          </a:p>
        </p:txBody>
      </p:sp>
      <p:sp>
        <p:nvSpPr>
          <p:cNvPr id="20" name="TextBox 19"/>
          <p:cNvSpPr txBox="1"/>
          <p:nvPr/>
        </p:nvSpPr>
        <p:spPr>
          <a:xfrm>
            <a:off x="1752600" y="3200400"/>
            <a:ext cx="457200" cy="461665"/>
          </a:xfrm>
          <a:prstGeom prst="rect">
            <a:avLst/>
          </a:prstGeom>
          <a:noFill/>
        </p:spPr>
        <p:txBody>
          <a:bodyPr wrap="square" rtlCol="0">
            <a:spAutoFit/>
          </a:bodyPr>
          <a:lstStyle/>
          <a:p>
            <a:pPr algn="ctr"/>
            <a:r>
              <a:rPr lang="en-US" sz="2400" b="1" i="1" dirty="0">
                <a:solidFill>
                  <a:srgbClr val="000066"/>
                </a:solidFill>
                <a:latin typeface="Trebuchet MS" pitchFamily="34" charset="0"/>
              </a:rPr>
              <a:t>+</a:t>
            </a:r>
            <a:endParaRPr lang="en-US" sz="2400" b="1" i="1" baseline="-25000" dirty="0">
              <a:solidFill>
                <a:srgbClr val="000066"/>
              </a:solidFill>
              <a:latin typeface="Trebuchet MS" pitchFamily="34" charset="0"/>
            </a:endParaRPr>
          </a:p>
        </p:txBody>
      </p:sp>
      <p:sp>
        <p:nvSpPr>
          <p:cNvPr id="21" name="TextBox 20"/>
          <p:cNvSpPr txBox="1"/>
          <p:nvPr/>
        </p:nvSpPr>
        <p:spPr>
          <a:xfrm>
            <a:off x="2057400" y="3048000"/>
            <a:ext cx="2057400" cy="584775"/>
          </a:xfrm>
          <a:prstGeom prst="rect">
            <a:avLst/>
          </a:prstGeom>
          <a:noFill/>
        </p:spPr>
        <p:txBody>
          <a:bodyPr wrap="square" rtlCol="0">
            <a:spAutoFit/>
          </a:bodyPr>
          <a:lstStyle/>
          <a:p>
            <a:pPr algn="ctr"/>
            <a:r>
              <a:rPr lang="en-US" sz="3200" b="1" i="1" dirty="0">
                <a:solidFill>
                  <a:srgbClr val="000066"/>
                </a:solidFill>
                <a:latin typeface="Trebuchet MS" pitchFamily="34" charset="0"/>
              </a:rPr>
              <a:t>__ H(OH)</a:t>
            </a:r>
            <a:endParaRPr lang="en-US" sz="3200" b="1" i="1" baseline="-25000" dirty="0">
              <a:solidFill>
                <a:srgbClr val="000066"/>
              </a:solidFill>
              <a:latin typeface="Trebuchet MS" pitchFamily="34" charset="0"/>
            </a:endParaRPr>
          </a:p>
        </p:txBody>
      </p:sp>
      <p:sp>
        <p:nvSpPr>
          <p:cNvPr id="22" name="TextBox 21"/>
          <p:cNvSpPr txBox="1"/>
          <p:nvPr/>
        </p:nvSpPr>
        <p:spPr>
          <a:xfrm>
            <a:off x="3886200" y="3124200"/>
            <a:ext cx="685800" cy="461665"/>
          </a:xfrm>
          <a:prstGeom prst="rect">
            <a:avLst/>
          </a:prstGeom>
          <a:noFill/>
        </p:spPr>
        <p:txBody>
          <a:bodyPr wrap="square" rtlCol="0">
            <a:spAutoFit/>
          </a:bodyPr>
          <a:lstStyle/>
          <a:p>
            <a:pPr algn="ctr"/>
            <a:r>
              <a:rPr lang="en-US" sz="2400" b="1" dirty="0">
                <a:solidFill>
                  <a:srgbClr val="000066"/>
                </a:solidFill>
                <a:latin typeface="Trebuchet MS" pitchFamily="34" charset="0"/>
                <a:sym typeface="Wingdings" pitchFamily="2" charset="2"/>
              </a:rPr>
              <a:t></a:t>
            </a:r>
            <a:endParaRPr lang="en-US" sz="2400" b="1" baseline="-25000" dirty="0">
              <a:solidFill>
                <a:srgbClr val="000066"/>
              </a:solidFill>
              <a:latin typeface="Trebuchet MS" pitchFamily="34" charset="0"/>
            </a:endParaRPr>
          </a:p>
        </p:txBody>
      </p:sp>
      <p:sp>
        <p:nvSpPr>
          <p:cNvPr id="23" name="TextBox 22"/>
          <p:cNvSpPr txBox="1"/>
          <p:nvPr/>
        </p:nvSpPr>
        <p:spPr>
          <a:xfrm>
            <a:off x="4343400" y="3048000"/>
            <a:ext cx="1981200" cy="584775"/>
          </a:xfrm>
          <a:prstGeom prst="rect">
            <a:avLst/>
          </a:prstGeom>
          <a:noFill/>
        </p:spPr>
        <p:txBody>
          <a:bodyPr wrap="square" rtlCol="0">
            <a:spAutoFit/>
          </a:bodyPr>
          <a:lstStyle/>
          <a:p>
            <a:pPr algn="ctr"/>
            <a:r>
              <a:rPr lang="en-US" sz="3200" b="1" i="1" dirty="0">
                <a:solidFill>
                  <a:srgbClr val="000066"/>
                </a:solidFill>
                <a:latin typeface="Trebuchet MS" pitchFamily="34" charset="0"/>
              </a:rPr>
              <a:t>__ K(OH)</a:t>
            </a:r>
            <a:endParaRPr lang="en-US" sz="3200" b="1" i="1" baseline="-25000" dirty="0">
              <a:solidFill>
                <a:srgbClr val="000066"/>
              </a:solidFill>
              <a:latin typeface="Trebuchet MS" pitchFamily="34" charset="0"/>
            </a:endParaRPr>
          </a:p>
        </p:txBody>
      </p:sp>
      <p:sp>
        <p:nvSpPr>
          <p:cNvPr id="24" name="TextBox 23"/>
          <p:cNvSpPr txBox="1"/>
          <p:nvPr/>
        </p:nvSpPr>
        <p:spPr>
          <a:xfrm>
            <a:off x="6400800" y="3048000"/>
            <a:ext cx="457200" cy="461665"/>
          </a:xfrm>
          <a:prstGeom prst="rect">
            <a:avLst/>
          </a:prstGeom>
          <a:noFill/>
        </p:spPr>
        <p:txBody>
          <a:bodyPr wrap="square" rtlCol="0">
            <a:spAutoFit/>
          </a:bodyPr>
          <a:lstStyle/>
          <a:p>
            <a:pPr algn="ctr"/>
            <a:r>
              <a:rPr lang="en-US" sz="2400" b="1" i="1" dirty="0">
                <a:solidFill>
                  <a:srgbClr val="000066"/>
                </a:solidFill>
                <a:latin typeface="Trebuchet MS" pitchFamily="34" charset="0"/>
              </a:rPr>
              <a:t>+</a:t>
            </a:r>
            <a:endParaRPr lang="en-US" sz="2400" b="1" i="1" baseline="-25000" dirty="0">
              <a:solidFill>
                <a:srgbClr val="000066"/>
              </a:solidFill>
              <a:latin typeface="Trebuchet MS" pitchFamily="34" charset="0"/>
            </a:endParaRPr>
          </a:p>
        </p:txBody>
      </p:sp>
      <p:sp>
        <p:nvSpPr>
          <p:cNvPr id="25" name="TextBox 24"/>
          <p:cNvSpPr txBox="1"/>
          <p:nvPr/>
        </p:nvSpPr>
        <p:spPr>
          <a:xfrm>
            <a:off x="6934200" y="3048000"/>
            <a:ext cx="1295400" cy="584775"/>
          </a:xfrm>
          <a:prstGeom prst="rect">
            <a:avLst/>
          </a:prstGeom>
          <a:noFill/>
        </p:spPr>
        <p:txBody>
          <a:bodyPr wrap="square" rtlCol="0">
            <a:spAutoFit/>
          </a:bodyPr>
          <a:lstStyle/>
          <a:p>
            <a:pPr algn="ctr"/>
            <a:r>
              <a:rPr lang="en-US" sz="3200" b="1" i="1" dirty="0">
                <a:solidFill>
                  <a:srgbClr val="000066"/>
                </a:solidFill>
                <a:latin typeface="Trebuchet MS" pitchFamily="34" charset="0"/>
              </a:rPr>
              <a:t>__ </a:t>
            </a:r>
            <a:r>
              <a:rPr lang="en-US" sz="3200" b="1" i="1" dirty="0" err="1">
                <a:solidFill>
                  <a:srgbClr val="000066"/>
                </a:solidFill>
                <a:latin typeface="Trebuchet MS" pitchFamily="34" charset="0"/>
              </a:rPr>
              <a:t>H</a:t>
            </a:r>
            <a:r>
              <a:rPr lang="en-US" sz="3200" b="1" i="1" baseline="-25000" dirty="0" err="1">
                <a:solidFill>
                  <a:srgbClr val="000066"/>
                </a:solidFill>
                <a:latin typeface="Trebuchet MS" pitchFamily="34" charset="0"/>
              </a:rPr>
              <a:t>2</a:t>
            </a:r>
            <a:endParaRPr lang="en-US" sz="3200" b="1" i="1" baseline="-25000" dirty="0">
              <a:solidFill>
                <a:srgbClr val="000066"/>
              </a:solidFill>
              <a:latin typeface="Trebuchet MS" pitchFamily="34" charset="0"/>
            </a:endParaRPr>
          </a:p>
        </p:txBody>
      </p:sp>
      <p:sp>
        <p:nvSpPr>
          <p:cNvPr id="26" name="TextBox 25"/>
          <p:cNvSpPr txBox="1"/>
          <p:nvPr/>
        </p:nvSpPr>
        <p:spPr>
          <a:xfrm>
            <a:off x="914400" y="3048000"/>
            <a:ext cx="609600" cy="584775"/>
          </a:xfrm>
          <a:prstGeom prst="rect">
            <a:avLst/>
          </a:prstGeom>
          <a:noFill/>
        </p:spPr>
        <p:txBody>
          <a:bodyPr wrap="square" rtlCol="0">
            <a:spAutoFit/>
          </a:bodyPr>
          <a:lstStyle/>
          <a:p>
            <a:pPr algn="ctr"/>
            <a:r>
              <a:rPr lang="en-US" sz="3200" i="1" dirty="0">
                <a:solidFill>
                  <a:srgbClr val="000066"/>
                </a:solidFill>
                <a:latin typeface="Trebuchet MS" pitchFamily="34" charset="0"/>
              </a:rPr>
              <a:t>2</a:t>
            </a:r>
          </a:p>
        </p:txBody>
      </p:sp>
      <p:sp>
        <p:nvSpPr>
          <p:cNvPr id="27" name="TextBox 26"/>
          <p:cNvSpPr txBox="1"/>
          <p:nvPr/>
        </p:nvSpPr>
        <p:spPr>
          <a:xfrm>
            <a:off x="2209800" y="3048000"/>
            <a:ext cx="609600" cy="584775"/>
          </a:xfrm>
          <a:prstGeom prst="rect">
            <a:avLst/>
          </a:prstGeom>
          <a:noFill/>
        </p:spPr>
        <p:txBody>
          <a:bodyPr wrap="square" rtlCol="0">
            <a:spAutoFit/>
          </a:bodyPr>
          <a:lstStyle/>
          <a:p>
            <a:pPr algn="ctr"/>
            <a:r>
              <a:rPr lang="en-US" sz="3200" i="1" dirty="0">
                <a:solidFill>
                  <a:srgbClr val="000066"/>
                </a:solidFill>
                <a:latin typeface="Trebuchet MS" pitchFamily="34" charset="0"/>
              </a:rPr>
              <a:t>2</a:t>
            </a:r>
          </a:p>
        </p:txBody>
      </p:sp>
      <p:sp>
        <p:nvSpPr>
          <p:cNvPr id="28" name="TextBox 27"/>
          <p:cNvSpPr txBox="1"/>
          <p:nvPr/>
        </p:nvSpPr>
        <p:spPr>
          <a:xfrm>
            <a:off x="4419600" y="3055254"/>
            <a:ext cx="609600" cy="584775"/>
          </a:xfrm>
          <a:prstGeom prst="rect">
            <a:avLst/>
          </a:prstGeom>
          <a:noFill/>
        </p:spPr>
        <p:txBody>
          <a:bodyPr wrap="square" rtlCol="0">
            <a:spAutoFit/>
          </a:bodyPr>
          <a:lstStyle/>
          <a:p>
            <a:pPr algn="ctr"/>
            <a:r>
              <a:rPr lang="en-US" sz="3200" i="1" dirty="0">
                <a:solidFill>
                  <a:srgbClr val="000066"/>
                </a:solidFill>
                <a:latin typeface="Trebuchet MS" pitchFamily="34" charset="0"/>
              </a:rPr>
              <a:t>2</a:t>
            </a:r>
          </a:p>
        </p:txBody>
      </p:sp>
      <p:sp>
        <p:nvSpPr>
          <p:cNvPr id="29" name="TextBox 28"/>
          <p:cNvSpPr txBox="1"/>
          <p:nvPr/>
        </p:nvSpPr>
        <p:spPr>
          <a:xfrm>
            <a:off x="7010400" y="3048000"/>
            <a:ext cx="609600" cy="584775"/>
          </a:xfrm>
          <a:prstGeom prst="rect">
            <a:avLst/>
          </a:prstGeom>
          <a:noFill/>
        </p:spPr>
        <p:txBody>
          <a:bodyPr wrap="square" rtlCol="0">
            <a:spAutoFit/>
          </a:bodyPr>
          <a:lstStyle/>
          <a:p>
            <a:pPr algn="ctr"/>
            <a:r>
              <a:rPr lang="en-US" sz="3200" i="1" dirty="0">
                <a:solidFill>
                  <a:srgbClr val="000066"/>
                </a:solidFill>
                <a:latin typeface="Trebuchet MS" pitchFamily="34" charset="0"/>
              </a:rPr>
              <a:t>1</a:t>
            </a:r>
          </a:p>
        </p:txBody>
      </p:sp>
      <p:sp>
        <p:nvSpPr>
          <p:cNvPr id="30" name="TextBox 29"/>
          <p:cNvSpPr txBox="1"/>
          <p:nvPr/>
        </p:nvSpPr>
        <p:spPr>
          <a:xfrm>
            <a:off x="76200" y="3657600"/>
            <a:ext cx="3124200" cy="523220"/>
          </a:xfrm>
          <a:prstGeom prst="rect">
            <a:avLst/>
          </a:prstGeom>
          <a:noFill/>
        </p:spPr>
        <p:txBody>
          <a:bodyPr wrap="square" rtlCol="0">
            <a:spAutoFit/>
          </a:bodyPr>
          <a:lstStyle/>
          <a:p>
            <a:pPr algn="ctr"/>
            <a:r>
              <a:rPr lang="en-US" sz="2800" b="1" i="1" dirty="0">
                <a:solidFill>
                  <a:srgbClr val="000066"/>
                </a:solidFill>
                <a:latin typeface="Trebuchet MS" pitchFamily="34" charset="0"/>
              </a:rPr>
              <a:t>K: 3.86 mol K</a:t>
            </a:r>
            <a:endParaRPr lang="en-US" sz="2800" b="1" i="1" baseline="-25000" dirty="0">
              <a:solidFill>
                <a:srgbClr val="000066"/>
              </a:solidFill>
              <a:latin typeface="Trebuchet MS" pitchFamily="34" charset="0"/>
            </a:endParaRPr>
          </a:p>
        </p:txBody>
      </p:sp>
      <p:sp>
        <p:nvSpPr>
          <p:cNvPr id="31" name="TextBox 30"/>
          <p:cNvSpPr txBox="1"/>
          <p:nvPr/>
        </p:nvSpPr>
        <p:spPr>
          <a:xfrm>
            <a:off x="395514" y="4053245"/>
            <a:ext cx="2286000" cy="523220"/>
          </a:xfrm>
          <a:prstGeom prst="rect">
            <a:avLst/>
          </a:prstGeom>
          <a:noFill/>
        </p:spPr>
        <p:txBody>
          <a:bodyPr wrap="square" rtlCol="0">
            <a:spAutoFit/>
          </a:bodyPr>
          <a:lstStyle/>
          <a:p>
            <a:r>
              <a:rPr lang="en-US" sz="2800" b="1" i="1" dirty="0">
                <a:solidFill>
                  <a:srgbClr val="000066"/>
                </a:solidFill>
                <a:latin typeface="Trebuchet MS" pitchFamily="34" charset="0"/>
              </a:rPr>
              <a:t>U: ? mol </a:t>
            </a:r>
            <a:r>
              <a:rPr lang="en-US" sz="2800" b="1" i="1" dirty="0" err="1">
                <a:solidFill>
                  <a:srgbClr val="000066"/>
                </a:solidFill>
                <a:latin typeface="Trebuchet MS" pitchFamily="34" charset="0"/>
              </a:rPr>
              <a:t>H</a:t>
            </a:r>
            <a:r>
              <a:rPr lang="en-US" sz="2800" b="1" i="1" baseline="-25000" dirty="0" err="1">
                <a:solidFill>
                  <a:srgbClr val="000066"/>
                </a:solidFill>
                <a:latin typeface="Trebuchet MS" pitchFamily="34" charset="0"/>
              </a:rPr>
              <a:t>2</a:t>
            </a:r>
            <a:endParaRPr lang="en-US" sz="2800" b="1" i="1" baseline="-25000" dirty="0">
              <a:solidFill>
                <a:srgbClr val="000066"/>
              </a:solidFill>
              <a:latin typeface="Trebuchet MS" pitchFamily="34" charset="0"/>
            </a:endParaRPr>
          </a:p>
        </p:txBody>
      </p:sp>
      <p:sp>
        <p:nvSpPr>
          <p:cNvPr id="32" name="TextBox 31"/>
          <p:cNvSpPr txBox="1"/>
          <p:nvPr/>
        </p:nvSpPr>
        <p:spPr>
          <a:xfrm>
            <a:off x="1143000" y="4652665"/>
            <a:ext cx="2133600" cy="954107"/>
          </a:xfrm>
          <a:prstGeom prst="rect">
            <a:avLst/>
          </a:prstGeom>
          <a:noFill/>
        </p:spPr>
        <p:txBody>
          <a:bodyPr wrap="square" rtlCol="0">
            <a:spAutoFit/>
          </a:bodyPr>
          <a:lstStyle/>
          <a:p>
            <a:pPr algn="ctr"/>
            <a:r>
              <a:rPr lang="en-US" sz="2800" b="1" i="1" u="sng" dirty="0">
                <a:solidFill>
                  <a:srgbClr val="000066"/>
                </a:solidFill>
                <a:latin typeface="Trebuchet MS" pitchFamily="34" charset="0"/>
              </a:rPr>
              <a:t>3.86 mol K</a:t>
            </a:r>
          </a:p>
          <a:p>
            <a:pPr algn="ctr"/>
            <a:r>
              <a:rPr lang="en-US" sz="2800" b="1" i="1" dirty="0">
                <a:solidFill>
                  <a:srgbClr val="000066"/>
                </a:solidFill>
                <a:latin typeface="Trebuchet MS" pitchFamily="34" charset="0"/>
              </a:rPr>
              <a:t>1</a:t>
            </a:r>
            <a:endParaRPr lang="en-US" sz="2800" b="1" i="1" baseline="-25000" dirty="0">
              <a:solidFill>
                <a:srgbClr val="000066"/>
              </a:solidFill>
              <a:latin typeface="Trebuchet MS" pitchFamily="34" charset="0"/>
            </a:endParaRPr>
          </a:p>
        </p:txBody>
      </p:sp>
      <p:sp>
        <p:nvSpPr>
          <p:cNvPr id="33" name="TextBox 32"/>
          <p:cNvSpPr txBox="1"/>
          <p:nvPr/>
        </p:nvSpPr>
        <p:spPr>
          <a:xfrm>
            <a:off x="3048000" y="4862286"/>
            <a:ext cx="457200" cy="461665"/>
          </a:xfrm>
          <a:prstGeom prst="rect">
            <a:avLst/>
          </a:prstGeom>
          <a:noFill/>
        </p:spPr>
        <p:txBody>
          <a:bodyPr wrap="square" rtlCol="0">
            <a:spAutoFit/>
          </a:bodyPr>
          <a:lstStyle/>
          <a:p>
            <a:pPr algn="ctr"/>
            <a:r>
              <a:rPr lang="en-US" sz="2400" b="1" i="1" dirty="0">
                <a:solidFill>
                  <a:srgbClr val="000066"/>
                </a:solidFill>
                <a:latin typeface="Trebuchet MS" pitchFamily="34" charset="0"/>
              </a:rPr>
              <a:t>x</a:t>
            </a:r>
            <a:endParaRPr lang="en-US" sz="2400" b="1" i="1" baseline="-25000" dirty="0">
              <a:solidFill>
                <a:srgbClr val="000066"/>
              </a:solidFill>
              <a:latin typeface="Trebuchet MS" pitchFamily="34" charset="0"/>
            </a:endParaRPr>
          </a:p>
        </p:txBody>
      </p:sp>
      <p:sp>
        <p:nvSpPr>
          <p:cNvPr id="34" name="Oval 33"/>
          <p:cNvSpPr/>
          <p:nvPr/>
        </p:nvSpPr>
        <p:spPr>
          <a:xfrm>
            <a:off x="762000" y="3048000"/>
            <a:ext cx="11430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35" name="Oval 34"/>
          <p:cNvSpPr/>
          <p:nvPr/>
        </p:nvSpPr>
        <p:spPr>
          <a:xfrm>
            <a:off x="7010400" y="3048000"/>
            <a:ext cx="11430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36" name="TextBox 35"/>
          <p:cNvSpPr txBox="1"/>
          <p:nvPr/>
        </p:nvSpPr>
        <p:spPr>
          <a:xfrm>
            <a:off x="3124200" y="4662714"/>
            <a:ext cx="2133600" cy="954107"/>
          </a:xfrm>
          <a:prstGeom prst="rect">
            <a:avLst/>
          </a:prstGeom>
          <a:noFill/>
        </p:spPr>
        <p:txBody>
          <a:bodyPr wrap="square" rtlCol="0">
            <a:spAutoFit/>
          </a:bodyPr>
          <a:lstStyle/>
          <a:p>
            <a:pPr algn="ctr"/>
            <a:r>
              <a:rPr lang="en-US" sz="2800" b="1" i="1" u="sng" dirty="0">
                <a:solidFill>
                  <a:srgbClr val="000066"/>
                </a:solidFill>
                <a:latin typeface="Trebuchet MS" pitchFamily="34" charset="0"/>
              </a:rPr>
              <a:t>1 mol </a:t>
            </a:r>
            <a:r>
              <a:rPr lang="en-US" sz="2800" b="1" i="1" u="sng" dirty="0" err="1">
                <a:solidFill>
                  <a:srgbClr val="000066"/>
                </a:solidFill>
                <a:latin typeface="Trebuchet MS" pitchFamily="34" charset="0"/>
              </a:rPr>
              <a:t>H</a:t>
            </a:r>
            <a:r>
              <a:rPr lang="en-US" sz="2800" b="1" i="1" u="sng" baseline="-25000" dirty="0" err="1">
                <a:solidFill>
                  <a:srgbClr val="000066"/>
                </a:solidFill>
                <a:latin typeface="Trebuchet MS" pitchFamily="34" charset="0"/>
              </a:rPr>
              <a:t>2</a:t>
            </a:r>
            <a:endParaRPr lang="en-US" sz="2800" b="1" i="1" u="sng" baseline="-25000" dirty="0">
              <a:solidFill>
                <a:srgbClr val="000066"/>
              </a:solidFill>
              <a:latin typeface="Trebuchet MS" pitchFamily="34" charset="0"/>
            </a:endParaRPr>
          </a:p>
          <a:p>
            <a:pPr algn="ctr"/>
            <a:r>
              <a:rPr lang="en-US" sz="2800" b="1" i="1" dirty="0">
                <a:solidFill>
                  <a:srgbClr val="000066"/>
                </a:solidFill>
                <a:latin typeface="Trebuchet MS" pitchFamily="34" charset="0"/>
              </a:rPr>
              <a:t>2 mol K</a:t>
            </a:r>
          </a:p>
        </p:txBody>
      </p:sp>
      <p:cxnSp>
        <p:nvCxnSpPr>
          <p:cNvPr id="37" name="Straight Connector 36"/>
          <p:cNvCxnSpPr/>
          <p:nvPr/>
        </p:nvCxnSpPr>
        <p:spPr>
          <a:xfrm>
            <a:off x="3857172" y="5381172"/>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133600" y="495300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953000" y="4876800"/>
            <a:ext cx="457200" cy="461665"/>
          </a:xfrm>
          <a:prstGeom prst="rect">
            <a:avLst/>
          </a:prstGeom>
          <a:noFill/>
        </p:spPr>
        <p:txBody>
          <a:bodyPr wrap="square" rtlCol="0">
            <a:spAutoFit/>
          </a:bodyPr>
          <a:lstStyle/>
          <a:p>
            <a:pPr algn="ctr"/>
            <a:r>
              <a:rPr lang="en-US" sz="2400" b="1" i="1" dirty="0">
                <a:solidFill>
                  <a:srgbClr val="000066"/>
                </a:solidFill>
                <a:latin typeface="Trebuchet MS" pitchFamily="34" charset="0"/>
              </a:rPr>
              <a:t>=</a:t>
            </a:r>
            <a:endParaRPr lang="en-US" sz="2400" b="1" i="1" baseline="-25000" dirty="0">
              <a:solidFill>
                <a:srgbClr val="000066"/>
              </a:solidFill>
              <a:latin typeface="Trebuchet MS" pitchFamily="34" charset="0"/>
            </a:endParaRPr>
          </a:p>
        </p:txBody>
      </p:sp>
      <p:sp>
        <p:nvSpPr>
          <p:cNvPr id="40" name="TextBox 39"/>
          <p:cNvSpPr txBox="1"/>
          <p:nvPr/>
        </p:nvSpPr>
        <p:spPr>
          <a:xfrm>
            <a:off x="5410200" y="4800600"/>
            <a:ext cx="2286000" cy="523220"/>
          </a:xfrm>
          <a:prstGeom prst="rect">
            <a:avLst/>
          </a:prstGeom>
          <a:noFill/>
        </p:spPr>
        <p:txBody>
          <a:bodyPr wrap="square" rtlCol="0">
            <a:spAutoFit/>
          </a:bodyPr>
          <a:lstStyle/>
          <a:p>
            <a:r>
              <a:rPr lang="en-US" sz="2800" b="1" i="1" dirty="0">
                <a:solidFill>
                  <a:srgbClr val="000066"/>
                </a:solidFill>
                <a:latin typeface="Trebuchet MS" pitchFamily="34" charset="0"/>
              </a:rPr>
              <a:t>1.93 mol </a:t>
            </a:r>
            <a:r>
              <a:rPr lang="en-US" sz="2800" b="1" i="1" dirty="0" err="1">
                <a:solidFill>
                  <a:srgbClr val="000066"/>
                </a:solidFill>
                <a:latin typeface="Trebuchet MS" pitchFamily="34" charset="0"/>
              </a:rPr>
              <a:t>H</a:t>
            </a:r>
            <a:r>
              <a:rPr lang="en-US" sz="2800" b="1" i="1" baseline="-25000" dirty="0" err="1">
                <a:solidFill>
                  <a:srgbClr val="000066"/>
                </a:solidFill>
                <a:latin typeface="Trebuchet MS" pitchFamily="34" charset="0"/>
              </a:rPr>
              <a:t>2</a:t>
            </a:r>
            <a:endParaRPr lang="en-US" sz="2800" b="1" i="1" baseline="-25000" dirty="0">
              <a:solidFill>
                <a:srgbClr val="000066"/>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1"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fltVal val="0"/>
                                          </p:val>
                                        </p:tav>
                                        <p:tav tm="100000">
                                          <p:val>
                                            <p:strVal val="#ppt_w"/>
                                          </p:val>
                                        </p:tav>
                                      </p:tavLst>
                                    </p:anim>
                                    <p:anim calcmode="lin" valueType="num">
                                      <p:cBhvr>
                                        <p:cTn id="56"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p:cTn id="61" dur="500" fill="hold"/>
                                        <p:tgtEl>
                                          <p:spTgt spid="20"/>
                                        </p:tgtEl>
                                        <p:attrNameLst>
                                          <p:attrName>ppt_w</p:attrName>
                                        </p:attrNameLst>
                                      </p:cBhvr>
                                      <p:tavLst>
                                        <p:tav tm="0">
                                          <p:val>
                                            <p:fltVal val="0"/>
                                          </p:val>
                                        </p:tav>
                                        <p:tav tm="100000">
                                          <p:val>
                                            <p:strVal val="#ppt_w"/>
                                          </p:val>
                                        </p:tav>
                                      </p:tavLst>
                                    </p:anim>
                                    <p:anim calcmode="lin" valueType="num">
                                      <p:cBhvr>
                                        <p:cTn id="62"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p:cTn id="67" dur="500" fill="hold"/>
                                        <p:tgtEl>
                                          <p:spTgt spid="21"/>
                                        </p:tgtEl>
                                        <p:attrNameLst>
                                          <p:attrName>ppt_w</p:attrName>
                                        </p:attrNameLst>
                                      </p:cBhvr>
                                      <p:tavLst>
                                        <p:tav tm="0">
                                          <p:val>
                                            <p:fltVal val="0"/>
                                          </p:val>
                                        </p:tav>
                                        <p:tav tm="100000">
                                          <p:val>
                                            <p:strVal val="#ppt_w"/>
                                          </p:val>
                                        </p:tav>
                                      </p:tavLst>
                                    </p:anim>
                                    <p:anim calcmode="lin" valueType="num">
                                      <p:cBhvr>
                                        <p:cTn id="68"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p:cTn id="73" dur="500" fill="hold"/>
                                        <p:tgtEl>
                                          <p:spTgt spid="22"/>
                                        </p:tgtEl>
                                        <p:attrNameLst>
                                          <p:attrName>ppt_w</p:attrName>
                                        </p:attrNameLst>
                                      </p:cBhvr>
                                      <p:tavLst>
                                        <p:tav tm="0">
                                          <p:val>
                                            <p:fltVal val="0"/>
                                          </p:val>
                                        </p:tav>
                                        <p:tav tm="100000">
                                          <p:val>
                                            <p:strVal val="#ppt_w"/>
                                          </p:val>
                                        </p:tav>
                                      </p:tavLst>
                                    </p:anim>
                                    <p:anim calcmode="lin" valueType="num">
                                      <p:cBhvr>
                                        <p:cTn id="74"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p:cTn id="79" dur="500" fill="hold"/>
                                        <p:tgtEl>
                                          <p:spTgt spid="23"/>
                                        </p:tgtEl>
                                        <p:attrNameLst>
                                          <p:attrName>ppt_w</p:attrName>
                                        </p:attrNameLst>
                                      </p:cBhvr>
                                      <p:tavLst>
                                        <p:tav tm="0">
                                          <p:val>
                                            <p:fltVal val="0"/>
                                          </p:val>
                                        </p:tav>
                                        <p:tav tm="100000">
                                          <p:val>
                                            <p:strVal val="#ppt_w"/>
                                          </p:val>
                                        </p:tav>
                                      </p:tavLst>
                                    </p:anim>
                                    <p:anim calcmode="lin" valueType="num">
                                      <p:cBhvr>
                                        <p:cTn id="80" dur="500" fill="hold"/>
                                        <p:tgtEl>
                                          <p:spTgt spid="23"/>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p:cTn id="85" dur="500" fill="hold"/>
                                        <p:tgtEl>
                                          <p:spTgt spid="24"/>
                                        </p:tgtEl>
                                        <p:attrNameLst>
                                          <p:attrName>ppt_w</p:attrName>
                                        </p:attrNameLst>
                                      </p:cBhvr>
                                      <p:tavLst>
                                        <p:tav tm="0">
                                          <p:val>
                                            <p:fltVal val="0"/>
                                          </p:val>
                                        </p:tav>
                                        <p:tav tm="100000">
                                          <p:val>
                                            <p:strVal val="#ppt_w"/>
                                          </p:val>
                                        </p:tav>
                                      </p:tavLst>
                                    </p:anim>
                                    <p:anim calcmode="lin" valueType="num">
                                      <p:cBhvr>
                                        <p:cTn id="86"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anim calcmode="lin" valueType="num">
                                      <p:cBhvr>
                                        <p:cTn id="91" dur="500" fill="hold"/>
                                        <p:tgtEl>
                                          <p:spTgt spid="25"/>
                                        </p:tgtEl>
                                        <p:attrNameLst>
                                          <p:attrName>ppt_w</p:attrName>
                                        </p:attrNameLst>
                                      </p:cBhvr>
                                      <p:tavLst>
                                        <p:tav tm="0">
                                          <p:val>
                                            <p:fltVal val="0"/>
                                          </p:val>
                                        </p:tav>
                                        <p:tav tm="100000">
                                          <p:val>
                                            <p:strVal val="#ppt_w"/>
                                          </p:val>
                                        </p:tav>
                                      </p:tavLst>
                                    </p:anim>
                                    <p:anim calcmode="lin" valueType="num">
                                      <p:cBhvr>
                                        <p:cTn id="92" dur="500" fill="hold"/>
                                        <p:tgtEl>
                                          <p:spTgt spid="25"/>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6"/>
                                        </p:tgtEl>
                                        <p:attrNameLst>
                                          <p:attrName>style.visibility</p:attrName>
                                        </p:attrNameLst>
                                      </p:cBhvr>
                                      <p:to>
                                        <p:strVal val="visible"/>
                                      </p:to>
                                    </p:set>
                                    <p:anim calcmode="lin" valueType="num">
                                      <p:cBhvr additive="base">
                                        <p:cTn id="97" dur="500" fill="hold"/>
                                        <p:tgtEl>
                                          <p:spTgt spid="26"/>
                                        </p:tgtEl>
                                        <p:attrNameLst>
                                          <p:attrName>ppt_x</p:attrName>
                                        </p:attrNameLst>
                                      </p:cBhvr>
                                      <p:tavLst>
                                        <p:tav tm="0">
                                          <p:val>
                                            <p:strVal val="#ppt_x"/>
                                          </p:val>
                                        </p:tav>
                                        <p:tav tm="100000">
                                          <p:val>
                                            <p:strVal val="#ppt_x"/>
                                          </p:val>
                                        </p:tav>
                                      </p:tavLst>
                                    </p:anim>
                                    <p:anim calcmode="lin" valueType="num">
                                      <p:cBhvr additive="base">
                                        <p:cTn id="98" dur="500" fill="hold"/>
                                        <p:tgtEl>
                                          <p:spTgt spid="26"/>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27"/>
                                        </p:tgtEl>
                                        <p:attrNameLst>
                                          <p:attrName>style.visibility</p:attrName>
                                        </p:attrNameLst>
                                      </p:cBhvr>
                                      <p:to>
                                        <p:strVal val="visible"/>
                                      </p:to>
                                    </p:set>
                                    <p:anim calcmode="lin" valueType="num">
                                      <p:cBhvr additive="base">
                                        <p:cTn id="101" dur="500" fill="hold"/>
                                        <p:tgtEl>
                                          <p:spTgt spid="27"/>
                                        </p:tgtEl>
                                        <p:attrNameLst>
                                          <p:attrName>ppt_x</p:attrName>
                                        </p:attrNameLst>
                                      </p:cBhvr>
                                      <p:tavLst>
                                        <p:tav tm="0">
                                          <p:val>
                                            <p:strVal val="#ppt_x"/>
                                          </p:val>
                                        </p:tav>
                                        <p:tav tm="100000">
                                          <p:val>
                                            <p:strVal val="#ppt_x"/>
                                          </p:val>
                                        </p:tav>
                                      </p:tavLst>
                                    </p:anim>
                                    <p:anim calcmode="lin" valueType="num">
                                      <p:cBhvr additive="base">
                                        <p:cTn id="102" dur="500" fill="hold"/>
                                        <p:tgtEl>
                                          <p:spTgt spid="27"/>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28"/>
                                        </p:tgtEl>
                                        <p:attrNameLst>
                                          <p:attrName>style.visibility</p:attrName>
                                        </p:attrNameLst>
                                      </p:cBhvr>
                                      <p:to>
                                        <p:strVal val="visible"/>
                                      </p:to>
                                    </p:set>
                                    <p:anim calcmode="lin" valueType="num">
                                      <p:cBhvr additive="base">
                                        <p:cTn id="105" dur="500" fill="hold"/>
                                        <p:tgtEl>
                                          <p:spTgt spid="28"/>
                                        </p:tgtEl>
                                        <p:attrNameLst>
                                          <p:attrName>ppt_x</p:attrName>
                                        </p:attrNameLst>
                                      </p:cBhvr>
                                      <p:tavLst>
                                        <p:tav tm="0">
                                          <p:val>
                                            <p:strVal val="#ppt_x"/>
                                          </p:val>
                                        </p:tav>
                                        <p:tav tm="100000">
                                          <p:val>
                                            <p:strVal val="#ppt_x"/>
                                          </p:val>
                                        </p:tav>
                                      </p:tavLst>
                                    </p:anim>
                                    <p:anim calcmode="lin" valueType="num">
                                      <p:cBhvr additive="base">
                                        <p:cTn id="106" dur="500" fill="hold"/>
                                        <p:tgtEl>
                                          <p:spTgt spid="28"/>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29"/>
                                        </p:tgtEl>
                                        <p:attrNameLst>
                                          <p:attrName>style.visibility</p:attrName>
                                        </p:attrNameLst>
                                      </p:cBhvr>
                                      <p:to>
                                        <p:strVal val="visible"/>
                                      </p:to>
                                    </p:set>
                                    <p:anim calcmode="lin" valueType="num">
                                      <p:cBhvr additive="base">
                                        <p:cTn id="109" dur="500" fill="hold"/>
                                        <p:tgtEl>
                                          <p:spTgt spid="29"/>
                                        </p:tgtEl>
                                        <p:attrNameLst>
                                          <p:attrName>ppt_x</p:attrName>
                                        </p:attrNameLst>
                                      </p:cBhvr>
                                      <p:tavLst>
                                        <p:tav tm="0">
                                          <p:val>
                                            <p:strVal val="#ppt_x"/>
                                          </p:val>
                                        </p:tav>
                                        <p:tav tm="100000">
                                          <p:val>
                                            <p:strVal val="#ppt_x"/>
                                          </p:val>
                                        </p:tav>
                                      </p:tavLst>
                                    </p:anim>
                                    <p:anim calcmode="lin" valueType="num">
                                      <p:cBhvr additive="base">
                                        <p:cTn id="11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4" presetClass="entr" presetSubtype="0" fill="hold" grpId="0" nodeType="clickEffect">
                                  <p:stCondLst>
                                    <p:cond delay="0"/>
                                  </p:stCondLst>
                                  <p:childTnLst>
                                    <p:set>
                                      <p:cBhvr>
                                        <p:cTn id="114" dur="1" fill="hold">
                                          <p:stCondLst>
                                            <p:cond delay="0"/>
                                          </p:stCondLst>
                                        </p:cTn>
                                        <p:tgtEl>
                                          <p:spTgt spid="30"/>
                                        </p:tgtEl>
                                        <p:attrNameLst>
                                          <p:attrName>style.visibility</p:attrName>
                                        </p:attrNameLst>
                                      </p:cBhvr>
                                      <p:to>
                                        <p:strVal val="visible"/>
                                      </p:to>
                                    </p:set>
                                    <p:anim to="" calcmode="lin" valueType="num">
                                      <p:cBhvr>
                                        <p:cTn id="115" dur="1" fill="hold"/>
                                        <p:tgtEl>
                                          <p:spTgt spid="30"/>
                                        </p:tgtEl>
                                        <p:attrNameLst>
                                          <p:attrName/>
                                        </p:attrNameLst>
                                      </p:cBhvr>
                                    </p:anim>
                                  </p:childTnLst>
                                </p:cTn>
                              </p:par>
                            </p:childTnLst>
                          </p:cTn>
                        </p:par>
                      </p:childTnLst>
                    </p:cTn>
                  </p:par>
                  <p:par>
                    <p:cTn id="116" fill="hold">
                      <p:stCondLst>
                        <p:cond delay="indefinite"/>
                      </p:stCondLst>
                      <p:childTnLst>
                        <p:par>
                          <p:cTn id="117" fill="hold">
                            <p:stCondLst>
                              <p:cond delay="0"/>
                            </p:stCondLst>
                            <p:childTnLst>
                              <p:par>
                                <p:cTn id="118" presetID="24" presetClass="entr" presetSubtype="0" fill="hold" grpId="0" nodeType="clickEffect">
                                  <p:stCondLst>
                                    <p:cond delay="0"/>
                                  </p:stCondLst>
                                  <p:childTnLst>
                                    <p:set>
                                      <p:cBhvr>
                                        <p:cTn id="119" dur="1" fill="hold">
                                          <p:stCondLst>
                                            <p:cond delay="0"/>
                                          </p:stCondLst>
                                        </p:cTn>
                                        <p:tgtEl>
                                          <p:spTgt spid="31"/>
                                        </p:tgtEl>
                                        <p:attrNameLst>
                                          <p:attrName>style.visibility</p:attrName>
                                        </p:attrNameLst>
                                      </p:cBhvr>
                                      <p:to>
                                        <p:strVal val="visible"/>
                                      </p:to>
                                    </p:set>
                                    <p:anim to="" calcmode="lin" valueType="num">
                                      <p:cBhvr>
                                        <p:cTn id="120" dur="1" fill="hold"/>
                                        <p:tgtEl>
                                          <p:spTgt spid="31"/>
                                        </p:tgtEl>
                                        <p:attrNameLst>
                                          <p:attrName/>
                                        </p:attrNameLst>
                                      </p:cBhvr>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34"/>
                                        </p:tgtEl>
                                        <p:attrNameLst>
                                          <p:attrName>style.visibility</p:attrName>
                                        </p:attrNameLst>
                                      </p:cBhvr>
                                      <p:to>
                                        <p:strVal val="visible"/>
                                      </p:to>
                                    </p:set>
                                    <p:anim calcmode="lin" valueType="num">
                                      <p:cBhvr additive="base">
                                        <p:cTn id="125" dur="500" fill="hold"/>
                                        <p:tgtEl>
                                          <p:spTgt spid="34"/>
                                        </p:tgtEl>
                                        <p:attrNameLst>
                                          <p:attrName>ppt_x</p:attrName>
                                        </p:attrNameLst>
                                      </p:cBhvr>
                                      <p:tavLst>
                                        <p:tav tm="0">
                                          <p:val>
                                            <p:strVal val="#ppt_x"/>
                                          </p:val>
                                        </p:tav>
                                        <p:tav tm="100000">
                                          <p:val>
                                            <p:strVal val="#ppt_x"/>
                                          </p:val>
                                        </p:tav>
                                      </p:tavLst>
                                    </p:anim>
                                    <p:anim calcmode="lin" valueType="num">
                                      <p:cBhvr additive="base">
                                        <p:cTn id="12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35"/>
                                        </p:tgtEl>
                                        <p:attrNameLst>
                                          <p:attrName>style.visibility</p:attrName>
                                        </p:attrNameLst>
                                      </p:cBhvr>
                                      <p:to>
                                        <p:strVal val="visible"/>
                                      </p:to>
                                    </p:set>
                                    <p:anim calcmode="lin" valueType="num">
                                      <p:cBhvr additive="base">
                                        <p:cTn id="131" dur="500" fill="hold"/>
                                        <p:tgtEl>
                                          <p:spTgt spid="35"/>
                                        </p:tgtEl>
                                        <p:attrNameLst>
                                          <p:attrName>ppt_x</p:attrName>
                                        </p:attrNameLst>
                                      </p:cBhvr>
                                      <p:tavLst>
                                        <p:tav tm="0">
                                          <p:val>
                                            <p:strVal val="#ppt_x"/>
                                          </p:val>
                                        </p:tav>
                                        <p:tav tm="100000">
                                          <p:val>
                                            <p:strVal val="#ppt_x"/>
                                          </p:val>
                                        </p:tav>
                                      </p:tavLst>
                                    </p:anim>
                                    <p:anim calcmode="lin" valueType="num">
                                      <p:cBhvr additive="base">
                                        <p:cTn id="13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4" presetClass="entr" presetSubtype="0" fill="hold" grpId="0" nodeType="clickEffect">
                                  <p:stCondLst>
                                    <p:cond delay="0"/>
                                  </p:stCondLst>
                                  <p:childTnLst>
                                    <p:set>
                                      <p:cBhvr>
                                        <p:cTn id="136" dur="1" fill="hold">
                                          <p:stCondLst>
                                            <p:cond delay="0"/>
                                          </p:stCondLst>
                                        </p:cTn>
                                        <p:tgtEl>
                                          <p:spTgt spid="32"/>
                                        </p:tgtEl>
                                        <p:attrNameLst>
                                          <p:attrName>style.visibility</p:attrName>
                                        </p:attrNameLst>
                                      </p:cBhvr>
                                      <p:to>
                                        <p:strVal val="visible"/>
                                      </p:to>
                                    </p:set>
                                    <p:anim to="" calcmode="lin" valueType="num">
                                      <p:cBhvr>
                                        <p:cTn id="137" dur="1" fill="hold"/>
                                        <p:tgtEl>
                                          <p:spTgt spid="32"/>
                                        </p:tgtEl>
                                        <p:attrNameLst>
                                          <p:attrName/>
                                        </p:attrNameLst>
                                      </p:cBhvr>
                                    </p:anim>
                                  </p:childTnLst>
                                </p:cTn>
                              </p:par>
                            </p:childTnLst>
                          </p:cTn>
                        </p:par>
                      </p:childTnLst>
                    </p:cTn>
                  </p:par>
                  <p:par>
                    <p:cTn id="138" fill="hold">
                      <p:stCondLst>
                        <p:cond delay="indefinite"/>
                      </p:stCondLst>
                      <p:childTnLst>
                        <p:par>
                          <p:cTn id="139" fill="hold">
                            <p:stCondLst>
                              <p:cond delay="0"/>
                            </p:stCondLst>
                            <p:childTnLst>
                              <p:par>
                                <p:cTn id="140" presetID="24" presetClass="entr" presetSubtype="0" fill="hold" grpId="0" nodeType="clickEffect">
                                  <p:stCondLst>
                                    <p:cond delay="0"/>
                                  </p:stCondLst>
                                  <p:childTnLst>
                                    <p:set>
                                      <p:cBhvr>
                                        <p:cTn id="141" dur="1" fill="hold">
                                          <p:stCondLst>
                                            <p:cond delay="0"/>
                                          </p:stCondLst>
                                        </p:cTn>
                                        <p:tgtEl>
                                          <p:spTgt spid="33"/>
                                        </p:tgtEl>
                                        <p:attrNameLst>
                                          <p:attrName>style.visibility</p:attrName>
                                        </p:attrNameLst>
                                      </p:cBhvr>
                                      <p:to>
                                        <p:strVal val="visible"/>
                                      </p:to>
                                    </p:set>
                                    <p:anim to="" calcmode="lin" valueType="num">
                                      <p:cBhvr>
                                        <p:cTn id="142" dur="1" fill="hold"/>
                                        <p:tgtEl>
                                          <p:spTgt spid="33"/>
                                        </p:tgtEl>
                                        <p:attrNameLst>
                                          <p:attrName/>
                                        </p:attrNameLst>
                                      </p:cBhvr>
                                    </p:anim>
                                  </p:childTnLst>
                                </p:cTn>
                              </p:par>
                            </p:childTnLst>
                          </p:cTn>
                        </p:par>
                      </p:childTnLst>
                    </p:cTn>
                  </p:par>
                  <p:par>
                    <p:cTn id="143" fill="hold">
                      <p:stCondLst>
                        <p:cond delay="indefinite"/>
                      </p:stCondLst>
                      <p:childTnLst>
                        <p:par>
                          <p:cTn id="144" fill="hold">
                            <p:stCondLst>
                              <p:cond delay="0"/>
                            </p:stCondLst>
                            <p:childTnLst>
                              <p:par>
                                <p:cTn id="145" presetID="24" presetClass="entr" presetSubtype="0" fill="hold" grpId="0" nodeType="clickEffect">
                                  <p:stCondLst>
                                    <p:cond delay="0"/>
                                  </p:stCondLst>
                                  <p:childTnLst>
                                    <p:set>
                                      <p:cBhvr>
                                        <p:cTn id="146" dur="1" fill="hold">
                                          <p:stCondLst>
                                            <p:cond delay="0"/>
                                          </p:stCondLst>
                                        </p:cTn>
                                        <p:tgtEl>
                                          <p:spTgt spid="36"/>
                                        </p:tgtEl>
                                        <p:attrNameLst>
                                          <p:attrName>style.visibility</p:attrName>
                                        </p:attrNameLst>
                                      </p:cBhvr>
                                      <p:to>
                                        <p:strVal val="visible"/>
                                      </p:to>
                                    </p:set>
                                    <p:anim to="" calcmode="lin" valueType="num">
                                      <p:cBhvr>
                                        <p:cTn id="147" dur="1" fill="hold"/>
                                        <p:tgtEl>
                                          <p:spTgt spid="36"/>
                                        </p:tgtEl>
                                        <p:attrNameLst>
                                          <p:attrName/>
                                        </p:attrNameLst>
                                      </p:cBhvr>
                                    </p:anim>
                                  </p:childTnLst>
                                </p:cTn>
                              </p:par>
                            </p:childTnLst>
                          </p:cTn>
                        </p:par>
                      </p:childTnLst>
                    </p:cTn>
                  </p:par>
                  <p:par>
                    <p:cTn id="148" fill="hold">
                      <p:stCondLst>
                        <p:cond delay="indefinite"/>
                      </p:stCondLst>
                      <p:childTnLst>
                        <p:par>
                          <p:cTn id="149" fill="hold">
                            <p:stCondLst>
                              <p:cond delay="0"/>
                            </p:stCondLst>
                            <p:childTnLst>
                              <p:par>
                                <p:cTn id="150" presetID="2" presetClass="entr" presetSubtype="4" fill="hold" nodeType="clickEffect">
                                  <p:stCondLst>
                                    <p:cond delay="0"/>
                                  </p:stCondLst>
                                  <p:childTnLst>
                                    <p:set>
                                      <p:cBhvr>
                                        <p:cTn id="151" dur="1" fill="hold">
                                          <p:stCondLst>
                                            <p:cond delay="0"/>
                                          </p:stCondLst>
                                        </p:cTn>
                                        <p:tgtEl>
                                          <p:spTgt spid="37"/>
                                        </p:tgtEl>
                                        <p:attrNameLst>
                                          <p:attrName>style.visibility</p:attrName>
                                        </p:attrNameLst>
                                      </p:cBhvr>
                                      <p:to>
                                        <p:strVal val="visible"/>
                                      </p:to>
                                    </p:set>
                                    <p:anim calcmode="lin" valueType="num">
                                      <p:cBhvr additive="base">
                                        <p:cTn id="152" dur="500" fill="hold"/>
                                        <p:tgtEl>
                                          <p:spTgt spid="37"/>
                                        </p:tgtEl>
                                        <p:attrNameLst>
                                          <p:attrName>ppt_x</p:attrName>
                                        </p:attrNameLst>
                                      </p:cBhvr>
                                      <p:tavLst>
                                        <p:tav tm="0">
                                          <p:val>
                                            <p:strVal val="#ppt_x"/>
                                          </p:val>
                                        </p:tav>
                                        <p:tav tm="100000">
                                          <p:val>
                                            <p:strVal val="#ppt_x"/>
                                          </p:val>
                                        </p:tav>
                                      </p:tavLst>
                                    </p:anim>
                                    <p:anim calcmode="lin" valueType="num">
                                      <p:cBhvr additive="base">
                                        <p:cTn id="153"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nodeType="clickEffect">
                                  <p:stCondLst>
                                    <p:cond delay="0"/>
                                  </p:stCondLst>
                                  <p:childTnLst>
                                    <p:set>
                                      <p:cBhvr>
                                        <p:cTn id="157" dur="1" fill="hold">
                                          <p:stCondLst>
                                            <p:cond delay="0"/>
                                          </p:stCondLst>
                                        </p:cTn>
                                        <p:tgtEl>
                                          <p:spTgt spid="38"/>
                                        </p:tgtEl>
                                        <p:attrNameLst>
                                          <p:attrName>style.visibility</p:attrName>
                                        </p:attrNameLst>
                                      </p:cBhvr>
                                      <p:to>
                                        <p:strVal val="visible"/>
                                      </p:to>
                                    </p:set>
                                    <p:anim calcmode="lin" valueType="num">
                                      <p:cBhvr additive="base">
                                        <p:cTn id="158" dur="500" fill="hold"/>
                                        <p:tgtEl>
                                          <p:spTgt spid="38"/>
                                        </p:tgtEl>
                                        <p:attrNameLst>
                                          <p:attrName>ppt_x</p:attrName>
                                        </p:attrNameLst>
                                      </p:cBhvr>
                                      <p:tavLst>
                                        <p:tav tm="0">
                                          <p:val>
                                            <p:strVal val="#ppt_x"/>
                                          </p:val>
                                        </p:tav>
                                        <p:tav tm="100000">
                                          <p:val>
                                            <p:strVal val="#ppt_x"/>
                                          </p:val>
                                        </p:tav>
                                      </p:tavLst>
                                    </p:anim>
                                    <p:anim calcmode="lin" valueType="num">
                                      <p:cBhvr additive="base">
                                        <p:cTn id="159"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24" presetClass="entr" presetSubtype="0" fill="hold" grpId="0" nodeType="clickEffect">
                                  <p:stCondLst>
                                    <p:cond delay="0"/>
                                  </p:stCondLst>
                                  <p:childTnLst>
                                    <p:set>
                                      <p:cBhvr>
                                        <p:cTn id="163" dur="1" fill="hold">
                                          <p:stCondLst>
                                            <p:cond delay="0"/>
                                          </p:stCondLst>
                                        </p:cTn>
                                        <p:tgtEl>
                                          <p:spTgt spid="39"/>
                                        </p:tgtEl>
                                        <p:attrNameLst>
                                          <p:attrName>style.visibility</p:attrName>
                                        </p:attrNameLst>
                                      </p:cBhvr>
                                      <p:to>
                                        <p:strVal val="visible"/>
                                      </p:to>
                                    </p:set>
                                    <p:anim to="" calcmode="lin" valueType="num">
                                      <p:cBhvr>
                                        <p:cTn id="164" dur="1" fill="hold"/>
                                        <p:tgtEl>
                                          <p:spTgt spid="39"/>
                                        </p:tgtEl>
                                        <p:attrNameLst>
                                          <p:attrName/>
                                        </p:attrNameLst>
                                      </p:cBhvr>
                                    </p:anim>
                                  </p:childTnLst>
                                </p:cTn>
                              </p:par>
                            </p:childTnLst>
                          </p:cTn>
                        </p:par>
                      </p:childTnLst>
                    </p:cTn>
                  </p:par>
                  <p:par>
                    <p:cTn id="165" fill="hold">
                      <p:stCondLst>
                        <p:cond delay="indefinite"/>
                      </p:stCondLst>
                      <p:childTnLst>
                        <p:par>
                          <p:cTn id="166" fill="hold">
                            <p:stCondLst>
                              <p:cond delay="0"/>
                            </p:stCondLst>
                            <p:childTnLst>
                              <p:par>
                                <p:cTn id="167" presetID="24" presetClass="entr" presetSubtype="0" fill="hold" grpId="0" nodeType="clickEffect">
                                  <p:stCondLst>
                                    <p:cond delay="0"/>
                                  </p:stCondLst>
                                  <p:childTnLst>
                                    <p:set>
                                      <p:cBhvr>
                                        <p:cTn id="168" dur="1" fill="hold">
                                          <p:stCondLst>
                                            <p:cond delay="0"/>
                                          </p:stCondLst>
                                        </p:cTn>
                                        <p:tgtEl>
                                          <p:spTgt spid="40"/>
                                        </p:tgtEl>
                                        <p:attrNameLst>
                                          <p:attrName>style.visibility</p:attrName>
                                        </p:attrNameLst>
                                      </p:cBhvr>
                                      <p:to>
                                        <p:strVal val="visible"/>
                                      </p:to>
                                    </p:set>
                                    <p:anim to="" calcmode="lin" valueType="num">
                                      <p:cBhvr>
                                        <p:cTn id="169" dur="1" fill="hold"/>
                                        <p:tgtEl>
                                          <p:spTgt spid="4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9" grpId="0"/>
      <p:bldP spid="10" grpId="0"/>
      <p:bldP spid="14" grpId="0"/>
      <p:bldP spid="15" grpId="0"/>
      <p:bldP spid="16" grpId="1"/>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animBg="1"/>
      <p:bldP spid="35" grpId="0" animBg="1"/>
      <p:bldP spid="36" grpId="0"/>
      <p:bldP spid="39" grpId="0"/>
      <p:bldP spid="40"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842</TotalTime>
  <Words>450</Words>
  <Application>Microsoft Office PowerPoint</Application>
  <PresentationFormat>On-screen Show (4:3)</PresentationFormat>
  <Paragraphs>127</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Lucida Calligraphy</vt:lpstr>
      <vt:lpstr>Script MT Bold</vt:lpstr>
      <vt:lpstr>Trebuchet MS</vt:lpstr>
      <vt:lpstr>1_Office Theme</vt:lpstr>
      <vt:lpstr>Unit: Stoichiometry</vt:lpstr>
      <vt:lpstr>After today you should be able to…</vt:lpstr>
      <vt:lpstr>PowerPoint Presentation</vt:lpstr>
      <vt:lpstr>Balanced chemical equations can be interpreted many ways…</vt:lpstr>
      <vt:lpstr>Balanced chemical equations can be interpreted many ways…</vt:lpstr>
      <vt:lpstr>Balanced chemical equations can be interpreted many ways…</vt:lpstr>
      <vt:lpstr>Mole-Mole Calculations</vt:lpstr>
      <vt:lpstr>Mole-Mole Calculations</vt:lpstr>
      <vt:lpstr>Mole-Mole Calculations</vt:lpstr>
      <vt:lpstr>Mole-Mole Calculations</vt:lpstr>
      <vt:lpstr>Questions?</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Stoichiometry</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49</cp:revision>
  <dcterms:created xsi:type="dcterms:W3CDTF">2013-02-02T15:11:09Z</dcterms:created>
  <dcterms:modified xsi:type="dcterms:W3CDTF">2019-07-26T23:48:32Z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