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5"/>
  </p:notesMasterIdLst>
  <p:handoutMasterIdLst>
    <p:handoutMasterId r:id="rId16"/>
  </p:handoutMasterIdLst>
  <p:sldIdLst>
    <p:sldId id="298" r:id="rId2"/>
    <p:sldId id="299" r:id="rId3"/>
    <p:sldId id="291" r:id="rId4"/>
    <p:sldId id="292" r:id="rId5"/>
    <p:sldId id="293" r:id="rId6"/>
    <p:sldId id="294" r:id="rId7"/>
    <p:sldId id="295" r:id="rId8"/>
    <p:sldId id="296" r:id="rId9"/>
    <p:sldId id="287" r:id="rId10"/>
    <p:sldId id="288" r:id="rId11"/>
    <p:sldId id="289" r:id="rId12"/>
    <p:sldId id="290" r:id="rId13"/>
    <p:sldId id="273" r:id="rId14"/>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Trebuchet MS" panose="020B0603020202020204" pitchFamily="34" charset="0"/>
        <a:ea typeface="+mn-ea"/>
        <a:cs typeface="+mn-cs"/>
      </a:defRPr>
    </a:lvl2pPr>
    <a:lvl3pPr marL="914400" algn="l" rtl="0" fontAlgn="base">
      <a:spcBef>
        <a:spcPct val="0"/>
      </a:spcBef>
      <a:spcAft>
        <a:spcPct val="0"/>
      </a:spcAft>
      <a:defRPr sz="2000" kern="1200">
        <a:solidFill>
          <a:schemeClr val="tx1"/>
        </a:solidFill>
        <a:latin typeface="Trebuchet MS" panose="020B0603020202020204" pitchFamily="34" charset="0"/>
        <a:ea typeface="+mn-ea"/>
        <a:cs typeface="+mn-cs"/>
      </a:defRPr>
    </a:lvl3pPr>
    <a:lvl4pPr marL="1371600" algn="l" rtl="0" fontAlgn="base">
      <a:spcBef>
        <a:spcPct val="0"/>
      </a:spcBef>
      <a:spcAft>
        <a:spcPct val="0"/>
      </a:spcAft>
      <a:defRPr sz="2000" kern="1200">
        <a:solidFill>
          <a:schemeClr val="tx1"/>
        </a:solidFill>
        <a:latin typeface="Trebuchet MS" panose="020B0603020202020204" pitchFamily="34" charset="0"/>
        <a:ea typeface="+mn-ea"/>
        <a:cs typeface="+mn-cs"/>
      </a:defRPr>
    </a:lvl4pPr>
    <a:lvl5pPr marL="1828800" algn="l" rtl="0" fontAlgn="base">
      <a:spcBef>
        <a:spcPct val="0"/>
      </a:spcBef>
      <a:spcAft>
        <a:spcPct val="0"/>
      </a:spcAft>
      <a:defRPr sz="2000" kern="1200">
        <a:solidFill>
          <a:schemeClr val="tx1"/>
        </a:solidFill>
        <a:latin typeface="Trebuchet MS" panose="020B0603020202020204" pitchFamily="34" charset="0"/>
        <a:ea typeface="+mn-ea"/>
        <a:cs typeface="+mn-cs"/>
      </a:defRPr>
    </a:lvl5pPr>
    <a:lvl6pPr marL="2286000" algn="l" defTabSz="914400" rtl="0" eaLnBrk="1" latinLnBrk="0" hangingPunct="1">
      <a:defRPr sz="2000" kern="1200">
        <a:solidFill>
          <a:schemeClr val="tx1"/>
        </a:solidFill>
        <a:latin typeface="Trebuchet MS" panose="020B0603020202020204" pitchFamily="34" charset="0"/>
        <a:ea typeface="+mn-ea"/>
        <a:cs typeface="+mn-cs"/>
      </a:defRPr>
    </a:lvl6pPr>
    <a:lvl7pPr marL="2743200" algn="l" defTabSz="914400" rtl="0" eaLnBrk="1" latinLnBrk="0" hangingPunct="1">
      <a:defRPr sz="2000" kern="1200">
        <a:solidFill>
          <a:schemeClr val="tx1"/>
        </a:solidFill>
        <a:latin typeface="Trebuchet MS" panose="020B0603020202020204" pitchFamily="34" charset="0"/>
        <a:ea typeface="+mn-ea"/>
        <a:cs typeface="+mn-cs"/>
      </a:defRPr>
    </a:lvl7pPr>
    <a:lvl8pPr marL="3200400" algn="l" defTabSz="914400" rtl="0" eaLnBrk="1" latinLnBrk="0" hangingPunct="1">
      <a:defRPr sz="2000" kern="1200">
        <a:solidFill>
          <a:schemeClr val="tx1"/>
        </a:solidFill>
        <a:latin typeface="Trebuchet MS" panose="020B0603020202020204" pitchFamily="34" charset="0"/>
        <a:ea typeface="+mn-ea"/>
        <a:cs typeface="+mn-cs"/>
      </a:defRPr>
    </a:lvl8pPr>
    <a:lvl9pPr marL="3657600" algn="l" defTabSz="914400" rtl="0" eaLnBrk="1" latinLnBrk="0" hangingPunct="1">
      <a:defRPr sz="2000"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66FF33"/>
    <a:srgbClr val="FF0066"/>
    <a:srgbClr val="0000FF"/>
    <a:srgbClr val="FF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83" autoAdjust="0"/>
    <p:restoredTop sz="86403" autoAdjust="0"/>
  </p:normalViewPr>
  <p:slideViewPr>
    <p:cSldViewPr>
      <p:cViewPr varScale="1">
        <p:scale>
          <a:sx n="100" d="100"/>
          <a:sy n="100" d="100"/>
        </p:scale>
        <p:origin x="1500" y="78"/>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7C857F8-ACE9-4255-B73B-269A9FC5CEAE}"/>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0087" tIns="45043" rIns="90087" bIns="45043" numCol="1" anchor="t" anchorCtr="0" compatLnSpc="1">
            <a:prstTxWarp prst="textNoShape">
              <a:avLst/>
            </a:prstTxWarp>
          </a:bodyPr>
          <a:lstStyle>
            <a:lvl1pPr defTabSz="900113" eaLnBrk="0" hangingPunct="0">
              <a:defRPr sz="1200"/>
            </a:lvl1pPr>
          </a:lstStyle>
          <a:p>
            <a:pPr>
              <a:defRPr/>
            </a:pPr>
            <a:endParaRPr lang="en-US"/>
          </a:p>
        </p:txBody>
      </p:sp>
      <p:sp>
        <p:nvSpPr>
          <p:cNvPr id="29699" name="Rectangle 3">
            <a:extLst>
              <a:ext uri="{FF2B5EF4-FFF2-40B4-BE49-F238E27FC236}">
                <a16:creationId xmlns:a16="http://schemas.microsoft.com/office/drawing/2014/main" id="{E4DB61EA-0A36-4265-8979-539BD5944627}"/>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0087" tIns="45043" rIns="90087" bIns="45043" numCol="1" anchor="t" anchorCtr="0" compatLnSpc="1">
            <a:prstTxWarp prst="textNoShape">
              <a:avLst/>
            </a:prstTxWarp>
          </a:bodyPr>
          <a:lstStyle>
            <a:lvl1pPr algn="r" defTabSz="900113" eaLnBrk="0" hangingPunct="0">
              <a:defRPr sz="1200"/>
            </a:lvl1pPr>
          </a:lstStyle>
          <a:p>
            <a:pPr>
              <a:defRPr/>
            </a:pPr>
            <a:fld id="{9609B4F3-7FB2-4FAE-A4E7-2BEB52496ADF}" type="datetimeFigureOut">
              <a:rPr lang="en-US"/>
              <a:pPr>
                <a:defRPr/>
              </a:pPr>
              <a:t>7/13/2019</a:t>
            </a:fld>
            <a:endParaRPr lang="en-US"/>
          </a:p>
        </p:txBody>
      </p:sp>
      <p:sp>
        <p:nvSpPr>
          <p:cNvPr id="29700" name="Rectangle 4">
            <a:extLst>
              <a:ext uri="{FF2B5EF4-FFF2-40B4-BE49-F238E27FC236}">
                <a16:creationId xmlns:a16="http://schemas.microsoft.com/office/drawing/2014/main" id="{D8A6BC50-144E-485B-970D-2470F596BD5C}"/>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0087" tIns="45043" rIns="90087" bIns="45043" numCol="1" anchor="b" anchorCtr="0" compatLnSpc="1">
            <a:prstTxWarp prst="textNoShape">
              <a:avLst/>
            </a:prstTxWarp>
          </a:bodyPr>
          <a:lstStyle>
            <a:lvl1pPr defTabSz="900113" eaLnBrk="0" hangingPunct="0">
              <a:defRPr sz="1200"/>
            </a:lvl1pPr>
          </a:lstStyle>
          <a:p>
            <a:pPr>
              <a:defRPr/>
            </a:pPr>
            <a:endParaRPr lang="en-US"/>
          </a:p>
        </p:txBody>
      </p:sp>
      <p:sp>
        <p:nvSpPr>
          <p:cNvPr id="29701" name="Rectangle 5">
            <a:extLst>
              <a:ext uri="{FF2B5EF4-FFF2-40B4-BE49-F238E27FC236}">
                <a16:creationId xmlns:a16="http://schemas.microsoft.com/office/drawing/2014/main" id="{18345459-4825-4662-9607-4377CF2C6F9B}"/>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0087" tIns="45043" rIns="90087" bIns="45043" numCol="1" anchor="b" anchorCtr="0" compatLnSpc="1">
            <a:prstTxWarp prst="textNoShape">
              <a:avLst/>
            </a:prstTxWarp>
          </a:bodyPr>
          <a:lstStyle>
            <a:lvl1pPr algn="r" defTabSz="900113" eaLnBrk="0" hangingPunct="0">
              <a:defRPr sz="1200"/>
            </a:lvl1pPr>
          </a:lstStyle>
          <a:p>
            <a:fld id="{605ECDF3-5867-4EEB-ABEC-0A0C97CE3B5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86698C-E0C9-4C4F-9AF2-DEF0DF4C0E77}"/>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DD643C19-590D-4144-B605-6F1B5A6C4FAC}"/>
              </a:ext>
            </a:extLst>
          </p:cNvPr>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0FC3C386-11B5-4A30-99CE-4B4F2DC588A2}" type="datetimeFigureOut">
              <a:rPr lang="en-US"/>
              <a:pPr>
                <a:defRPr/>
              </a:pPr>
              <a:t>7/13/2019</a:t>
            </a:fld>
            <a:endParaRPr lang="en-US"/>
          </a:p>
        </p:txBody>
      </p:sp>
      <p:sp>
        <p:nvSpPr>
          <p:cNvPr id="4" name="Slide Image Placeholder 3">
            <a:extLst>
              <a:ext uri="{FF2B5EF4-FFF2-40B4-BE49-F238E27FC236}">
                <a16:creationId xmlns:a16="http://schemas.microsoft.com/office/drawing/2014/main" id="{94522233-D054-49C1-8CE2-B3A2D718A213}"/>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2F10757-B86C-4FB7-AE8E-3AB13D284E3C}"/>
              </a:ext>
            </a:extLst>
          </p:cNvPr>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591B472-559F-468E-A79E-399CE967CDE6}"/>
              </a:ext>
            </a:extLst>
          </p:cNvPr>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3F9939B0-3001-47F7-A734-0E1C851E1368}"/>
              </a:ext>
            </a:extLst>
          </p:cNvPr>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F8F6537-1B01-4E8E-A4B4-8F4C0136B82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8F6537-1B01-4E8E-A4B4-8F4C0136B82F}" type="slidenum">
              <a:rPr lang="en-US" altLang="en-US" smtClean="0"/>
              <a:pPr/>
              <a:t>5</a:t>
            </a:fld>
            <a:endParaRPr lang="en-US" altLang="en-US"/>
          </a:p>
        </p:txBody>
      </p:sp>
    </p:spTree>
    <p:extLst>
      <p:ext uri="{BB962C8B-B14F-4D97-AF65-F5344CB8AC3E}">
        <p14:creationId xmlns:p14="http://schemas.microsoft.com/office/powerpoint/2010/main" val="308042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2C7305F-59DB-4678-A43B-D8949662FB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A03BB15-E329-494F-8A4C-7D9E3D8B0C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34C13ED-E039-4920-81CC-A1FD1E20C140}"/>
              </a:ext>
            </a:extLst>
          </p:cNvPr>
          <p:cNvSpPr>
            <a:spLocks noGrp="1" noChangeArrowheads="1"/>
          </p:cNvSpPr>
          <p:nvPr>
            <p:ph type="sldNum" sz="quarter" idx="12"/>
          </p:nvPr>
        </p:nvSpPr>
        <p:spPr>
          <a:ln/>
        </p:spPr>
        <p:txBody>
          <a:bodyPr/>
          <a:lstStyle>
            <a:lvl1pPr>
              <a:defRPr/>
            </a:lvl1pPr>
          </a:lstStyle>
          <a:p>
            <a:fld id="{D615736F-F50E-47B3-BF26-B673217D755E}" type="slidenum">
              <a:rPr lang="en-US" altLang="en-US"/>
              <a:pPr/>
              <a:t>‹#›</a:t>
            </a:fld>
            <a:endParaRPr lang="en-US" altLang="en-US"/>
          </a:p>
        </p:txBody>
      </p:sp>
    </p:spTree>
    <p:extLst>
      <p:ext uri="{BB962C8B-B14F-4D97-AF65-F5344CB8AC3E}">
        <p14:creationId xmlns:p14="http://schemas.microsoft.com/office/powerpoint/2010/main" val="397381900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5BD4A6D-DF90-4862-816F-34CD20042C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67A0C48-F237-4C17-B17B-7A1F7479CF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ABCF672-C25B-4119-8351-9D63809320B8}"/>
              </a:ext>
            </a:extLst>
          </p:cNvPr>
          <p:cNvSpPr>
            <a:spLocks noGrp="1" noChangeArrowheads="1"/>
          </p:cNvSpPr>
          <p:nvPr>
            <p:ph type="sldNum" sz="quarter" idx="12"/>
          </p:nvPr>
        </p:nvSpPr>
        <p:spPr>
          <a:ln/>
        </p:spPr>
        <p:txBody>
          <a:bodyPr/>
          <a:lstStyle>
            <a:lvl1pPr>
              <a:defRPr/>
            </a:lvl1pPr>
          </a:lstStyle>
          <a:p>
            <a:fld id="{11B75CA5-7B10-4F54-82BD-1B36FED58C4D}" type="slidenum">
              <a:rPr lang="en-US" altLang="en-US"/>
              <a:pPr/>
              <a:t>‹#›</a:t>
            </a:fld>
            <a:endParaRPr lang="en-US" altLang="en-US"/>
          </a:p>
        </p:txBody>
      </p:sp>
    </p:spTree>
    <p:extLst>
      <p:ext uri="{BB962C8B-B14F-4D97-AF65-F5344CB8AC3E}">
        <p14:creationId xmlns:p14="http://schemas.microsoft.com/office/powerpoint/2010/main" val="35175620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http://www.wired.com/images_blogs/wiredscience/2011/05/plasma-ball-flickr-lawrence-rayner.jpg">
            <a:extLst>
              <a:ext uri="{FF2B5EF4-FFF2-40B4-BE49-F238E27FC236}">
                <a16:creationId xmlns:a16="http://schemas.microsoft.com/office/drawing/2014/main" id="{3E6FB49B-D538-4374-9056-0995807F92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6666" t="11053" r="28064" b="2676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BDBB86F8-6C5C-47B1-92FD-090E052EF9C9}"/>
              </a:ext>
            </a:extLst>
          </p:cNvPr>
          <p:cNvSpPr>
            <a:spLocks noGrp="1" noChangeArrowheads="1"/>
          </p:cNvSpPr>
          <p:nvPr>
            <p:ph type="title"/>
          </p:nvPr>
        </p:nvSpPr>
        <p:spPr bwMode="auto">
          <a:xfrm>
            <a:off x="457200" y="274638"/>
            <a:ext cx="8229600" cy="1143000"/>
          </a:xfrm>
          <a:prstGeom prst="rect">
            <a:avLst/>
          </a:prstGeom>
          <a:solidFill>
            <a:schemeClr val="tx1">
              <a:alpha val="79999"/>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40669F79-EA11-49AC-B035-AF4F9D77509D}"/>
              </a:ext>
            </a:extLst>
          </p:cNvPr>
          <p:cNvSpPr>
            <a:spLocks noGrp="1" noChangeArrowheads="1"/>
          </p:cNvSpPr>
          <p:nvPr>
            <p:ph type="body" idx="1"/>
          </p:nvPr>
        </p:nvSpPr>
        <p:spPr bwMode="auto">
          <a:xfrm>
            <a:off x="457200" y="1600200"/>
            <a:ext cx="8229600" cy="4525963"/>
          </a:xfrm>
          <a:prstGeom prst="rect">
            <a:avLst/>
          </a:prstGeom>
          <a:solidFill>
            <a:schemeClr val="tx1">
              <a:alpha val="79999"/>
            </a:schemeClr>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D1EEC0D0-197B-42C4-91BC-AAC4035DEA1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1389DDB5-6194-4EC9-A114-C1C393A638F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B772CC55-85A1-4A7C-A296-9D205B34A6E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168BCF3B-8702-425D-8833-A43CA0BC8F4E}" type="slidenum">
              <a:rPr lang="en-US" altLang="en-US"/>
              <a:pPr/>
              <a:t>‹#›</a:t>
            </a:fld>
            <a:endParaRPr lang="en-US" altLang="en-US"/>
          </a:p>
        </p:txBody>
      </p:sp>
      <p:sp>
        <p:nvSpPr>
          <p:cNvPr id="10" name="Text Box 7">
            <a:extLst>
              <a:ext uri="{FF2B5EF4-FFF2-40B4-BE49-F238E27FC236}">
                <a16:creationId xmlns:a16="http://schemas.microsoft.com/office/drawing/2014/main" id="{3036AE11-9E0B-4A75-9009-609F3F73BAFD}"/>
              </a:ext>
            </a:extLst>
          </p:cNvPr>
          <p:cNvSpPr txBox="1">
            <a:spLocks noChangeArrowheads="1"/>
          </p:cNvSpPr>
          <p:nvPr userDrawn="1"/>
        </p:nvSpPr>
        <p:spPr bwMode="auto">
          <a:xfrm>
            <a:off x="0" y="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l">
              <a:defRPr/>
            </a:pPr>
            <a:r>
              <a:rPr lang="en-US" sz="800" b="0" dirty="0">
                <a:solidFill>
                  <a:schemeClr val="tx1"/>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Lst>
  <p:transition>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7D1133C1-A2FC-445D-93CD-8192C7F11EE0}"/>
              </a:ext>
            </a:extLst>
          </p:cNvPr>
          <p:cNvSpPr>
            <a:spLocks noGrp="1" noChangeArrowheads="1"/>
          </p:cNvSpPr>
          <p:nvPr>
            <p:ph type="ctrTitle"/>
          </p:nvPr>
        </p:nvSpPr>
        <p:spPr>
          <a:xfrm>
            <a:off x="381000" y="2362200"/>
            <a:ext cx="8305800" cy="1470025"/>
          </a:xfrm>
        </p:spPr>
        <p:txBody>
          <a:bodyPr/>
          <a:lstStyle/>
          <a:p>
            <a:pPr eaLnBrk="1" hangingPunct="1">
              <a:defRPr/>
            </a:pPr>
            <a:r>
              <a:rPr lang="en-US" sz="5800" b="1" spc="-150" dirty="0">
                <a:solidFill>
                  <a:srgbClr val="FF66FF"/>
                </a:solidFill>
                <a:effectLst>
                  <a:outerShdw blurRad="38100" dist="38100" dir="2700000" algn="tl">
                    <a:srgbClr val="000000">
                      <a:alpha val="43137"/>
                    </a:srgbClr>
                  </a:outerShdw>
                </a:effectLst>
                <a:latin typeface="Script MT Bold" panose="03040602040607080904" pitchFamily="66" charset="0"/>
              </a:rPr>
              <a:t>Unit: Electron Configurations</a:t>
            </a:r>
          </a:p>
        </p:txBody>
      </p:sp>
      <p:sp>
        <p:nvSpPr>
          <p:cNvPr id="4" name="Rectangle 2">
            <a:extLst>
              <a:ext uri="{FF2B5EF4-FFF2-40B4-BE49-F238E27FC236}">
                <a16:creationId xmlns:a16="http://schemas.microsoft.com/office/drawing/2014/main" id="{3C3B1212-28B2-44BD-8DE6-8D38C6E59BAE}"/>
              </a:ext>
            </a:extLst>
          </p:cNvPr>
          <p:cNvSpPr txBox="1">
            <a:spLocks noChangeArrowheads="1"/>
          </p:cNvSpPr>
          <p:nvPr/>
        </p:nvSpPr>
        <p:spPr bwMode="auto">
          <a:xfrm>
            <a:off x="365125" y="3917950"/>
            <a:ext cx="8305800" cy="1035050"/>
          </a:xfrm>
          <a:prstGeom prst="rect">
            <a:avLst/>
          </a:prstGeom>
          <a:solidFill>
            <a:schemeClr val="tx1">
              <a:alpha val="80000"/>
            </a:schemeClr>
          </a:solidFill>
          <a:ln w="9525">
            <a:solidFill>
              <a:schemeClr val="bg1"/>
            </a:solidFill>
            <a:miter lim="800000"/>
            <a:headEnd/>
            <a:tailEnd/>
          </a:ln>
        </p:spPr>
        <p:txBody>
          <a:bodyPr anchor="ctr"/>
          <a:lstStyle/>
          <a:p>
            <a:pPr algn="r">
              <a:defRPr/>
            </a:pPr>
            <a:r>
              <a:rPr lang="en-US" sz="3200" i="1" kern="0" dirty="0">
                <a:solidFill>
                  <a:schemeClr val="bg1"/>
                </a:solidFill>
                <a:effectLst>
                  <a:outerShdw blurRad="38100" dist="38100" dir="2700000" algn="tl">
                    <a:srgbClr val="000000">
                      <a:alpha val="43137"/>
                    </a:srgbClr>
                  </a:outerShdw>
                </a:effectLst>
                <a:ea typeface="+mj-ea"/>
                <a:cs typeface="+mj-cs"/>
              </a:rPr>
              <a:t>Noble gas abbreviations, Configurations for Ions, and Valence electrons</a:t>
            </a:r>
          </a:p>
        </p:txBody>
      </p:sp>
      <p:sp>
        <p:nvSpPr>
          <p:cNvPr id="5" name="AutoShape 6">
            <a:extLst>
              <a:ext uri="{FF2B5EF4-FFF2-40B4-BE49-F238E27FC236}">
                <a16:creationId xmlns:a16="http://schemas.microsoft.com/office/drawing/2014/main" id="{9497911C-E697-4753-8155-9813C17DDE85}"/>
              </a:ext>
            </a:extLst>
          </p:cNvPr>
          <p:cNvSpPr>
            <a:spLocks noChangeArrowheads="1"/>
          </p:cNvSpPr>
          <p:nvPr/>
        </p:nvSpPr>
        <p:spPr bwMode="auto">
          <a:xfrm rot="931428">
            <a:off x="5564188" y="1335088"/>
            <a:ext cx="3667125" cy="1555750"/>
          </a:xfrm>
          <a:prstGeom prst="irregularSeal1">
            <a:avLst/>
          </a:prstGeom>
          <a:solidFill>
            <a:schemeClr val="tx1"/>
          </a:solidFill>
          <a:ln w="22225">
            <a:solidFill>
              <a:schemeClr val="bg1"/>
            </a:solidFill>
            <a:miter lim="800000"/>
            <a:headEnd/>
            <a:tailEnd/>
          </a:ln>
          <a:effectLst>
            <a:outerShdw blurRad="50800" dist="38100" dir="2700000" algn="tl" rotWithShape="0">
              <a:prstClr val="black">
                <a:alpha val="40000"/>
              </a:prstClr>
            </a:outerShdw>
          </a:effectLst>
        </p:spPr>
        <p:txBody>
          <a:bodyPr/>
          <a:lstStyle/>
          <a:p>
            <a:pPr algn="ctr">
              <a:spcAft>
                <a:spcPts val="1000"/>
              </a:spcAft>
              <a:defRPr/>
            </a:pPr>
            <a:r>
              <a:rPr lang="en-US" sz="2400" dirty="0">
                <a:solidFill>
                  <a:schemeClr val="bg1"/>
                </a:solidFill>
                <a:latin typeface="Script MT Bold" pitchFamily="66" charset="0"/>
              </a:rPr>
              <a:t>Day 3 - Notes</a:t>
            </a:r>
            <a:endParaRPr lang="en-US" sz="4000" dirty="0">
              <a:solidFill>
                <a:schemeClr val="bg1"/>
              </a:solidFill>
              <a:latin typeface="Script MT Bold" pitchFamily="66"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0166E0C0-FE06-4947-9C54-6EC584B57E21}"/>
              </a:ext>
            </a:extLst>
          </p:cNvPr>
          <p:cNvSpPr>
            <a:spLocks noGrp="1" noChangeArrowheads="1"/>
          </p:cNvSpPr>
          <p:nvPr>
            <p:ph idx="1"/>
          </p:nvPr>
        </p:nvSpPr>
        <p:spPr>
          <a:xfrm>
            <a:off x="304800" y="960438"/>
            <a:ext cx="8458200" cy="4983162"/>
          </a:xfrm>
        </p:spPr>
        <p:txBody>
          <a:bodyPr/>
          <a:lstStyle/>
          <a:p>
            <a:pPr marL="0" indent="0" eaLnBrk="1" hangingPunct="1">
              <a:buFontTx/>
              <a:buNone/>
              <a:defRPr/>
            </a:pPr>
            <a:r>
              <a:rPr lang="en-US" sz="3600" i="1" dirty="0">
                <a:solidFill>
                  <a:schemeClr val="bg1"/>
                </a:solidFill>
                <a:latin typeface="Trebuchet MS" pitchFamily="34" charset="0"/>
              </a:rPr>
              <a:t>Examples… </a:t>
            </a:r>
            <a:r>
              <a:rPr lang="en-US" sz="3600" dirty="0">
                <a:solidFill>
                  <a:schemeClr val="bg1"/>
                </a:solidFill>
                <a:latin typeface="Trebuchet MS" pitchFamily="34" charset="0"/>
              </a:rPr>
              <a:t>How many valence electrons are in each of the following configurations?</a:t>
            </a:r>
          </a:p>
          <a:p>
            <a:pPr marL="0" indent="0" eaLnBrk="1" hangingPunct="1">
              <a:buFontTx/>
              <a:buNone/>
              <a:defRPr/>
            </a:pPr>
            <a:endParaRPr lang="en-US" sz="800" dirty="0">
              <a:solidFill>
                <a:schemeClr val="bg1"/>
              </a:solidFill>
              <a:latin typeface="Trebuchet MS" pitchFamily="34" charset="0"/>
            </a:endParaRPr>
          </a:p>
          <a:p>
            <a:pPr eaLnBrk="1" hangingPunct="1">
              <a:buFontTx/>
              <a:buNone/>
              <a:defRPr/>
            </a:pPr>
            <a:r>
              <a:rPr lang="en-US" sz="3600" b="1" dirty="0">
                <a:solidFill>
                  <a:schemeClr val="bg1"/>
                </a:solidFill>
                <a:latin typeface="Trebuchet MS" pitchFamily="34" charset="0"/>
              </a:rPr>
              <a:t>Potassium (</a:t>
            </a:r>
            <a:r>
              <a:rPr lang="en-US" sz="3600" b="1" dirty="0" err="1">
                <a:solidFill>
                  <a:schemeClr val="bg1"/>
                </a:solidFill>
                <a:latin typeface="Trebuchet MS" pitchFamily="34" charset="0"/>
              </a:rPr>
              <a:t>19e</a:t>
            </a:r>
            <a:r>
              <a:rPr lang="en-US" sz="3600" b="1" baseline="30000" dirty="0">
                <a:solidFill>
                  <a:schemeClr val="bg1"/>
                </a:solidFill>
                <a:latin typeface="Trebuchet MS" pitchFamily="34" charset="0"/>
              </a:rPr>
              <a:t>-</a:t>
            </a:r>
            <a:r>
              <a:rPr lang="en-US" sz="3600" b="1" dirty="0">
                <a:solidFill>
                  <a:schemeClr val="bg1"/>
                </a:solidFill>
                <a:latin typeface="Trebuchet MS" pitchFamily="34" charset="0"/>
              </a:rPr>
              <a:t>)</a:t>
            </a:r>
          </a:p>
          <a:p>
            <a:pPr algn="ctr" eaLnBrk="1" hangingPunct="1">
              <a:buFontTx/>
              <a:buNone/>
              <a:defRPr/>
            </a:pPr>
            <a:r>
              <a:rPr lang="en-US" sz="3600" b="1" dirty="0" err="1">
                <a:solidFill>
                  <a:schemeClr val="bg1"/>
                </a:solidFill>
                <a:latin typeface="Trebuchet MS" pitchFamily="34" charset="0"/>
              </a:rPr>
              <a:t>1s</a:t>
            </a:r>
            <a:r>
              <a:rPr lang="en-US" sz="3600" b="1" baseline="30000" dirty="0" err="1">
                <a:solidFill>
                  <a:schemeClr val="bg1"/>
                </a:solidFill>
                <a:latin typeface="Trebuchet MS" pitchFamily="34" charset="0"/>
              </a:rPr>
              <a:t>2</a:t>
            </a:r>
            <a:r>
              <a:rPr lang="en-US" sz="3600" b="1" baseline="30000" dirty="0">
                <a:solidFill>
                  <a:schemeClr val="bg1"/>
                </a:solidFill>
                <a:latin typeface="Trebuchet MS" pitchFamily="34" charset="0"/>
              </a:rPr>
              <a:t> </a:t>
            </a:r>
            <a:r>
              <a:rPr lang="en-US" sz="3600" b="1" dirty="0" err="1">
                <a:solidFill>
                  <a:schemeClr val="bg1"/>
                </a:solidFill>
                <a:latin typeface="Trebuchet MS" pitchFamily="34" charset="0"/>
              </a:rPr>
              <a:t>2s</a:t>
            </a:r>
            <a:r>
              <a:rPr lang="en-US" sz="3600" b="1" baseline="30000" dirty="0" err="1">
                <a:solidFill>
                  <a:schemeClr val="bg1"/>
                </a:solidFill>
                <a:latin typeface="Trebuchet MS" pitchFamily="34" charset="0"/>
              </a:rPr>
              <a:t>2</a:t>
            </a:r>
            <a:r>
              <a:rPr lang="en-US" sz="3600" b="1" baseline="30000" dirty="0">
                <a:solidFill>
                  <a:schemeClr val="bg1"/>
                </a:solidFill>
                <a:latin typeface="Trebuchet MS" pitchFamily="34" charset="0"/>
              </a:rPr>
              <a:t> </a:t>
            </a:r>
            <a:r>
              <a:rPr lang="en-US" sz="3600" b="1" dirty="0" err="1">
                <a:solidFill>
                  <a:schemeClr val="bg1"/>
                </a:solidFill>
                <a:latin typeface="Trebuchet MS" pitchFamily="34" charset="0"/>
              </a:rPr>
              <a:t>2p</a:t>
            </a:r>
            <a:r>
              <a:rPr lang="en-US" sz="3600" b="1" baseline="30000" dirty="0" err="1">
                <a:solidFill>
                  <a:schemeClr val="bg1"/>
                </a:solidFill>
                <a:latin typeface="Trebuchet MS" pitchFamily="34" charset="0"/>
              </a:rPr>
              <a:t>6</a:t>
            </a:r>
            <a:r>
              <a:rPr lang="en-US" sz="3600" b="1" baseline="30000" dirty="0">
                <a:solidFill>
                  <a:schemeClr val="bg1"/>
                </a:solidFill>
                <a:latin typeface="Trebuchet MS" pitchFamily="34" charset="0"/>
              </a:rPr>
              <a:t> </a:t>
            </a:r>
            <a:r>
              <a:rPr lang="en-US" sz="3600" b="1" dirty="0" err="1">
                <a:solidFill>
                  <a:schemeClr val="bg1"/>
                </a:solidFill>
                <a:latin typeface="Trebuchet MS" pitchFamily="34" charset="0"/>
              </a:rPr>
              <a:t>3s</a:t>
            </a:r>
            <a:r>
              <a:rPr lang="en-US" sz="3600" b="1" baseline="30000" dirty="0" err="1">
                <a:solidFill>
                  <a:schemeClr val="bg1"/>
                </a:solidFill>
                <a:latin typeface="Trebuchet MS" pitchFamily="34" charset="0"/>
              </a:rPr>
              <a:t>2</a:t>
            </a:r>
            <a:r>
              <a:rPr lang="en-US" sz="3600" b="1" baseline="30000" dirty="0">
                <a:solidFill>
                  <a:schemeClr val="bg1"/>
                </a:solidFill>
                <a:latin typeface="Trebuchet MS" pitchFamily="34" charset="0"/>
              </a:rPr>
              <a:t> </a:t>
            </a:r>
            <a:r>
              <a:rPr lang="en-US" sz="3600" b="1" dirty="0" err="1">
                <a:solidFill>
                  <a:schemeClr val="bg1"/>
                </a:solidFill>
                <a:latin typeface="Trebuchet MS" pitchFamily="34" charset="0"/>
              </a:rPr>
              <a:t>3p</a:t>
            </a:r>
            <a:r>
              <a:rPr lang="en-US" sz="3600" b="1" baseline="30000" dirty="0" err="1">
                <a:solidFill>
                  <a:schemeClr val="bg1"/>
                </a:solidFill>
                <a:latin typeface="Trebuchet MS" pitchFamily="34" charset="0"/>
              </a:rPr>
              <a:t>6</a:t>
            </a:r>
            <a:r>
              <a:rPr lang="en-US" sz="3600" b="1" baseline="30000" dirty="0">
                <a:solidFill>
                  <a:schemeClr val="bg1"/>
                </a:solidFill>
                <a:latin typeface="Trebuchet MS" pitchFamily="34" charset="0"/>
              </a:rPr>
              <a:t> </a:t>
            </a:r>
            <a:r>
              <a:rPr lang="en-US" sz="3600" b="1" dirty="0" err="1">
                <a:solidFill>
                  <a:srgbClr val="FF66FF"/>
                </a:solidFill>
                <a:latin typeface="Trebuchet MS" pitchFamily="34" charset="0"/>
              </a:rPr>
              <a:t>4</a:t>
            </a:r>
            <a:r>
              <a:rPr lang="en-US" sz="3600" b="1" dirty="0" err="1">
                <a:solidFill>
                  <a:schemeClr val="bg1"/>
                </a:solidFill>
                <a:latin typeface="Trebuchet MS" pitchFamily="34" charset="0"/>
              </a:rPr>
              <a:t>s</a:t>
            </a:r>
            <a:r>
              <a:rPr lang="en-US" sz="3600" b="1" baseline="30000" dirty="0" err="1">
                <a:solidFill>
                  <a:srgbClr val="FF66FF"/>
                </a:solidFill>
                <a:latin typeface="Trebuchet MS" pitchFamily="34" charset="0"/>
              </a:rPr>
              <a:t>1</a:t>
            </a:r>
            <a:endParaRPr lang="en-US" sz="3600" b="1" dirty="0">
              <a:solidFill>
                <a:srgbClr val="FF66FF"/>
              </a:solidFill>
              <a:latin typeface="Trebuchet MS" pitchFamily="34" charset="0"/>
            </a:endParaRPr>
          </a:p>
        </p:txBody>
      </p:sp>
      <p:grpSp>
        <p:nvGrpSpPr>
          <p:cNvPr id="2" name="Group 12">
            <a:extLst>
              <a:ext uri="{FF2B5EF4-FFF2-40B4-BE49-F238E27FC236}">
                <a16:creationId xmlns:a16="http://schemas.microsoft.com/office/drawing/2014/main" id="{B442DAE4-A415-4405-9F42-41498007A686}"/>
              </a:ext>
            </a:extLst>
          </p:cNvPr>
          <p:cNvGrpSpPr>
            <a:grpSpLocks/>
          </p:cNvGrpSpPr>
          <p:nvPr/>
        </p:nvGrpSpPr>
        <p:grpSpPr bwMode="auto">
          <a:xfrm>
            <a:off x="990600" y="4084638"/>
            <a:ext cx="5181600" cy="1792287"/>
            <a:chOff x="990600" y="3581400"/>
            <a:chExt cx="5181600" cy="1792307"/>
          </a:xfrm>
        </p:grpSpPr>
        <p:sp>
          <p:nvSpPr>
            <p:cNvPr id="11271" name="TextBox 5">
              <a:extLst>
                <a:ext uri="{FF2B5EF4-FFF2-40B4-BE49-F238E27FC236}">
                  <a16:creationId xmlns:a16="http://schemas.microsoft.com/office/drawing/2014/main" id="{00F56190-FD44-4C57-B4B5-FE24BFADFC76}"/>
                </a:ext>
              </a:extLst>
            </p:cNvPr>
            <p:cNvSpPr txBox="1">
              <a:spLocks noChangeArrowheads="1"/>
            </p:cNvSpPr>
            <p:nvPr/>
          </p:nvSpPr>
          <p:spPr bwMode="auto">
            <a:xfrm>
              <a:off x="990600" y="4419600"/>
              <a:ext cx="3505200" cy="954107"/>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66FF"/>
                  </a:solidFill>
                  <a:latin typeface="Trebuchet MS" panose="020B0603020202020204" pitchFamily="34" charset="0"/>
                </a:rPr>
                <a:t>4</a:t>
              </a:r>
              <a:r>
                <a:rPr lang="en-US" altLang="en-US" sz="2800" baseline="30000">
                  <a:solidFill>
                    <a:srgbClr val="FF66FF"/>
                  </a:solidFill>
                  <a:latin typeface="Trebuchet MS" panose="020B0603020202020204" pitchFamily="34" charset="0"/>
                </a:rPr>
                <a:t>th</a:t>
              </a:r>
              <a:r>
                <a:rPr lang="en-US" altLang="en-US" sz="2800">
                  <a:solidFill>
                    <a:srgbClr val="FF66FF"/>
                  </a:solidFill>
                  <a:latin typeface="Trebuchet MS" panose="020B0603020202020204" pitchFamily="34" charset="0"/>
                </a:rPr>
                <a:t> energy level is the valence shell</a:t>
              </a:r>
            </a:p>
          </p:txBody>
        </p:sp>
        <p:cxnSp>
          <p:nvCxnSpPr>
            <p:cNvPr id="8" name="Straight Arrow Connector 7">
              <a:extLst>
                <a:ext uri="{FF2B5EF4-FFF2-40B4-BE49-F238E27FC236}">
                  <a16:creationId xmlns:a16="http://schemas.microsoft.com/office/drawing/2014/main" id="{AACAC385-7530-476C-BEA5-B099DCB69AED}"/>
                </a:ext>
              </a:extLst>
            </p:cNvPr>
            <p:cNvCxnSpPr>
              <a:stCxn id="11271" idx="0"/>
            </p:cNvCxnSpPr>
            <p:nvPr/>
          </p:nvCxnSpPr>
          <p:spPr>
            <a:xfrm flipV="1">
              <a:off x="2743200" y="3581400"/>
              <a:ext cx="3429000" cy="838209"/>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3" name="Group 13">
            <a:extLst>
              <a:ext uri="{FF2B5EF4-FFF2-40B4-BE49-F238E27FC236}">
                <a16:creationId xmlns:a16="http://schemas.microsoft.com/office/drawing/2014/main" id="{5D71592E-58AF-4AAE-ACD0-18830A9F69CF}"/>
              </a:ext>
            </a:extLst>
          </p:cNvPr>
          <p:cNvGrpSpPr>
            <a:grpSpLocks/>
          </p:cNvGrpSpPr>
          <p:nvPr/>
        </p:nvGrpSpPr>
        <p:grpSpPr bwMode="auto">
          <a:xfrm>
            <a:off x="5257800" y="4008438"/>
            <a:ext cx="3505200" cy="1590675"/>
            <a:chOff x="5257800" y="3505200"/>
            <a:chExt cx="3505200" cy="1590020"/>
          </a:xfrm>
        </p:grpSpPr>
        <p:sp>
          <p:nvSpPr>
            <p:cNvPr id="11269" name="TextBox 9">
              <a:extLst>
                <a:ext uri="{FF2B5EF4-FFF2-40B4-BE49-F238E27FC236}">
                  <a16:creationId xmlns:a16="http://schemas.microsoft.com/office/drawing/2014/main" id="{1D1CB6EC-6875-4976-847F-76B75483D862}"/>
                </a:ext>
              </a:extLst>
            </p:cNvPr>
            <p:cNvSpPr txBox="1">
              <a:spLocks noChangeArrowheads="1"/>
            </p:cNvSpPr>
            <p:nvPr/>
          </p:nvSpPr>
          <p:spPr bwMode="auto">
            <a:xfrm>
              <a:off x="5257800" y="4572000"/>
              <a:ext cx="3505200" cy="523220"/>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66FF"/>
                  </a:solidFill>
                  <a:latin typeface="Trebuchet MS" panose="020B0603020202020204" pitchFamily="34" charset="0"/>
                </a:rPr>
                <a:t>1 valence electron</a:t>
              </a:r>
            </a:p>
          </p:txBody>
        </p:sp>
        <p:cxnSp>
          <p:nvCxnSpPr>
            <p:cNvPr id="11" name="Straight Arrow Connector 10">
              <a:extLst>
                <a:ext uri="{FF2B5EF4-FFF2-40B4-BE49-F238E27FC236}">
                  <a16:creationId xmlns:a16="http://schemas.microsoft.com/office/drawing/2014/main" id="{D514314A-FD58-416E-BA4E-9AFDF2DE2E88}"/>
                </a:ext>
              </a:extLst>
            </p:cNvPr>
            <p:cNvCxnSpPr>
              <a:stCxn id="11269" idx="0"/>
            </p:cNvCxnSpPr>
            <p:nvPr/>
          </p:nvCxnSpPr>
          <p:spPr>
            <a:xfrm flipH="1" flipV="1">
              <a:off x="6705600" y="3505200"/>
              <a:ext cx="304800" cy="1066361"/>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checkerboard(across)">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checkerboard(across)">
                                      <p:cBhvr>
                                        <p:cTn id="12" dur="500"/>
                                        <p:tgtEl>
                                          <p:spTgt spid="28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Effect transition="in" filter="checkerboard(across)">
                                      <p:cBhvr>
                                        <p:cTn id="17" dur="500"/>
                                        <p:tgtEl>
                                          <p:spTgt spid="286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5D3E406B-47F0-4061-9D14-D055940113F6}"/>
              </a:ext>
            </a:extLst>
          </p:cNvPr>
          <p:cNvSpPr>
            <a:spLocks noGrp="1" noChangeArrowheads="1"/>
          </p:cNvSpPr>
          <p:nvPr>
            <p:ph idx="1"/>
          </p:nvPr>
        </p:nvSpPr>
        <p:spPr>
          <a:xfrm>
            <a:off x="304800" y="808038"/>
            <a:ext cx="8458200" cy="4983162"/>
          </a:xfrm>
        </p:spPr>
        <p:txBody>
          <a:bodyPr/>
          <a:lstStyle/>
          <a:p>
            <a:pPr marL="0" indent="0" eaLnBrk="1" hangingPunct="1">
              <a:buFontTx/>
              <a:buNone/>
              <a:defRPr/>
            </a:pPr>
            <a:endParaRPr lang="en-US" sz="800" dirty="0">
              <a:solidFill>
                <a:schemeClr val="bg1"/>
              </a:solidFill>
              <a:latin typeface="Trebuchet MS" pitchFamily="34" charset="0"/>
            </a:endParaRPr>
          </a:p>
          <a:p>
            <a:pPr marL="0" indent="0" eaLnBrk="1" hangingPunct="1">
              <a:buFontTx/>
              <a:buNone/>
              <a:defRPr/>
            </a:pPr>
            <a:endParaRPr lang="en-US" sz="800" dirty="0">
              <a:solidFill>
                <a:schemeClr val="bg1"/>
              </a:solidFill>
              <a:latin typeface="Trebuchet MS" pitchFamily="34" charset="0"/>
            </a:endParaRPr>
          </a:p>
          <a:p>
            <a:pPr marL="0" indent="0" eaLnBrk="1" hangingPunct="1">
              <a:buFontTx/>
              <a:buNone/>
              <a:defRPr/>
            </a:pPr>
            <a:endParaRPr lang="en-US" sz="800" dirty="0">
              <a:solidFill>
                <a:schemeClr val="bg1"/>
              </a:solidFill>
              <a:latin typeface="Trebuchet MS" pitchFamily="34" charset="0"/>
            </a:endParaRPr>
          </a:p>
          <a:p>
            <a:pPr eaLnBrk="1" hangingPunct="1">
              <a:buFontTx/>
              <a:buNone/>
              <a:defRPr/>
            </a:pPr>
            <a:r>
              <a:rPr lang="en-US" sz="3600" b="1" dirty="0">
                <a:solidFill>
                  <a:schemeClr val="bg1"/>
                </a:solidFill>
                <a:latin typeface="Trebuchet MS" pitchFamily="34" charset="0"/>
              </a:rPr>
              <a:t>Cobalt (</a:t>
            </a:r>
            <a:r>
              <a:rPr lang="en-US" sz="3600" b="1" dirty="0" err="1">
                <a:solidFill>
                  <a:schemeClr val="bg1"/>
                </a:solidFill>
                <a:latin typeface="Trebuchet MS" pitchFamily="34" charset="0"/>
              </a:rPr>
              <a:t>27e</a:t>
            </a:r>
            <a:r>
              <a:rPr lang="en-US" sz="3600" b="1" baseline="30000" dirty="0">
                <a:solidFill>
                  <a:schemeClr val="bg1"/>
                </a:solidFill>
                <a:latin typeface="Trebuchet MS" pitchFamily="34" charset="0"/>
              </a:rPr>
              <a:t>-</a:t>
            </a:r>
            <a:r>
              <a:rPr lang="en-US" sz="3600" b="1" dirty="0">
                <a:solidFill>
                  <a:schemeClr val="bg1"/>
                </a:solidFill>
                <a:latin typeface="Trebuchet MS" pitchFamily="34" charset="0"/>
              </a:rPr>
              <a:t>):</a:t>
            </a:r>
          </a:p>
          <a:p>
            <a:pPr algn="ctr" eaLnBrk="1" hangingPunct="1">
              <a:buFontTx/>
              <a:buNone/>
              <a:defRPr/>
            </a:pPr>
            <a:r>
              <a:rPr lang="en-US" sz="3600" b="1" dirty="0" err="1">
                <a:solidFill>
                  <a:schemeClr val="bg1"/>
                </a:solidFill>
                <a:latin typeface="Trebuchet MS" pitchFamily="34" charset="0"/>
              </a:rPr>
              <a:t>1s</a:t>
            </a:r>
            <a:r>
              <a:rPr lang="en-US" sz="3600" b="1" baseline="30000" dirty="0" err="1">
                <a:solidFill>
                  <a:schemeClr val="bg1"/>
                </a:solidFill>
                <a:latin typeface="Trebuchet MS" pitchFamily="34" charset="0"/>
              </a:rPr>
              <a:t>2</a:t>
            </a:r>
            <a:r>
              <a:rPr lang="en-US" sz="3600" b="1" dirty="0">
                <a:solidFill>
                  <a:schemeClr val="bg1"/>
                </a:solidFill>
                <a:latin typeface="Trebuchet MS" pitchFamily="34" charset="0"/>
              </a:rPr>
              <a:t> </a:t>
            </a:r>
            <a:r>
              <a:rPr lang="en-US" sz="3600" b="1" dirty="0" err="1">
                <a:solidFill>
                  <a:schemeClr val="bg1"/>
                </a:solidFill>
                <a:latin typeface="Trebuchet MS" pitchFamily="34" charset="0"/>
              </a:rPr>
              <a:t>2s</a:t>
            </a:r>
            <a:r>
              <a:rPr lang="en-US" sz="3600" b="1" baseline="30000" dirty="0" err="1">
                <a:solidFill>
                  <a:schemeClr val="bg1"/>
                </a:solidFill>
                <a:latin typeface="Trebuchet MS" pitchFamily="34" charset="0"/>
              </a:rPr>
              <a:t>2</a:t>
            </a:r>
            <a:r>
              <a:rPr lang="en-US" sz="3600" b="1" dirty="0">
                <a:solidFill>
                  <a:schemeClr val="bg1"/>
                </a:solidFill>
                <a:latin typeface="Trebuchet MS" pitchFamily="34" charset="0"/>
              </a:rPr>
              <a:t> </a:t>
            </a:r>
            <a:r>
              <a:rPr lang="en-US" sz="3600" b="1" dirty="0" err="1">
                <a:solidFill>
                  <a:schemeClr val="bg1"/>
                </a:solidFill>
                <a:latin typeface="Trebuchet MS" pitchFamily="34" charset="0"/>
              </a:rPr>
              <a:t>2p</a:t>
            </a:r>
            <a:r>
              <a:rPr lang="en-US" sz="3600" b="1" baseline="30000" dirty="0" err="1">
                <a:solidFill>
                  <a:schemeClr val="bg1"/>
                </a:solidFill>
                <a:latin typeface="Trebuchet MS" pitchFamily="34" charset="0"/>
              </a:rPr>
              <a:t>6</a:t>
            </a:r>
            <a:r>
              <a:rPr lang="en-US" sz="3600" b="1" dirty="0">
                <a:solidFill>
                  <a:schemeClr val="bg1"/>
                </a:solidFill>
                <a:latin typeface="Trebuchet MS" pitchFamily="34" charset="0"/>
              </a:rPr>
              <a:t> </a:t>
            </a:r>
            <a:r>
              <a:rPr lang="en-US" sz="3600" b="1" dirty="0" err="1">
                <a:solidFill>
                  <a:schemeClr val="bg1"/>
                </a:solidFill>
                <a:latin typeface="Trebuchet MS" pitchFamily="34" charset="0"/>
              </a:rPr>
              <a:t>3s</a:t>
            </a:r>
            <a:r>
              <a:rPr lang="en-US" sz="3600" b="1" baseline="30000" dirty="0" err="1">
                <a:solidFill>
                  <a:schemeClr val="bg1"/>
                </a:solidFill>
                <a:latin typeface="Trebuchet MS" pitchFamily="34" charset="0"/>
              </a:rPr>
              <a:t>2</a:t>
            </a:r>
            <a:r>
              <a:rPr lang="en-US" sz="3600" b="1" dirty="0">
                <a:solidFill>
                  <a:schemeClr val="bg1"/>
                </a:solidFill>
                <a:latin typeface="Trebuchet MS" pitchFamily="34" charset="0"/>
              </a:rPr>
              <a:t> </a:t>
            </a:r>
            <a:r>
              <a:rPr lang="en-US" sz="3600" b="1" dirty="0" err="1">
                <a:solidFill>
                  <a:schemeClr val="bg1"/>
                </a:solidFill>
                <a:latin typeface="Trebuchet MS" pitchFamily="34" charset="0"/>
              </a:rPr>
              <a:t>3p</a:t>
            </a:r>
            <a:r>
              <a:rPr lang="en-US" sz="3600" b="1" baseline="30000" dirty="0" err="1">
                <a:solidFill>
                  <a:schemeClr val="bg1"/>
                </a:solidFill>
                <a:latin typeface="Trebuchet MS" pitchFamily="34" charset="0"/>
              </a:rPr>
              <a:t>6</a:t>
            </a:r>
            <a:r>
              <a:rPr lang="en-US" sz="3600" b="1" dirty="0">
                <a:solidFill>
                  <a:schemeClr val="bg1"/>
                </a:solidFill>
                <a:latin typeface="Trebuchet MS" pitchFamily="34" charset="0"/>
              </a:rPr>
              <a:t> </a:t>
            </a:r>
            <a:r>
              <a:rPr lang="en-US" sz="3600" b="1" dirty="0" err="1">
                <a:solidFill>
                  <a:srgbClr val="FF66FF"/>
                </a:solidFill>
                <a:latin typeface="Trebuchet MS" pitchFamily="34" charset="0"/>
              </a:rPr>
              <a:t>4</a:t>
            </a:r>
            <a:r>
              <a:rPr lang="en-US" sz="3600" b="1" dirty="0" err="1">
                <a:solidFill>
                  <a:schemeClr val="bg1"/>
                </a:solidFill>
                <a:latin typeface="Trebuchet MS" pitchFamily="34" charset="0"/>
              </a:rPr>
              <a:t>s</a:t>
            </a:r>
            <a:r>
              <a:rPr lang="en-US" sz="3600" b="1" baseline="30000" dirty="0" err="1">
                <a:solidFill>
                  <a:srgbClr val="FF66FF"/>
                </a:solidFill>
                <a:latin typeface="Trebuchet MS" pitchFamily="34" charset="0"/>
              </a:rPr>
              <a:t>2</a:t>
            </a:r>
            <a:r>
              <a:rPr lang="en-US" sz="3600" b="1" dirty="0">
                <a:latin typeface="Trebuchet MS" pitchFamily="34" charset="0"/>
              </a:rPr>
              <a:t> </a:t>
            </a:r>
            <a:r>
              <a:rPr lang="en-US" sz="3600" b="1" dirty="0" err="1">
                <a:solidFill>
                  <a:schemeClr val="bg1"/>
                </a:solidFill>
                <a:latin typeface="Trebuchet MS" pitchFamily="34" charset="0"/>
              </a:rPr>
              <a:t>3d</a:t>
            </a:r>
            <a:r>
              <a:rPr lang="en-US" sz="3600" b="1" baseline="30000" dirty="0" err="1">
                <a:solidFill>
                  <a:schemeClr val="bg1"/>
                </a:solidFill>
                <a:latin typeface="Trebuchet MS" pitchFamily="34" charset="0"/>
              </a:rPr>
              <a:t>7</a:t>
            </a:r>
            <a:endParaRPr lang="en-US" sz="3600" b="1" dirty="0">
              <a:solidFill>
                <a:schemeClr val="bg1"/>
              </a:solidFill>
              <a:latin typeface="Trebuchet MS" pitchFamily="34" charset="0"/>
            </a:endParaRPr>
          </a:p>
        </p:txBody>
      </p:sp>
      <p:grpSp>
        <p:nvGrpSpPr>
          <p:cNvPr id="2" name="Group 15">
            <a:extLst>
              <a:ext uri="{FF2B5EF4-FFF2-40B4-BE49-F238E27FC236}">
                <a16:creationId xmlns:a16="http://schemas.microsoft.com/office/drawing/2014/main" id="{81DEEAFD-4F27-44DE-9B8D-26209C1568A7}"/>
              </a:ext>
            </a:extLst>
          </p:cNvPr>
          <p:cNvGrpSpPr>
            <a:grpSpLocks/>
          </p:cNvGrpSpPr>
          <p:nvPr/>
        </p:nvGrpSpPr>
        <p:grpSpPr bwMode="auto">
          <a:xfrm>
            <a:off x="990600" y="2590800"/>
            <a:ext cx="4800600" cy="1868488"/>
            <a:chOff x="990600" y="3505200"/>
            <a:chExt cx="4800600" cy="1868507"/>
          </a:xfrm>
        </p:grpSpPr>
        <p:sp>
          <p:nvSpPr>
            <p:cNvPr id="12295" name="TextBox 5">
              <a:extLst>
                <a:ext uri="{FF2B5EF4-FFF2-40B4-BE49-F238E27FC236}">
                  <a16:creationId xmlns:a16="http://schemas.microsoft.com/office/drawing/2014/main" id="{C66A6FEE-6862-4B83-B3BF-5E232D4DA168}"/>
                </a:ext>
              </a:extLst>
            </p:cNvPr>
            <p:cNvSpPr txBox="1">
              <a:spLocks noChangeArrowheads="1"/>
            </p:cNvSpPr>
            <p:nvPr/>
          </p:nvSpPr>
          <p:spPr bwMode="auto">
            <a:xfrm>
              <a:off x="990600" y="4419600"/>
              <a:ext cx="3505200" cy="954107"/>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66FF"/>
                  </a:solidFill>
                  <a:latin typeface="Trebuchet MS" panose="020B0603020202020204" pitchFamily="34" charset="0"/>
                </a:rPr>
                <a:t>4</a:t>
              </a:r>
              <a:r>
                <a:rPr lang="en-US" altLang="en-US" sz="2800" baseline="30000">
                  <a:solidFill>
                    <a:srgbClr val="FF66FF"/>
                  </a:solidFill>
                  <a:latin typeface="Trebuchet MS" panose="020B0603020202020204" pitchFamily="34" charset="0"/>
                </a:rPr>
                <a:t>th</a:t>
              </a:r>
              <a:r>
                <a:rPr lang="en-US" altLang="en-US" sz="2800">
                  <a:solidFill>
                    <a:srgbClr val="FF66FF"/>
                  </a:solidFill>
                  <a:latin typeface="Trebuchet MS" panose="020B0603020202020204" pitchFamily="34" charset="0"/>
                </a:rPr>
                <a:t> energy level is the valence shell</a:t>
              </a:r>
            </a:p>
          </p:txBody>
        </p:sp>
        <p:cxnSp>
          <p:nvCxnSpPr>
            <p:cNvPr id="8" name="Straight Arrow Connector 7">
              <a:extLst>
                <a:ext uri="{FF2B5EF4-FFF2-40B4-BE49-F238E27FC236}">
                  <a16:creationId xmlns:a16="http://schemas.microsoft.com/office/drawing/2014/main" id="{755B247F-5279-4AF1-9213-B952E3560CDE}"/>
                </a:ext>
              </a:extLst>
            </p:cNvPr>
            <p:cNvCxnSpPr>
              <a:stCxn id="12295" idx="0"/>
            </p:cNvCxnSpPr>
            <p:nvPr/>
          </p:nvCxnSpPr>
          <p:spPr>
            <a:xfrm flipV="1">
              <a:off x="2743200" y="3505200"/>
              <a:ext cx="3048000" cy="914409"/>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3" name="Group 16">
            <a:extLst>
              <a:ext uri="{FF2B5EF4-FFF2-40B4-BE49-F238E27FC236}">
                <a16:creationId xmlns:a16="http://schemas.microsoft.com/office/drawing/2014/main" id="{9DE3B40A-824B-42BB-AA41-46F5CCA6B6EF}"/>
              </a:ext>
            </a:extLst>
          </p:cNvPr>
          <p:cNvGrpSpPr>
            <a:grpSpLocks/>
          </p:cNvGrpSpPr>
          <p:nvPr/>
        </p:nvGrpSpPr>
        <p:grpSpPr bwMode="auto">
          <a:xfrm>
            <a:off x="5257800" y="2438400"/>
            <a:ext cx="3505200" cy="1743075"/>
            <a:chOff x="5257800" y="3352800"/>
            <a:chExt cx="3505200" cy="1742420"/>
          </a:xfrm>
        </p:grpSpPr>
        <p:sp>
          <p:nvSpPr>
            <p:cNvPr id="12293" name="TextBox 9">
              <a:extLst>
                <a:ext uri="{FF2B5EF4-FFF2-40B4-BE49-F238E27FC236}">
                  <a16:creationId xmlns:a16="http://schemas.microsoft.com/office/drawing/2014/main" id="{0FE140D1-432C-40E3-914F-00BE6CFDB7BF}"/>
                </a:ext>
              </a:extLst>
            </p:cNvPr>
            <p:cNvSpPr txBox="1">
              <a:spLocks noChangeArrowheads="1"/>
            </p:cNvSpPr>
            <p:nvPr/>
          </p:nvSpPr>
          <p:spPr bwMode="auto">
            <a:xfrm>
              <a:off x="5257800" y="4572000"/>
              <a:ext cx="3505200" cy="523220"/>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66FF"/>
                  </a:solidFill>
                  <a:latin typeface="Trebuchet MS" panose="020B0603020202020204" pitchFamily="34" charset="0"/>
                </a:rPr>
                <a:t>2 valence electrons</a:t>
              </a:r>
            </a:p>
          </p:txBody>
        </p:sp>
        <p:cxnSp>
          <p:nvCxnSpPr>
            <p:cNvPr id="11" name="Straight Arrow Connector 10">
              <a:extLst>
                <a:ext uri="{FF2B5EF4-FFF2-40B4-BE49-F238E27FC236}">
                  <a16:creationId xmlns:a16="http://schemas.microsoft.com/office/drawing/2014/main" id="{6E2D7FE2-7DF6-4E0A-B949-3A91CC3419E2}"/>
                </a:ext>
              </a:extLst>
            </p:cNvPr>
            <p:cNvCxnSpPr>
              <a:stCxn id="12293" idx="0"/>
            </p:cNvCxnSpPr>
            <p:nvPr/>
          </p:nvCxnSpPr>
          <p:spPr>
            <a:xfrm flipH="1" flipV="1">
              <a:off x="6400800" y="3352800"/>
              <a:ext cx="609600" cy="1218742"/>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animEffect transition="in" filter="randombar(horizontal)">
                                      <p:cBhvr>
                                        <p:cTn id="7" dur="500"/>
                                        <p:tgtEl>
                                          <p:spTgt spid="2867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8675">
                                            <p:txEl>
                                              <p:pRg st="4" end="4"/>
                                            </p:txEl>
                                          </p:spTgt>
                                        </p:tgtEl>
                                        <p:attrNameLst>
                                          <p:attrName>style.visibility</p:attrName>
                                        </p:attrNameLst>
                                      </p:cBhvr>
                                      <p:to>
                                        <p:strVal val="visible"/>
                                      </p:to>
                                    </p:set>
                                    <p:animEffect transition="in" filter="randombar(horizontal)">
                                      <p:cBhvr>
                                        <p:cTn id="12" dur="500"/>
                                        <p:tgtEl>
                                          <p:spTgt spid="28675">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par>
                                <p:cTn id="18" presetID="24"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to="" calcmode="lin" valueType="num">
                                      <p:cBhvr>
                                        <p:cTn id="20" dur="1" fill="hold"/>
                                        <p:tgtEl>
                                          <p:spTgt spid="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B1E42343-659B-430F-B715-B2AC6E9C8BF4}"/>
              </a:ext>
            </a:extLst>
          </p:cNvPr>
          <p:cNvSpPr>
            <a:spLocks noGrp="1" noChangeArrowheads="1"/>
          </p:cNvSpPr>
          <p:nvPr>
            <p:ph idx="1"/>
          </p:nvPr>
        </p:nvSpPr>
        <p:spPr>
          <a:xfrm>
            <a:off x="304800" y="1036638"/>
            <a:ext cx="8458200" cy="4983162"/>
          </a:xfrm>
        </p:spPr>
        <p:txBody>
          <a:bodyPr/>
          <a:lstStyle/>
          <a:p>
            <a:pPr marL="0" indent="0" eaLnBrk="1" hangingPunct="1">
              <a:buFontTx/>
              <a:buNone/>
              <a:defRPr/>
            </a:pPr>
            <a:endParaRPr lang="en-US" sz="800" dirty="0">
              <a:latin typeface="Trebuchet MS" pitchFamily="34" charset="0"/>
            </a:endParaRPr>
          </a:p>
          <a:p>
            <a:pPr marL="0" indent="0" eaLnBrk="1" hangingPunct="1">
              <a:buFontTx/>
              <a:buNone/>
              <a:defRPr/>
            </a:pPr>
            <a:endParaRPr lang="en-US" sz="800" dirty="0">
              <a:latin typeface="Trebuchet MS" pitchFamily="34" charset="0"/>
            </a:endParaRPr>
          </a:p>
          <a:p>
            <a:pPr marL="0" indent="0" eaLnBrk="1" hangingPunct="1">
              <a:buFontTx/>
              <a:buNone/>
              <a:defRPr/>
            </a:pPr>
            <a:endParaRPr lang="en-US" sz="800" dirty="0">
              <a:latin typeface="Trebuchet MS" pitchFamily="34" charset="0"/>
            </a:endParaRPr>
          </a:p>
          <a:p>
            <a:pPr eaLnBrk="1" hangingPunct="1">
              <a:buFontTx/>
              <a:buNone/>
              <a:defRPr/>
            </a:pPr>
            <a:r>
              <a:rPr lang="en-US" sz="3600" b="1" dirty="0">
                <a:solidFill>
                  <a:schemeClr val="bg1"/>
                </a:solidFill>
                <a:latin typeface="Trebuchet MS" pitchFamily="34" charset="0"/>
              </a:rPr>
              <a:t>Neon (</a:t>
            </a:r>
            <a:r>
              <a:rPr lang="en-US" sz="3600" b="1" dirty="0" err="1">
                <a:solidFill>
                  <a:schemeClr val="bg1"/>
                </a:solidFill>
                <a:latin typeface="Trebuchet MS" pitchFamily="34" charset="0"/>
              </a:rPr>
              <a:t>10e</a:t>
            </a:r>
            <a:r>
              <a:rPr lang="en-US" sz="3600" b="1" baseline="30000" dirty="0">
                <a:solidFill>
                  <a:schemeClr val="bg1"/>
                </a:solidFill>
                <a:latin typeface="Trebuchet MS" pitchFamily="34" charset="0"/>
              </a:rPr>
              <a:t>-</a:t>
            </a:r>
            <a:r>
              <a:rPr lang="en-US" sz="3600" b="1" dirty="0">
                <a:solidFill>
                  <a:schemeClr val="bg1"/>
                </a:solidFill>
                <a:latin typeface="Trebuchet MS" pitchFamily="34" charset="0"/>
              </a:rPr>
              <a:t>):		</a:t>
            </a:r>
          </a:p>
          <a:p>
            <a:pPr algn="ctr" eaLnBrk="1" hangingPunct="1">
              <a:buFontTx/>
              <a:buNone/>
              <a:defRPr/>
            </a:pPr>
            <a:r>
              <a:rPr lang="en-US" sz="3600" b="1" dirty="0" err="1">
                <a:solidFill>
                  <a:schemeClr val="bg1"/>
                </a:solidFill>
                <a:latin typeface="Trebuchet MS" pitchFamily="34" charset="0"/>
              </a:rPr>
              <a:t>1s</a:t>
            </a:r>
            <a:r>
              <a:rPr lang="en-US" sz="3600" b="1" baseline="30000" dirty="0" err="1">
                <a:solidFill>
                  <a:schemeClr val="bg1"/>
                </a:solidFill>
                <a:latin typeface="Trebuchet MS" pitchFamily="34" charset="0"/>
              </a:rPr>
              <a:t>2</a:t>
            </a:r>
            <a:r>
              <a:rPr lang="en-US" sz="3600" b="1" dirty="0">
                <a:latin typeface="Trebuchet MS" pitchFamily="34" charset="0"/>
              </a:rPr>
              <a:t> </a:t>
            </a:r>
            <a:r>
              <a:rPr lang="en-US" sz="3600" b="1" dirty="0" err="1">
                <a:solidFill>
                  <a:srgbClr val="FF66FF"/>
                </a:solidFill>
                <a:latin typeface="Trebuchet MS" pitchFamily="34" charset="0"/>
              </a:rPr>
              <a:t>2</a:t>
            </a:r>
            <a:r>
              <a:rPr lang="en-US" sz="3600" b="1" dirty="0" err="1">
                <a:solidFill>
                  <a:schemeClr val="bg1"/>
                </a:solidFill>
                <a:latin typeface="Trebuchet MS" pitchFamily="34" charset="0"/>
              </a:rPr>
              <a:t>s</a:t>
            </a:r>
            <a:r>
              <a:rPr lang="en-US" sz="3600" b="1" baseline="30000" dirty="0" err="1">
                <a:solidFill>
                  <a:srgbClr val="FF66FF"/>
                </a:solidFill>
                <a:latin typeface="Trebuchet MS" pitchFamily="34" charset="0"/>
              </a:rPr>
              <a:t>2</a:t>
            </a:r>
            <a:r>
              <a:rPr lang="en-US" sz="3600" b="1" dirty="0">
                <a:latin typeface="Trebuchet MS" pitchFamily="34" charset="0"/>
              </a:rPr>
              <a:t> </a:t>
            </a:r>
            <a:r>
              <a:rPr lang="en-US" sz="3600" b="1" dirty="0" err="1">
                <a:solidFill>
                  <a:srgbClr val="FF66FF"/>
                </a:solidFill>
                <a:latin typeface="Trebuchet MS" pitchFamily="34" charset="0"/>
              </a:rPr>
              <a:t>2</a:t>
            </a:r>
            <a:r>
              <a:rPr lang="en-US" sz="3600" b="1" dirty="0" err="1">
                <a:solidFill>
                  <a:schemeClr val="bg1"/>
                </a:solidFill>
                <a:latin typeface="Trebuchet MS" pitchFamily="34" charset="0"/>
              </a:rPr>
              <a:t>p</a:t>
            </a:r>
            <a:r>
              <a:rPr lang="en-US" sz="3600" b="1" baseline="30000" dirty="0" err="1">
                <a:solidFill>
                  <a:srgbClr val="FF66FF"/>
                </a:solidFill>
                <a:latin typeface="Trebuchet MS" pitchFamily="34" charset="0"/>
              </a:rPr>
              <a:t>6</a:t>
            </a:r>
            <a:endParaRPr lang="en-US" sz="3600" b="1" dirty="0">
              <a:solidFill>
                <a:srgbClr val="FF66FF"/>
              </a:solidFill>
              <a:latin typeface="Trebuchet MS" pitchFamily="34" charset="0"/>
            </a:endParaRPr>
          </a:p>
        </p:txBody>
      </p:sp>
      <p:grpSp>
        <p:nvGrpSpPr>
          <p:cNvPr id="2" name="Group 20">
            <a:extLst>
              <a:ext uri="{FF2B5EF4-FFF2-40B4-BE49-F238E27FC236}">
                <a16:creationId xmlns:a16="http://schemas.microsoft.com/office/drawing/2014/main" id="{F1758251-FD2D-448E-A1CB-16B66AE7732A}"/>
              </a:ext>
            </a:extLst>
          </p:cNvPr>
          <p:cNvGrpSpPr>
            <a:grpSpLocks/>
          </p:cNvGrpSpPr>
          <p:nvPr/>
        </p:nvGrpSpPr>
        <p:grpSpPr bwMode="auto">
          <a:xfrm>
            <a:off x="990600" y="2865438"/>
            <a:ext cx="3505200" cy="1944687"/>
            <a:chOff x="990600" y="3429000"/>
            <a:chExt cx="3505200" cy="1944707"/>
          </a:xfrm>
        </p:grpSpPr>
        <p:sp>
          <p:nvSpPr>
            <p:cNvPr id="13320" name="TextBox 5">
              <a:extLst>
                <a:ext uri="{FF2B5EF4-FFF2-40B4-BE49-F238E27FC236}">
                  <a16:creationId xmlns:a16="http://schemas.microsoft.com/office/drawing/2014/main" id="{049FF370-03C0-4854-90C1-56A585DB033F}"/>
                </a:ext>
              </a:extLst>
            </p:cNvPr>
            <p:cNvSpPr txBox="1">
              <a:spLocks noChangeArrowheads="1"/>
            </p:cNvSpPr>
            <p:nvPr/>
          </p:nvSpPr>
          <p:spPr bwMode="auto">
            <a:xfrm>
              <a:off x="990600" y="4419600"/>
              <a:ext cx="3505200" cy="954107"/>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66FF"/>
                  </a:solidFill>
                  <a:latin typeface="Trebuchet MS" panose="020B0603020202020204" pitchFamily="34" charset="0"/>
                </a:rPr>
                <a:t>2</a:t>
              </a:r>
              <a:r>
                <a:rPr lang="en-US" altLang="en-US" sz="2800" baseline="30000">
                  <a:solidFill>
                    <a:srgbClr val="FF66FF"/>
                  </a:solidFill>
                  <a:latin typeface="Trebuchet MS" panose="020B0603020202020204" pitchFamily="34" charset="0"/>
                </a:rPr>
                <a:t>nd</a:t>
              </a:r>
              <a:r>
                <a:rPr lang="en-US" altLang="en-US" sz="2800">
                  <a:solidFill>
                    <a:srgbClr val="FF66FF"/>
                  </a:solidFill>
                  <a:latin typeface="Trebuchet MS" panose="020B0603020202020204" pitchFamily="34" charset="0"/>
                </a:rPr>
                <a:t> energy level is the valence shell</a:t>
              </a:r>
            </a:p>
          </p:txBody>
        </p:sp>
        <p:cxnSp>
          <p:nvCxnSpPr>
            <p:cNvPr id="8" name="Straight Arrow Connector 7">
              <a:extLst>
                <a:ext uri="{FF2B5EF4-FFF2-40B4-BE49-F238E27FC236}">
                  <a16:creationId xmlns:a16="http://schemas.microsoft.com/office/drawing/2014/main" id="{4E94EB02-5A38-4380-A0C6-15AA00998352}"/>
                </a:ext>
              </a:extLst>
            </p:cNvPr>
            <p:cNvCxnSpPr/>
            <p:nvPr/>
          </p:nvCxnSpPr>
          <p:spPr>
            <a:xfrm flipV="1">
              <a:off x="2743200" y="3429000"/>
              <a:ext cx="1447800" cy="99061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nvGrpSpPr>
          <p:cNvPr id="3" name="Group 19">
            <a:extLst>
              <a:ext uri="{FF2B5EF4-FFF2-40B4-BE49-F238E27FC236}">
                <a16:creationId xmlns:a16="http://schemas.microsoft.com/office/drawing/2014/main" id="{4E72003F-7C86-440D-810A-0C837CE679DA}"/>
              </a:ext>
            </a:extLst>
          </p:cNvPr>
          <p:cNvGrpSpPr>
            <a:grpSpLocks/>
          </p:cNvGrpSpPr>
          <p:nvPr/>
        </p:nvGrpSpPr>
        <p:grpSpPr bwMode="auto">
          <a:xfrm>
            <a:off x="4800600" y="2713038"/>
            <a:ext cx="3962400" cy="2249487"/>
            <a:chOff x="4800600" y="3276600"/>
            <a:chExt cx="3962400" cy="2249507"/>
          </a:xfrm>
        </p:grpSpPr>
        <p:sp>
          <p:nvSpPr>
            <p:cNvPr id="13317" name="TextBox 9">
              <a:extLst>
                <a:ext uri="{FF2B5EF4-FFF2-40B4-BE49-F238E27FC236}">
                  <a16:creationId xmlns:a16="http://schemas.microsoft.com/office/drawing/2014/main" id="{F9AD3AA4-AA80-45AD-BDC6-36CB13ED7A36}"/>
                </a:ext>
              </a:extLst>
            </p:cNvPr>
            <p:cNvSpPr txBox="1">
              <a:spLocks noChangeArrowheads="1"/>
            </p:cNvSpPr>
            <p:nvPr/>
          </p:nvSpPr>
          <p:spPr bwMode="auto">
            <a:xfrm>
              <a:off x="5257800" y="4572000"/>
              <a:ext cx="3505200" cy="954107"/>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66FF"/>
                  </a:solidFill>
                  <a:latin typeface="Trebuchet MS" panose="020B0603020202020204" pitchFamily="34" charset="0"/>
                </a:rPr>
                <a:t>2 + 6 = 8 valence electrons</a:t>
              </a:r>
              <a:endParaRPr lang="en-US" altLang="en-US" sz="2800" baseline="-25000">
                <a:solidFill>
                  <a:srgbClr val="FF66FF"/>
                </a:solidFill>
                <a:latin typeface="Trebuchet MS" panose="020B0603020202020204" pitchFamily="34" charset="0"/>
              </a:endParaRPr>
            </a:p>
          </p:txBody>
        </p:sp>
        <p:cxnSp>
          <p:nvCxnSpPr>
            <p:cNvPr id="11" name="Straight Arrow Connector 10">
              <a:extLst>
                <a:ext uri="{FF2B5EF4-FFF2-40B4-BE49-F238E27FC236}">
                  <a16:creationId xmlns:a16="http://schemas.microsoft.com/office/drawing/2014/main" id="{44B27B65-BDB7-4548-B977-4D9CCF3618FA}"/>
                </a:ext>
              </a:extLst>
            </p:cNvPr>
            <p:cNvCxnSpPr>
              <a:stCxn id="13317" idx="0"/>
            </p:cNvCxnSpPr>
            <p:nvPr/>
          </p:nvCxnSpPr>
          <p:spPr>
            <a:xfrm flipH="1" flipV="1">
              <a:off x="5638800" y="3276600"/>
              <a:ext cx="1371600" cy="1295412"/>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36A73FD-3FA4-43CA-AA37-A6AEE3485B83}"/>
                </a:ext>
              </a:extLst>
            </p:cNvPr>
            <p:cNvCxnSpPr/>
            <p:nvPr/>
          </p:nvCxnSpPr>
          <p:spPr>
            <a:xfrm flipH="1" flipV="1">
              <a:off x="4800600" y="3352801"/>
              <a:ext cx="1219200" cy="1219211"/>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animEffect transition="in" filter="plus(in)">
                                      <p:cBhvr>
                                        <p:cTn id="7" dur="500"/>
                                        <p:tgtEl>
                                          <p:spTgt spid="2867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8675">
                                            <p:txEl>
                                              <p:pRg st="4" end="4"/>
                                            </p:txEl>
                                          </p:spTgt>
                                        </p:tgtEl>
                                        <p:attrNameLst>
                                          <p:attrName>style.visibility</p:attrName>
                                        </p:attrNameLst>
                                      </p:cBhvr>
                                      <p:to>
                                        <p:strVal val="visible"/>
                                      </p:to>
                                    </p:set>
                                    <p:animEffect transition="in" filter="plus(in)">
                                      <p:cBhvr>
                                        <p:cTn id="12" dur="500"/>
                                        <p:tgtEl>
                                          <p:spTgt spid="28675">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8B905F4-06FB-4FCC-8A34-2E43ED714781}"/>
              </a:ext>
            </a:extLst>
          </p:cNvPr>
          <p:cNvSpPr>
            <a:spLocks noGrp="1"/>
          </p:cNvSpPr>
          <p:nvPr>
            <p:ph type="ctrTitle"/>
          </p:nvPr>
        </p:nvSpPr>
        <p:spPr>
          <a:xfrm>
            <a:off x="685800" y="1931988"/>
            <a:ext cx="7772400" cy="2994025"/>
          </a:xfrm>
        </p:spPr>
        <p:txBody>
          <a:bodyPr/>
          <a:lstStyle/>
          <a:p>
            <a:r>
              <a:rPr lang="en-US" altLang="en-US" sz="9600" b="1" dirty="0">
                <a:solidFill>
                  <a:schemeClr val="bg1"/>
                </a:solidFill>
                <a:latin typeface="Trebuchet MS" panose="020B0603020202020204" pitchFamily="34" charset="0"/>
              </a:rPr>
              <a:t>Questions?</a:t>
            </a:r>
            <a:br>
              <a:rPr lang="en-US" altLang="en-US" sz="9600" b="1" dirty="0">
                <a:solidFill>
                  <a:schemeClr val="bg1"/>
                </a:solidFill>
                <a:latin typeface="Trebuchet MS" panose="020B0603020202020204" pitchFamily="34" charset="0"/>
              </a:rPr>
            </a:br>
            <a:r>
              <a:rPr lang="en-US" altLang="en-US" sz="6000" b="1" i="1" dirty="0">
                <a:solidFill>
                  <a:srgbClr val="FF66FF"/>
                </a:solidFill>
                <a:latin typeface="Trebuchet MS" panose="020B0603020202020204" pitchFamily="34" charset="0"/>
              </a:rPr>
              <a:t>Begin Worksheet #3</a:t>
            </a:r>
            <a:endParaRPr lang="en-US" altLang="en-US" sz="9600" b="1" i="1" dirty="0">
              <a:solidFill>
                <a:schemeClr val="bg1"/>
              </a:solidFill>
              <a:latin typeface="Trebuchet MS" panose="020B0603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49AC559-7678-4086-A771-47150C1A0ACE}"/>
              </a:ext>
            </a:extLst>
          </p:cNvPr>
          <p:cNvSpPr>
            <a:spLocks noGrp="1"/>
          </p:cNvSpPr>
          <p:nvPr>
            <p:ph type="title"/>
          </p:nvPr>
        </p:nvSpPr>
        <p:spPr/>
        <p:txBody>
          <a:bodyPr/>
          <a:lstStyle/>
          <a:p>
            <a:pPr eaLnBrk="1" hangingPunct="1">
              <a:defRPr/>
            </a:pPr>
            <a:r>
              <a:rPr lang="en-US" b="1" dirty="0">
                <a:solidFill>
                  <a:srgbClr val="FF66FF"/>
                </a:solidFill>
                <a:effectLst>
                  <a:outerShdw blurRad="38100" dist="38100" dir="2700000" algn="tl">
                    <a:srgbClr val="000000">
                      <a:alpha val="43137"/>
                    </a:srgbClr>
                  </a:outerShdw>
                </a:effectLst>
                <a:latin typeface="Script MT Bold" panose="03040602040607080904" pitchFamily="66" charset="0"/>
              </a:rPr>
              <a:t>After today you should be able to…</a:t>
            </a:r>
          </a:p>
        </p:txBody>
      </p:sp>
      <p:sp>
        <p:nvSpPr>
          <p:cNvPr id="3075" name="Content Placeholder 2">
            <a:extLst>
              <a:ext uri="{FF2B5EF4-FFF2-40B4-BE49-F238E27FC236}">
                <a16:creationId xmlns:a16="http://schemas.microsoft.com/office/drawing/2014/main" id="{D785A5E4-49CE-4901-9077-CDDCB8CEE236}"/>
              </a:ext>
            </a:extLst>
          </p:cNvPr>
          <p:cNvSpPr>
            <a:spLocks noGrp="1"/>
          </p:cNvSpPr>
          <p:nvPr>
            <p:ph idx="1"/>
          </p:nvPr>
        </p:nvSpPr>
        <p:spPr>
          <a:xfrm>
            <a:off x="457200" y="1600200"/>
            <a:ext cx="8229600" cy="4800600"/>
          </a:xfrm>
        </p:spPr>
        <p:txBody>
          <a:bodyPr/>
          <a:lstStyle/>
          <a:p>
            <a:pPr eaLnBrk="1" hangingPunct="1">
              <a:defRPr/>
            </a:pPr>
            <a:r>
              <a:rPr lang="en-US" dirty="0">
                <a:solidFill>
                  <a:schemeClr val="bg1"/>
                </a:solidFill>
                <a:effectLst>
                  <a:outerShdw blurRad="38100" dist="38100" dir="2700000" algn="tl">
                    <a:srgbClr val="000000">
                      <a:alpha val="43137"/>
                    </a:srgbClr>
                  </a:outerShdw>
                </a:effectLst>
                <a:latin typeface="Trebuchet MS" pitchFamily="34" charset="0"/>
              </a:rPr>
              <a:t>Write electron configurations for elements and monatomic ions</a:t>
            </a:r>
          </a:p>
          <a:p>
            <a:pPr eaLnBrk="1" hangingPunct="1">
              <a:defRPr/>
            </a:pPr>
            <a:r>
              <a:rPr lang="en-US" dirty="0">
                <a:solidFill>
                  <a:schemeClr val="bg1"/>
                </a:solidFill>
                <a:effectLst>
                  <a:outerShdw blurRad="38100" dist="38100" dir="2700000" algn="tl">
                    <a:srgbClr val="000000">
                      <a:alpha val="43137"/>
                    </a:srgbClr>
                  </a:outerShdw>
                </a:effectLst>
                <a:latin typeface="Trebuchet MS" pitchFamily="34" charset="0"/>
              </a:rPr>
              <a:t>Write noble gas abbreviations using the previous electron configuration objectives</a:t>
            </a:r>
          </a:p>
          <a:p>
            <a:pPr eaLnBrk="1" hangingPunct="1">
              <a:defRPr/>
            </a:pPr>
            <a:r>
              <a:rPr lang="en-US" dirty="0">
                <a:solidFill>
                  <a:schemeClr val="bg1"/>
                </a:solidFill>
                <a:effectLst>
                  <a:outerShdw blurRad="38100" dist="38100" dir="2700000" algn="tl">
                    <a:srgbClr val="000000">
                      <a:alpha val="43137"/>
                    </a:srgbClr>
                  </a:outerShdw>
                </a:effectLst>
                <a:latin typeface="Trebuchet MS" pitchFamily="34" charset="0"/>
              </a:rPr>
              <a:t>Classify elements based on their outermost electron configuration </a:t>
            </a:r>
          </a:p>
          <a:p>
            <a:pPr eaLnBrk="1" hangingPunct="1">
              <a:defRPr/>
            </a:pPr>
            <a:r>
              <a:rPr lang="en-US" dirty="0">
                <a:solidFill>
                  <a:schemeClr val="bg1"/>
                </a:solidFill>
                <a:effectLst>
                  <a:outerShdw blurRad="38100" dist="38100" dir="2700000" algn="tl">
                    <a:srgbClr val="000000">
                      <a:alpha val="43137"/>
                    </a:srgbClr>
                  </a:outerShdw>
                </a:effectLst>
                <a:latin typeface="Trebuchet MS" pitchFamily="34" charset="0"/>
              </a:rPr>
              <a:t>Obtain the amount of valence electrons from an electron configuration</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a:extLst>
              <a:ext uri="{FF2B5EF4-FFF2-40B4-BE49-F238E27FC236}">
                <a16:creationId xmlns:a16="http://schemas.microsoft.com/office/drawing/2014/main" id="{E1CFCF77-DD1D-4074-9E9C-542E8F1BF330}"/>
              </a:ext>
            </a:extLst>
          </p:cNvPr>
          <p:cNvSpPr>
            <a:spLocks noGrp="1"/>
          </p:cNvSpPr>
          <p:nvPr>
            <p:ph type="title"/>
          </p:nvPr>
        </p:nvSpPr>
        <p:spPr/>
        <p:txBody>
          <a:bodyPr/>
          <a:lstStyle/>
          <a:p>
            <a:pPr eaLnBrk="1" hangingPunct="1">
              <a:defRPr/>
            </a:pPr>
            <a:r>
              <a:rPr lang="en-US" sz="4000" b="1" dirty="0">
                <a:solidFill>
                  <a:srgbClr val="FF66FF"/>
                </a:solidFill>
                <a:effectLst>
                  <a:outerShdw blurRad="38100" dist="38100" dir="2700000" algn="tl">
                    <a:srgbClr val="000000">
                      <a:alpha val="43137"/>
                    </a:srgbClr>
                  </a:outerShdw>
                </a:effectLst>
                <a:latin typeface="Trebuchet MS" pitchFamily="34" charset="0"/>
              </a:rPr>
              <a:t>Writing Electron Configurations from the Periodic Table</a:t>
            </a:r>
          </a:p>
        </p:txBody>
      </p:sp>
      <p:sp>
        <p:nvSpPr>
          <p:cNvPr id="4100" name="Content Placeholder 2">
            <a:extLst>
              <a:ext uri="{FF2B5EF4-FFF2-40B4-BE49-F238E27FC236}">
                <a16:creationId xmlns:a16="http://schemas.microsoft.com/office/drawing/2014/main" id="{30D5A450-D307-4350-935D-F17FA80E4478}"/>
              </a:ext>
            </a:extLst>
          </p:cNvPr>
          <p:cNvSpPr>
            <a:spLocks noGrp="1"/>
          </p:cNvSpPr>
          <p:nvPr>
            <p:ph idx="1"/>
          </p:nvPr>
        </p:nvSpPr>
        <p:spPr/>
        <p:txBody>
          <a:bodyPr anchor="ctr"/>
          <a:lstStyle/>
          <a:p>
            <a:pPr marL="0" indent="0" algn="ctr" eaLnBrk="1" hangingPunct="1">
              <a:buFontTx/>
              <a:buNone/>
              <a:defRPr/>
            </a:pPr>
            <a:r>
              <a:rPr lang="en-US" sz="3600" i="1" dirty="0">
                <a:solidFill>
                  <a:schemeClr val="bg1"/>
                </a:solidFill>
                <a:effectLst>
                  <a:outerShdw blurRad="38100" dist="38100" dir="2700000" algn="tl">
                    <a:srgbClr val="000000">
                      <a:alpha val="43137"/>
                    </a:srgbClr>
                  </a:outerShdw>
                </a:effectLst>
                <a:latin typeface="Trebuchet MS" pitchFamily="34" charset="0"/>
              </a:rPr>
              <a:t>…You need a shiny new Periodic Table and 4 different colored markers/pens.  Let’s label it!</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Content Placeholder 3" descr="BlankPeriodicTable.jpg">
            <a:extLst>
              <a:ext uri="{FF2B5EF4-FFF2-40B4-BE49-F238E27FC236}">
                <a16:creationId xmlns:a16="http://schemas.microsoft.com/office/drawing/2014/main" id="{778E8EC8-CFBF-451C-B29D-5ECB36EEDA4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228600"/>
            <a:ext cx="8767763" cy="5562600"/>
          </a:xfrm>
        </p:spPr>
      </p:pic>
      <p:sp>
        <p:nvSpPr>
          <p:cNvPr id="5" name="TextBox 4">
            <a:extLst>
              <a:ext uri="{FF2B5EF4-FFF2-40B4-BE49-F238E27FC236}">
                <a16:creationId xmlns:a16="http://schemas.microsoft.com/office/drawing/2014/main" id="{7185AAF7-6D31-4718-BFF9-2D78ADF318F3}"/>
              </a:ext>
            </a:extLst>
          </p:cNvPr>
          <p:cNvSpPr txBox="1">
            <a:spLocks noChangeArrowheads="1"/>
          </p:cNvSpPr>
          <p:nvPr/>
        </p:nvSpPr>
        <p:spPr bwMode="auto">
          <a:xfrm>
            <a:off x="228600" y="9144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FF0000"/>
                </a:solidFill>
                <a:latin typeface="Trebuchet MS" panose="020B0603020202020204" pitchFamily="34" charset="0"/>
              </a:rPr>
              <a:t>1s</a:t>
            </a:r>
          </a:p>
        </p:txBody>
      </p:sp>
      <p:sp>
        <p:nvSpPr>
          <p:cNvPr id="8" name="TextBox 7">
            <a:extLst>
              <a:ext uri="{FF2B5EF4-FFF2-40B4-BE49-F238E27FC236}">
                <a16:creationId xmlns:a16="http://schemas.microsoft.com/office/drawing/2014/main" id="{09956CE3-70B5-4075-90B3-7502DA19D541}"/>
              </a:ext>
            </a:extLst>
          </p:cNvPr>
          <p:cNvSpPr txBox="1">
            <a:spLocks noChangeArrowheads="1"/>
          </p:cNvSpPr>
          <p:nvPr/>
        </p:nvSpPr>
        <p:spPr bwMode="auto">
          <a:xfrm>
            <a:off x="228600" y="14287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2s</a:t>
            </a:r>
          </a:p>
        </p:txBody>
      </p:sp>
      <p:sp>
        <p:nvSpPr>
          <p:cNvPr id="9" name="TextBox 8">
            <a:extLst>
              <a:ext uri="{FF2B5EF4-FFF2-40B4-BE49-F238E27FC236}">
                <a16:creationId xmlns:a16="http://schemas.microsoft.com/office/drawing/2014/main" id="{983E2290-1210-42F9-881B-A788F23D020B}"/>
              </a:ext>
            </a:extLst>
          </p:cNvPr>
          <p:cNvSpPr txBox="1">
            <a:spLocks noChangeArrowheads="1"/>
          </p:cNvSpPr>
          <p:nvPr/>
        </p:nvSpPr>
        <p:spPr bwMode="auto">
          <a:xfrm>
            <a:off x="228600" y="1885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3s</a:t>
            </a:r>
          </a:p>
        </p:txBody>
      </p:sp>
      <p:sp>
        <p:nvSpPr>
          <p:cNvPr id="10" name="TextBox 9">
            <a:extLst>
              <a:ext uri="{FF2B5EF4-FFF2-40B4-BE49-F238E27FC236}">
                <a16:creationId xmlns:a16="http://schemas.microsoft.com/office/drawing/2014/main" id="{F34AE342-D25D-46AD-A598-01E8ED54AF0D}"/>
              </a:ext>
            </a:extLst>
          </p:cNvPr>
          <p:cNvSpPr txBox="1">
            <a:spLocks noChangeArrowheads="1"/>
          </p:cNvSpPr>
          <p:nvPr/>
        </p:nvSpPr>
        <p:spPr bwMode="auto">
          <a:xfrm>
            <a:off x="228600" y="23622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4s</a:t>
            </a:r>
          </a:p>
        </p:txBody>
      </p:sp>
      <p:sp>
        <p:nvSpPr>
          <p:cNvPr id="11" name="TextBox 10">
            <a:extLst>
              <a:ext uri="{FF2B5EF4-FFF2-40B4-BE49-F238E27FC236}">
                <a16:creationId xmlns:a16="http://schemas.microsoft.com/office/drawing/2014/main" id="{7E720398-4545-45A9-B6D4-3F9403371BD7}"/>
              </a:ext>
            </a:extLst>
          </p:cNvPr>
          <p:cNvSpPr txBox="1">
            <a:spLocks noChangeArrowheads="1"/>
          </p:cNvSpPr>
          <p:nvPr/>
        </p:nvSpPr>
        <p:spPr bwMode="auto">
          <a:xfrm>
            <a:off x="228600" y="28765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5s</a:t>
            </a:r>
          </a:p>
        </p:txBody>
      </p:sp>
      <p:sp>
        <p:nvSpPr>
          <p:cNvPr id="12" name="TextBox 11">
            <a:extLst>
              <a:ext uri="{FF2B5EF4-FFF2-40B4-BE49-F238E27FC236}">
                <a16:creationId xmlns:a16="http://schemas.microsoft.com/office/drawing/2014/main" id="{D16A096A-E35D-43A4-8951-6E3A0076B70D}"/>
              </a:ext>
            </a:extLst>
          </p:cNvPr>
          <p:cNvSpPr txBox="1">
            <a:spLocks noChangeArrowheads="1"/>
          </p:cNvSpPr>
          <p:nvPr/>
        </p:nvSpPr>
        <p:spPr bwMode="auto">
          <a:xfrm>
            <a:off x="228600" y="33337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6s</a:t>
            </a:r>
          </a:p>
        </p:txBody>
      </p:sp>
      <p:sp>
        <p:nvSpPr>
          <p:cNvPr id="13" name="TextBox 12">
            <a:extLst>
              <a:ext uri="{FF2B5EF4-FFF2-40B4-BE49-F238E27FC236}">
                <a16:creationId xmlns:a16="http://schemas.microsoft.com/office/drawing/2014/main" id="{0072D163-3898-49B9-9E82-250BB07565E1}"/>
              </a:ext>
            </a:extLst>
          </p:cNvPr>
          <p:cNvSpPr txBox="1">
            <a:spLocks noChangeArrowheads="1"/>
          </p:cNvSpPr>
          <p:nvPr/>
        </p:nvSpPr>
        <p:spPr bwMode="auto">
          <a:xfrm>
            <a:off x="228600"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FF0000"/>
                </a:solidFill>
                <a:latin typeface="Trebuchet MS" panose="020B0603020202020204" pitchFamily="34" charset="0"/>
              </a:rPr>
              <a:t>7s</a:t>
            </a:r>
          </a:p>
        </p:txBody>
      </p:sp>
      <p:sp>
        <p:nvSpPr>
          <p:cNvPr id="14" name="TextBox 13">
            <a:extLst>
              <a:ext uri="{FF2B5EF4-FFF2-40B4-BE49-F238E27FC236}">
                <a16:creationId xmlns:a16="http://schemas.microsoft.com/office/drawing/2014/main" id="{89230341-4C53-4937-B42D-18B710254671}"/>
              </a:ext>
            </a:extLst>
          </p:cNvPr>
          <p:cNvSpPr txBox="1">
            <a:spLocks noChangeArrowheads="1"/>
          </p:cNvSpPr>
          <p:nvPr/>
        </p:nvSpPr>
        <p:spPr bwMode="auto">
          <a:xfrm>
            <a:off x="5813425" y="14478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2p</a:t>
            </a:r>
          </a:p>
        </p:txBody>
      </p:sp>
      <p:sp>
        <p:nvSpPr>
          <p:cNvPr id="15" name="TextBox 14">
            <a:extLst>
              <a:ext uri="{FF2B5EF4-FFF2-40B4-BE49-F238E27FC236}">
                <a16:creationId xmlns:a16="http://schemas.microsoft.com/office/drawing/2014/main" id="{E6817A03-4F8D-4A97-811E-06352C4B19CC}"/>
              </a:ext>
            </a:extLst>
          </p:cNvPr>
          <p:cNvSpPr txBox="1">
            <a:spLocks noChangeArrowheads="1"/>
          </p:cNvSpPr>
          <p:nvPr/>
        </p:nvSpPr>
        <p:spPr bwMode="auto">
          <a:xfrm>
            <a:off x="5821363" y="1885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3p</a:t>
            </a:r>
          </a:p>
        </p:txBody>
      </p:sp>
      <p:sp>
        <p:nvSpPr>
          <p:cNvPr id="16" name="TextBox 15">
            <a:extLst>
              <a:ext uri="{FF2B5EF4-FFF2-40B4-BE49-F238E27FC236}">
                <a16:creationId xmlns:a16="http://schemas.microsoft.com/office/drawing/2014/main" id="{0AF768C8-0900-4461-B8D4-CC13C9D18B2D}"/>
              </a:ext>
            </a:extLst>
          </p:cNvPr>
          <p:cNvSpPr txBox="1">
            <a:spLocks noChangeArrowheads="1"/>
          </p:cNvSpPr>
          <p:nvPr/>
        </p:nvSpPr>
        <p:spPr bwMode="auto">
          <a:xfrm>
            <a:off x="5821363" y="2419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4p</a:t>
            </a:r>
          </a:p>
        </p:txBody>
      </p:sp>
      <p:sp>
        <p:nvSpPr>
          <p:cNvPr id="17" name="TextBox 16">
            <a:extLst>
              <a:ext uri="{FF2B5EF4-FFF2-40B4-BE49-F238E27FC236}">
                <a16:creationId xmlns:a16="http://schemas.microsoft.com/office/drawing/2014/main" id="{A7BB9AE0-A83F-4BDD-959D-BF15F5EA5CCB}"/>
              </a:ext>
            </a:extLst>
          </p:cNvPr>
          <p:cNvSpPr txBox="1">
            <a:spLocks noChangeArrowheads="1"/>
          </p:cNvSpPr>
          <p:nvPr/>
        </p:nvSpPr>
        <p:spPr bwMode="auto">
          <a:xfrm>
            <a:off x="5821363" y="29527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5p</a:t>
            </a:r>
          </a:p>
        </p:txBody>
      </p:sp>
      <p:sp>
        <p:nvSpPr>
          <p:cNvPr id="18" name="TextBox 17">
            <a:extLst>
              <a:ext uri="{FF2B5EF4-FFF2-40B4-BE49-F238E27FC236}">
                <a16:creationId xmlns:a16="http://schemas.microsoft.com/office/drawing/2014/main" id="{BF9C847F-690A-4DFD-82AB-72200DF2FEDA}"/>
              </a:ext>
            </a:extLst>
          </p:cNvPr>
          <p:cNvSpPr txBox="1">
            <a:spLocks noChangeArrowheads="1"/>
          </p:cNvSpPr>
          <p:nvPr/>
        </p:nvSpPr>
        <p:spPr bwMode="auto">
          <a:xfrm>
            <a:off x="5821363" y="3409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6p</a:t>
            </a:r>
          </a:p>
        </p:txBody>
      </p:sp>
      <p:sp>
        <p:nvSpPr>
          <p:cNvPr id="19" name="TextBox 18">
            <a:extLst>
              <a:ext uri="{FF2B5EF4-FFF2-40B4-BE49-F238E27FC236}">
                <a16:creationId xmlns:a16="http://schemas.microsoft.com/office/drawing/2014/main" id="{40B17CE2-C8E3-4B2A-B667-7F5D8C5CAE12}"/>
              </a:ext>
            </a:extLst>
          </p:cNvPr>
          <p:cNvSpPr txBox="1">
            <a:spLocks noChangeArrowheads="1"/>
          </p:cNvSpPr>
          <p:nvPr/>
        </p:nvSpPr>
        <p:spPr bwMode="auto">
          <a:xfrm>
            <a:off x="5813425"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7p</a:t>
            </a:r>
          </a:p>
        </p:txBody>
      </p:sp>
      <p:sp>
        <p:nvSpPr>
          <p:cNvPr id="20" name="TextBox 19">
            <a:extLst>
              <a:ext uri="{FF2B5EF4-FFF2-40B4-BE49-F238E27FC236}">
                <a16:creationId xmlns:a16="http://schemas.microsoft.com/office/drawing/2014/main" id="{7C8A6C28-FC37-4EDD-99D3-8271751A5691}"/>
              </a:ext>
            </a:extLst>
          </p:cNvPr>
          <p:cNvSpPr txBox="1">
            <a:spLocks noChangeArrowheads="1"/>
          </p:cNvSpPr>
          <p:nvPr/>
        </p:nvSpPr>
        <p:spPr bwMode="auto">
          <a:xfrm>
            <a:off x="1143000" y="24384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66FF33"/>
                </a:solidFill>
                <a:latin typeface="Trebuchet MS" panose="020B0603020202020204" pitchFamily="34" charset="0"/>
              </a:rPr>
              <a:t>3d</a:t>
            </a:r>
          </a:p>
        </p:txBody>
      </p:sp>
      <p:sp>
        <p:nvSpPr>
          <p:cNvPr id="21" name="TextBox 20">
            <a:extLst>
              <a:ext uri="{FF2B5EF4-FFF2-40B4-BE49-F238E27FC236}">
                <a16:creationId xmlns:a16="http://schemas.microsoft.com/office/drawing/2014/main" id="{22FDCE04-4727-4324-A7D1-6368E3AB9BC7}"/>
              </a:ext>
            </a:extLst>
          </p:cNvPr>
          <p:cNvSpPr txBox="1">
            <a:spLocks noChangeArrowheads="1"/>
          </p:cNvSpPr>
          <p:nvPr/>
        </p:nvSpPr>
        <p:spPr bwMode="auto">
          <a:xfrm>
            <a:off x="1143000" y="29718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66FF33"/>
                </a:solidFill>
                <a:latin typeface="Trebuchet MS" panose="020B0603020202020204" pitchFamily="34" charset="0"/>
              </a:rPr>
              <a:t>4d</a:t>
            </a:r>
          </a:p>
        </p:txBody>
      </p:sp>
      <p:sp>
        <p:nvSpPr>
          <p:cNvPr id="22" name="TextBox 21">
            <a:extLst>
              <a:ext uri="{FF2B5EF4-FFF2-40B4-BE49-F238E27FC236}">
                <a16:creationId xmlns:a16="http://schemas.microsoft.com/office/drawing/2014/main" id="{71F4BFC4-BDE7-4EDB-A80E-C9AF5F08E2C4}"/>
              </a:ext>
            </a:extLst>
          </p:cNvPr>
          <p:cNvSpPr txBox="1">
            <a:spLocks noChangeArrowheads="1"/>
          </p:cNvSpPr>
          <p:nvPr/>
        </p:nvSpPr>
        <p:spPr bwMode="auto">
          <a:xfrm>
            <a:off x="1143000" y="34861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66FF33"/>
                </a:solidFill>
                <a:latin typeface="Trebuchet MS" panose="020B0603020202020204" pitchFamily="34" charset="0"/>
              </a:rPr>
              <a:t>5d</a:t>
            </a:r>
          </a:p>
        </p:txBody>
      </p:sp>
      <p:sp>
        <p:nvSpPr>
          <p:cNvPr id="23" name="TextBox 22">
            <a:extLst>
              <a:ext uri="{FF2B5EF4-FFF2-40B4-BE49-F238E27FC236}">
                <a16:creationId xmlns:a16="http://schemas.microsoft.com/office/drawing/2014/main" id="{D5C62B2D-E495-4990-A026-20342E641979}"/>
              </a:ext>
            </a:extLst>
          </p:cNvPr>
          <p:cNvSpPr txBox="1">
            <a:spLocks noChangeArrowheads="1"/>
          </p:cNvSpPr>
          <p:nvPr/>
        </p:nvSpPr>
        <p:spPr bwMode="auto">
          <a:xfrm>
            <a:off x="1143000"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66FF33"/>
                </a:solidFill>
                <a:latin typeface="Trebuchet MS" panose="020B0603020202020204" pitchFamily="34" charset="0"/>
              </a:rPr>
              <a:t>6d</a:t>
            </a:r>
          </a:p>
        </p:txBody>
      </p:sp>
      <p:sp>
        <p:nvSpPr>
          <p:cNvPr id="24" name="TextBox 23">
            <a:extLst>
              <a:ext uri="{FF2B5EF4-FFF2-40B4-BE49-F238E27FC236}">
                <a16:creationId xmlns:a16="http://schemas.microsoft.com/office/drawing/2014/main" id="{917006E0-3484-4355-BE63-4D98DBFD622B}"/>
              </a:ext>
            </a:extLst>
          </p:cNvPr>
          <p:cNvSpPr txBox="1">
            <a:spLocks noChangeArrowheads="1"/>
          </p:cNvSpPr>
          <p:nvPr/>
        </p:nvSpPr>
        <p:spPr bwMode="auto">
          <a:xfrm>
            <a:off x="1781175" y="46069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7030A0"/>
                </a:solidFill>
                <a:latin typeface="Trebuchet MS" panose="020B0603020202020204" pitchFamily="34" charset="0"/>
              </a:rPr>
              <a:t>4f</a:t>
            </a:r>
          </a:p>
        </p:txBody>
      </p:sp>
      <p:sp>
        <p:nvSpPr>
          <p:cNvPr id="25" name="TextBox 24">
            <a:extLst>
              <a:ext uri="{FF2B5EF4-FFF2-40B4-BE49-F238E27FC236}">
                <a16:creationId xmlns:a16="http://schemas.microsoft.com/office/drawing/2014/main" id="{121C63CC-2565-498A-A69D-1F37A36386FB}"/>
              </a:ext>
            </a:extLst>
          </p:cNvPr>
          <p:cNvSpPr txBox="1">
            <a:spLocks noChangeArrowheads="1"/>
          </p:cNvSpPr>
          <p:nvPr/>
        </p:nvSpPr>
        <p:spPr bwMode="auto">
          <a:xfrm>
            <a:off x="1781175" y="5086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7030A0"/>
                </a:solidFill>
                <a:latin typeface="Trebuchet MS" panose="020B0603020202020204" pitchFamily="34" charset="0"/>
              </a:rPr>
              <a:t>5f</a:t>
            </a:r>
          </a:p>
        </p:txBody>
      </p:sp>
      <p:sp>
        <p:nvSpPr>
          <p:cNvPr id="5142" name="TextBox 25">
            <a:extLst>
              <a:ext uri="{FF2B5EF4-FFF2-40B4-BE49-F238E27FC236}">
                <a16:creationId xmlns:a16="http://schemas.microsoft.com/office/drawing/2014/main" id="{4B4247E5-277C-4C9E-B587-30F7243C248E}"/>
              </a:ext>
            </a:extLst>
          </p:cNvPr>
          <p:cNvSpPr txBox="1">
            <a:spLocks noChangeArrowheads="1"/>
          </p:cNvSpPr>
          <p:nvPr/>
        </p:nvSpPr>
        <p:spPr bwMode="auto">
          <a:xfrm>
            <a:off x="1524000" y="152400"/>
            <a:ext cx="480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i="1">
                <a:latin typeface="Trebuchet MS" panose="020B0603020202020204" pitchFamily="34" charset="0"/>
              </a:rPr>
              <a:t>Labeling The Periodic Table:</a:t>
            </a:r>
          </a:p>
        </p:txBody>
      </p:sp>
      <p:sp>
        <p:nvSpPr>
          <p:cNvPr id="27" name="TextBox 26">
            <a:extLst>
              <a:ext uri="{FF2B5EF4-FFF2-40B4-BE49-F238E27FC236}">
                <a16:creationId xmlns:a16="http://schemas.microsoft.com/office/drawing/2014/main" id="{9D33F43B-F0A5-424B-A53F-F83B1D07A003}"/>
              </a:ext>
            </a:extLst>
          </p:cNvPr>
          <p:cNvSpPr txBox="1">
            <a:spLocks noChangeArrowheads="1"/>
          </p:cNvSpPr>
          <p:nvPr/>
        </p:nvSpPr>
        <p:spPr bwMode="auto">
          <a:xfrm>
            <a:off x="6858000" y="14478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solidFill>
                  <a:srgbClr val="00B0F0"/>
                </a:solidFill>
                <a:latin typeface="Trebuchet MS" panose="020B0603020202020204" pitchFamily="34" charset="0"/>
              </a:rPr>
              <a:t>N</a:t>
            </a:r>
          </a:p>
        </p:txBody>
      </p:sp>
      <p:sp>
        <p:nvSpPr>
          <p:cNvPr id="28" name="TextBox 27">
            <a:extLst>
              <a:ext uri="{FF2B5EF4-FFF2-40B4-BE49-F238E27FC236}">
                <a16:creationId xmlns:a16="http://schemas.microsoft.com/office/drawing/2014/main" id="{41442577-55E4-4803-811D-16914275C40C}"/>
              </a:ext>
            </a:extLst>
          </p:cNvPr>
          <p:cNvSpPr txBox="1">
            <a:spLocks noChangeArrowheads="1"/>
          </p:cNvSpPr>
          <p:nvPr/>
        </p:nvSpPr>
        <p:spPr bwMode="auto">
          <a:xfrm>
            <a:off x="1600200" y="609600"/>
            <a:ext cx="495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000" dirty="0">
                <a:latin typeface="Trebuchet MS" panose="020B0603020202020204" pitchFamily="34" charset="0"/>
              </a:rPr>
              <a:t>Allow each box to represent an electron</a:t>
            </a:r>
          </a:p>
          <a:p>
            <a:pPr eaLnBrk="1" hangingPunct="1">
              <a:spcBef>
                <a:spcPct val="0"/>
              </a:spcBef>
            </a:pPr>
            <a:r>
              <a:rPr lang="en-US" altLang="en-US" sz="2000" dirty="0">
                <a:latin typeface="Trebuchet MS" panose="020B0603020202020204" pitchFamily="34" charset="0"/>
              </a:rPr>
              <a:t>Read from left to right </a:t>
            </a:r>
            <a:r>
              <a:rPr lang="en-US" altLang="en-US" sz="2000" dirty="0">
                <a:latin typeface="Trebuchet MS" panose="020B0603020202020204" pitchFamily="34" charset="0"/>
                <a:sym typeface="Wingdings" panose="05000000000000000000" pitchFamily="2" charset="2"/>
              </a:rPr>
              <a:t></a:t>
            </a:r>
            <a:endParaRPr lang="en-US" altLang="en-US" sz="2000" dirty="0">
              <a:latin typeface="Trebuchet MS" panose="020B0603020202020204" pitchFamily="34" charset="0"/>
            </a:endParaRPr>
          </a:p>
        </p:txBody>
      </p:sp>
      <p:sp>
        <p:nvSpPr>
          <p:cNvPr id="29" name="TextBox 28">
            <a:extLst>
              <a:ext uri="{FF2B5EF4-FFF2-40B4-BE49-F238E27FC236}">
                <a16:creationId xmlns:a16="http://schemas.microsoft.com/office/drawing/2014/main" id="{355AA28D-B4AE-4DA3-BEDC-B7D0E7593210}"/>
              </a:ext>
            </a:extLst>
          </p:cNvPr>
          <p:cNvSpPr txBox="1">
            <a:spLocks noChangeArrowheads="1"/>
          </p:cNvSpPr>
          <p:nvPr/>
        </p:nvSpPr>
        <p:spPr bwMode="auto">
          <a:xfrm>
            <a:off x="5257800" y="1311275"/>
            <a:ext cx="3657600" cy="482600"/>
          </a:xfrm>
          <a:prstGeom prst="rect">
            <a:avLst/>
          </a:prstGeom>
          <a:solidFill>
            <a:schemeClr val="bg1"/>
          </a:solidFill>
          <a:ln w="25400">
            <a:solidFill>
              <a:srgbClr val="FF0000"/>
            </a:solidFill>
            <a:miter lim="800000"/>
            <a:headEnd/>
            <a:tailEnd/>
          </a:ln>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Trebuchet MS" panose="020B0603020202020204" pitchFamily="34" charset="0"/>
              </a:rPr>
              <a:t>Example: N, 1s</a:t>
            </a:r>
            <a:r>
              <a:rPr lang="en-US" altLang="en-US" sz="2400" baseline="30000">
                <a:latin typeface="Trebuchet MS" panose="020B0603020202020204" pitchFamily="34" charset="0"/>
              </a:rPr>
              <a:t>2</a:t>
            </a:r>
            <a:r>
              <a:rPr lang="en-US" altLang="en-US" sz="2400">
                <a:latin typeface="Trebuchet MS" panose="020B0603020202020204" pitchFamily="34" charset="0"/>
              </a:rPr>
              <a:t> 2s</a:t>
            </a:r>
            <a:r>
              <a:rPr lang="en-US" altLang="en-US" sz="2400" baseline="30000">
                <a:latin typeface="Trebuchet MS" panose="020B0603020202020204" pitchFamily="34" charset="0"/>
              </a:rPr>
              <a:t>2</a:t>
            </a:r>
            <a:r>
              <a:rPr lang="en-US" altLang="en-US" sz="2400">
                <a:latin typeface="Trebuchet MS" panose="020B0603020202020204" pitchFamily="34" charset="0"/>
              </a:rPr>
              <a:t> 2p</a:t>
            </a:r>
            <a:r>
              <a:rPr lang="en-US" altLang="en-US" sz="2400" baseline="30000">
                <a:latin typeface="Trebuchet MS" panose="020B0603020202020204" pitchFamily="34" charset="0"/>
              </a:rPr>
              <a:t>3</a:t>
            </a:r>
          </a:p>
        </p:txBody>
      </p:sp>
      <p:sp>
        <p:nvSpPr>
          <p:cNvPr id="30" name="TextBox 29">
            <a:extLst>
              <a:ext uri="{FF2B5EF4-FFF2-40B4-BE49-F238E27FC236}">
                <a16:creationId xmlns:a16="http://schemas.microsoft.com/office/drawing/2014/main" id="{3E6A87BA-BD63-4745-94E3-26759A6FCE05}"/>
              </a:ext>
            </a:extLst>
          </p:cNvPr>
          <p:cNvSpPr txBox="1">
            <a:spLocks noChangeArrowheads="1"/>
          </p:cNvSpPr>
          <p:nvPr/>
        </p:nvSpPr>
        <p:spPr bwMode="auto">
          <a:xfrm>
            <a:off x="7815263" y="193357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a:solidFill>
                  <a:srgbClr val="00B0F0"/>
                </a:solidFill>
                <a:latin typeface="Trebuchet MS" panose="020B0603020202020204" pitchFamily="34" charset="0"/>
              </a:rPr>
              <a:t>Cl</a:t>
            </a:r>
          </a:p>
        </p:txBody>
      </p:sp>
      <p:sp>
        <p:nvSpPr>
          <p:cNvPr id="31" name="TextBox 30">
            <a:extLst>
              <a:ext uri="{FF2B5EF4-FFF2-40B4-BE49-F238E27FC236}">
                <a16:creationId xmlns:a16="http://schemas.microsoft.com/office/drawing/2014/main" id="{4F3B20AF-1A16-417D-AE99-D795E38F17BB}"/>
              </a:ext>
            </a:extLst>
          </p:cNvPr>
          <p:cNvSpPr txBox="1">
            <a:spLocks noChangeArrowheads="1"/>
          </p:cNvSpPr>
          <p:nvPr/>
        </p:nvSpPr>
        <p:spPr bwMode="auto">
          <a:xfrm>
            <a:off x="3802063" y="1876425"/>
            <a:ext cx="5105400" cy="482600"/>
          </a:xfrm>
          <a:prstGeom prst="rect">
            <a:avLst/>
          </a:prstGeom>
          <a:solidFill>
            <a:schemeClr val="bg1"/>
          </a:solidFill>
          <a:ln w="25400">
            <a:solidFill>
              <a:srgbClr val="FF0000"/>
            </a:solidFill>
            <a:miter lim="800000"/>
            <a:headEnd/>
            <a:tailEnd/>
          </a:ln>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Trebuchet MS" panose="020B0603020202020204" pitchFamily="34" charset="0"/>
              </a:rPr>
              <a:t>Example: Cl, 1s</a:t>
            </a:r>
            <a:r>
              <a:rPr lang="en-US" altLang="en-US" sz="2400" baseline="30000">
                <a:latin typeface="Trebuchet MS" panose="020B0603020202020204" pitchFamily="34" charset="0"/>
              </a:rPr>
              <a:t>2</a:t>
            </a:r>
            <a:r>
              <a:rPr lang="en-US" altLang="en-US" sz="2400">
                <a:latin typeface="Trebuchet MS" panose="020B0603020202020204" pitchFamily="34" charset="0"/>
              </a:rPr>
              <a:t> 2s</a:t>
            </a:r>
            <a:r>
              <a:rPr lang="en-US" altLang="en-US" sz="2400" baseline="30000">
                <a:latin typeface="Trebuchet MS" panose="020B0603020202020204" pitchFamily="34" charset="0"/>
              </a:rPr>
              <a:t>2</a:t>
            </a:r>
            <a:r>
              <a:rPr lang="en-US" altLang="en-US" sz="2400">
                <a:latin typeface="Trebuchet MS" panose="020B0603020202020204" pitchFamily="34" charset="0"/>
              </a:rPr>
              <a:t> 2p</a:t>
            </a:r>
            <a:r>
              <a:rPr lang="en-US" altLang="en-US" sz="2400" baseline="30000">
                <a:latin typeface="Trebuchet MS" panose="020B0603020202020204" pitchFamily="34" charset="0"/>
              </a:rPr>
              <a:t>6</a:t>
            </a:r>
            <a:r>
              <a:rPr lang="en-US" altLang="en-US" sz="2400">
                <a:latin typeface="Trebuchet MS" panose="020B0603020202020204" pitchFamily="34" charset="0"/>
              </a:rPr>
              <a:t> 3s</a:t>
            </a:r>
            <a:r>
              <a:rPr lang="en-US" altLang="en-US" sz="2400" baseline="30000">
                <a:latin typeface="Trebuchet MS" panose="020B0603020202020204" pitchFamily="34" charset="0"/>
              </a:rPr>
              <a:t>2</a:t>
            </a:r>
            <a:r>
              <a:rPr lang="en-US" altLang="en-US" sz="2400">
                <a:latin typeface="Trebuchet MS" panose="020B0603020202020204" pitchFamily="34" charset="0"/>
              </a:rPr>
              <a:t> 3p</a:t>
            </a:r>
            <a:r>
              <a:rPr lang="en-US" altLang="en-US" sz="2400" baseline="30000">
                <a:latin typeface="Trebuchet MS" panose="020B0603020202020204" pitchFamily="34" charset="0"/>
              </a:rPr>
              <a:t>5</a:t>
            </a:r>
          </a:p>
        </p:txBody>
      </p:sp>
      <p:sp>
        <p:nvSpPr>
          <p:cNvPr id="33" name="TextBox 32">
            <a:extLst>
              <a:ext uri="{FF2B5EF4-FFF2-40B4-BE49-F238E27FC236}">
                <a16:creationId xmlns:a16="http://schemas.microsoft.com/office/drawing/2014/main" id="{06CAFE15-9A02-47FC-94B3-38F654207051}"/>
              </a:ext>
            </a:extLst>
          </p:cNvPr>
          <p:cNvSpPr txBox="1">
            <a:spLocks noChangeArrowheads="1"/>
          </p:cNvSpPr>
          <p:nvPr/>
        </p:nvSpPr>
        <p:spPr bwMode="auto">
          <a:xfrm>
            <a:off x="3657600" y="29527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solidFill>
                  <a:srgbClr val="00B0F0"/>
                </a:solidFill>
                <a:latin typeface="Trebuchet MS" panose="020B0603020202020204" pitchFamily="34" charset="0"/>
              </a:rPr>
              <a:t>Ru</a:t>
            </a:r>
          </a:p>
        </p:txBody>
      </p:sp>
      <p:sp>
        <p:nvSpPr>
          <p:cNvPr id="32" name="TextBox 31">
            <a:extLst>
              <a:ext uri="{FF2B5EF4-FFF2-40B4-BE49-F238E27FC236}">
                <a16:creationId xmlns:a16="http://schemas.microsoft.com/office/drawing/2014/main" id="{55ADC21F-13A0-4C05-972E-4C74C5A23625}"/>
              </a:ext>
            </a:extLst>
          </p:cNvPr>
          <p:cNvSpPr txBox="1">
            <a:spLocks noChangeArrowheads="1"/>
          </p:cNvSpPr>
          <p:nvPr/>
        </p:nvSpPr>
        <p:spPr bwMode="auto">
          <a:xfrm>
            <a:off x="1676400" y="2890838"/>
            <a:ext cx="7467600" cy="482600"/>
          </a:xfrm>
          <a:prstGeom prst="rect">
            <a:avLst/>
          </a:prstGeom>
          <a:solidFill>
            <a:schemeClr val="bg1"/>
          </a:solidFill>
          <a:ln w="25400">
            <a:solidFill>
              <a:srgbClr val="FF0000"/>
            </a:solidFill>
            <a:miter lim="800000"/>
            <a:headEnd/>
            <a:tailEnd/>
          </a:ln>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Trebuchet MS" panose="020B0603020202020204" pitchFamily="34" charset="0"/>
              </a:rPr>
              <a:t>Example: Ru, 1s</a:t>
            </a:r>
            <a:r>
              <a:rPr lang="en-US" altLang="en-US" sz="2400" baseline="30000">
                <a:latin typeface="Trebuchet MS" panose="020B0603020202020204" pitchFamily="34" charset="0"/>
              </a:rPr>
              <a:t>2</a:t>
            </a:r>
            <a:r>
              <a:rPr lang="en-US" altLang="en-US" sz="2400">
                <a:latin typeface="Trebuchet MS" panose="020B0603020202020204" pitchFamily="34" charset="0"/>
              </a:rPr>
              <a:t> 2s</a:t>
            </a:r>
            <a:r>
              <a:rPr lang="en-US" altLang="en-US" sz="2400" baseline="30000">
                <a:latin typeface="Trebuchet MS" panose="020B0603020202020204" pitchFamily="34" charset="0"/>
              </a:rPr>
              <a:t>2</a:t>
            </a:r>
            <a:r>
              <a:rPr lang="en-US" altLang="en-US" sz="2400">
                <a:latin typeface="Trebuchet MS" panose="020B0603020202020204" pitchFamily="34" charset="0"/>
              </a:rPr>
              <a:t> 2p</a:t>
            </a:r>
            <a:r>
              <a:rPr lang="en-US" altLang="en-US" sz="2400" baseline="30000">
                <a:latin typeface="Trebuchet MS" panose="020B0603020202020204" pitchFamily="34" charset="0"/>
              </a:rPr>
              <a:t>6</a:t>
            </a:r>
            <a:r>
              <a:rPr lang="en-US" altLang="en-US" sz="2400">
                <a:latin typeface="Trebuchet MS" panose="020B0603020202020204" pitchFamily="34" charset="0"/>
              </a:rPr>
              <a:t> 3s</a:t>
            </a:r>
            <a:r>
              <a:rPr lang="en-US" altLang="en-US" sz="2400" baseline="30000">
                <a:latin typeface="Trebuchet MS" panose="020B0603020202020204" pitchFamily="34" charset="0"/>
              </a:rPr>
              <a:t>2</a:t>
            </a:r>
            <a:r>
              <a:rPr lang="en-US" altLang="en-US" sz="2400">
                <a:latin typeface="Trebuchet MS" panose="020B0603020202020204" pitchFamily="34" charset="0"/>
              </a:rPr>
              <a:t> 3p</a:t>
            </a:r>
            <a:r>
              <a:rPr lang="en-US" altLang="en-US" sz="2400" baseline="30000">
                <a:latin typeface="Trebuchet MS" panose="020B0603020202020204" pitchFamily="34" charset="0"/>
              </a:rPr>
              <a:t>6 </a:t>
            </a:r>
            <a:r>
              <a:rPr lang="en-US" altLang="en-US" sz="2400">
                <a:latin typeface="Trebuchet MS" panose="020B0603020202020204" pitchFamily="34" charset="0"/>
              </a:rPr>
              <a:t>4s</a:t>
            </a:r>
            <a:r>
              <a:rPr lang="en-US" altLang="en-US" sz="2400" baseline="30000">
                <a:latin typeface="Trebuchet MS" panose="020B0603020202020204" pitchFamily="34" charset="0"/>
              </a:rPr>
              <a:t>2</a:t>
            </a:r>
            <a:r>
              <a:rPr lang="en-US" altLang="en-US" sz="2400">
                <a:latin typeface="Trebuchet MS" panose="020B0603020202020204" pitchFamily="34" charset="0"/>
              </a:rPr>
              <a:t> 3d</a:t>
            </a:r>
            <a:r>
              <a:rPr lang="en-US" altLang="en-US" sz="2400" baseline="30000">
                <a:latin typeface="Trebuchet MS" panose="020B0603020202020204" pitchFamily="34" charset="0"/>
              </a:rPr>
              <a:t>10</a:t>
            </a:r>
            <a:r>
              <a:rPr lang="en-US" altLang="en-US" sz="2400">
                <a:latin typeface="Trebuchet MS" panose="020B0603020202020204" pitchFamily="34" charset="0"/>
              </a:rPr>
              <a:t> 4p</a:t>
            </a:r>
            <a:r>
              <a:rPr lang="en-US" altLang="en-US" sz="2400" baseline="30000">
                <a:latin typeface="Trebuchet MS" panose="020B0603020202020204" pitchFamily="34" charset="0"/>
              </a:rPr>
              <a:t>6</a:t>
            </a:r>
            <a:r>
              <a:rPr lang="en-US" altLang="en-US" sz="2400">
                <a:latin typeface="Trebuchet MS" panose="020B0603020202020204" pitchFamily="34" charset="0"/>
              </a:rPr>
              <a:t> 5s</a:t>
            </a:r>
            <a:r>
              <a:rPr lang="en-US" altLang="en-US" sz="2400" baseline="30000">
                <a:latin typeface="Trebuchet MS" panose="020B0603020202020204" pitchFamily="34" charset="0"/>
              </a:rPr>
              <a:t>2</a:t>
            </a:r>
            <a:r>
              <a:rPr lang="en-US" altLang="en-US" sz="2400">
                <a:latin typeface="Trebuchet MS" panose="020B0603020202020204" pitchFamily="34" charset="0"/>
              </a:rPr>
              <a:t> 4d</a:t>
            </a:r>
            <a:r>
              <a:rPr lang="en-US" altLang="en-US" sz="2400" baseline="30000">
                <a:latin typeface="Trebuchet MS" panose="020B0603020202020204" pitchFamily="34" charset="0"/>
              </a:rPr>
              <a:t>6</a:t>
            </a:r>
          </a:p>
        </p:txBody>
      </p:sp>
      <p:cxnSp>
        <p:nvCxnSpPr>
          <p:cNvPr id="3" name="Connector: Curved 2">
            <a:extLst>
              <a:ext uri="{FF2B5EF4-FFF2-40B4-BE49-F238E27FC236}">
                <a16:creationId xmlns:a16="http://schemas.microsoft.com/office/drawing/2014/main" id="{95D5C625-CEDB-4CC6-89C2-540EA238C39F}"/>
              </a:ext>
            </a:extLst>
          </p:cNvPr>
          <p:cNvCxnSpPr>
            <a:cxnSpLocks/>
          </p:cNvCxnSpPr>
          <p:nvPr/>
        </p:nvCxnSpPr>
        <p:spPr>
          <a:xfrm rot="10800000">
            <a:off x="1295400" y="3686176"/>
            <a:ext cx="457200" cy="1120775"/>
          </a:xfrm>
          <a:prstGeom prst="curvedConnector3">
            <a:avLst>
              <a:gd name="adj1" fmla="val 150000"/>
            </a:avLst>
          </a:prstGeom>
          <a:ln w="28575">
            <a:solidFill>
              <a:schemeClr val="tx1"/>
            </a:solidFill>
            <a:tailEnd type="triangle"/>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34" name="Connector: Curved 33">
            <a:extLst>
              <a:ext uri="{FF2B5EF4-FFF2-40B4-BE49-F238E27FC236}">
                <a16:creationId xmlns:a16="http://schemas.microsoft.com/office/drawing/2014/main" id="{67DC3F16-946A-4DA5-B2EB-DA1E6A3714A1}"/>
              </a:ext>
            </a:extLst>
          </p:cNvPr>
          <p:cNvCxnSpPr>
            <a:cxnSpLocks/>
          </p:cNvCxnSpPr>
          <p:nvPr/>
        </p:nvCxnSpPr>
        <p:spPr>
          <a:xfrm rot="10800000">
            <a:off x="1295400" y="4143375"/>
            <a:ext cx="457200" cy="1143000"/>
          </a:xfrm>
          <a:prstGeom prst="curvedConnector3">
            <a:avLst>
              <a:gd name="adj1" fmla="val 150000"/>
            </a:avLst>
          </a:prstGeom>
          <a:ln w="28575">
            <a:solidFill>
              <a:schemeClr val="tx1"/>
            </a:solidFill>
            <a:tailEnd type="triangle"/>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346AEF2B-CADC-4516-BB1F-943A82D39C82}"/>
              </a:ext>
            </a:extLst>
          </p:cNvPr>
          <p:cNvSpPr txBox="1">
            <a:spLocks noChangeArrowheads="1"/>
          </p:cNvSpPr>
          <p:nvPr/>
        </p:nvSpPr>
        <p:spPr bwMode="auto">
          <a:xfrm rot="3267079">
            <a:off x="457200" y="4919634"/>
            <a:ext cx="1181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effectLst>
                  <a:outerShdw blurRad="38100" dist="38100" dir="2700000" algn="tl">
                    <a:srgbClr val="000000">
                      <a:alpha val="43137"/>
                    </a:srgbClr>
                  </a:outerShdw>
                </a:effectLst>
                <a:latin typeface="Trebuchet MS" panose="020B0603020202020204" pitchFamily="34" charset="0"/>
              </a:rPr>
              <a:t>Careful!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500" fill="hold"/>
                                        <p:tgtEl>
                                          <p:spTgt spid="19"/>
                                        </p:tgtEl>
                                        <p:attrNameLst>
                                          <p:attrName>ppt_x</p:attrName>
                                        </p:attrNameLst>
                                      </p:cBhvr>
                                      <p:tavLst>
                                        <p:tav tm="0">
                                          <p:val>
                                            <p:strVal val="#ppt_x"/>
                                          </p:val>
                                        </p:tav>
                                        <p:tav tm="100000">
                                          <p:val>
                                            <p:strVal val="#ppt_x"/>
                                          </p:val>
                                        </p:tav>
                                      </p:tavLst>
                                    </p:anim>
                                    <p:anim calcmode="lin" valueType="num">
                                      <p:cBhvr additive="base">
                                        <p:cTn id="8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fill="hold"/>
                                        <p:tgtEl>
                                          <p:spTgt spid="22"/>
                                        </p:tgtEl>
                                        <p:attrNameLst>
                                          <p:attrName>ppt_x</p:attrName>
                                        </p:attrNameLst>
                                      </p:cBhvr>
                                      <p:tavLst>
                                        <p:tav tm="0">
                                          <p:val>
                                            <p:strVal val="#ppt_x"/>
                                          </p:val>
                                        </p:tav>
                                        <p:tav tm="100000">
                                          <p:val>
                                            <p:strVal val="#ppt_x"/>
                                          </p:val>
                                        </p:tav>
                                      </p:tavLst>
                                    </p:anim>
                                    <p:anim calcmode="lin" valueType="num">
                                      <p:cBhvr additive="base">
                                        <p:cTn id="9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500" fill="hold"/>
                                        <p:tgtEl>
                                          <p:spTgt spid="23"/>
                                        </p:tgtEl>
                                        <p:attrNameLst>
                                          <p:attrName>ppt_x</p:attrName>
                                        </p:attrNameLst>
                                      </p:cBhvr>
                                      <p:tavLst>
                                        <p:tav tm="0">
                                          <p:val>
                                            <p:strVal val="#ppt_x"/>
                                          </p:val>
                                        </p:tav>
                                        <p:tav tm="100000">
                                          <p:val>
                                            <p:strVal val="#ppt_x"/>
                                          </p:val>
                                        </p:tav>
                                      </p:tavLst>
                                    </p:anim>
                                    <p:anim calcmode="lin" valueType="num">
                                      <p:cBhvr additive="base">
                                        <p:cTn id="10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500" fill="hold"/>
                                        <p:tgtEl>
                                          <p:spTgt spid="24"/>
                                        </p:tgtEl>
                                        <p:attrNameLst>
                                          <p:attrName>ppt_x</p:attrName>
                                        </p:attrNameLst>
                                      </p:cBhvr>
                                      <p:tavLst>
                                        <p:tav tm="0">
                                          <p:val>
                                            <p:strVal val="#ppt_x"/>
                                          </p:val>
                                        </p:tav>
                                        <p:tav tm="100000">
                                          <p:val>
                                            <p:strVal val="#ppt_x"/>
                                          </p:val>
                                        </p:tav>
                                      </p:tavLst>
                                    </p:anim>
                                    <p:anim calcmode="lin" valueType="num">
                                      <p:cBhvr additive="base">
                                        <p:cTn id="11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additive="base">
                                        <p:cTn id="115" dur="500" fill="hold"/>
                                        <p:tgtEl>
                                          <p:spTgt spid="25"/>
                                        </p:tgtEl>
                                        <p:attrNameLst>
                                          <p:attrName>ppt_x</p:attrName>
                                        </p:attrNameLst>
                                      </p:cBhvr>
                                      <p:tavLst>
                                        <p:tav tm="0">
                                          <p:val>
                                            <p:strVal val="#ppt_x"/>
                                          </p:val>
                                        </p:tav>
                                        <p:tav tm="100000">
                                          <p:val>
                                            <p:strVal val="#ppt_x"/>
                                          </p:val>
                                        </p:tav>
                                      </p:tavLst>
                                    </p:anim>
                                    <p:anim calcmode="lin" valueType="num">
                                      <p:cBhvr additive="base">
                                        <p:cTn id="11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34"/>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3"/>
                                        </p:tgtEl>
                                        <p:attrNameLst>
                                          <p:attrName>style.visibility</p:attrName>
                                        </p:attrNameLst>
                                      </p:cBhvr>
                                      <p:to>
                                        <p:strVal val="visible"/>
                                      </p:to>
                                    </p:set>
                                  </p:childTnLst>
                                </p:cTn>
                              </p:par>
                              <p:par>
                                <p:cTn id="123" presetID="2" presetClass="entr" presetSubtype="4" fill="hold" grpId="0" nodeType="withEffect">
                                  <p:stCondLst>
                                    <p:cond delay="0"/>
                                  </p:stCondLst>
                                  <p:childTnLst>
                                    <p:set>
                                      <p:cBhvr>
                                        <p:cTn id="124" dur="1" fill="hold">
                                          <p:stCondLst>
                                            <p:cond delay="0"/>
                                          </p:stCondLst>
                                        </p:cTn>
                                        <p:tgtEl>
                                          <p:spTgt spid="46"/>
                                        </p:tgtEl>
                                        <p:attrNameLst>
                                          <p:attrName>style.visibility</p:attrName>
                                        </p:attrNameLst>
                                      </p:cBhvr>
                                      <p:to>
                                        <p:strVal val="visible"/>
                                      </p:to>
                                    </p:set>
                                    <p:anim calcmode="lin" valueType="num">
                                      <p:cBhvr additive="base">
                                        <p:cTn id="125" dur="500" fill="hold"/>
                                        <p:tgtEl>
                                          <p:spTgt spid="46"/>
                                        </p:tgtEl>
                                        <p:attrNameLst>
                                          <p:attrName>ppt_x</p:attrName>
                                        </p:attrNameLst>
                                      </p:cBhvr>
                                      <p:tavLst>
                                        <p:tav tm="0">
                                          <p:val>
                                            <p:strVal val="#ppt_x"/>
                                          </p:val>
                                        </p:tav>
                                        <p:tav tm="100000">
                                          <p:val>
                                            <p:strVal val="#ppt_x"/>
                                          </p:val>
                                        </p:tav>
                                      </p:tavLst>
                                    </p:anim>
                                    <p:anim calcmode="lin" valueType="num">
                                      <p:cBhvr additive="base">
                                        <p:cTn id="126"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28"/>
                                        </p:tgtEl>
                                        <p:attrNameLst>
                                          <p:attrName>style.visibility</p:attrName>
                                        </p:attrNameLst>
                                      </p:cBhvr>
                                      <p:to>
                                        <p:strVal val="visible"/>
                                      </p:to>
                                    </p:set>
                                    <p:anim calcmode="lin" valueType="num">
                                      <p:cBhvr additive="base">
                                        <p:cTn id="131" dur="500" fill="hold"/>
                                        <p:tgtEl>
                                          <p:spTgt spid="28"/>
                                        </p:tgtEl>
                                        <p:attrNameLst>
                                          <p:attrName>ppt_x</p:attrName>
                                        </p:attrNameLst>
                                      </p:cBhvr>
                                      <p:tavLst>
                                        <p:tav tm="0">
                                          <p:val>
                                            <p:strVal val="#ppt_x"/>
                                          </p:val>
                                        </p:tav>
                                        <p:tav tm="100000">
                                          <p:val>
                                            <p:strVal val="#ppt_x"/>
                                          </p:val>
                                        </p:tav>
                                      </p:tavLst>
                                    </p:anim>
                                    <p:anim calcmode="lin" valueType="num">
                                      <p:cBhvr additive="base">
                                        <p:cTn id="1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27"/>
                                        </p:tgtEl>
                                        <p:attrNameLst>
                                          <p:attrName>style.visibility</p:attrName>
                                        </p:attrNameLst>
                                      </p:cBhvr>
                                      <p:to>
                                        <p:strVal val="visible"/>
                                      </p:to>
                                    </p:set>
                                    <p:anim calcmode="lin" valueType="num">
                                      <p:cBhvr additive="base">
                                        <p:cTn id="137" dur="500" fill="hold"/>
                                        <p:tgtEl>
                                          <p:spTgt spid="27"/>
                                        </p:tgtEl>
                                        <p:attrNameLst>
                                          <p:attrName>ppt_x</p:attrName>
                                        </p:attrNameLst>
                                      </p:cBhvr>
                                      <p:tavLst>
                                        <p:tav tm="0">
                                          <p:val>
                                            <p:strVal val="#ppt_x"/>
                                          </p:val>
                                        </p:tav>
                                        <p:tav tm="100000">
                                          <p:val>
                                            <p:strVal val="#ppt_x"/>
                                          </p:val>
                                        </p:tav>
                                      </p:tavLst>
                                    </p:anim>
                                    <p:anim calcmode="lin" valueType="num">
                                      <p:cBhvr additive="base">
                                        <p:cTn id="1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29"/>
                                        </p:tgtEl>
                                        <p:attrNameLst>
                                          <p:attrName>style.visibility</p:attrName>
                                        </p:attrNameLst>
                                      </p:cBhvr>
                                      <p:to>
                                        <p:strVal val="visible"/>
                                      </p:to>
                                    </p:set>
                                    <p:anim calcmode="lin" valueType="num">
                                      <p:cBhvr additive="base">
                                        <p:cTn id="143" dur="500" fill="hold"/>
                                        <p:tgtEl>
                                          <p:spTgt spid="29"/>
                                        </p:tgtEl>
                                        <p:attrNameLst>
                                          <p:attrName>ppt_x</p:attrName>
                                        </p:attrNameLst>
                                      </p:cBhvr>
                                      <p:tavLst>
                                        <p:tav tm="0">
                                          <p:val>
                                            <p:strVal val="#ppt_x"/>
                                          </p:val>
                                        </p:tav>
                                        <p:tav tm="100000">
                                          <p:val>
                                            <p:strVal val="#ppt_x"/>
                                          </p:val>
                                        </p:tav>
                                      </p:tavLst>
                                    </p:anim>
                                    <p:anim calcmode="lin" valueType="num">
                                      <p:cBhvr additive="base">
                                        <p:cTn id="1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0"/>
                                        </p:tgtEl>
                                        <p:attrNameLst>
                                          <p:attrName>style.visibility</p:attrName>
                                        </p:attrNameLst>
                                      </p:cBhvr>
                                      <p:to>
                                        <p:strVal val="visible"/>
                                      </p:to>
                                    </p:set>
                                    <p:anim calcmode="lin" valueType="num">
                                      <p:cBhvr additive="base">
                                        <p:cTn id="149" dur="500" fill="hold"/>
                                        <p:tgtEl>
                                          <p:spTgt spid="30"/>
                                        </p:tgtEl>
                                        <p:attrNameLst>
                                          <p:attrName>ppt_x</p:attrName>
                                        </p:attrNameLst>
                                      </p:cBhvr>
                                      <p:tavLst>
                                        <p:tav tm="0">
                                          <p:val>
                                            <p:strVal val="#ppt_x"/>
                                          </p:val>
                                        </p:tav>
                                        <p:tav tm="100000">
                                          <p:val>
                                            <p:strVal val="#ppt_x"/>
                                          </p:val>
                                        </p:tav>
                                      </p:tavLst>
                                    </p:anim>
                                    <p:anim calcmode="lin" valueType="num">
                                      <p:cBhvr additive="base">
                                        <p:cTn id="15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1" fill="hold" nodeType="clickPar">
                      <p:stCondLst>
                        <p:cond delay="indefinite"/>
                      </p:stCondLst>
                      <p:childTnLst>
                        <p:par>
                          <p:cTn id="152" fill="hold" nodeType="withGroup">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31"/>
                                        </p:tgtEl>
                                        <p:attrNameLst>
                                          <p:attrName>style.visibility</p:attrName>
                                        </p:attrNameLst>
                                      </p:cBhvr>
                                      <p:to>
                                        <p:strVal val="visible"/>
                                      </p:to>
                                    </p:set>
                                    <p:anim calcmode="lin" valueType="num">
                                      <p:cBhvr additive="base">
                                        <p:cTn id="155" dur="500" fill="hold"/>
                                        <p:tgtEl>
                                          <p:spTgt spid="31"/>
                                        </p:tgtEl>
                                        <p:attrNameLst>
                                          <p:attrName>ppt_x</p:attrName>
                                        </p:attrNameLst>
                                      </p:cBhvr>
                                      <p:tavLst>
                                        <p:tav tm="0">
                                          <p:val>
                                            <p:strVal val="#ppt_x"/>
                                          </p:val>
                                        </p:tav>
                                        <p:tav tm="100000">
                                          <p:val>
                                            <p:strVal val="#ppt_x"/>
                                          </p:val>
                                        </p:tav>
                                      </p:tavLst>
                                    </p:anim>
                                    <p:anim calcmode="lin" valueType="num">
                                      <p:cBhvr additive="base">
                                        <p:cTn id="1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33"/>
                                        </p:tgtEl>
                                        <p:attrNameLst>
                                          <p:attrName>style.visibility</p:attrName>
                                        </p:attrNameLst>
                                      </p:cBhvr>
                                      <p:to>
                                        <p:strVal val="visible"/>
                                      </p:to>
                                    </p:set>
                                    <p:anim calcmode="lin" valueType="num">
                                      <p:cBhvr additive="base">
                                        <p:cTn id="161" dur="500" fill="hold"/>
                                        <p:tgtEl>
                                          <p:spTgt spid="33"/>
                                        </p:tgtEl>
                                        <p:attrNameLst>
                                          <p:attrName>ppt_x</p:attrName>
                                        </p:attrNameLst>
                                      </p:cBhvr>
                                      <p:tavLst>
                                        <p:tav tm="0">
                                          <p:val>
                                            <p:strVal val="#ppt_x"/>
                                          </p:val>
                                        </p:tav>
                                        <p:tav tm="100000">
                                          <p:val>
                                            <p:strVal val="#ppt_x"/>
                                          </p:val>
                                        </p:tav>
                                      </p:tavLst>
                                    </p:anim>
                                    <p:anim calcmode="lin" valueType="num">
                                      <p:cBhvr additive="base">
                                        <p:cTn id="16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2" presetClass="entr" presetSubtype="4" fill="hold" grpId="0" nodeType="clickEffect">
                                  <p:stCondLst>
                                    <p:cond delay="0"/>
                                  </p:stCondLst>
                                  <p:childTnLst>
                                    <p:set>
                                      <p:cBhvr>
                                        <p:cTn id="166" dur="1" fill="hold">
                                          <p:stCondLst>
                                            <p:cond delay="0"/>
                                          </p:stCondLst>
                                        </p:cTn>
                                        <p:tgtEl>
                                          <p:spTgt spid="32"/>
                                        </p:tgtEl>
                                        <p:attrNameLst>
                                          <p:attrName>style.visibility</p:attrName>
                                        </p:attrNameLst>
                                      </p:cBhvr>
                                      <p:to>
                                        <p:strVal val="visible"/>
                                      </p:to>
                                    </p:set>
                                    <p:anim calcmode="lin" valueType="num">
                                      <p:cBhvr additive="base">
                                        <p:cTn id="167" dur="500" fill="hold"/>
                                        <p:tgtEl>
                                          <p:spTgt spid="32"/>
                                        </p:tgtEl>
                                        <p:attrNameLst>
                                          <p:attrName>ppt_x</p:attrName>
                                        </p:attrNameLst>
                                      </p:cBhvr>
                                      <p:tavLst>
                                        <p:tav tm="0">
                                          <p:val>
                                            <p:strVal val="#ppt_x"/>
                                          </p:val>
                                        </p:tav>
                                        <p:tav tm="100000">
                                          <p:val>
                                            <p:strVal val="#ppt_x"/>
                                          </p:val>
                                        </p:tav>
                                      </p:tavLst>
                                    </p:anim>
                                    <p:anim calcmode="lin" valueType="num">
                                      <p:cBhvr additive="base">
                                        <p:cTn id="16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7" grpId="0"/>
      <p:bldP spid="28" grpId="0"/>
      <p:bldP spid="29" grpId="0" animBg="1"/>
      <p:bldP spid="30" grpId="0"/>
      <p:bldP spid="31" grpId="0" animBg="1"/>
      <p:bldP spid="33" grpId="0"/>
      <p:bldP spid="32" grpId="0" animBg="1"/>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48A3CDC3-C4CC-4509-A1E5-04D309960E7B}"/>
              </a:ext>
            </a:extLst>
          </p:cNvPr>
          <p:cNvSpPr>
            <a:spLocks noGrp="1"/>
          </p:cNvSpPr>
          <p:nvPr>
            <p:ph type="title"/>
          </p:nvPr>
        </p:nvSpPr>
        <p:spPr>
          <a:xfrm>
            <a:off x="457200" y="274638"/>
            <a:ext cx="8229600" cy="715962"/>
          </a:xfrm>
        </p:spPr>
        <p:txBody>
          <a:bodyPr/>
          <a:lstStyle/>
          <a:p>
            <a:pPr eaLnBrk="1" hangingPunct="1">
              <a:defRPr/>
            </a:pPr>
            <a:r>
              <a:rPr lang="en-US" sz="3500" b="1">
                <a:solidFill>
                  <a:srgbClr val="FF66FF"/>
                </a:solidFill>
                <a:effectLst>
                  <a:outerShdw blurRad="38100" dist="38100" dir="2700000" algn="tl">
                    <a:srgbClr val="000000">
                      <a:alpha val="43137"/>
                    </a:srgbClr>
                  </a:outerShdw>
                </a:effectLst>
                <a:latin typeface="Trebuchet MS" pitchFamily="34" charset="0"/>
              </a:rPr>
              <a:t>How to Write Noble Gas Abbreviations</a:t>
            </a:r>
          </a:p>
        </p:txBody>
      </p:sp>
      <p:sp>
        <p:nvSpPr>
          <p:cNvPr id="3" name="Content Placeholder 2">
            <a:extLst>
              <a:ext uri="{FF2B5EF4-FFF2-40B4-BE49-F238E27FC236}">
                <a16:creationId xmlns:a16="http://schemas.microsoft.com/office/drawing/2014/main" id="{AD8C3002-28DF-4EBA-B1FF-70AB843BAB7E}"/>
              </a:ext>
            </a:extLst>
          </p:cNvPr>
          <p:cNvSpPr>
            <a:spLocks noGrp="1"/>
          </p:cNvSpPr>
          <p:nvPr>
            <p:ph idx="1"/>
          </p:nvPr>
        </p:nvSpPr>
        <p:spPr>
          <a:xfrm>
            <a:off x="457200" y="1066800"/>
            <a:ext cx="8229600" cy="5334000"/>
          </a:xfrm>
        </p:spPr>
        <p:txBody>
          <a:bodyPr/>
          <a:lstStyle/>
          <a:p>
            <a:pPr eaLnBrk="1" hangingPunct="1">
              <a:defRPr/>
            </a:pPr>
            <a:r>
              <a:rPr lang="en-US" dirty="0">
                <a:solidFill>
                  <a:schemeClr val="bg1"/>
                </a:solidFill>
                <a:effectLst>
                  <a:outerShdw blurRad="38100" dist="38100" dir="2700000" algn="tl">
                    <a:srgbClr val="000000">
                      <a:alpha val="43137"/>
                    </a:srgbClr>
                  </a:outerShdw>
                </a:effectLst>
                <a:latin typeface="Trebuchet MS" pitchFamily="34" charset="0"/>
              </a:rPr>
              <a:t>Noble gases are located in group</a:t>
            </a:r>
            <a:r>
              <a:rPr lang="en-US" dirty="0">
                <a:effectLst>
                  <a:outerShdw blurRad="38100" dist="38100" dir="2700000" algn="tl">
                    <a:srgbClr val="000000">
                      <a:alpha val="43137"/>
                    </a:srgbClr>
                  </a:outerShdw>
                </a:effectLst>
                <a:latin typeface="Trebuchet MS" pitchFamily="34" charset="0"/>
              </a:rPr>
              <a:t> </a:t>
            </a:r>
            <a:r>
              <a:rPr lang="en-US" i="1" dirty="0">
                <a:solidFill>
                  <a:srgbClr val="FF66FF"/>
                </a:solidFill>
                <a:effectLst>
                  <a:outerShdw blurRad="38100" dist="38100" dir="2700000" algn="tl">
                    <a:srgbClr val="000000">
                      <a:alpha val="43137"/>
                    </a:srgbClr>
                  </a:outerShdw>
                </a:effectLst>
                <a:latin typeface="Trebuchet MS" pitchFamily="34" charset="0"/>
              </a:rPr>
              <a:t>18.</a:t>
            </a:r>
          </a:p>
          <a:p>
            <a:pPr eaLnBrk="1" hangingPunct="1">
              <a:defRPr/>
            </a:pPr>
            <a:r>
              <a:rPr lang="en-US" dirty="0">
                <a:solidFill>
                  <a:schemeClr val="bg1"/>
                </a:solidFill>
                <a:effectLst>
                  <a:outerShdw blurRad="38100" dist="38100" dir="2700000" algn="tl">
                    <a:srgbClr val="000000">
                      <a:alpha val="43137"/>
                    </a:srgbClr>
                  </a:outerShdw>
                </a:effectLst>
                <a:latin typeface="Trebuchet MS" pitchFamily="34" charset="0"/>
              </a:rPr>
              <a:t>They include:  </a:t>
            </a:r>
            <a:r>
              <a:rPr lang="en-US" i="1" dirty="0">
                <a:solidFill>
                  <a:srgbClr val="FF66FF"/>
                </a:solidFill>
                <a:effectLst>
                  <a:outerShdw blurRad="38100" dist="38100" dir="2700000" algn="tl">
                    <a:srgbClr val="000000">
                      <a:alpha val="43137"/>
                    </a:srgbClr>
                  </a:outerShdw>
                </a:effectLst>
                <a:latin typeface="Trebuchet MS" pitchFamily="34" charset="0"/>
              </a:rPr>
              <a:t>He, Ne, </a:t>
            </a:r>
            <a:r>
              <a:rPr lang="en-US" i="1" dirty="0" err="1">
                <a:solidFill>
                  <a:srgbClr val="FF66FF"/>
                </a:solidFill>
                <a:effectLst>
                  <a:outerShdw blurRad="38100" dist="38100" dir="2700000" algn="tl">
                    <a:srgbClr val="000000">
                      <a:alpha val="43137"/>
                    </a:srgbClr>
                  </a:outerShdw>
                </a:effectLst>
                <a:latin typeface="Trebuchet MS" pitchFamily="34" charset="0"/>
              </a:rPr>
              <a:t>Ar</a:t>
            </a:r>
            <a:r>
              <a:rPr lang="en-US" i="1" dirty="0">
                <a:solidFill>
                  <a:srgbClr val="FF66FF"/>
                </a:solidFill>
                <a:effectLst>
                  <a:outerShdw blurRad="38100" dist="38100" dir="2700000" algn="tl">
                    <a:srgbClr val="000000">
                      <a:alpha val="43137"/>
                    </a:srgbClr>
                  </a:outerShdw>
                </a:effectLst>
                <a:latin typeface="Trebuchet MS" pitchFamily="34" charset="0"/>
              </a:rPr>
              <a:t>, </a:t>
            </a:r>
            <a:r>
              <a:rPr lang="en-US" i="1" dirty="0" err="1">
                <a:solidFill>
                  <a:srgbClr val="FF66FF"/>
                </a:solidFill>
                <a:effectLst>
                  <a:outerShdw blurRad="38100" dist="38100" dir="2700000" algn="tl">
                    <a:srgbClr val="000000">
                      <a:alpha val="43137"/>
                    </a:srgbClr>
                  </a:outerShdw>
                </a:effectLst>
                <a:latin typeface="Trebuchet MS" pitchFamily="34" charset="0"/>
              </a:rPr>
              <a:t>Xe</a:t>
            </a:r>
            <a:r>
              <a:rPr lang="en-US" i="1" dirty="0">
                <a:solidFill>
                  <a:srgbClr val="FF66FF"/>
                </a:solidFill>
                <a:effectLst>
                  <a:outerShdw blurRad="38100" dist="38100" dir="2700000" algn="tl">
                    <a:srgbClr val="000000">
                      <a:alpha val="43137"/>
                    </a:srgbClr>
                  </a:outerShdw>
                </a:effectLst>
                <a:latin typeface="Trebuchet MS" pitchFamily="34" charset="0"/>
              </a:rPr>
              <a:t>, Kr, Rn, </a:t>
            </a:r>
            <a:r>
              <a:rPr lang="en-US" i="1" dirty="0" err="1">
                <a:solidFill>
                  <a:srgbClr val="FF66FF"/>
                </a:solidFill>
                <a:effectLst>
                  <a:outerShdw blurRad="38100" dist="38100" dir="2700000" algn="tl">
                    <a:srgbClr val="000000">
                      <a:alpha val="43137"/>
                    </a:srgbClr>
                  </a:outerShdw>
                </a:effectLst>
                <a:latin typeface="Trebuchet MS" pitchFamily="34" charset="0"/>
              </a:rPr>
              <a:t>Og</a:t>
            </a:r>
            <a:endParaRPr lang="en-US" i="1" dirty="0">
              <a:solidFill>
                <a:srgbClr val="FF66FF"/>
              </a:solidFill>
              <a:effectLst>
                <a:outerShdw blurRad="38100" dist="38100" dir="2700000" algn="tl">
                  <a:srgbClr val="000000">
                    <a:alpha val="43137"/>
                  </a:srgbClr>
                </a:outerShdw>
              </a:effectLst>
              <a:latin typeface="Trebuchet MS" pitchFamily="34" charset="0"/>
            </a:endParaRPr>
          </a:p>
          <a:p>
            <a:pPr eaLnBrk="1" hangingPunct="1">
              <a:defRPr/>
            </a:pPr>
            <a:r>
              <a:rPr lang="en-US" dirty="0">
                <a:solidFill>
                  <a:schemeClr val="bg1"/>
                </a:solidFill>
                <a:effectLst>
                  <a:outerShdw blurRad="38100" dist="38100" dir="2700000" algn="tl">
                    <a:srgbClr val="000000">
                      <a:alpha val="43137"/>
                    </a:srgbClr>
                  </a:outerShdw>
                </a:effectLst>
                <a:latin typeface="Trebuchet MS" pitchFamily="34" charset="0"/>
              </a:rPr>
              <a:t>Pick the closest noble gas to the element you are writing the configuration for that comes </a:t>
            </a:r>
            <a:r>
              <a:rPr lang="en-US" b="1" u="sng" dirty="0">
                <a:solidFill>
                  <a:schemeClr val="bg1"/>
                </a:solidFill>
                <a:effectLst>
                  <a:outerShdw blurRad="38100" dist="38100" dir="2700000" algn="tl">
                    <a:srgbClr val="000000">
                      <a:alpha val="43137"/>
                    </a:srgbClr>
                  </a:outerShdw>
                </a:effectLst>
                <a:latin typeface="Trebuchet MS" pitchFamily="34" charset="0"/>
              </a:rPr>
              <a:t>before</a:t>
            </a:r>
            <a:r>
              <a:rPr lang="en-US" dirty="0">
                <a:solidFill>
                  <a:schemeClr val="bg1"/>
                </a:solidFill>
                <a:effectLst>
                  <a:outerShdw blurRad="38100" dist="38100" dir="2700000" algn="tl">
                    <a:srgbClr val="000000">
                      <a:alpha val="43137"/>
                    </a:srgbClr>
                  </a:outerShdw>
                </a:effectLst>
                <a:latin typeface="Trebuchet MS" pitchFamily="34" charset="0"/>
              </a:rPr>
              <a:t> that element.</a:t>
            </a:r>
          </a:p>
          <a:p>
            <a:pPr eaLnBrk="1" hangingPunct="1">
              <a:buFontTx/>
              <a:buNone/>
              <a:defRPr/>
            </a:pPr>
            <a:endParaRPr lang="en-US" i="1" dirty="0">
              <a:effectLst>
                <a:outerShdw blurRad="38100" dist="38100" dir="2700000" algn="tl">
                  <a:srgbClr val="000000">
                    <a:alpha val="43137"/>
                  </a:srgbClr>
                </a:outerShdw>
              </a:effectLst>
              <a:latin typeface="Trebuchet MS" pitchFamily="34" charset="0"/>
            </a:endParaRPr>
          </a:p>
        </p:txBody>
      </p:sp>
      <p:sp>
        <p:nvSpPr>
          <p:cNvPr id="4" name="TextBox 3">
            <a:extLst>
              <a:ext uri="{FF2B5EF4-FFF2-40B4-BE49-F238E27FC236}">
                <a16:creationId xmlns:a16="http://schemas.microsoft.com/office/drawing/2014/main" id="{49A183EE-8E26-4737-B838-D8C68671D5D1}"/>
              </a:ext>
            </a:extLst>
          </p:cNvPr>
          <p:cNvSpPr txBox="1">
            <a:spLocks noChangeArrowheads="1"/>
          </p:cNvSpPr>
          <p:nvPr/>
        </p:nvSpPr>
        <p:spPr bwMode="auto">
          <a:xfrm>
            <a:off x="1219200" y="4343400"/>
            <a:ext cx="2286000" cy="584200"/>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solidFill>
                  <a:schemeClr val="bg1"/>
                </a:solidFill>
                <a:latin typeface="Trebuchet MS" panose="020B0603020202020204" pitchFamily="34" charset="0"/>
              </a:rPr>
              <a:t>Example: K </a:t>
            </a:r>
            <a:endParaRPr lang="en-US" altLang="en-US" baseline="30000" dirty="0">
              <a:solidFill>
                <a:schemeClr val="bg1"/>
              </a:solidFill>
              <a:latin typeface="Trebuchet MS" panose="020B0603020202020204" pitchFamily="34" charset="0"/>
            </a:endParaRPr>
          </a:p>
        </p:txBody>
      </p:sp>
      <p:sp>
        <p:nvSpPr>
          <p:cNvPr id="6" name="TextBox 5">
            <a:extLst>
              <a:ext uri="{FF2B5EF4-FFF2-40B4-BE49-F238E27FC236}">
                <a16:creationId xmlns:a16="http://schemas.microsoft.com/office/drawing/2014/main" id="{59C4236C-03B2-415F-B8DB-0EDEBF917E95}"/>
              </a:ext>
            </a:extLst>
          </p:cNvPr>
          <p:cNvSpPr txBox="1">
            <a:spLocks noChangeArrowheads="1"/>
          </p:cNvSpPr>
          <p:nvPr/>
        </p:nvSpPr>
        <p:spPr bwMode="auto">
          <a:xfrm>
            <a:off x="1219200" y="5054600"/>
            <a:ext cx="2514600" cy="584200"/>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solidFill>
                  <a:schemeClr val="bg1"/>
                </a:solidFill>
                <a:latin typeface="Trebuchet MS" panose="020B0603020202020204" pitchFamily="34" charset="0"/>
              </a:rPr>
              <a:t>Example: Mg</a:t>
            </a:r>
            <a:endParaRPr lang="en-US" altLang="en-US" baseline="30000" dirty="0">
              <a:solidFill>
                <a:srgbClr val="FF66FF"/>
              </a:solidFill>
              <a:latin typeface="Trebuchet MS" panose="020B0603020202020204" pitchFamily="34" charset="0"/>
            </a:endParaRPr>
          </a:p>
        </p:txBody>
      </p:sp>
      <p:sp>
        <p:nvSpPr>
          <p:cNvPr id="7" name="TextBox 6">
            <a:extLst>
              <a:ext uri="{FF2B5EF4-FFF2-40B4-BE49-F238E27FC236}">
                <a16:creationId xmlns:a16="http://schemas.microsoft.com/office/drawing/2014/main" id="{0194A447-CA93-451D-AE62-388574F14D92}"/>
              </a:ext>
            </a:extLst>
          </p:cNvPr>
          <p:cNvSpPr txBox="1">
            <a:spLocks noChangeArrowheads="1"/>
          </p:cNvSpPr>
          <p:nvPr/>
        </p:nvSpPr>
        <p:spPr bwMode="auto">
          <a:xfrm>
            <a:off x="1219200" y="5740400"/>
            <a:ext cx="2514600" cy="584200"/>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solidFill>
                  <a:schemeClr val="bg1"/>
                </a:solidFill>
                <a:latin typeface="Trebuchet MS" panose="020B0603020202020204" pitchFamily="34" charset="0"/>
              </a:rPr>
              <a:t>Example: Bk</a:t>
            </a:r>
            <a:endParaRPr lang="en-US" altLang="en-US" baseline="30000" dirty="0">
              <a:solidFill>
                <a:srgbClr val="FF66FF"/>
              </a:solidFill>
              <a:latin typeface="Trebuchet MS" panose="020B0603020202020204" pitchFamily="34" charset="0"/>
            </a:endParaRPr>
          </a:p>
        </p:txBody>
      </p:sp>
      <p:sp>
        <p:nvSpPr>
          <p:cNvPr id="8" name="TextBox 7">
            <a:extLst>
              <a:ext uri="{FF2B5EF4-FFF2-40B4-BE49-F238E27FC236}">
                <a16:creationId xmlns:a16="http://schemas.microsoft.com/office/drawing/2014/main" id="{6BFC97EB-91F4-4887-B749-DD184279100C}"/>
              </a:ext>
            </a:extLst>
          </p:cNvPr>
          <p:cNvSpPr txBox="1">
            <a:spLocks noChangeArrowheads="1"/>
          </p:cNvSpPr>
          <p:nvPr/>
        </p:nvSpPr>
        <p:spPr bwMode="auto">
          <a:xfrm>
            <a:off x="4076702" y="4314825"/>
            <a:ext cx="1562100" cy="584200"/>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solidFill>
                  <a:srgbClr val="FF66FF"/>
                </a:solidFill>
                <a:latin typeface="Trebuchet MS" panose="020B0603020202020204" pitchFamily="34" charset="0"/>
              </a:rPr>
              <a:t>[</a:t>
            </a:r>
            <a:r>
              <a:rPr lang="en-US" altLang="en-US" dirty="0" err="1">
                <a:solidFill>
                  <a:srgbClr val="FF66FF"/>
                </a:solidFill>
                <a:latin typeface="Trebuchet MS" panose="020B0603020202020204" pitchFamily="34" charset="0"/>
              </a:rPr>
              <a:t>Ar</a:t>
            </a:r>
            <a:r>
              <a:rPr lang="en-US" altLang="en-US" dirty="0">
                <a:solidFill>
                  <a:srgbClr val="FF66FF"/>
                </a:solidFill>
                <a:latin typeface="Trebuchet MS" panose="020B0603020202020204" pitchFamily="34" charset="0"/>
              </a:rPr>
              <a:t>] 4s</a:t>
            </a:r>
            <a:r>
              <a:rPr lang="en-US" altLang="en-US" baseline="30000" dirty="0">
                <a:solidFill>
                  <a:srgbClr val="FF66FF"/>
                </a:solidFill>
                <a:latin typeface="Trebuchet MS" panose="020B0603020202020204" pitchFamily="34" charset="0"/>
              </a:rPr>
              <a:t>1</a:t>
            </a:r>
          </a:p>
        </p:txBody>
      </p:sp>
      <p:sp>
        <p:nvSpPr>
          <p:cNvPr id="9" name="TextBox 8">
            <a:extLst>
              <a:ext uri="{FF2B5EF4-FFF2-40B4-BE49-F238E27FC236}">
                <a16:creationId xmlns:a16="http://schemas.microsoft.com/office/drawing/2014/main" id="{1D4CA867-A0B5-477E-A290-61ED09955B83}"/>
              </a:ext>
            </a:extLst>
          </p:cNvPr>
          <p:cNvSpPr txBox="1">
            <a:spLocks noChangeArrowheads="1"/>
          </p:cNvSpPr>
          <p:nvPr/>
        </p:nvSpPr>
        <p:spPr bwMode="auto">
          <a:xfrm>
            <a:off x="4076702" y="5054600"/>
            <a:ext cx="1676400" cy="584200"/>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solidFill>
                  <a:srgbClr val="FF66FF"/>
                </a:solidFill>
                <a:latin typeface="Trebuchet MS" panose="020B0603020202020204" pitchFamily="34" charset="0"/>
              </a:rPr>
              <a:t>[Ne] 3s</a:t>
            </a:r>
            <a:r>
              <a:rPr lang="en-US" altLang="en-US" baseline="30000" dirty="0">
                <a:solidFill>
                  <a:srgbClr val="FF66FF"/>
                </a:solidFill>
                <a:latin typeface="Trebuchet MS" panose="020B0603020202020204" pitchFamily="34" charset="0"/>
              </a:rPr>
              <a:t>2</a:t>
            </a:r>
          </a:p>
        </p:txBody>
      </p:sp>
      <p:sp>
        <p:nvSpPr>
          <p:cNvPr id="10" name="TextBox 9">
            <a:extLst>
              <a:ext uri="{FF2B5EF4-FFF2-40B4-BE49-F238E27FC236}">
                <a16:creationId xmlns:a16="http://schemas.microsoft.com/office/drawing/2014/main" id="{5C1AFE80-7763-486C-BEB2-05540F4D17EB}"/>
              </a:ext>
            </a:extLst>
          </p:cNvPr>
          <p:cNvSpPr txBox="1">
            <a:spLocks noChangeArrowheads="1"/>
          </p:cNvSpPr>
          <p:nvPr/>
        </p:nvSpPr>
        <p:spPr bwMode="auto">
          <a:xfrm>
            <a:off x="4076702" y="5740400"/>
            <a:ext cx="2286000" cy="584200"/>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solidFill>
                  <a:srgbClr val="FF66FF"/>
                </a:solidFill>
                <a:latin typeface="Trebuchet MS" panose="020B0603020202020204" pitchFamily="34" charset="0"/>
              </a:rPr>
              <a:t>[Rn] 7s</a:t>
            </a:r>
            <a:r>
              <a:rPr lang="en-US" altLang="en-US" baseline="30000" dirty="0">
                <a:solidFill>
                  <a:srgbClr val="FF66FF"/>
                </a:solidFill>
                <a:latin typeface="Trebuchet MS" panose="020B0603020202020204" pitchFamily="34" charset="0"/>
              </a:rPr>
              <a:t>2</a:t>
            </a:r>
            <a:r>
              <a:rPr lang="en-US" altLang="en-US" dirty="0">
                <a:solidFill>
                  <a:srgbClr val="FF66FF"/>
                </a:solidFill>
                <a:latin typeface="Trebuchet MS" panose="020B0603020202020204" pitchFamily="34" charset="0"/>
              </a:rPr>
              <a:t> 5f</a:t>
            </a:r>
            <a:r>
              <a:rPr lang="en-US" altLang="en-US" baseline="30000" dirty="0">
                <a:solidFill>
                  <a:srgbClr val="FF66FF"/>
                </a:solidFill>
                <a:latin typeface="Trebuchet MS" panose="020B0603020202020204" pitchFamily="34" charset="0"/>
              </a:rPr>
              <a:t>9</a:t>
            </a:r>
          </a:p>
        </p:txBody>
      </p:sp>
      <p:grpSp>
        <p:nvGrpSpPr>
          <p:cNvPr id="32" name="Group 31">
            <a:extLst>
              <a:ext uri="{FF2B5EF4-FFF2-40B4-BE49-F238E27FC236}">
                <a16:creationId xmlns:a16="http://schemas.microsoft.com/office/drawing/2014/main" id="{CBC3047B-0119-49F6-9CB2-569AEE42BBBD}"/>
              </a:ext>
            </a:extLst>
          </p:cNvPr>
          <p:cNvGrpSpPr/>
          <p:nvPr/>
        </p:nvGrpSpPr>
        <p:grpSpPr>
          <a:xfrm>
            <a:off x="188119" y="647700"/>
            <a:ext cx="8767763" cy="5562600"/>
            <a:chOff x="188119" y="647700"/>
            <a:chExt cx="8767763" cy="5562600"/>
          </a:xfrm>
        </p:grpSpPr>
        <p:grpSp>
          <p:nvGrpSpPr>
            <p:cNvPr id="5" name="Group 4">
              <a:extLst>
                <a:ext uri="{FF2B5EF4-FFF2-40B4-BE49-F238E27FC236}">
                  <a16:creationId xmlns:a16="http://schemas.microsoft.com/office/drawing/2014/main" id="{D73E4A4B-C75A-4754-B09C-E66002C2EF7F}"/>
                </a:ext>
              </a:extLst>
            </p:cNvPr>
            <p:cNvGrpSpPr/>
            <p:nvPr/>
          </p:nvGrpSpPr>
          <p:grpSpPr>
            <a:xfrm>
              <a:off x="188119" y="647700"/>
              <a:ext cx="8767763" cy="5562600"/>
              <a:chOff x="188119" y="647700"/>
              <a:chExt cx="8767763" cy="5562600"/>
            </a:xfrm>
          </p:grpSpPr>
          <p:grpSp>
            <p:nvGrpSpPr>
              <p:cNvPr id="2" name="Group 1">
                <a:extLst>
                  <a:ext uri="{FF2B5EF4-FFF2-40B4-BE49-F238E27FC236}">
                    <a16:creationId xmlns:a16="http://schemas.microsoft.com/office/drawing/2014/main" id="{5D9F7687-48B1-4952-BE7C-FE5D9A443872}"/>
                  </a:ext>
                </a:extLst>
              </p:cNvPr>
              <p:cNvGrpSpPr/>
              <p:nvPr/>
            </p:nvGrpSpPr>
            <p:grpSpPr>
              <a:xfrm>
                <a:off x="188119" y="647700"/>
                <a:ext cx="8767763" cy="5562600"/>
                <a:chOff x="228600" y="228600"/>
                <a:chExt cx="8767763" cy="5562600"/>
              </a:xfrm>
            </p:grpSpPr>
            <p:pic>
              <p:nvPicPr>
                <p:cNvPr id="11" name="Content Placeholder 3" descr="BlankPeriodicTable.jpg">
                  <a:extLst>
                    <a:ext uri="{FF2B5EF4-FFF2-40B4-BE49-F238E27FC236}">
                      <a16:creationId xmlns:a16="http://schemas.microsoft.com/office/drawing/2014/main" id="{C9A5E0FE-DDA4-4724-9003-558AFDD6D85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8767763" cy="5562600"/>
                </a:xfrm>
                <a:prstGeom prst="rect">
                  <a:avLst/>
                </a:prstGeom>
                <a:solidFill>
                  <a:schemeClr val="tx1">
                    <a:alpha val="79999"/>
                  </a:schemeClr>
                </a:solidFill>
                <a:ln w="9525">
                  <a:solidFill>
                    <a:schemeClr val="bg1"/>
                  </a:solidFill>
                  <a:miter lim="800000"/>
                  <a:headEnd/>
                  <a:tailEnd/>
                </a:ln>
              </p:spPr>
            </p:pic>
            <p:sp>
              <p:nvSpPr>
                <p:cNvPr id="12" name="TextBox 11">
                  <a:extLst>
                    <a:ext uri="{FF2B5EF4-FFF2-40B4-BE49-F238E27FC236}">
                      <a16:creationId xmlns:a16="http://schemas.microsoft.com/office/drawing/2014/main" id="{28E238F4-F6BA-4373-9771-FC77DC0A9EA9}"/>
                    </a:ext>
                  </a:extLst>
                </p:cNvPr>
                <p:cNvSpPr txBox="1">
                  <a:spLocks noChangeArrowheads="1"/>
                </p:cNvSpPr>
                <p:nvPr/>
              </p:nvSpPr>
              <p:spPr bwMode="auto">
                <a:xfrm>
                  <a:off x="228600" y="9144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FF0000"/>
                      </a:solidFill>
                      <a:latin typeface="Trebuchet MS" panose="020B0603020202020204" pitchFamily="34" charset="0"/>
                    </a:rPr>
                    <a:t>1s</a:t>
                  </a:r>
                </a:p>
              </p:txBody>
            </p:sp>
            <p:sp>
              <p:nvSpPr>
                <p:cNvPr id="13" name="TextBox 12">
                  <a:extLst>
                    <a:ext uri="{FF2B5EF4-FFF2-40B4-BE49-F238E27FC236}">
                      <a16:creationId xmlns:a16="http://schemas.microsoft.com/office/drawing/2014/main" id="{D5BB50AD-1FAB-4501-BC63-BF1F92C22A17}"/>
                    </a:ext>
                  </a:extLst>
                </p:cNvPr>
                <p:cNvSpPr txBox="1">
                  <a:spLocks noChangeArrowheads="1"/>
                </p:cNvSpPr>
                <p:nvPr/>
              </p:nvSpPr>
              <p:spPr bwMode="auto">
                <a:xfrm>
                  <a:off x="228600" y="14287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2s</a:t>
                  </a:r>
                </a:p>
              </p:txBody>
            </p:sp>
            <p:sp>
              <p:nvSpPr>
                <p:cNvPr id="14" name="TextBox 13">
                  <a:extLst>
                    <a:ext uri="{FF2B5EF4-FFF2-40B4-BE49-F238E27FC236}">
                      <a16:creationId xmlns:a16="http://schemas.microsoft.com/office/drawing/2014/main" id="{D3A56EAD-9AE9-4A8D-855B-4C5AA38DA33D}"/>
                    </a:ext>
                  </a:extLst>
                </p:cNvPr>
                <p:cNvSpPr txBox="1">
                  <a:spLocks noChangeArrowheads="1"/>
                </p:cNvSpPr>
                <p:nvPr/>
              </p:nvSpPr>
              <p:spPr bwMode="auto">
                <a:xfrm>
                  <a:off x="228600" y="1885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3s</a:t>
                  </a:r>
                </a:p>
              </p:txBody>
            </p:sp>
            <p:sp>
              <p:nvSpPr>
                <p:cNvPr id="15" name="TextBox 14">
                  <a:extLst>
                    <a:ext uri="{FF2B5EF4-FFF2-40B4-BE49-F238E27FC236}">
                      <a16:creationId xmlns:a16="http://schemas.microsoft.com/office/drawing/2014/main" id="{75C5A301-4F3C-4B9A-BB9B-5833E038568D}"/>
                    </a:ext>
                  </a:extLst>
                </p:cNvPr>
                <p:cNvSpPr txBox="1">
                  <a:spLocks noChangeArrowheads="1"/>
                </p:cNvSpPr>
                <p:nvPr/>
              </p:nvSpPr>
              <p:spPr bwMode="auto">
                <a:xfrm>
                  <a:off x="228600" y="23622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4s</a:t>
                  </a:r>
                </a:p>
              </p:txBody>
            </p:sp>
            <p:sp>
              <p:nvSpPr>
                <p:cNvPr id="16" name="TextBox 15">
                  <a:extLst>
                    <a:ext uri="{FF2B5EF4-FFF2-40B4-BE49-F238E27FC236}">
                      <a16:creationId xmlns:a16="http://schemas.microsoft.com/office/drawing/2014/main" id="{2479F323-72A1-4F46-A4F0-D2D4805EBE93}"/>
                    </a:ext>
                  </a:extLst>
                </p:cNvPr>
                <p:cNvSpPr txBox="1">
                  <a:spLocks noChangeArrowheads="1"/>
                </p:cNvSpPr>
                <p:nvPr/>
              </p:nvSpPr>
              <p:spPr bwMode="auto">
                <a:xfrm>
                  <a:off x="228600" y="28765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5s</a:t>
                  </a:r>
                </a:p>
              </p:txBody>
            </p:sp>
            <p:sp>
              <p:nvSpPr>
                <p:cNvPr id="17" name="TextBox 16">
                  <a:extLst>
                    <a:ext uri="{FF2B5EF4-FFF2-40B4-BE49-F238E27FC236}">
                      <a16:creationId xmlns:a16="http://schemas.microsoft.com/office/drawing/2014/main" id="{71A66A51-DDE3-4C2A-ABF0-278FA88B9526}"/>
                    </a:ext>
                  </a:extLst>
                </p:cNvPr>
                <p:cNvSpPr txBox="1">
                  <a:spLocks noChangeArrowheads="1"/>
                </p:cNvSpPr>
                <p:nvPr/>
              </p:nvSpPr>
              <p:spPr bwMode="auto">
                <a:xfrm>
                  <a:off x="228600" y="3409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FF0000"/>
                      </a:solidFill>
                      <a:latin typeface="Trebuchet MS" panose="020B0603020202020204" pitchFamily="34" charset="0"/>
                    </a:rPr>
                    <a:t>6s</a:t>
                  </a:r>
                </a:p>
              </p:txBody>
            </p:sp>
            <p:sp>
              <p:nvSpPr>
                <p:cNvPr id="18" name="TextBox 17">
                  <a:extLst>
                    <a:ext uri="{FF2B5EF4-FFF2-40B4-BE49-F238E27FC236}">
                      <a16:creationId xmlns:a16="http://schemas.microsoft.com/office/drawing/2014/main" id="{122CBA1E-58F5-4E9E-8720-484171B74353}"/>
                    </a:ext>
                  </a:extLst>
                </p:cNvPr>
                <p:cNvSpPr txBox="1">
                  <a:spLocks noChangeArrowheads="1"/>
                </p:cNvSpPr>
                <p:nvPr/>
              </p:nvSpPr>
              <p:spPr bwMode="auto">
                <a:xfrm>
                  <a:off x="228600"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7s</a:t>
                  </a:r>
                </a:p>
              </p:txBody>
            </p:sp>
            <p:sp>
              <p:nvSpPr>
                <p:cNvPr id="19" name="TextBox 18">
                  <a:extLst>
                    <a:ext uri="{FF2B5EF4-FFF2-40B4-BE49-F238E27FC236}">
                      <a16:creationId xmlns:a16="http://schemas.microsoft.com/office/drawing/2014/main" id="{7B39B21F-06A5-4165-B685-864519AE40B3}"/>
                    </a:ext>
                  </a:extLst>
                </p:cNvPr>
                <p:cNvSpPr txBox="1">
                  <a:spLocks noChangeArrowheads="1"/>
                </p:cNvSpPr>
                <p:nvPr/>
              </p:nvSpPr>
              <p:spPr bwMode="auto">
                <a:xfrm>
                  <a:off x="5810254" y="2419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4p</a:t>
                  </a:r>
                </a:p>
              </p:txBody>
            </p:sp>
            <p:sp>
              <p:nvSpPr>
                <p:cNvPr id="20" name="TextBox 19">
                  <a:extLst>
                    <a:ext uri="{FF2B5EF4-FFF2-40B4-BE49-F238E27FC236}">
                      <a16:creationId xmlns:a16="http://schemas.microsoft.com/office/drawing/2014/main" id="{93080AC4-4CAA-4530-8EFD-380EC2D369B6}"/>
                    </a:ext>
                  </a:extLst>
                </p:cNvPr>
                <p:cNvSpPr txBox="1">
                  <a:spLocks noChangeArrowheads="1"/>
                </p:cNvSpPr>
                <p:nvPr/>
              </p:nvSpPr>
              <p:spPr bwMode="auto">
                <a:xfrm>
                  <a:off x="5810254" y="3409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6p</a:t>
                  </a:r>
                </a:p>
              </p:txBody>
            </p:sp>
            <p:sp>
              <p:nvSpPr>
                <p:cNvPr id="21" name="TextBox 20">
                  <a:extLst>
                    <a:ext uri="{FF2B5EF4-FFF2-40B4-BE49-F238E27FC236}">
                      <a16:creationId xmlns:a16="http://schemas.microsoft.com/office/drawing/2014/main" id="{41B7AC19-1ED0-4217-A0DE-0990AF1090D5}"/>
                    </a:ext>
                  </a:extLst>
                </p:cNvPr>
                <p:cNvSpPr txBox="1">
                  <a:spLocks noChangeArrowheads="1"/>
                </p:cNvSpPr>
                <p:nvPr/>
              </p:nvSpPr>
              <p:spPr bwMode="auto">
                <a:xfrm>
                  <a:off x="5810254"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7p</a:t>
                  </a:r>
                </a:p>
              </p:txBody>
            </p:sp>
            <p:sp>
              <p:nvSpPr>
                <p:cNvPr id="22" name="TextBox 21">
                  <a:extLst>
                    <a:ext uri="{FF2B5EF4-FFF2-40B4-BE49-F238E27FC236}">
                      <a16:creationId xmlns:a16="http://schemas.microsoft.com/office/drawing/2014/main" id="{5BCE05DD-6751-411F-A356-F67B3B616EEB}"/>
                    </a:ext>
                  </a:extLst>
                </p:cNvPr>
                <p:cNvSpPr txBox="1">
                  <a:spLocks noChangeArrowheads="1"/>
                </p:cNvSpPr>
                <p:nvPr/>
              </p:nvSpPr>
              <p:spPr bwMode="auto">
                <a:xfrm>
                  <a:off x="1143000" y="24384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66FF33"/>
                      </a:solidFill>
                      <a:latin typeface="Trebuchet MS" panose="020B0603020202020204" pitchFamily="34" charset="0"/>
                    </a:rPr>
                    <a:t>3d</a:t>
                  </a:r>
                </a:p>
              </p:txBody>
            </p:sp>
            <p:sp>
              <p:nvSpPr>
                <p:cNvPr id="23" name="TextBox 22">
                  <a:extLst>
                    <a:ext uri="{FF2B5EF4-FFF2-40B4-BE49-F238E27FC236}">
                      <a16:creationId xmlns:a16="http://schemas.microsoft.com/office/drawing/2014/main" id="{53E76B6C-826B-4BB9-BCF1-A21EFA646130}"/>
                    </a:ext>
                  </a:extLst>
                </p:cNvPr>
                <p:cNvSpPr txBox="1">
                  <a:spLocks noChangeArrowheads="1"/>
                </p:cNvSpPr>
                <p:nvPr/>
              </p:nvSpPr>
              <p:spPr bwMode="auto">
                <a:xfrm>
                  <a:off x="1143000" y="34861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66FF33"/>
                      </a:solidFill>
                      <a:latin typeface="Trebuchet MS" panose="020B0603020202020204" pitchFamily="34" charset="0"/>
                    </a:rPr>
                    <a:t>5d</a:t>
                  </a:r>
                </a:p>
              </p:txBody>
            </p:sp>
            <p:sp>
              <p:nvSpPr>
                <p:cNvPr id="24" name="TextBox 23">
                  <a:extLst>
                    <a:ext uri="{FF2B5EF4-FFF2-40B4-BE49-F238E27FC236}">
                      <a16:creationId xmlns:a16="http://schemas.microsoft.com/office/drawing/2014/main" id="{F436B276-F288-4EFD-92B1-B7BDDEF06E57}"/>
                    </a:ext>
                  </a:extLst>
                </p:cNvPr>
                <p:cNvSpPr txBox="1">
                  <a:spLocks noChangeArrowheads="1"/>
                </p:cNvSpPr>
                <p:nvPr/>
              </p:nvSpPr>
              <p:spPr bwMode="auto">
                <a:xfrm>
                  <a:off x="1143000"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66FF33"/>
                      </a:solidFill>
                      <a:latin typeface="Trebuchet MS" panose="020B0603020202020204" pitchFamily="34" charset="0"/>
                    </a:rPr>
                    <a:t>6d</a:t>
                  </a:r>
                </a:p>
              </p:txBody>
            </p:sp>
            <p:sp>
              <p:nvSpPr>
                <p:cNvPr id="25" name="TextBox 24">
                  <a:extLst>
                    <a:ext uri="{FF2B5EF4-FFF2-40B4-BE49-F238E27FC236}">
                      <a16:creationId xmlns:a16="http://schemas.microsoft.com/office/drawing/2014/main" id="{EAC8B704-9D98-49F3-B7B5-890D71A1E7BF}"/>
                    </a:ext>
                  </a:extLst>
                </p:cNvPr>
                <p:cNvSpPr txBox="1">
                  <a:spLocks noChangeArrowheads="1"/>
                </p:cNvSpPr>
                <p:nvPr/>
              </p:nvSpPr>
              <p:spPr bwMode="auto">
                <a:xfrm>
                  <a:off x="1609725" y="46069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7030A0"/>
                      </a:solidFill>
                      <a:latin typeface="Trebuchet MS" panose="020B0603020202020204" pitchFamily="34" charset="0"/>
                    </a:rPr>
                    <a:t>4f</a:t>
                  </a:r>
                </a:p>
              </p:txBody>
            </p:sp>
            <p:sp>
              <p:nvSpPr>
                <p:cNvPr id="26" name="TextBox 25">
                  <a:extLst>
                    <a:ext uri="{FF2B5EF4-FFF2-40B4-BE49-F238E27FC236}">
                      <a16:creationId xmlns:a16="http://schemas.microsoft.com/office/drawing/2014/main" id="{46E88127-6915-40BA-ADA1-33B02744CFC3}"/>
                    </a:ext>
                  </a:extLst>
                </p:cNvPr>
                <p:cNvSpPr txBox="1">
                  <a:spLocks noChangeArrowheads="1"/>
                </p:cNvSpPr>
                <p:nvPr/>
              </p:nvSpPr>
              <p:spPr bwMode="auto">
                <a:xfrm>
                  <a:off x="1609725" y="5086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7030A0"/>
                      </a:solidFill>
                      <a:latin typeface="Trebuchet MS" panose="020B0603020202020204" pitchFamily="34" charset="0"/>
                    </a:rPr>
                    <a:t>5f</a:t>
                  </a:r>
                </a:p>
              </p:txBody>
            </p:sp>
            <p:sp>
              <p:nvSpPr>
                <p:cNvPr id="27" name="TextBox 26">
                  <a:extLst>
                    <a:ext uri="{FF2B5EF4-FFF2-40B4-BE49-F238E27FC236}">
                      <a16:creationId xmlns:a16="http://schemas.microsoft.com/office/drawing/2014/main" id="{C920CBE1-3926-4C1A-A7FE-84EFBFE10EA2}"/>
                    </a:ext>
                  </a:extLst>
                </p:cNvPr>
                <p:cNvSpPr txBox="1">
                  <a:spLocks noChangeArrowheads="1"/>
                </p:cNvSpPr>
                <p:nvPr/>
              </p:nvSpPr>
              <p:spPr bwMode="auto">
                <a:xfrm>
                  <a:off x="5810254" y="189547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3p</a:t>
                  </a:r>
                </a:p>
              </p:txBody>
            </p:sp>
            <p:sp>
              <p:nvSpPr>
                <p:cNvPr id="28" name="TextBox 27">
                  <a:extLst>
                    <a:ext uri="{FF2B5EF4-FFF2-40B4-BE49-F238E27FC236}">
                      <a16:creationId xmlns:a16="http://schemas.microsoft.com/office/drawing/2014/main" id="{4245ACF8-1FB7-4E93-81CB-84A2D7A7AB2D}"/>
                    </a:ext>
                  </a:extLst>
                </p:cNvPr>
                <p:cNvSpPr txBox="1">
                  <a:spLocks noChangeArrowheads="1"/>
                </p:cNvSpPr>
                <p:nvPr/>
              </p:nvSpPr>
              <p:spPr bwMode="auto">
                <a:xfrm>
                  <a:off x="5810254" y="13811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2p</a:t>
                  </a:r>
                </a:p>
              </p:txBody>
            </p:sp>
            <p:sp>
              <p:nvSpPr>
                <p:cNvPr id="29" name="TextBox 28">
                  <a:extLst>
                    <a:ext uri="{FF2B5EF4-FFF2-40B4-BE49-F238E27FC236}">
                      <a16:creationId xmlns:a16="http://schemas.microsoft.com/office/drawing/2014/main" id="{67F60959-55D5-4152-904D-DD7CC80F5800}"/>
                    </a:ext>
                  </a:extLst>
                </p:cNvPr>
                <p:cNvSpPr txBox="1">
                  <a:spLocks noChangeArrowheads="1"/>
                </p:cNvSpPr>
                <p:nvPr/>
              </p:nvSpPr>
              <p:spPr bwMode="auto">
                <a:xfrm>
                  <a:off x="5810254" y="29051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5p</a:t>
                  </a:r>
                </a:p>
              </p:txBody>
            </p:sp>
            <p:sp>
              <p:nvSpPr>
                <p:cNvPr id="30" name="TextBox 29">
                  <a:extLst>
                    <a:ext uri="{FF2B5EF4-FFF2-40B4-BE49-F238E27FC236}">
                      <a16:creationId xmlns:a16="http://schemas.microsoft.com/office/drawing/2014/main" id="{1083910D-B04C-41EC-A18B-5ECC3E5FF82C}"/>
                    </a:ext>
                  </a:extLst>
                </p:cNvPr>
                <p:cNvSpPr txBox="1">
                  <a:spLocks noChangeArrowheads="1"/>
                </p:cNvSpPr>
                <p:nvPr/>
              </p:nvSpPr>
              <p:spPr bwMode="auto">
                <a:xfrm>
                  <a:off x="1143000" y="296227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66FF33"/>
                      </a:solidFill>
                      <a:latin typeface="Trebuchet MS" panose="020B0603020202020204" pitchFamily="34" charset="0"/>
                    </a:rPr>
                    <a:t>4d</a:t>
                  </a:r>
                </a:p>
              </p:txBody>
            </p:sp>
          </p:grpSp>
          <p:sp>
            <p:nvSpPr>
              <p:cNvPr id="31" name="TextBox 30">
                <a:extLst>
                  <a:ext uri="{FF2B5EF4-FFF2-40B4-BE49-F238E27FC236}">
                    <a16:creationId xmlns:a16="http://schemas.microsoft.com/office/drawing/2014/main" id="{260E2CFB-0552-4B8B-BD57-7F2D69289CCD}"/>
                  </a:ext>
                </a:extLst>
              </p:cNvPr>
              <p:cNvSpPr txBox="1">
                <a:spLocks noChangeArrowheads="1"/>
              </p:cNvSpPr>
              <p:nvPr/>
            </p:nvSpPr>
            <p:spPr bwMode="auto">
              <a:xfrm>
                <a:off x="378619" y="28765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solidFill>
                      <a:srgbClr val="00B0F0"/>
                    </a:solidFill>
                    <a:latin typeface="Trebuchet MS" panose="020B0603020202020204" pitchFamily="34" charset="0"/>
                  </a:rPr>
                  <a:t>K</a:t>
                </a:r>
              </a:p>
            </p:txBody>
          </p:sp>
        </p:grpSp>
        <p:sp>
          <p:nvSpPr>
            <p:cNvPr id="33" name="TextBox 32">
              <a:extLst>
                <a:ext uri="{FF2B5EF4-FFF2-40B4-BE49-F238E27FC236}">
                  <a16:creationId xmlns:a16="http://schemas.microsoft.com/office/drawing/2014/main" id="{3F03EF63-43C5-49A8-B28B-D2EEA3190DDD}"/>
                </a:ext>
              </a:extLst>
            </p:cNvPr>
            <p:cNvSpPr txBox="1">
              <a:spLocks noChangeArrowheads="1"/>
            </p:cNvSpPr>
            <p:nvPr/>
          </p:nvSpPr>
          <p:spPr bwMode="auto">
            <a:xfrm>
              <a:off x="8231981" y="1363662"/>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He</a:t>
              </a:r>
            </a:p>
          </p:txBody>
        </p:sp>
        <p:sp>
          <p:nvSpPr>
            <p:cNvPr id="34" name="TextBox 33">
              <a:extLst>
                <a:ext uri="{FF2B5EF4-FFF2-40B4-BE49-F238E27FC236}">
                  <a16:creationId xmlns:a16="http://schemas.microsoft.com/office/drawing/2014/main" id="{AD4B288F-585A-4FB2-9D0F-21887F3A3339}"/>
                </a:ext>
              </a:extLst>
            </p:cNvPr>
            <p:cNvSpPr txBox="1">
              <a:spLocks noChangeArrowheads="1"/>
            </p:cNvSpPr>
            <p:nvPr/>
          </p:nvSpPr>
          <p:spPr bwMode="auto">
            <a:xfrm>
              <a:off x="8224839" y="18605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Ne</a:t>
              </a:r>
            </a:p>
          </p:txBody>
        </p:sp>
        <p:sp>
          <p:nvSpPr>
            <p:cNvPr id="35" name="TextBox 34">
              <a:extLst>
                <a:ext uri="{FF2B5EF4-FFF2-40B4-BE49-F238E27FC236}">
                  <a16:creationId xmlns:a16="http://schemas.microsoft.com/office/drawing/2014/main" id="{2A8FFD8A-D659-4B21-A2EA-62AAA5258E29}"/>
                </a:ext>
              </a:extLst>
            </p:cNvPr>
            <p:cNvSpPr txBox="1">
              <a:spLocks noChangeArrowheads="1"/>
            </p:cNvSpPr>
            <p:nvPr/>
          </p:nvSpPr>
          <p:spPr bwMode="auto">
            <a:xfrm>
              <a:off x="8217695" y="23558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err="1">
                  <a:latin typeface="Trebuchet MS" panose="020B0603020202020204" pitchFamily="34" charset="0"/>
                </a:rPr>
                <a:t>Ar</a:t>
              </a:r>
              <a:endParaRPr lang="en-US" altLang="en-US" sz="2000" b="1" i="1" dirty="0">
                <a:latin typeface="Trebuchet MS" panose="020B0603020202020204" pitchFamily="34" charset="0"/>
              </a:endParaRPr>
            </a:p>
          </p:txBody>
        </p:sp>
        <p:sp>
          <p:nvSpPr>
            <p:cNvPr id="36" name="TextBox 35">
              <a:extLst>
                <a:ext uri="{FF2B5EF4-FFF2-40B4-BE49-F238E27FC236}">
                  <a16:creationId xmlns:a16="http://schemas.microsoft.com/office/drawing/2014/main" id="{FEDA8271-95E7-4A81-83CF-C65022579C5D}"/>
                </a:ext>
              </a:extLst>
            </p:cNvPr>
            <p:cNvSpPr txBox="1">
              <a:spLocks noChangeArrowheads="1"/>
            </p:cNvSpPr>
            <p:nvPr/>
          </p:nvSpPr>
          <p:spPr bwMode="auto">
            <a:xfrm>
              <a:off x="8211743" y="28511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Kr</a:t>
              </a:r>
            </a:p>
          </p:txBody>
        </p:sp>
        <p:sp>
          <p:nvSpPr>
            <p:cNvPr id="37" name="TextBox 36">
              <a:extLst>
                <a:ext uri="{FF2B5EF4-FFF2-40B4-BE49-F238E27FC236}">
                  <a16:creationId xmlns:a16="http://schemas.microsoft.com/office/drawing/2014/main" id="{BAD23165-297C-4660-9D7E-FEB87ECC68B0}"/>
                </a:ext>
              </a:extLst>
            </p:cNvPr>
            <p:cNvSpPr txBox="1">
              <a:spLocks noChangeArrowheads="1"/>
            </p:cNvSpPr>
            <p:nvPr/>
          </p:nvSpPr>
          <p:spPr bwMode="auto">
            <a:xfrm>
              <a:off x="8211743" y="33464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err="1">
                  <a:latin typeface="Trebuchet MS" panose="020B0603020202020204" pitchFamily="34" charset="0"/>
                </a:rPr>
                <a:t>Xe</a:t>
              </a:r>
              <a:endParaRPr lang="en-US" altLang="en-US" sz="2000" b="1" i="1" dirty="0">
                <a:latin typeface="Trebuchet MS" panose="020B0603020202020204" pitchFamily="34" charset="0"/>
              </a:endParaRPr>
            </a:p>
          </p:txBody>
        </p:sp>
        <p:sp>
          <p:nvSpPr>
            <p:cNvPr id="38" name="TextBox 37">
              <a:extLst>
                <a:ext uri="{FF2B5EF4-FFF2-40B4-BE49-F238E27FC236}">
                  <a16:creationId xmlns:a16="http://schemas.microsoft.com/office/drawing/2014/main" id="{909238B2-1F05-4D96-ADB7-626461189277}"/>
                </a:ext>
              </a:extLst>
            </p:cNvPr>
            <p:cNvSpPr txBox="1">
              <a:spLocks noChangeArrowheads="1"/>
            </p:cNvSpPr>
            <p:nvPr/>
          </p:nvSpPr>
          <p:spPr bwMode="auto">
            <a:xfrm>
              <a:off x="8211743" y="38417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Rn</a:t>
              </a:r>
            </a:p>
          </p:txBody>
        </p:sp>
      </p:grpSp>
      <p:grpSp>
        <p:nvGrpSpPr>
          <p:cNvPr id="41" name="Group 40">
            <a:extLst>
              <a:ext uri="{FF2B5EF4-FFF2-40B4-BE49-F238E27FC236}">
                <a16:creationId xmlns:a16="http://schemas.microsoft.com/office/drawing/2014/main" id="{5CB66F97-73C7-4564-B558-6664A5ACA51E}"/>
              </a:ext>
            </a:extLst>
          </p:cNvPr>
          <p:cNvGrpSpPr/>
          <p:nvPr/>
        </p:nvGrpSpPr>
        <p:grpSpPr>
          <a:xfrm>
            <a:off x="188119" y="647700"/>
            <a:ext cx="8767763" cy="5562600"/>
            <a:chOff x="188119" y="647700"/>
            <a:chExt cx="8767763" cy="5562600"/>
          </a:xfrm>
        </p:grpSpPr>
        <p:grpSp>
          <p:nvGrpSpPr>
            <p:cNvPr id="42" name="Group 41">
              <a:extLst>
                <a:ext uri="{FF2B5EF4-FFF2-40B4-BE49-F238E27FC236}">
                  <a16:creationId xmlns:a16="http://schemas.microsoft.com/office/drawing/2014/main" id="{E35FCE98-D565-46C8-8326-FA66EB5FC5DD}"/>
                </a:ext>
              </a:extLst>
            </p:cNvPr>
            <p:cNvGrpSpPr/>
            <p:nvPr/>
          </p:nvGrpSpPr>
          <p:grpSpPr>
            <a:xfrm>
              <a:off x="188119" y="647700"/>
              <a:ext cx="8767763" cy="5562600"/>
              <a:chOff x="188119" y="647700"/>
              <a:chExt cx="8767763" cy="5562600"/>
            </a:xfrm>
          </p:grpSpPr>
          <p:grpSp>
            <p:nvGrpSpPr>
              <p:cNvPr id="49" name="Group 48">
                <a:extLst>
                  <a:ext uri="{FF2B5EF4-FFF2-40B4-BE49-F238E27FC236}">
                    <a16:creationId xmlns:a16="http://schemas.microsoft.com/office/drawing/2014/main" id="{E0D259E1-C1DC-43E6-8523-F8B7E44C3625}"/>
                  </a:ext>
                </a:extLst>
              </p:cNvPr>
              <p:cNvGrpSpPr/>
              <p:nvPr/>
            </p:nvGrpSpPr>
            <p:grpSpPr>
              <a:xfrm>
                <a:off x="188119" y="647700"/>
                <a:ext cx="8767763" cy="5562600"/>
                <a:chOff x="228600" y="228600"/>
                <a:chExt cx="8767763" cy="5562600"/>
              </a:xfrm>
            </p:grpSpPr>
            <p:pic>
              <p:nvPicPr>
                <p:cNvPr id="51" name="Content Placeholder 3" descr="BlankPeriodicTable.jpg">
                  <a:extLst>
                    <a:ext uri="{FF2B5EF4-FFF2-40B4-BE49-F238E27FC236}">
                      <a16:creationId xmlns:a16="http://schemas.microsoft.com/office/drawing/2014/main" id="{11F677B8-CF2C-4630-9759-03CBE4B81D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8767763" cy="5562600"/>
                </a:xfrm>
                <a:prstGeom prst="rect">
                  <a:avLst/>
                </a:prstGeom>
                <a:solidFill>
                  <a:schemeClr val="tx1">
                    <a:alpha val="79999"/>
                  </a:schemeClr>
                </a:solidFill>
                <a:ln w="9525">
                  <a:solidFill>
                    <a:schemeClr val="bg1"/>
                  </a:solidFill>
                  <a:miter lim="800000"/>
                  <a:headEnd/>
                  <a:tailEnd/>
                </a:ln>
              </p:spPr>
            </p:pic>
            <p:sp>
              <p:nvSpPr>
                <p:cNvPr id="52" name="TextBox 51">
                  <a:extLst>
                    <a:ext uri="{FF2B5EF4-FFF2-40B4-BE49-F238E27FC236}">
                      <a16:creationId xmlns:a16="http://schemas.microsoft.com/office/drawing/2014/main" id="{2C5A739F-895D-4D28-A60A-E6B20C1C99BA}"/>
                    </a:ext>
                  </a:extLst>
                </p:cNvPr>
                <p:cNvSpPr txBox="1">
                  <a:spLocks noChangeArrowheads="1"/>
                </p:cNvSpPr>
                <p:nvPr/>
              </p:nvSpPr>
              <p:spPr bwMode="auto">
                <a:xfrm>
                  <a:off x="228600" y="9144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FF0000"/>
                      </a:solidFill>
                      <a:latin typeface="Trebuchet MS" panose="020B0603020202020204" pitchFamily="34" charset="0"/>
                    </a:rPr>
                    <a:t>1s</a:t>
                  </a:r>
                </a:p>
              </p:txBody>
            </p:sp>
            <p:sp>
              <p:nvSpPr>
                <p:cNvPr id="53" name="TextBox 52">
                  <a:extLst>
                    <a:ext uri="{FF2B5EF4-FFF2-40B4-BE49-F238E27FC236}">
                      <a16:creationId xmlns:a16="http://schemas.microsoft.com/office/drawing/2014/main" id="{F18A8557-ADCA-4ADE-881B-C3FF3548739A}"/>
                    </a:ext>
                  </a:extLst>
                </p:cNvPr>
                <p:cNvSpPr txBox="1">
                  <a:spLocks noChangeArrowheads="1"/>
                </p:cNvSpPr>
                <p:nvPr/>
              </p:nvSpPr>
              <p:spPr bwMode="auto">
                <a:xfrm>
                  <a:off x="228600" y="14287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2s</a:t>
                  </a:r>
                </a:p>
              </p:txBody>
            </p:sp>
            <p:sp>
              <p:nvSpPr>
                <p:cNvPr id="54" name="TextBox 53">
                  <a:extLst>
                    <a:ext uri="{FF2B5EF4-FFF2-40B4-BE49-F238E27FC236}">
                      <a16:creationId xmlns:a16="http://schemas.microsoft.com/office/drawing/2014/main" id="{B8BD6570-F593-4AEE-AAD5-50A977C8FC4E}"/>
                    </a:ext>
                  </a:extLst>
                </p:cNvPr>
                <p:cNvSpPr txBox="1">
                  <a:spLocks noChangeArrowheads="1"/>
                </p:cNvSpPr>
                <p:nvPr/>
              </p:nvSpPr>
              <p:spPr bwMode="auto">
                <a:xfrm>
                  <a:off x="228600" y="1885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3s</a:t>
                  </a:r>
                </a:p>
              </p:txBody>
            </p:sp>
            <p:sp>
              <p:nvSpPr>
                <p:cNvPr id="55" name="TextBox 54">
                  <a:extLst>
                    <a:ext uri="{FF2B5EF4-FFF2-40B4-BE49-F238E27FC236}">
                      <a16:creationId xmlns:a16="http://schemas.microsoft.com/office/drawing/2014/main" id="{E70EB195-556B-4E11-A801-0EBDA5170F93}"/>
                    </a:ext>
                  </a:extLst>
                </p:cNvPr>
                <p:cNvSpPr txBox="1">
                  <a:spLocks noChangeArrowheads="1"/>
                </p:cNvSpPr>
                <p:nvPr/>
              </p:nvSpPr>
              <p:spPr bwMode="auto">
                <a:xfrm>
                  <a:off x="228600" y="23622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4s</a:t>
                  </a:r>
                </a:p>
              </p:txBody>
            </p:sp>
            <p:sp>
              <p:nvSpPr>
                <p:cNvPr id="56" name="TextBox 55">
                  <a:extLst>
                    <a:ext uri="{FF2B5EF4-FFF2-40B4-BE49-F238E27FC236}">
                      <a16:creationId xmlns:a16="http://schemas.microsoft.com/office/drawing/2014/main" id="{7E6C51BF-E36A-4678-B975-CD55FD35C4F5}"/>
                    </a:ext>
                  </a:extLst>
                </p:cNvPr>
                <p:cNvSpPr txBox="1">
                  <a:spLocks noChangeArrowheads="1"/>
                </p:cNvSpPr>
                <p:nvPr/>
              </p:nvSpPr>
              <p:spPr bwMode="auto">
                <a:xfrm>
                  <a:off x="228600" y="28765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5s</a:t>
                  </a:r>
                </a:p>
              </p:txBody>
            </p:sp>
            <p:sp>
              <p:nvSpPr>
                <p:cNvPr id="57" name="TextBox 56">
                  <a:extLst>
                    <a:ext uri="{FF2B5EF4-FFF2-40B4-BE49-F238E27FC236}">
                      <a16:creationId xmlns:a16="http://schemas.microsoft.com/office/drawing/2014/main" id="{99EA39BB-3F94-43EE-A5F9-F05023791F4E}"/>
                    </a:ext>
                  </a:extLst>
                </p:cNvPr>
                <p:cNvSpPr txBox="1">
                  <a:spLocks noChangeArrowheads="1"/>
                </p:cNvSpPr>
                <p:nvPr/>
              </p:nvSpPr>
              <p:spPr bwMode="auto">
                <a:xfrm>
                  <a:off x="228600" y="3409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FF0000"/>
                      </a:solidFill>
                      <a:latin typeface="Trebuchet MS" panose="020B0603020202020204" pitchFamily="34" charset="0"/>
                    </a:rPr>
                    <a:t>6s</a:t>
                  </a:r>
                </a:p>
              </p:txBody>
            </p:sp>
            <p:sp>
              <p:nvSpPr>
                <p:cNvPr id="58" name="TextBox 57">
                  <a:extLst>
                    <a:ext uri="{FF2B5EF4-FFF2-40B4-BE49-F238E27FC236}">
                      <a16:creationId xmlns:a16="http://schemas.microsoft.com/office/drawing/2014/main" id="{90D9A8BC-B319-4F7D-BEC4-5B0BC6563B25}"/>
                    </a:ext>
                  </a:extLst>
                </p:cNvPr>
                <p:cNvSpPr txBox="1">
                  <a:spLocks noChangeArrowheads="1"/>
                </p:cNvSpPr>
                <p:nvPr/>
              </p:nvSpPr>
              <p:spPr bwMode="auto">
                <a:xfrm>
                  <a:off x="228600"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7s</a:t>
                  </a:r>
                </a:p>
              </p:txBody>
            </p:sp>
            <p:sp>
              <p:nvSpPr>
                <p:cNvPr id="59" name="TextBox 58">
                  <a:extLst>
                    <a:ext uri="{FF2B5EF4-FFF2-40B4-BE49-F238E27FC236}">
                      <a16:creationId xmlns:a16="http://schemas.microsoft.com/office/drawing/2014/main" id="{14503877-33A5-425F-A182-9782A5F0DFCA}"/>
                    </a:ext>
                  </a:extLst>
                </p:cNvPr>
                <p:cNvSpPr txBox="1">
                  <a:spLocks noChangeArrowheads="1"/>
                </p:cNvSpPr>
                <p:nvPr/>
              </p:nvSpPr>
              <p:spPr bwMode="auto">
                <a:xfrm>
                  <a:off x="5810254" y="2419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4p</a:t>
                  </a:r>
                </a:p>
              </p:txBody>
            </p:sp>
            <p:sp>
              <p:nvSpPr>
                <p:cNvPr id="60" name="TextBox 59">
                  <a:extLst>
                    <a:ext uri="{FF2B5EF4-FFF2-40B4-BE49-F238E27FC236}">
                      <a16:creationId xmlns:a16="http://schemas.microsoft.com/office/drawing/2014/main" id="{78C83EC6-2AF2-4446-B3C9-E08A710BF8DB}"/>
                    </a:ext>
                  </a:extLst>
                </p:cNvPr>
                <p:cNvSpPr txBox="1">
                  <a:spLocks noChangeArrowheads="1"/>
                </p:cNvSpPr>
                <p:nvPr/>
              </p:nvSpPr>
              <p:spPr bwMode="auto">
                <a:xfrm>
                  <a:off x="5810254" y="3409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6p</a:t>
                  </a:r>
                </a:p>
              </p:txBody>
            </p:sp>
            <p:sp>
              <p:nvSpPr>
                <p:cNvPr id="61" name="TextBox 60">
                  <a:extLst>
                    <a:ext uri="{FF2B5EF4-FFF2-40B4-BE49-F238E27FC236}">
                      <a16:creationId xmlns:a16="http://schemas.microsoft.com/office/drawing/2014/main" id="{4C3E609B-B807-45FC-95AB-AC54C6B5635D}"/>
                    </a:ext>
                  </a:extLst>
                </p:cNvPr>
                <p:cNvSpPr txBox="1">
                  <a:spLocks noChangeArrowheads="1"/>
                </p:cNvSpPr>
                <p:nvPr/>
              </p:nvSpPr>
              <p:spPr bwMode="auto">
                <a:xfrm>
                  <a:off x="5810254"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7p</a:t>
                  </a:r>
                </a:p>
              </p:txBody>
            </p:sp>
            <p:sp>
              <p:nvSpPr>
                <p:cNvPr id="62" name="TextBox 61">
                  <a:extLst>
                    <a:ext uri="{FF2B5EF4-FFF2-40B4-BE49-F238E27FC236}">
                      <a16:creationId xmlns:a16="http://schemas.microsoft.com/office/drawing/2014/main" id="{558C3C29-B7BB-4965-BEB5-7C64BB2B6DE3}"/>
                    </a:ext>
                  </a:extLst>
                </p:cNvPr>
                <p:cNvSpPr txBox="1">
                  <a:spLocks noChangeArrowheads="1"/>
                </p:cNvSpPr>
                <p:nvPr/>
              </p:nvSpPr>
              <p:spPr bwMode="auto">
                <a:xfrm>
                  <a:off x="1143000" y="24384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66FF33"/>
                      </a:solidFill>
                      <a:latin typeface="Trebuchet MS" panose="020B0603020202020204" pitchFamily="34" charset="0"/>
                    </a:rPr>
                    <a:t>3d</a:t>
                  </a:r>
                </a:p>
              </p:txBody>
            </p:sp>
            <p:sp>
              <p:nvSpPr>
                <p:cNvPr id="63" name="TextBox 62">
                  <a:extLst>
                    <a:ext uri="{FF2B5EF4-FFF2-40B4-BE49-F238E27FC236}">
                      <a16:creationId xmlns:a16="http://schemas.microsoft.com/office/drawing/2014/main" id="{3C17F500-3CA8-4F4F-9EBA-7285F916F321}"/>
                    </a:ext>
                  </a:extLst>
                </p:cNvPr>
                <p:cNvSpPr txBox="1">
                  <a:spLocks noChangeArrowheads="1"/>
                </p:cNvSpPr>
                <p:nvPr/>
              </p:nvSpPr>
              <p:spPr bwMode="auto">
                <a:xfrm>
                  <a:off x="1143000" y="34861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66FF33"/>
                      </a:solidFill>
                      <a:latin typeface="Trebuchet MS" panose="020B0603020202020204" pitchFamily="34" charset="0"/>
                    </a:rPr>
                    <a:t>5d</a:t>
                  </a:r>
                </a:p>
              </p:txBody>
            </p:sp>
            <p:sp>
              <p:nvSpPr>
                <p:cNvPr id="64" name="TextBox 63">
                  <a:extLst>
                    <a:ext uri="{FF2B5EF4-FFF2-40B4-BE49-F238E27FC236}">
                      <a16:creationId xmlns:a16="http://schemas.microsoft.com/office/drawing/2014/main" id="{49627F18-C281-45A8-9AB4-20958111F739}"/>
                    </a:ext>
                  </a:extLst>
                </p:cNvPr>
                <p:cNvSpPr txBox="1">
                  <a:spLocks noChangeArrowheads="1"/>
                </p:cNvSpPr>
                <p:nvPr/>
              </p:nvSpPr>
              <p:spPr bwMode="auto">
                <a:xfrm>
                  <a:off x="1143000"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66FF33"/>
                      </a:solidFill>
                      <a:latin typeface="Trebuchet MS" panose="020B0603020202020204" pitchFamily="34" charset="0"/>
                    </a:rPr>
                    <a:t>6d</a:t>
                  </a:r>
                </a:p>
              </p:txBody>
            </p:sp>
            <p:sp>
              <p:nvSpPr>
                <p:cNvPr id="65" name="TextBox 64">
                  <a:extLst>
                    <a:ext uri="{FF2B5EF4-FFF2-40B4-BE49-F238E27FC236}">
                      <a16:creationId xmlns:a16="http://schemas.microsoft.com/office/drawing/2014/main" id="{B98358A3-F41A-4684-9AAC-A8E5479E337F}"/>
                    </a:ext>
                  </a:extLst>
                </p:cNvPr>
                <p:cNvSpPr txBox="1">
                  <a:spLocks noChangeArrowheads="1"/>
                </p:cNvSpPr>
                <p:nvPr/>
              </p:nvSpPr>
              <p:spPr bwMode="auto">
                <a:xfrm>
                  <a:off x="1609725" y="46069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7030A0"/>
                      </a:solidFill>
                      <a:latin typeface="Trebuchet MS" panose="020B0603020202020204" pitchFamily="34" charset="0"/>
                    </a:rPr>
                    <a:t>4f</a:t>
                  </a:r>
                </a:p>
              </p:txBody>
            </p:sp>
            <p:sp>
              <p:nvSpPr>
                <p:cNvPr id="66" name="TextBox 65">
                  <a:extLst>
                    <a:ext uri="{FF2B5EF4-FFF2-40B4-BE49-F238E27FC236}">
                      <a16:creationId xmlns:a16="http://schemas.microsoft.com/office/drawing/2014/main" id="{79F46065-F4A3-4E37-B133-6625881E1658}"/>
                    </a:ext>
                  </a:extLst>
                </p:cNvPr>
                <p:cNvSpPr txBox="1">
                  <a:spLocks noChangeArrowheads="1"/>
                </p:cNvSpPr>
                <p:nvPr/>
              </p:nvSpPr>
              <p:spPr bwMode="auto">
                <a:xfrm>
                  <a:off x="1609725" y="5086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7030A0"/>
                      </a:solidFill>
                      <a:latin typeface="Trebuchet MS" panose="020B0603020202020204" pitchFamily="34" charset="0"/>
                    </a:rPr>
                    <a:t>5f</a:t>
                  </a:r>
                </a:p>
              </p:txBody>
            </p:sp>
            <p:sp>
              <p:nvSpPr>
                <p:cNvPr id="67" name="TextBox 66">
                  <a:extLst>
                    <a:ext uri="{FF2B5EF4-FFF2-40B4-BE49-F238E27FC236}">
                      <a16:creationId xmlns:a16="http://schemas.microsoft.com/office/drawing/2014/main" id="{4B608098-B8E7-4902-B026-D5F78306540A}"/>
                    </a:ext>
                  </a:extLst>
                </p:cNvPr>
                <p:cNvSpPr txBox="1">
                  <a:spLocks noChangeArrowheads="1"/>
                </p:cNvSpPr>
                <p:nvPr/>
              </p:nvSpPr>
              <p:spPr bwMode="auto">
                <a:xfrm>
                  <a:off x="5810254" y="189547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3p</a:t>
                  </a:r>
                </a:p>
              </p:txBody>
            </p:sp>
            <p:sp>
              <p:nvSpPr>
                <p:cNvPr id="68" name="TextBox 67">
                  <a:extLst>
                    <a:ext uri="{FF2B5EF4-FFF2-40B4-BE49-F238E27FC236}">
                      <a16:creationId xmlns:a16="http://schemas.microsoft.com/office/drawing/2014/main" id="{57535817-8D80-4736-B2F4-1CE65FD2EAF5}"/>
                    </a:ext>
                  </a:extLst>
                </p:cNvPr>
                <p:cNvSpPr txBox="1">
                  <a:spLocks noChangeArrowheads="1"/>
                </p:cNvSpPr>
                <p:nvPr/>
              </p:nvSpPr>
              <p:spPr bwMode="auto">
                <a:xfrm>
                  <a:off x="5810254" y="13811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2p</a:t>
                  </a:r>
                </a:p>
              </p:txBody>
            </p:sp>
            <p:sp>
              <p:nvSpPr>
                <p:cNvPr id="69" name="TextBox 68">
                  <a:extLst>
                    <a:ext uri="{FF2B5EF4-FFF2-40B4-BE49-F238E27FC236}">
                      <a16:creationId xmlns:a16="http://schemas.microsoft.com/office/drawing/2014/main" id="{B121B467-5C6E-4F2A-A0CB-FFD4BAB5E515}"/>
                    </a:ext>
                  </a:extLst>
                </p:cNvPr>
                <p:cNvSpPr txBox="1">
                  <a:spLocks noChangeArrowheads="1"/>
                </p:cNvSpPr>
                <p:nvPr/>
              </p:nvSpPr>
              <p:spPr bwMode="auto">
                <a:xfrm>
                  <a:off x="5810254" y="29051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5p</a:t>
                  </a:r>
                </a:p>
              </p:txBody>
            </p:sp>
            <p:sp>
              <p:nvSpPr>
                <p:cNvPr id="70" name="TextBox 69">
                  <a:extLst>
                    <a:ext uri="{FF2B5EF4-FFF2-40B4-BE49-F238E27FC236}">
                      <a16:creationId xmlns:a16="http://schemas.microsoft.com/office/drawing/2014/main" id="{3B0E0731-A91A-4A0F-BF10-579D7D24EE2A}"/>
                    </a:ext>
                  </a:extLst>
                </p:cNvPr>
                <p:cNvSpPr txBox="1">
                  <a:spLocks noChangeArrowheads="1"/>
                </p:cNvSpPr>
                <p:nvPr/>
              </p:nvSpPr>
              <p:spPr bwMode="auto">
                <a:xfrm>
                  <a:off x="1143000" y="296227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66FF33"/>
                      </a:solidFill>
                      <a:latin typeface="Trebuchet MS" panose="020B0603020202020204" pitchFamily="34" charset="0"/>
                    </a:rPr>
                    <a:t>4d</a:t>
                  </a:r>
                </a:p>
              </p:txBody>
            </p:sp>
          </p:grpSp>
          <p:sp>
            <p:nvSpPr>
              <p:cNvPr id="50" name="TextBox 49">
                <a:extLst>
                  <a:ext uri="{FF2B5EF4-FFF2-40B4-BE49-F238E27FC236}">
                    <a16:creationId xmlns:a16="http://schemas.microsoft.com/office/drawing/2014/main" id="{6309EB5B-F4E2-4970-BD02-578651F68FC5}"/>
                  </a:ext>
                </a:extLst>
              </p:cNvPr>
              <p:cNvSpPr txBox="1">
                <a:spLocks noChangeArrowheads="1"/>
              </p:cNvSpPr>
              <p:nvPr/>
            </p:nvSpPr>
            <p:spPr bwMode="auto">
              <a:xfrm>
                <a:off x="844154" y="23431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solidFill>
                      <a:srgbClr val="00B0F0"/>
                    </a:solidFill>
                    <a:latin typeface="Trebuchet MS" panose="020B0603020202020204" pitchFamily="34" charset="0"/>
                  </a:rPr>
                  <a:t>Mg</a:t>
                </a:r>
              </a:p>
            </p:txBody>
          </p:sp>
        </p:grpSp>
        <p:sp>
          <p:nvSpPr>
            <p:cNvPr id="43" name="TextBox 42">
              <a:extLst>
                <a:ext uri="{FF2B5EF4-FFF2-40B4-BE49-F238E27FC236}">
                  <a16:creationId xmlns:a16="http://schemas.microsoft.com/office/drawing/2014/main" id="{6EC9A33F-08EA-40C6-9754-12DB5B2EE75D}"/>
                </a:ext>
              </a:extLst>
            </p:cNvPr>
            <p:cNvSpPr txBox="1">
              <a:spLocks noChangeArrowheads="1"/>
            </p:cNvSpPr>
            <p:nvPr/>
          </p:nvSpPr>
          <p:spPr bwMode="auto">
            <a:xfrm>
              <a:off x="8231981" y="1363662"/>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He</a:t>
              </a:r>
            </a:p>
          </p:txBody>
        </p:sp>
        <p:sp>
          <p:nvSpPr>
            <p:cNvPr id="44" name="TextBox 43">
              <a:extLst>
                <a:ext uri="{FF2B5EF4-FFF2-40B4-BE49-F238E27FC236}">
                  <a16:creationId xmlns:a16="http://schemas.microsoft.com/office/drawing/2014/main" id="{5D9699EC-B7BD-43BE-B41C-E22C9039D9D3}"/>
                </a:ext>
              </a:extLst>
            </p:cNvPr>
            <p:cNvSpPr txBox="1">
              <a:spLocks noChangeArrowheads="1"/>
            </p:cNvSpPr>
            <p:nvPr/>
          </p:nvSpPr>
          <p:spPr bwMode="auto">
            <a:xfrm>
              <a:off x="8224839" y="18605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Ne</a:t>
              </a:r>
            </a:p>
          </p:txBody>
        </p:sp>
        <p:sp>
          <p:nvSpPr>
            <p:cNvPr id="45" name="TextBox 44">
              <a:extLst>
                <a:ext uri="{FF2B5EF4-FFF2-40B4-BE49-F238E27FC236}">
                  <a16:creationId xmlns:a16="http://schemas.microsoft.com/office/drawing/2014/main" id="{4846323C-66E0-4118-823D-982A65526AF7}"/>
                </a:ext>
              </a:extLst>
            </p:cNvPr>
            <p:cNvSpPr txBox="1">
              <a:spLocks noChangeArrowheads="1"/>
            </p:cNvSpPr>
            <p:nvPr/>
          </p:nvSpPr>
          <p:spPr bwMode="auto">
            <a:xfrm>
              <a:off x="8217695" y="23558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err="1">
                  <a:latin typeface="Trebuchet MS" panose="020B0603020202020204" pitchFamily="34" charset="0"/>
                </a:rPr>
                <a:t>Ar</a:t>
              </a:r>
              <a:endParaRPr lang="en-US" altLang="en-US" sz="2000" b="1" i="1" dirty="0">
                <a:latin typeface="Trebuchet MS" panose="020B0603020202020204" pitchFamily="34" charset="0"/>
              </a:endParaRPr>
            </a:p>
          </p:txBody>
        </p:sp>
        <p:sp>
          <p:nvSpPr>
            <p:cNvPr id="46" name="TextBox 45">
              <a:extLst>
                <a:ext uri="{FF2B5EF4-FFF2-40B4-BE49-F238E27FC236}">
                  <a16:creationId xmlns:a16="http://schemas.microsoft.com/office/drawing/2014/main" id="{CAB97F2F-8320-4A7C-BE20-01093043A01F}"/>
                </a:ext>
              </a:extLst>
            </p:cNvPr>
            <p:cNvSpPr txBox="1">
              <a:spLocks noChangeArrowheads="1"/>
            </p:cNvSpPr>
            <p:nvPr/>
          </p:nvSpPr>
          <p:spPr bwMode="auto">
            <a:xfrm>
              <a:off x="8211743" y="28511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Kr</a:t>
              </a:r>
            </a:p>
          </p:txBody>
        </p:sp>
        <p:sp>
          <p:nvSpPr>
            <p:cNvPr id="47" name="TextBox 46">
              <a:extLst>
                <a:ext uri="{FF2B5EF4-FFF2-40B4-BE49-F238E27FC236}">
                  <a16:creationId xmlns:a16="http://schemas.microsoft.com/office/drawing/2014/main" id="{7A387B85-A1BC-4460-A9C6-42F1FAFF316E}"/>
                </a:ext>
              </a:extLst>
            </p:cNvPr>
            <p:cNvSpPr txBox="1">
              <a:spLocks noChangeArrowheads="1"/>
            </p:cNvSpPr>
            <p:nvPr/>
          </p:nvSpPr>
          <p:spPr bwMode="auto">
            <a:xfrm>
              <a:off x="8211743" y="33464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err="1">
                  <a:latin typeface="Trebuchet MS" panose="020B0603020202020204" pitchFamily="34" charset="0"/>
                </a:rPr>
                <a:t>Xe</a:t>
              </a:r>
              <a:endParaRPr lang="en-US" altLang="en-US" sz="2000" b="1" i="1" dirty="0">
                <a:latin typeface="Trebuchet MS" panose="020B0603020202020204" pitchFamily="34" charset="0"/>
              </a:endParaRPr>
            </a:p>
          </p:txBody>
        </p:sp>
        <p:sp>
          <p:nvSpPr>
            <p:cNvPr id="48" name="TextBox 47">
              <a:extLst>
                <a:ext uri="{FF2B5EF4-FFF2-40B4-BE49-F238E27FC236}">
                  <a16:creationId xmlns:a16="http://schemas.microsoft.com/office/drawing/2014/main" id="{EF52EBC3-93D3-45E8-90A0-22DEC47422B8}"/>
                </a:ext>
              </a:extLst>
            </p:cNvPr>
            <p:cNvSpPr txBox="1">
              <a:spLocks noChangeArrowheads="1"/>
            </p:cNvSpPr>
            <p:nvPr/>
          </p:nvSpPr>
          <p:spPr bwMode="auto">
            <a:xfrm>
              <a:off x="8211743" y="38417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Rn</a:t>
              </a:r>
            </a:p>
          </p:txBody>
        </p:sp>
      </p:grpSp>
      <p:grpSp>
        <p:nvGrpSpPr>
          <p:cNvPr id="71" name="Group 70">
            <a:extLst>
              <a:ext uri="{FF2B5EF4-FFF2-40B4-BE49-F238E27FC236}">
                <a16:creationId xmlns:a16="http://schemas.microsoft.com/office/drawing/2014/main" id="{B02E8F8B-E43F-4045-94EF-3180C5D74FFA}"/>
              </a:ext>
            </a:extLst>
          </p:cNvPr>
          <p:cNvGrpSpPr/>
          <p:nvPr/>
        </p:nvGrpSpPr>
        <p:grpSpPr>
          <a:xfrm>
            <a:off x="188119" y="647700"/>
            <a:ext cx="8767763" cy="5562600"/>
            <a:chOff x="188119" y="647700"/>
            <a:chExt cx="8767763" cy="5562600"/>
          </a:xfrm>
        </p:grpSpPr>
        <p:grpSp>
          <p:nvGrpSpPr>
            <p:cNvPr id="72" name="Group 71">
              <a:extLst>
                <a:ext uri="{FF2B5EF4-FFF2-40B4-BE49-F238E27FC236}">
                  <a16:creationId xmlns:a16="http://schemas.microsoft.com/office/drawing/2014/main" id="{536839FD-6785-44C0-8516-72EF1320F40D}"/>
                </a:ext>
              </a:extLst>
            </p:cNvPr>
            <p:cNvGrpSpPr/>
            <p:nvPr/>
          </p:nvGrpSpPr>
          <p:grpSpPr>
            <a:xfrm>
              <a:off x="188119" y="647700"/>
              <a:ext cx="8767763" cy="5562600"/>
              <a:chOff x="188119" y="647700"/>
              <a:chExt cx="8767763" cy="5562600"/>
            </a:xfrm>
          </p:grpSpPr>
          <p:grpSp>
            <p:nvGrpSpPr>
              <p:cNvPr id="79" name="Group 78">
                <a:extLst>
                  <a:ext uri="{FF2B5EF4-FFF2-40B4-BE49-F238E27FC236}">
                    <a16:creationId xmlns:a16="http://schemas.microsoft.com/office/drawing/2014/main" id="{8CC1EA63-7CA0-4471-9657-34A09E8B0F96}"/>
                  </a:ext>
                </a:extLst>
              </p:cNvPr>
              <p:cNvGrpSpPr/>
              <p:nvPr/>
            </p:nvGrpSpPr>
            <p:grpSpPr>
              <a:xfrm>
                <a:off x="188119" y="647700"/>
                <a:ext cx="8767763" cy="5562600"/>
                <a:chOff x="228600" y="228600"/>
                <a:chExt cx="8767763" cy="5562600"/>
              </a:xfrm>
            </p:grpSpPr>
            <p:pic>
              <p:nvPicPr>
                <p:cNvPr id="81" name="Content Placeholder 3" descr="BlankPeriodicTable.jpg">
                  <a:extLst>
                    <a:ext uri="{FF2B5EF4-FFF2-40B4-BE49-F238E27FC236}">
                      <a16:creationId xmlns:a16="http://schemas.microsoft.com/office/drawing/2014/main" id="{950FE835-6E73-4035-A9E9-8345461CFE9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8767763" cy="5562600"/>
                </a:xfrm>
                <a:prstGeom prst="rect">
                  <a:avLst/>
                </a:prstGeom>
                <a:solidFill>
                  <a:schemeClr val="tx1">
                    <a:alpha val="79999"/>
                  </a:schemeClr>
                </a:solidFill>
                <a:ln w="9525">
                  <a:solidFill>
                    <a:schemeClr val="bg1"/>
                  </a:solidFill>
                  <a:miter lim="800000"/>
                  <a:headEnd/>
                  <a:tailEnd/>
                </a:ln>
              </p:spPr>
            </p:pic>
            <p:sp>
              <p:nvSpPr>
                <p:cNvPr id="82" name="TextBox 81">
                  <a:extLst>
                    <a:ext uri="{FF2B5EF4-FFF2-40B4-BE49-F238E27FC236}">
                      <a16:creationId xmlns:a16="http://schemas.microsoft.com/office/drawing/2014/main" id="{E6BFD72B-04B1-4872-A03E-EAAF8FAB2F92}"/>
                    </a:ext>
                  </a:extLst>
                </p:cNvPr>
                <p:cNvSpPr txBox="1">
                  <a:spLocks noChangeArrowheads="1"/>
                </p:cNvSpPr>
                <p:nvPr/>
              </p:nvSpPr>
              <p:spPr bwMode="auto">
                <a:xfrm>
                  <a:off x="228600" y="9144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FF0000"/>
                      </a:solidFill>
                      <a:latin typeface="Trebuchet MS" panose="020B0603020202020204" pitchFamily="34" charset="0"/>
                    </a:rPr>
                    <a:t>1s</a:t>
                  </a:r>
                </a:p>
              </p:txBody>
            </p:sp>
            <p:sp>
              <p:nvSpPr>
                <p:cNvPr id="83" name="TextBox 82">
                  <a:extLst>
                    <a:ext uri="{FF2B5EF4-FFF2-40B4-BE49-F238E27FC236}">
                      <a16:creationId xmlns:a16="http://schemas.microsoft.com/office/drawing/2014/main" id="{872DB9F7-04D2-4CAC-82AD-FDD7E6CD2496}"/>
                    </a:ext>
                  </a:extLst>
                </p:cNvPr>
                <p:cNvSpPr txBox="1">
                  <a:spLocks noChangeArrowheads="1"/>
                </p:cNvSpPr>
                <p:nvPr/>
              </p:nvSpPr>
              <p:spPr bwMode="auto">
                <a:xfrm>
                  <a:off x="228600" y="14287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2s</a:t>
                  </a:r>
                </a:p>
              </p:txBody>
            </p:sp>
            <p:sp>
              <p:nvSpPr>
                <p:cNvPr id="84" name="TextBox 83">
                  <a:extLst>
                    <a:ext uri="{FF2B5EF4-FFF2-40B4-BE49-F238E27FC236}">
                      <a16:creationId xmlns:a16="http://schemas.microsoft.com/office/drawing/2014/main" id="{5C26CF6D-0603-4763-B47F-C40C72C8C63F}"/>
                    </a:ext>
                  </a:extLst>
                </p:cNvPr>
                <p:cNvSpPr txBox="1">
                  <a:spLocks noChangeArrowheads="1"/>
                </p:cNvSpPr>
                <p:nvPr/>
              </p:nvSpPr>
              <p:spPr bwMode="auto">
                <a:xfrm>
                  <a:off x="228600" y="1885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3s</a:t>
                  </a:r>
                </a:p>
              </p:txBody>
            </p:sp>
            <p:sp>
              <p:nvSpPr>
                <p:cNvPr id="85" name="TextBox 84">
                  <a:extLst>
                    <a:ext uri="{FF2B5EF4-FFF2-40B4-BE49-F238E27FC236}">
                      <a16:creationId xmlns:a16="http://schemas.microsoft.com/office/drawing/2014/main" id="{544D9663-5F63-4523-AEA9-BF7351077E97}"/>
                    </a:ext>
                  </a:extLst>
                </p:cNvPr>
                <p:cNvSpPr txBox="1">
                  <a:spLocks noChangeArrowheads="1"/>
                </p:cNvSpPr>
                <p:nvPr/>
              </p:nvSpPr>
              <p:spPr bwMode="auto">
                <a:xfrm>
                  <a:off x="228600" y="23622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4s</a:t>
                  </a:r>
                </a:p>
              </p:txBody>
            </p:sp>
            <p:sp>
              <p:nvSpPr>
                <p:cNvPr id="86" name="TextBox 85">
                  <a:extLst>
                    <a:ext uri="{FF2B5EF4-FFF2-40B4-BE49-F238E27FC236}">
                      <a16:creationId xmlns:a16="http://schemas.microsoft.com/office/drawing/2014/main" id="{32A0C286-6182-47E9-A552-75B8F5AE9FBF}"/>
                    </a:ext>
                  </a:extLst>
                </p:cNvPr>
                <p:cNvSpPr txBox="1">
                  <a:spLocks noChangeArrowheads="1"/>
                </p:cNvSpPr>
                <p:nvPr/>
              </p:nvSpPr>
              <p:spPr bwMode="auto">
                <a:xfrm>
                  <a:off x="228600" y="28765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5s</a:t>
                  </a:r>
                </a:p>
              </p:txBody>
            </p:sp>
            <p:sp>
              <p:nvSpPr>
                <p:cNvPr id="87" name="TextBox 86">
                  <a:extLst>
                    <a:ext uri="{FF2B5EF4-FFF2-40B4-BE49-F238E27FC236}">
                      <a16:creationId xmlns:a16="http://schemas.microsoft.com/office/drawing/2014/main" id="{96F2DCF9-3AC1-4BAE-BB07-599B869ECD77}"/>
                    </a:ext>
                  </a:extLst>
                </p:cNvPr>
                <p:cNvSpPr txBox="1">
                  <a:spLocks noChangeArrowheads="1"/>
                </p:cNvSpPr>
                <p:nvPr/>
              </p:nvSpPr>
              <p:spPr bwMode="auto">
                <a:xfrm>
                  <a:off x="228600" y="3409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FF0000"/>
                      </a:solidFill>
                      <a:latin typeface="Trebuchet MS" panose="020B0603020202020204" pitchFamily="34" charset="0"/>
                    </a:rPr>
                    <a:t>6s</a:t>
                  </a:r>
                </a:p>
              </p:txBody>
            </p:sp>
            <p:sp>
              <p:nvSpPr>
                <p:cNvPr id="88" name="TextBox 87">
                  <a:extLst>
                    <a:ext uri="{FF2B5EF4-FFF2-40B4-BE49-F238E27FC236}">
                      <a16:creationId xmlns:a16="http://schemas.microsoft.com/office/drawing/2014/main" id="{6058E295-4C9B-4D4A-8B37-BDFC7050A1B2}"/>
                    </a:ext>
                  </a:extLst>
                </p:cNvPr>
                <p:cNvSpPr txBox="1">
                  <a:spLocks noChangeArrowheads="1"/>
                </p:cNvSpPr>
                <p:nvPr/>
              </p:nvSpPr>
              <p:spPr bwMode="auto">
                <a:xfrm>
                  <a:off x="228600"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0000"/>
                      </a:solidFill>
                      <a:latin typeface="Trebuchet MS" panose="020B0603020202020204" pitchFamily="34" charset="0"/>
                    </a:rPr>
                    <a:t>7s</a:t>
                  </a:r>
                </a:p>
              </p:txBody>
            </p:sp>
            <p:sp>
              <p:nvSpPr>
                <p:cNvPr id="89" name="TextBox 88">
                  <a:extLst>
                    <a:ext uri="{FF2B5EF4-FFF2-40B4-BE49-F238E27FC236}">
                      <a16:creationId xmlns:a16="http://schemas.microsoft.com/office/drawing/2014/main" id="{69AABA79-6433-49D8-9DA4-41B89D01B9CE}"/>
                    </a:ext>
                  </a:extLst>
                </p:cNvPr>
                <p:cNvSpPr txBox="1">
                  <a:spLocks noChangeArrowheads="1"/>
                </p:cNvSpPr>
                <p:nvPr/>
              </p:nvSpPr>
              <p:spPr bwMode="auto">
                <a:xfrm>
                  <a:off x="5810254" y="2419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4p</a:t>
                  </a:r>
                </a:p>
              </p:txBody>
            </p:sp>
            <p:sp>
              <p:nvSpPr>
                <p:cNvPr id="90" name="TextBox 89">
                  <a:extLst>
                    <a:ext uri="{FF2B5EF4-FFF2-40B4-BE49-F238E27FC236}">
                      <a16:creationId xmlns:a16="http://schemas.microsoft.com/office/drawing/2014/main" id="{653BA8A0-A237-47E1-B8F3-17F27FE7DACF}"/>
                    </a:ext>
                  </a:extLst>
                </p:cNvPr>
                <p:cNvSpPr txBox="1">
                  <a:spLocks noChangeArrowheads="1"/>
                </p:cNvSpPr>
                <p:nvPr/>
              </p:nvSpPr>
              <p:spPr bwMode="auto">
                <a:xfrm>
                  <a:off x="5810254" y="3409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6p</a:t>
                  </a:r>
                </a:p>
              </p:txBody>
            </p:sp>
            <p:sp>
              <p:nvSpPr>
                <p:cNvPr id="91" name="TextBox 90">
                  <a:extLst>
                    <a:ext uri="{FF2B5EF4-FFF2-40B4-BE49-F238E27FC236}">
                      <a16:creationId xmlns:a16="http://schemas.microsoft.com/office/drawing/2014/main" id="{9B7BEC1E-EA35-4798-9843-9C72E99A6C65}"/>
                    </a:ext>
                  </a:extLst>
                </p:cNvPr>
                <p:cNvSpPr txBox="1">
                  <a:spLocks noChangeArrowheads="1"/>
                </p:cNvSpPr>
                <p:nvPr/>
              </p:nvSpPr>
              <p:spPr bwMode="auto">
                <a:xfrm>
                  <a:off x="5810254"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latin typeface="Trebuchet MS" panose="020B0603020202020204" pitchFamily="34" charset="0"/>
                    </a:rPr>
                    <a:t>7p</a:t>
                  </a:r>
                </a:p>
              </p:txBody>
            </p:sp>
            <p:sp>
              <p:nvSpPr>
                <p:cNvPr id="92" name="TextBox 91">
                  <a:extLst>
                    <a:ext uri="{FF2B5EF4-FFF2-40B4-BE49-F238E27FC236}">
                      <a16:creationId xmlns:a16="http://schemas.microsoft.com/office/drawing/2014/main" id="{DB717641-159E-4981-9740-2A6EFD5E3A29}"/>
                    </a:ext>
                  </a:extLst>
                </p:cNvPr>
                <p:cNvSpPr txBox="1">
                  <a:spLocks noChangeArrowheads="1"/>
                </p:cNvSpPr>
                <p:nvPr/>
              </p:nvSpPr>
              <p:spPr bwMode="auto">
                <a:xfrm>
                  <a:off x="1143000" y="24384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66FF33"/>
                      </a:solidFill>
                      <a:latin typeface="Trebuchet MS" panose="020B0603020202020204" pitchFamily="34" charset="0"/>
                    </a:rPr>
                    <a:t>3d</a:t>
                  </a:r>
                </a:p>
              </p:txBody>
            </p:sp>
            <p:sp>
              <p:nvSpPr>
                <p:cNvPr id="93" name="TextBox 92">
                  <a:extLst>
                    <a:ext uri="{FF2B5EF4-FFF2-40B4-BE49-F238E27FC236}">
                      <a16:creationId xmlns:a16="http://schemas.microsoft.com/office/drawing/2014/main" id="{E1BAB616-9160-472C-B733-916AC2AA7F15}"/>
                    </a:ext>
                  </a:extLst>
                </p:cNvPr>
                <p:cNvSpPr txBox="1">
                  <a:spLocks noChangeArrowheads="1"/>
                </p:cNvSpPr>
                <p:nvPr/>
              </p:nvSpPr>
              <p:spPr bwMode="auto">
                <a:xfrm>
                  <a:off x="1143000" y="34861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66FF33"/>
                      </a:solidFill>
                      <a:latin typeface="Trebuchet MS" panose="020B0603020202020204" pitchFamily="34" charset="0"/>
                    </a:rPr>
                    <a:t>5d</a:t>
                  </a:r>
                </a:p>
              </p:txBody>
            </p:sp>
            <p:sp>
              <p:nvSpPr>
                <p:cNvPr id="94" name="TextBox 93">
                  <a:extLst>
                    <a:ext uri="{FF2B5EF4-FFF2-40B4-BE49-F238E27FC236}">
                      <a16:creationId xmlns:a16="http://schemas.microsoft.com/office/drawing/2014/main" id="{92C16C8C-23B0-4E71-B8C2-46C82FA9142A}"/>
                    </a:ext>
                  </a:extLst>
                </p:cNvPr>
                <p:cNvSpPr txBox="1">
                  <a:spLocks noChangeArrowheads="1"/>
                </p:cNvSpPr>
                <p:nvPr/>
              </p:nvSpPr>
              <p:spPr bwMode="auto">
                <a:xfrm>
                  <a:off x="1143000" y="3943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66FF33"/>
                      </a:solidFill>
                      <a:latin typeface="Trebuchet MS" panose="020B0603020202020204" pitchFamily="34" charset="0"/>
                    </a:rPr>
                    <a:t>6d</a:t>
                  </a:r>
                </a:p>
              </p:txBody>
            </p:sp>
            <p:sp>
              <p:nvSpPr>
                <p:cNvPr id="95" name="TextBox 94">
                  <a:extLst>
                    <a:ext uri="{FF2B5EF4-FFF2-40B4-BE49-F238E27FC236}">
                      <a16:creationId xmlns:a16="http://schemas.microsoft.com/office/drawing/2014/main" id="{DFF17B9D-D0A5-4718-B5D3-BE3F1D9831D9}"/>
                    </a:ext>
                  </a:extLst>
                </p:cNvPr>
                <p:cNvSpPr txBox="1">
                  <a:spLocks noChangeArrowheads="1"/>
                </p:cNvSpPr>
                <p:nvPr/>
              </p:nvSpPr>
              <p:spPr bwMode="auto">
                <a:xfrm>
                  <a:off x="1609725" y="46069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7030A0"/>
                      </a:solidFill>
                      <a:latin typeface="Trebuchet MS" panose="020B0603020202020204" pitchFamily="34" charset="0"/>
                    </a:rPr>
                    <a:t>4f</a:t>
                  </a:r>
                </a:p>
              </p:txBody>
            </p:sp>
            <p:sp>
              <p:nvSpPr>
                <p:cNvPr id="96" name="TextBox 95">
                  <a:extLst>
                    <a:ext uri="{FF2B5EF4-FFF2-40B4-BE49-F238E27FC236}">
                      <a16:creationId xmlns:a16="http://schemas.microsoft.com/office/drawing/2014/main" id="{094B19CB-87D8-47D7-8A8E-5C17F4F06AD5}"/>
                    </a:ext>
                  </a:extLst>
                </p:cNvPr>
                <p:cNvSpPr txBox="1">
                  <a:spLocks noChangeArrowheads="1"/>
                </p:cNvSpPr>
                <p:nvPr/>
              </p:nvSpPr>
              <p:spPr bwMode="auto">
                <a:xfrm>
                  <a:off x="1609725" y="50863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7030A0"/>
                      </a:solidFill>
                      <a:latin typeface="Trebuchet MS" panose="020B0603020202020204" pitchFamily="34" charset="0"/>
                    </a:rPr>
                    <a:t>5f</a:t>
                  </a:r>
                </a:p>
              </p:txBody>
            </p:sp>
            <p:sp>
              <p:nvSpPr>
                <p:cNvPr id="97" name="TextBox 96">
                  <a:extLst>
                    <a:ext uri="{FF2B5EF4-FFF2-40B4-BE49-F238E27FC236}">
                      <a16:creationId xmlns:a16="http://schemas.microsoft.com/office/drawing/2014/main" id="{B191BA86-1D78-475A-8536-CD9530B14A79}"/>
                    </a:ext>
                  </a:extLst>
                </p:cNvPr>
                <p:cNvSpPr txBox="1">
                  <a:spLocks noChangeArrowheads="1"/>
                </p:cNvSpPr>
                <p:nvPr/>
              </p:nvSpPr>
              <p:spPr bwMode="auto">
                <a:xfrm>
                  <a:off x="5810254" y="189547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3p</a:t>
                  </a:r>
                </a:p>
              </p:txBody>
            </p:sp>
            <p:sp>
              <p:nvSpPr>
                <p:cNvPr id="98" name="TextBox 97">
                  <a:extLst>
                    <a:ext uri="{FF2B5EF4-FFF2-40B4-BE49-F238E27FC236}">
                      <a16:creationId xmlns:a16="http://schemas.microsoft.com/office/drawing/2014/main" id="{81EA2216-5FA5-40AA-88C4-9A597F8B300B}"/>
                    </a:ext>
                  </a:extLst>
                </p:cNvPr>
                <p:cNvSpPr txBox="1">
                  <a:spLocks noChangeArrowheads="1"/>
                </p:cNvSpPr>
                <p:nvPr/>
              </p:nvSpPr>
              <p:spPr bwMode="auto">
                <a:xfrm>
                  <a:off x="5810254" y="13811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2p</a:t>
                  </a:r>
                </a:p>
              </p:txBody>
            </p:sp>
            <p:sp>
              <p:nvSpPr>
                <p:cNvPr id="99" name="TextBox 98">
                  <a:extLst>
                    <a:ext uri="{FF2B5EF4-FFF2-40B4-BE49-F238E27FC236}">
                      <a16:creationId xmlns:a16="http://schemas.microsoft.com/office/drawing/2014/main" id="{238DB0AC-9CF5-47A4-A2FA-3F67D6DF470F}"/>
                    </a:ext>
                  </a:extLst>
                </p:cNvPr>
                <p:cNvSpPr txBox="1">
                  <a:spLocks noChangeArrowheads="1"/>
                </p:cNvSpPr>
                <p:nvPr/>
              </p:nvSpPr>
              <p:spPr bwMode="auto">
                <a:xfrm>
                  <a:off x="5810254" y="290512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0000FF"/>
                      </a:solidFill>
                      <a:latin typeface="Trebuchet MS" panose="020B0603020202020204" pitchFamily="34" charset="0"/>
                    </a:rPr>
                    <a:t>5p</a:t>
                  </a:r>
                </a:p>
              </p:txBody>
            </p:sp>
            <p:sp>
              <p:nvSpPr>
                <p:cNvPr id="100" name="TextBox 99">
                  <a:extLst>
                    <a:ext uri="{FF2B5EF4-FFF2-40B4-BE49-F238E27FC236}">
                      <a16:creationId xmlns:a16="http://schemas.microsoft.com/office/drawing/2014/main" id="{1EA13094-6659-420D-A604-909C69B497B8}"/>
                    </a:ext>
                  </a:extLst>
                </p:cNvPr>
                <p:cNvSpPr txBox="1">
                  <a:spLocks noChangeArrowheads="1"/>
                </p:cNvSpPr>
                <p:nvPr/>
              </p:nvSpPr>
              <p:spPr bwMode="auto">
                <a:xfrm>
                  <a:off x="1143000" y="2962275"/>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solidFill>
                        <a:srgbClr val="66FF33"/>
                      </a:solidFill>
                      <a:latin typeface="Trebuchet MS" panose="020B0603020202020204" pitchFamily="34" charset="0"/>
                    </a:rPr>
                    <a:t>4d</a:t>
                  </a:r>
                </a:p>
              </p:txBody>
            </p:sp>
          </p:grpSp>
          <p:sp>
            <p:nvSpPr>
              <p:cNvPr id="80" name="TextBox 79">
                <a:extLst>
                  <a:ext uri="{FF2B5EF4-FFF2-40B4-BE49-F238E27FC236}">
                    <a16:creationId xmlns:a16="http://schemas.microsoft.com/office/drawing/2014/main" id="{038E0880-A38D-4215-8F76-5C9D728B8DDE}"/>
                  </a:ext>
                </a:extLst>
              </p:cNvPr>
              <p:cNvSpPr txBox="1">
                <a:spLocks noChangeArrowheads="1"/>
              </p:cNvSpPr>
              <p:nvPr/>
            </p:nvSpPr>
            <p:spPr bwMode="auto">
              <a:xfrm>
                <a:off x="5438777" y="551180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solidFill>
                      <a:srgbClr val="00B0F0"/>
                    </a:solidFill>
                    <a:latin typeface="Trebuchet MS" panose="020B0603020202020204" pitchFamily="34" charset="0"/>
                  </a:rPr>
                  <a:t>Bk</a:t>
                </a:r>
              </a:p>
            </p:txBody>
          </p:sp>
        </p:grpSp>
        <p:sp>
          <p:nvSpPr>
            <p:cNvPr id="73" name="TextBox 72">
              <a:extLst>
                <a:ext uri="{FF2B5EF4-FFF2-40B4-BE49-F238E27FC236}">
                  <a16:creationId xmlns:a16="http://schemas.microsoft.com/office/drawing/2014/main" id="{38F30E01-7F7C-4B32-A05C-519338D6628F}"/>
                </a:ext>
              </a:extLst>
            </p:cNvPr>
            <p:cNvSpPr txBox="1">
              <a:spLocks noChangeArrowheads="1"/>
            </p:cNvSpPr>
            <p:nvPr/>
          </p:nvSpPr>
          <p:spPr bwMode="auto">
            <a:xfrm>
              <a:off x="8231981" y="1363662"/>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He</a:t>
              </a:r>
            </a:p>
          </p:txBody>
        </p:sp>
        <p:sp>
          <p:nvSpPr>
            <p:cNvPr id="74" name="TextBox 73">
              <a:extLst>
                <a:ext uri="{FF2B5EF4-FFF2-40B4-BE49-F238E27FC236}">
                  <a16:creationId xmlns:a16="http://schemas.microsoft.com/office/drawing/2014/main" id="{FBF602F4-E0CC-4B1E-B0A9-518CFE5AF783}"/>
                </a:ext>
              </a:extLst>
            </p:cNvPr>
            <p:cNvSpPr txBox="1">
              <a:spLocks noChangeArrowheads="1"/>
            </p:cNvSpPr>
            <p:nvPr/>
          </p:nvSpPr>
          <p:spPr bwMode="auto">
            <a:xfrm>
              <a:off x="8224839" y="18605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Ne</a:t>
              </a:r>
            </a:p>
          </p:txBody>
        </p:sp>
        <p:sp>
          <p:nvSpPr>
            <p:cNvPr id="75" name="TextBox 74">
              <a:extLst>
                <a:ext uri="{FF2B5EF4-FFF2-40B4-BE49-F238E27FC236}">
                  <a16:creationId xmlns:a16="http://schemas.microsoft.com/office/drawing/2014/main" id="{7C46DBB8-A0EC-42D8-9D44-D2355CA0418C}"/>
                </a:ext>
              </a:extLst>
            </p:cNvPr>
            <p:cNvSpPr txBox="1">
              <a:spLocks noChangeArrowheads="1"/>
            </p:cNvSpPr>
            <p:nvPr/>
          </p:nvSpPr>
          <p:spPr bwMode="auto">
            <a:xfrm>
              <a:off x="8217695" y="23558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err="1">
                  <a:latin typeface="Trebuchet MS" panose="020B0603020202020204" pitchFamily="34" charset="0"/>
                </a:rPr>
                <a:t>Ar</a:t>
              </a:r>
              <a:endParaRPr lang="en-US" altLang="en-US" sz="2000" b="1" i="1" dirty="0">
                <a:latin typeface="Trebuchet MS" panose="020B0603020202020204" pitchFamily="34" charset="0"/>
              </a:endParaRPr>
            </a:p>
          </p:txBody>
        </p:sp>
        <p:sp>
          <p:nvSpPr>
            <p:cNvPr id="76" name="TextBox 75">
              <a:extLst>
                <a:ext uri="{FF2B5EF4-FFF2-40B4-BE49-F238E27FC236}">
                  <a16:creationId xmlns:a16="http://schemas.microsoft.com/office/drawing/2014/main" id="{A61F6F30-9F1D-4BEE-B7FA-92D5B1A91577}"/>
                </a:ext>
              </a:extLst>
            </p:cNvPr>
            <p:cNvSpPr txBox="1">
              <a:spLocks noChangeArrowheads="1"/>
            </p:cNvSpPr>
            <p:nvPr/>
          </p:nvSpPr>
          <p:spPr bwMode="auto">
            <a:xfrm>
              <a:off x="8211743" y="28511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Kr</a:t>
              </a:r>
            </a:p>
          </p:txBody>
        </p:sp>
        <p:sp>
          <p:nvSpPr>
            <p:cNvPr id="77" name="TextBox 76">
              <a:extLst>
                <a:ext uri="{FF2B5EF4-FFF2-40B4-BE49-F238E27FC236}">
                  <a16:creationId xmlns:a16="http://schemas.microsoft.com/office/drawing/2014/main" id="{CB01BBCB-B57F-4810-99B4-7A721E5A5EFF}"/>
                </a:ext>
              </a:extLst>
            </p:cNvPr>
            <p:cNvSpPr txBox="1">
              <a:spLocks noChangeArrowheads="1"/>
            </p:cNvSpPr>
            <p:nvPr/>
          </p:nvSpPr>
          <p:spPr bwMode="auto">
            <a:xfrm>
              <a:off x="8211743" y="33464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err="1">
                  <a:latin typeface="Trebuchet MS" panose="020B0603020202020204" pitchFamily="34" charset="0"/>
                </a:rPr>
                <a:t>Xe</a:t>
              </a:r>
              <a:endParaRPr lang="en-US" altLang="en-US" sz="2000" b="1" i="1" dirty="0">
                <a:latin typeface="Trebuchet MS" panose="020B0603020202020204" pitchFamily="34" charset="0"/>
              </a:endParaRPr>
            </a:p>
          </p:txBody>
        </p:sp>
        <p:sp>
          <p:nvSpPr>
            <p:cNvPr id="78" name="TextBox 77">
              <a:extLst>
                <a:ext uri="{FF2B5EF4-FFF2-40B4-BE49-F238E27FC236}">
                  <a16:creationId xmlns:a16="http://schemas.microsoft.com/office/drawing/2014/main" id="{F239D6C1-6D91-4123-A157-42F5CC6AC9B0}"/>
                </a:ext>
              </a:extLst>
            </p:cNvPr>
            <p:cNvSpPr txBox="1">
              <a:spLocks noChangeArrowheads="1"/>
            </p:cNvSpPr>
            <p:nvPr/>
          </p:nvSpPr>
          <p:spPr bwMode="auto">
            <a:xfrm>
              <a:off x="8211743" y="3841749"/>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dirty="0">
                  <a:latin typeface="Trebuchet MS" panose="020B0603020202020204" pitchFamily="34" charset="0"/>
                </a:rPr>
                <a:t>Rn</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500"/>
                                        <p:tgtEl>
                                          <p:spTgt spid="3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32"/>
                                        </p:tgtEl>
                                      </p:cBhvr>
                                    </p:animEffect>
                                    <p:set>
                                      <p:cBhvr>
                                        <p:cTn id="33" dur="1" fill="hold">
                                          <p:stCondLst>
                                            <p:cond delay="499"/>
                                          </p:stCondLst>
                                        </p:cTn>
                                        <p:tgtEl>
                                          <p:spTgt spid="3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ppt_x"/>
                                          </p:val>
                                        </p:tav>
                                        <p:tav tm="100000">
                                          <p:val>
                                            <p:strVal val="#ppt_x"/>
                                          </p:val>
                                        </p:tav>
                                      </p:tavLst>
                                    </p:anim>
                                    <p:anim calcmode="lin" valueType="num">
                                      <p:cBhvr additive="base">
                                        <p:cTn id="4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fade">
                                      <p:cBhvr>
                                        <p:cTn id="50" dur="500"/>
                                        <p:tgtEl>
                                          <p:spTgt spid="4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nodeType="clickEffect">
                                  <p:stCondLst>
                                    <p:cond delay="0"/>
                                  </p:stCondLst>
                                  <p:childTnLst>
                                    <p:animEffect transition="out" filter="fade">
                                      <p:cBhvr>
                                        <p:cTn id="54" dur="500"/>
                                        <p:tgtEl>
                                          <p:spTgt spid="41"/>
                                        </p:tgtEl>
                                      </p:cBhvr>
                                    </p:animEffect>
                                    <p:set>
                                      <p:cBhvr>
                                        <p:cTn id="55" dur="1" fill="hold">
                                          <p:stCondLst>
                                            <p:cond delay="499"/>
                                          </p:stCondLst>
                                        </p:cTn>
                                        <p:tgtEl>
                                          <p:spTgt spid="41"/>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additive="base">
                                        <p:cTn id="60" dur="500" fill="hold"/>
                                        <p:tgtEl>
                                          <p:spTgt spid="9"/>
                                        </p:tgtEl>
                                        <p:attrNameLst>
                                          <p:attrName>ppt_x</p:attrName>
                                        </p:attrNameLst>
                                      </p:cBhvr>
                                      <p:tavLst>
                                        <p:tav tm="0">
                                          <p:val>
                                            <p:strVal val="#ppt_x"/>
                                          </p:val>
                                        </p:tav>
                                        <p:tav tm="100000">
                                          <p:val>
                                            <p:strVal val="#ppt_x"/>
                                          </p:val>
                                        </p:tav>
                                      </p:tavLst>
                                    </p:anim>
                                    <p:anim calcmode="lin" valueType="num">
                                      <p:cBhvr additive="base">
                                        <p:cTn id="6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additive="base">
                                        <p:cTn id="66" dur="500" fill="hold"/>
                                        <p:tgtEl>
                                          <p:spTgt spid="7"/>
                                        </p:tgtEl>
                                        <p:attrNameLst>
                                          <p:attrName>ppt_x</p:attrName>
                                        </p:attrNameLst>
                                      </p:cBhvr>
                                      <p:tavLst>
                                        <p:tav tm="0">
                                          <p:val>
                                            <p:strVal val="#ppt_x"/>
                                          </p:val>
                                        </p:tav>
                                        <p:tav tm="100000">
                                          <p:val>
                                            <p:strVal val="#ppt_x"/>
                                          </p:val>
                                        </p:tav>
                                      </p:tavLst>
                                    </p:anim>
                                    <p:anim calcmode="lin" valueType="num">
                                      <p:cBhvr additive="base">
                                        <p:cTn id="6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fade">
                                      <p:cBhvr>
                                        <p:cTn id="72" dur="500"/>
                                        <p:tgtEl>
                                          <p:spTgt spid="7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500"/>
                                        <p:tgtEl>
                                          <p:spTgt spid="71"/>
                                        </p:tgtEl>
                                      </p:cBhvr>
                                    </p:animEffect>
                                    <p:set>
                                      <p:cBhvr>
                                        <p:cTn id="77" dur="1" fill="hold">
                                          <p:stCondLst>
                                            <p:cond delay="499"/>
                                          </p:stCondLst>
                                        </p:cTn>
                                        <p:tgtEl>
                                          <p:spTgt spid="71"/>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 calcmode="lin" valueType="num">
                                      <p:cBhvr additive="base">
                                        <p:cTn id="82" dur="500" fill="hold"/>
                                        <p:tgtEl>
                                          <p:spTgt spid="10"/>
                                        </p:tgtEl>
                                        <p:attrNameLst>
                                          <p:attrName>ppt_x</p:attrName>
                                        </p:attrNameLst>
                                      </p:cBhvr>
                                      <p:tavLst>
                                        <p:tav tm="0">
                                          <p:val>
                                            <p:strVal val="#ppt_x"/>
                                          </p:val>
                                        </p:tav>
                                        <p:tav tm="100000">
                                          <p:val>
                                            <p:strVal val="#ppt_x"/>
                                          </p:val>
                                        </p:tav>
                                      </p:tavLst>
                                    </p:anim>
                                    <p:anim calcmode="lin" valueType="num">
                                      <p:cBhvr additive="base">
                                        <p:cTn id="8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a:extLst>
              <a:ext uri="{FF2B5EF4-FFF2-40B4-BE49-F238E27FC236}">
                <a16:creationId xmlns:a16="http://schemas.microsoft.com/office/drawing/2014/main" id="{C7F9DAB7-84CA-400F-A682-58A96508EE16}"/>
              </a:ext>
            </a:extLst>
          </p:cNvPr>
          <p:cNvSpPr>
            <a:spLocks noGrp="1"/>
          </p:cNvSpPr>
          <p:nvPr>
            <p:ph type="title"/>
          </p:nvPr>
        </p:nvSpPr>
        <p:spPr/>
        <p:txBody>
          <a:bodyPr/>
          <a:lstStyle/>
          <a:p>
            <a:pPr eaLnBrk="1" hangingPunct="1">
              <a:defRPr/>
            </a:pPr>
            <a:r>
              <a:rPr lang="en-US" sz="4000" b="1" dirty="0">
                <a:solidFill>
                  <a:srgbClr val="FF66FF"/>
                </a:solidFill>
                <a:effectLst>
                  <a:outerShdw blurRad="38100" dist="38100" dir="2700000" algn="tl">
                    <a:srgbClr val="000000">
                      <a:alpha val="43137"/>
                    </a:srgbClr>
                  </a:outerShdw>
                </a:effectLst>
                <a:latin typeface="Trebuchet MS" pitchFamily="34" charset="0"/>
              </a:rPr>
              <a:t>Electron Configurations for Ions</a:t>
            </a:r>
          </a:p>
        </p:txBody>
      </p:sp>
      <p:sp>
        <p:nvSpPr>
          <p:cNvPr id="3" name="Content Placeholder 2">
            <a:extLst>
              <a:ext uri="{FF2B5EF4-FFF2-40B4-BE49-F238E27FC236}">
                <a16:creationId xmlns:a16="http://schemas.microsoft.com/office/drawing/2014/main" id="{346E7A85-E113-41AF-A9C6-A5D9A8CF0A5E}"/>
              </a:ext>
            </a:extLst>
          </p:cNvPr>
          <p:cNvSpPr>
            <a:spLocks noGrp="1"/>
          </p:cNvSpPr>
          <p:nvPr>
            <p:ph idx="1"/>
          </p:nvPr>
        </p:nvSpPr>
        <p:spPr/>
        <p:txBody>
          <a:bodyPr/>
          <a:lstStyle/>
          <a:p>
            <a:pPr marL="0" indent="0" eaLnBrk="1" hangingPunct="1">
              <a:buFontTx/>
              <a:buNone/>
              <a:defRPr/>
            </a:pPr>
            <a:r>
              <a:rPr lang="en-US" sz="3800" dirty="0">
                <a:solidFill>
                  <a:schemeClr val="bg1"/>
                </a:solidFill>
                <a:effectLst>
                  <a:outerShdw blurRad="38100" dist="38100" dir="2700000" algn="tl">
                    <a:srgbClr val="000000">
                      <a:alpha val="43137"/>
                    </a:srgbClr>
                  </a:outerShdw>
                </a:effectLst>
                <a:latin typeface="Trebuchet MS" pitchFamily="34" charset="0"/>
              </a:rPr>
              <a:t>You may recall that </a:t>
            </a:r>
            <a:r>
              <a:rPr lang="en-US" sz="3800" i="1" dirty="0">
                <a:solidFill>
                  <a:srgbClr val="FF66FF"/>
                </a:solidFill>
                <a:effectLst>
                  <a:outerShdw blurRad="38100" dist="38100" dir="2700000" algn="tl">
                    <a:srgbClr val="000000">
                      <a:alpha val="43137"/>
                    </a:srgbClr>
                  </a:outerShdw>
                </a:effectLst>
                <a:latin typeface="Trebuchet MS" pitchFamily="34" charset="0"/>
              </a:rPr>
              <a:t>many elements will lose of gain electrons to obtain the same number of electrons as a noble gas.</a:t>
            </a:r>
          </a:p>
          <a:p>
            <a:pPr eaLnBrk="1" hangingPunct="1">
              <a:defRPr/>
            </a:pPr>
            <a:r>
              <a:rPr lang="en-US" sz="3800" dirty="0">
                <a:solidFill>
                  <a:schemeClr val="bg1"/>
                </a:solidFill>
                <a:effectLst>
                  <a:outerShdw blurRad="38100" dist="38100" dir="2700000" algn="tl">
                    <a:srgbClr val="000000">
                      <a:alpha val="43137"/>
                    </a:srgbClr>
                  </a:outerShdw>
                </a:effectLst>
                <a:latin typeface="Trebuchet MS" pitchFamily="34" charset="0"/>
              </a:rPr>
              <a:t>If two atoms have </a:t>
            </a:r>
            <a:r>
              <a:rPr lang="en-US" sz="3800" i="1" dirty="0">
                <a:solidFill>
                  <a:srgbClr val="FF66FF"/>
                </a:solidFill>
                <a:effectLst>
                  <a:outerShdw blurRad="38100" dist="38100" dir="2700000" algn="tl">
                    <a:srgbClr val="000000">
                      <a:alpha val="43137"/>
                    </a:srgbClr>
                  </a:outerShdw>
                </a:effectLst>
                <a:latin typeface="Trebuchet MS" pitchFamily="34" charset="0"/>
              </a:rPr>
              <a:t>the same number of electrons, they are said to be </a:t>
            </a:r>
            <a:r>
              <a:rPr lang="en-US" sz="3800" i="1" u="sng" dirty="0" err="1">
                <a:solidFill>
                  <a:srgbClr val="FF66FF"/>
                </a:solidFill>
                <a:effectLst>
                  <a:outerShdw blurRad="38100" dist="38100" dir="2700000" algn="tl">
                    <a:srgbClr val="000000">
                      <a:alpha val="43137"/>
                    </a:srgbClr>
                  </a:outerShdw>
                </a:effectLst>
                <a:latin typeface="Trebuchet MS" pitchFamily="34" charset="0"/>
              </a:rPr>
              <a:t>isoelectronic</a:t>
            </a:r>
            <a:r>
              <a:rPr lang="en-US" sz="3800" i="1" u="sng" dirty="0">
                <a:solidFill>
                  <a:srgbClr val="FF66FF"/>
                </a:solidFill>
                <a:effectLst>
                  <a:outerShdw blurRad="38100" dist="38100" dir="2700000" algn="tl">
                    <a:srgbClr val="000000">
                      <a:alpha val="43137"/>
                    </a:srgbClr>
                  </a:outerShdw>
                </a:effectLst>
                <a:latin typeface="Trebuchet MS" pitchFamily="34" charset="0"/>
              </a:rPr>
              <a:t>.</a:t>
            </a:r>
            <a:endParaRPr lang="en-US" sz="3800" u="sng" dirty="0">
              <a:solidFill>
                <a:srgbClr val="FF66FF"/>
              </a:solidFill>
              <a:effectLst>
                <a:outerShdw blurRad="38100" dist="38100" dir="2700000" algn="tl">
                  <a:srgbClr val="000000">
                    <a:alpha val="43137"/>
                  </a:srgbClr>
                </a:outerShdw>
              </a:effectLst>
              <a:latin typeface="Trebuchet MS"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a:extLst>
              <a:ext uri="{FF2B5EF4-FFF2-40B4-BE49-F238E27FC236}">
                <a16:creationId xmlns:a16="http://schemas.microsoft.com/office/drawing/2014/main" id="{65F72D6E-BEBB-4F67-BD6D-F85EC3D1DDAB}"/>
              </a:ext>
            </a:extLst>
          </p:cNvPr>
          <p:cNvSpPr>
            <a:spLocks noGrp="1"/>
          </p:cNvSpPr>
          <p:nvPr>
            <p:ph type="title"/>
          </p:nvPr>
        </p:nvSpPr>
        <p:spPr/>
        <p:txBody>
          <a:bodyPr/>
          <a:lstStyle/>
          <a:p>
            <a:pPr algn="l" eaLnBrk="1" hangingPunct="1">
              <a:defRPr/>
            </a:pPr>
            <a:r>
              <a:rPr lang="en-US" sz="3600" b="1" dirty="0">
                <a:solidFill>
                  <a:srgbClr val="FF66FF"/>
                </a:solidFill>
                <a:effectLst>
                  <a:outerShdw blurRad="38100" dist="38100" dir="2700000" algn="tl">
                    <a:srgbClr val="000000">
                      <a:alpha val="43137"/>
                    </a:srgbClr>
                  </a:outerShdw>
                </a:effectLst>
                <a:latin typeface="Trebuchet MS" pitchFamily="34" charset="0"/>
              </a:rPr>
              <a:t>Examples: </a:t>
            </a:r>
            <a:r>
              <a:rPr lang="en-US" sz="3600" dirty="0">
                <a:solidFill>
                  <a:srgbClr val="FF66FF"/>
                </a:solidFill>
                <a:effectLst>
                  <a:outerShdw blurRad="38100" dist="38100" dir="2700000" algn="tl">
                    <a:srgbClr val="000000">
                      <a:alpha val="43137"/>
                    </a:srgbClr>
                  </a:outerShdw>
                </a:effectLst>
                <a:latin typeface="Trebuchet MS" pitchFamily="34" charset="0"/>
              </a:rPr>
              <a:t>Write the electron configurations for the following ions:</a:t>
            </a:r>
          </a:p>
        </p:txBody>
      </p:sp>
      <p:sp>
        <p:nvSpPr>
          <p:cNvPr id="3" name="Content Placeholder 2">
            <a:extLst>
              <a:ext uri="{FF2B5EF4-FFF2-40B4-BE49-F238E27FC236}">
                <a16:creationId xmlns:a16="http://schemas.microsoft.com/office/drawing/2014/main" id="{709A7222-A91B-4E87-BCA9-5C0201E6E6FD}"/>
              </a:ext>
            </a:extLst>
          </p:cNvPr>
          <p:cNvSpPr>
            <a:spLocks noGrp="1"/>
          </p:cNvSpPr>
          <p:nvPr>
            <p:ph idx="1"/>
          </p:nvPr>
        </p:nvSpPr>
        <p:spPr>
          <a:xfrm>
            <a:off x="457200" y="1600200"/>
            <a:ext cx="8305800" cy="4525963"/>
          </a:xfrm>
        </p:spPr>
        <p:txBody>
          <a:bodyPr/>
          <a:lstStyle/>
          <a:p>
            <a:pPr marL="514350" indent="-514350" eaLnBrk="1" hangingPunct="1">
              <a:buFontTx/>
              <a:buAutoNum type="arabicPeriod"/>
              <a:defRPr/>
            </a:pPr>
            <a:r>
              <a:rPr lang="en-US" dirty="0">
                <a:solidFill>
                  <a:schemeClr val="bg1"/>
                </a:solidFill>
                <a:latin typeface="Trebuchet MS" pitchFamily="34" charset="0"/>
              </a:rPr>
              <a:t>O</a:t>
            </a:r>
            <a:r>
              <a:rPr lang="en-US" baseline="30000" dirty="0">
                <a:solidFill>
                  <a:schemeClr val="bg1"/>
                </a:solidFill>
                <a:latin typeface="Trebuchet MS" pitchFamily="34" charset="0"/>
              </a:rPr>
              <a:t>-2</a:t>
            </a:r>
            <a:endParaRPr lang="en-US" dirty="0">
              <a:solidFill>
                <a:schemeClr val="bg1"/>
              </a:solidFill>
              <a:latin typeface="Trebuchet MS" pitchFamily="34" charset="0"/>
            </a:endParaRPr>
          </a:p>
          <a:p>
            <a:pPr marL="514350" indent="-514350" eaLnBrk="1" hangingPunct="1">
              <a:buFontTx/>
              <a:buNone/>
              <a:defRPr/>
            </a:pPr>
            <a:r>
              <a:rPr lang="en-US" dirty="0">
                <a:solidFill>
                  <a:schemeClr val="bg1"/>
                </a:solidFill>
                <a:latin typeface="Trebuchet MS" pitchFamily="34" charset="0"/>
              </a:rPr>
              <a:t>O</a:t>
            </a:r>
            <a:r>
              <a:rPr lang="en-US" baseline="30000" dirty="0">
                <a:solidFill>
                  <a:schemeClr val="bg1"/>
                </a:solidFill>
                <a:latin typeface="Trebuchet MS" pitchFamily="34" charset="0"/>
              </a:rPr>
              <a:t>-2</a:t>
            </a:r>
            <a:r>
              <a:rPr lang="en-US" dirty="0">
                <a:solidFill>
                  <a:schemeClr val="bg1"/>
                </a:solidFill>
                <a:latin typeface="Trebuchet MS" pitchFamily="34" charset="0"/>
              </a:rPr>
              <a:t> is </a:t>
            </a:r>
            <a:r>
              <a:rPr lang="en-US" dirty="0" err="1">
                <a:solidFill>
                  <a:schemeClr val="bg1"/>
                </a:solidFill>
                <a:latin typeface="Trebuchet MS" pitchFamily="34" charset="0"/>
              </a:rPr>
              <a:t>isoelectronic</a:t>
            </a:r>
            <a:r>
              <a:rPr lang="en-US" dirty="0">
                <a:solidFill>
                  <a:schemeClr val="bg1"/>
                </a:solidFill>
                <a:latin typeface="Trebuchet MS" pitchFamily="34" charset="0"/>
              </a:rPr>
              <a:t> with </a:t>
            </a:r>
            <a:r>
              <a:rPr lang="en-US" i="1" dirty="0">
                <a:solidFill>
                  <a:srgbClr val="FF66FF"/>
                </a:solidFill>
                <a:latin typeface="Trebuchet MS" pitchFamily="34" charset="0"/>
              </a:rPr>
              <a:t>Neon.</a:t>
            </a:r>
          </a:p>
          <a:p>
            <a:pPr marL="514350" indent="-514350" eaLnBrk="1" hangingPunct="1">
              <a:buFontTx/>
              <a:buNone/>
              <a:defRPr/>
            </a:pPr>
            <a:endParaRPr lang="en-US" i="1" dirty="0">
              <a:solidFill>
                <a:srgbClr val="FF66FF"/>
              </a:solidFill>
              <a:latin typeface="Trebuchet MS" pitchFamily="34" charset="0"/>
            </a:endParaRPr>
          </a:p>
          <a:p>
            <a:pPr marL="0" indent="0" algn="ctr" eaLnBrk="1" hangingPunct="1">
              <a:buFontTx/>
              <a:buNone/>
              <a:defRPr/>
            </a:pPr>
            <a:r>
              <a:rPr lang="en-US" i="1" dirty="0">
                <a:solidFill>
                  <a:srgbClr val="FF66FF"/>
                </a:solidFill>
                <a:latin typeface="Trebuchet MS" pitchFamily="34" charset="0"/>
              </a:rPr>
              <a:t>Although O</a:t>
            </a:r>
            <a:r>
              <a:rPr lang="en-US" i="1" baseline="30000" dirty="0">
                <a:solidFill>
                  <a:srgbClr val="FF66FF"/>
                </a:solidFill>
                <a:latin typeface="Trebuchet MS" pitchFamily="34" charset="0"/>
              </a:rPr>
              <a:t>-2</a:t>
            </a:r>
            <a:r>
              <a:rPr lang="en-US" i="1" dirty="0">
                <a:solidFill>
                  <a:srgbClr val="FF66FF"/>
                </a:solidFill>
                <a:latin typeface="Trebuchet MS" pitchFamily="34" charset="0"/>
              </a:rPr>
              <a:t> and Ne have the same electron configuration they are </a:t>
            </a:r>
            <a:r>
              <a:rPr lang="en-US" i="1" u="sng" dirty="0">
                <a:solidFill>
                  <a:srgbClr val="FF66FF"/>
                </a:solidFill>
                <a:latin typeface="Trebuchet MS" pitchFamily="34" charset="0"/>
              </a:rPr>
              <a:t>not</a:t>
            </a:r>
            <a:r>
              <a:rPr lang="en-US" i="1" dirty="0">
                <a:solidFill>
                  <a:srgbClr val="FF66FF"/>
                </a:solidFill>
                <a:latin typeface="Trebuchet MS" pitchFamily="34" charset="0"/>
              </a:rPr>
              <a:t> identical.</a:t>
            </a:r>
            <a:endParaRPr lang="en-US" dirty="0">
              <a:solidFill>
                <a:srgbClr val="FF66FF"/>
              </a:solidFill>
              <a:latin typeface="Trebuchet MS" pitchFamily="34" charset="0"/>
            </a:endParaRPr>
          </a:p>
          <a:p>
            <a:pPr marL="514350" indent="-514350" eaLnBrk="1" hangingPunct="1">
              <a:buFontTx/>
              <a:buNone/>
              <a:defRPr/>
            </a:pPr>
            <a:endParaRPr lang="en-US" dirty="0">
              <a:latin typeface="Trebuchet MS" pitchFamily="34" charset="0"/>
            </a:endParaRPr>
          </a:p>
        </p:txBody>
      </p:sp>
      <p:sp>
        <p:nvSpPr>
          <p:cNvPr id="4" name="TextBox 3">
            <a:extLst>
              <a:ext uri="{FF2B5EF4-FFF2-40B4-BE49-F238E27FC236}">
                <a16:creationId xmlns:a16="http://schemas.microsoft.com/office/drawing/2014/main" id="{8C5D42C8-577D-48AD-94DB-FAD428F403BB}"/>
              </a:ext>
            </a:extLst>
          </p:cNvPr>
          <p:cNvSpPr txBox="1">
            <a:spLocks noChangeArrowheads="1"/>
          </p:cNvSpPr>
          <p:nvPr/>
        </p:nvSpPr>
        <p:spPr bwMode="auto">
          <a:xfrm>
            <a:off x="1828800" y="1681163"/>
            <a:ext cx="2438400" cy="604837"/>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a:solidFill>
                  <a:srgbClr val="FF66FF"/>
                </a:solidFill>
                <a:latin typeface="Trebuchet MS" panose="020B0603020202020204" pitchFamily="34" charset="0"/>
              </a:rPr>
              <a:t>1s</a:t>
            </a:r>
            <a:r>
              <a:rPr lang="en-US" altLang="en-US" baseline="30000">
                <a:solidFill>
                  <a:srgbClr val="FF66FF"/>
                </a:solidFill>
                <a:latin typeface="Trebuchet MS" panose="020B0603020202020204" pitchFamily="34" charset="0"/>
              </a:rPr>
              <a:t>2</a:t>
            </a:r>
            <a:r>
              <a:rPr lang="en-US" altLang="en-US">
                <a:solidFill>
                  <a:srgbClr val="FF66FF"/>
                </a:solidFill>
                <a:latin typeface="Trebuchet MS" panose="020B0603020202020204" pitchFamily="34" charset="0"/>
              </a:rPr>
              <a:t> 2s</a:t>
            </a:r>
            <a:r>
              <a:rPr lang="en-US" altLang="en-US" baseline="30000">
                <a:solidFill>
                  <a:srgbClr val="FF66FF"/>
                </a:solidFill>
                <a:latin typeface="Trebuchet MS" panose="020B0603020202020204" pitchFamily="34" charset="0"/>
              </a:rPr>
              <a:t>2</a:t>
            </a:r>
            <a:r>
              <a:rPr lang="en-US" altLang="en-US">
                <a:solidFill>
                  <a:srgbClr val="FF66FF"/>
                </a:solidFill>
                <a:latin typeface="Trebuchet MS" panose="020B0603020202020204" pitchFamily="34" charset="0"/>
              </a:rPr>
              <a:t> 2p</a:t>
            </a:r>
            <a:r>
              <a:rPr lang="en-US" altLang="en-US" baseline="30000">
                <a:solidFill>
                  <a:srgbClr val="FF66FF"/>
                </a:solidFill>
                <a:latin typeface="Trebuchet MS" panose="020B0603020202020204" pitchFamily="34" charset="0"/>
              </a:rPr>
              <a:t>6</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F4187D5-789D-4AEC-92E7-6E281A05C695}"/>
              </a:ext>
            </a:extLst>
          </p:cNvPr>
          <p:cNvSpPr txBox="1">
            <a:spLocks/>
          </p:cNvSpPr>
          <p:nvPr/>
        </p:nvSpPr>
        <p:spPr bwMode="auto">
          <a:xfrm>
            <a:off x="457200" y="3124200"/>
            <a:ext cx="8305800" cy="3124200"/>
          </a:xfrm>
          <a:prstGeom prst="rect">
            <a:avLst/>
          </a:prstGeom>
          <a:solidFill>
            <a:schemeClr val="tx1">
              <a:alpha val="80000"/>
            </a:schemeClr>
          </a:solidFill>
          <a:ln>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marL="514350" indent="-514350" algn="ctr" eaLnBrk="0" hangingPunct="0">
              <a:spcBef>
                <a:spcPct val="20000"/>
              </a:spcBef>
              <a:defRPr/>
            </a:pPr>
            <a:r>
              <a:rPr lang="en-US" sz="3200" kern="0" dirty="0">
                <a:solidFill>
                  <a:schemeClr val="bg1"/>
                </a:solidFill>
                <a:latin typeface="Trebuchet MS" pitchFamily="34" charset="0"/>
              </a:rPr>
              <a:t>Example: Given the electron configuration and charge, give the ion:</a:t>
            </a:r>
          </a:p>
          <a:p>
            <a:pPr marL="514350" indent="-514350" eaLnBrk="0" hangingPunct="0">
              <a:spcBef>
                <a:spcPct val="20000"/>
              </a:spcBef>
              <a:buFontTx/>
              <a:buAutoNum type="arabicPeriod"/>
              <a:defRPr/>
            </a:pPr>
            <a:r>
              <a:rPr lang="en-US" sz="3200" kern="0" dirty="0" err="1">
                <a:solidFill>
                  <a:schemeClr val="bg1"/>
                </a:solidFill>
                <a:latin typeface="Trebuchet MS" pitchFamily="34" charset="0"/>
              </a:rPr>
              <a:t>1s</a:t>
            </a:r>
            <a:r>
              <a:rPr lang="en-US" sz="3200" kern="0" baseline="30000" dirty="0" err="1">
                <a:solidFill>
                  <a:schemeClr val="bg1"/>
                </a:solidFill>
                <a:latin typeface="Trebuchet MS" pitchFamily="34" charset="0"/>
              </a:rPr>
              <a:t>2</a:t>
            </a:r>
            <a:r>
              <a:rPr lang="en-US" sz="3200" kern="0" dirty="0">
                <a:solidFill>
                  <a:schemeClr val="bg1"/>
                </a:solidFill>
                <a:latin typeface="Trebuchet MS" pitchFamily="34" charset="0"/>
              </a:rPr>
              <a:t> </a:t>
            </a:r>
            <a:r>
              <a:rPr lang="en-US" sz="3200" kern="0" dirty="0" err="1">
                <a:solidFill>
                  <a:schemeClr val="bg1"/>
                </a:solidFill>
                <a:latin typeface="Trebuchet MS" pitchFamily="34" charset="0"/>
              </a:rPr>
              <a:t>2s</a:t>
            </a:r>
            <a:r>
              <a:rPr lang="en-US" sz="3200" kern="0" baseline="30000" dirty="0" err="1">
                <a:solidFill>
                  <a:schemeClr val="bg1"/>
                </a:solidFill>
                <a:latin typeface="Trebuchet MS" pitchFamily="34" charset="0"/>
              </a:rPr>
              <a:t>2</a:t>
            </a:r>
            <a:r>
              <a:rPr lang="en-US" sz="3200" kern="0" dirty="0">
                <a:solidFill>
                  <a:schemeClr val="bg1"/>
                </a:solidFill>
                <a:latin typeface="Trebuchet MS" pitchFamily="34" charset="0"/>
              </a:rPr>
              <a:t> </a:t>
            </a:r>
            <a:r>
              <a:rPr lang="en-US" sz="3200" kern="0" dirty="0" err="1">
                <a:solidFill>
                  <a:schemeClr val="bg1"/>
                </a:solidFill>
                <a:latin typeface="Trebuchet MS" pitchFamily="34" charset="0"/>
              </a:rPr>
              <a:t>2p</a:t>
            </a:r>
            <a:r>
              <a:rPr lang="en-US" sz="3200" kern="0" baseline="30000" dirty="0" err="1">
                <a:solidFill>
                  <a:schemeClr val="bg1"/>
                </a:solidFill>
                <a:latin typeface="Trebuchet MS" pitchFamily="34" charset="0"/>
              </a:rPr>
              <a:t>6</a:t>
            </a:r>
            <a:r>
              <a:rPr lang="en-US" sz="3200" kern="0" dirty="0">
                <a:solidFill>
                  <a:schemeClr val="bg1"/>
                </a:solidFill>
                <a:latin typeface="Trebuchet MS" pitchFamily="34" charset="0"/>
              </a:rPr>
              <a:t>, +2 charge</a:t>
            </a:r>
          </a:p>
          <a:p>
            <a:pPr marL="514350" indent="-514350" eaLnBrk="0" hangingPunct="0">
              <a:spcBef>
                <a:spcPct val="20000"/>
              </a:spcBef>
              <a:buFontTx/>
              <a:buAutoNum type="arabicPeriod"/>
              <a:defRPr/>
            </a:pPr>
            <a:r>
              <a:rPr lang="en-US" sz="3200" kern="0" dirty="0" err="1">
                <a:solidFill>
                  <a:schemeClr val="bg1"/>
                </a:solidFill>
                <a:latin typeface="Trebuchet MS" pitchFamily="34" charset="0"/>
              </a:rPr>
              <a:t>1s</a:t>
            </a:r>
            <a:r>
              <a:rPr lang="en-US" sz="3200" kern="0" baseline="30000" dirty="0" err="1">
                <a:solidFill>
                  <a:schemeClr val="bg1"/>
                </a:solidFill>
                <a:latin typeface="Trebuchet MS" pitchFamily="34" charset="0"/>
              </a:rPr>
              <a:t>2</a:t>
            </a:r>
            <a:r>
              <a:rPr lang="en-US" sz="3200" kern="0" dirty="0">
                <a:solidFill>
                  <a:schemeClr val="bg1"/>
                </a:solidFill>
                <a:latin typeface="Trebuchet MS" pitchFamily="34" charset="0"/>
              </a:rPr>
              <a:t> </a:t>
            </a:r>
            <a:r>
              <a:rPr lang="en-US" sz="3200" kern="0" dirty="0" err="1">
                <a:solidFill>
                  <a:schemeClr val="bg1"/>
                </a:solidFill>
                <a:latin typeface="Trebuchet MS" pitchFamily="34" charset="0"/>
              </a:rPr>
              <a:t>2s</a:t>
            </a:r>
            <a:r>
              <a:rPr lang="en-US" sz="3200" kern="0" baseline="30000" dirty="0" err="1">
                <a:solidFill>
                  <a:schemeClr val="bg1"/>
                </a:solidFill>
                <a:latin typeface="Trebuchet MS" pitchFamily="34" charset="0"/>
              </a:rPr>
              <a:t>2</a:t>
            </a:r>
            <a:r>
              <a:rPr lang="en-US" sz="3200" kern="0" dirty="0">
                <a:solidFill>
                  <a:schemeClr val="bg1"/>
                </a:solidFill>
                <a:latin typeface="Trebuchet MS" pitchFamily="34" charset="0"/>
              </a:rPr>
              <a:t> </a:t>
            </a:r>
            <a:r>
              <a:rPr lang="en-US" sz="3200" kern="0" dirty="0" err="1">
                <a:solidFill>
                  <a:schemeClr val="bg1"/>
                </a:solidFill>
                <a:latin typeface="Trebuchet MS" pitchFamily="34" charset="0"/>
              </a:rPr>
              <a:t>2p</a:t>
            </a:r>
            <a:r>
              <a:rPr lang="en-US" sz="3200" kern="0" baseline="30000" dirty="0" err="1">
                <a:solidFill>
                  <a:schemeClr val="bg1"/>
                </a:solidFill>
                <a:latin typeface="Trebuchet MS" pitchFamily="34" charset="0"/>
              </a:rPr>
              <a:t>6</a:t>
            </a:r>
            <a:r>
              <a:rPr lang="en-US" sz="3200" kern="0" dirty="0">
                <a:solidFill>
                  <a:schemeClr val="bg1"/>
                </a:solidFill>
                <a:latin typeface="Trebuchet MS" pitchFamily="34" charset="0"/>
              </a:rPr>
              <a:t> </a:t>
            </a:r>
            <a:r>
              <a:rPr lang="en-US" sz="3200" kern="0" dirty="0" err="1">
                <a:solidFill>
                  <a:schemeClr val="bg1"/>
                </a:solidFill>
                <a:latin typeface="Trebuchet MS" pitchFamily="34" charset="0"/>
              </a:rPr>
              <a:t>3s</a:t>
            </a:r>
            <a:r>
              <a:rPr lang="en-US" sz="3200" kern="0" baseline="30000" dirty="0" err="1">
                <a:solidFill>
                  <a:schemeClr val="bg1"/>
                </a:solidFill>
                <a:latin typeface="Trebuchet MS" pitchFamily="34" charset="0"/>
              </a:rPr>
              <a:t>2</a:t>
            </a:r>
            <a:r>
              <a:rPr lang="en-US" sz="3200" kern="0" dirty="0">
                <a:solidFill>
                  <a:schemeClr val="bg1"/>
                </a:solidFill>
                <a:latin typeface="Trebuchet MS" pitchFamily="34" charset="0"/>
              </a:rPr>
              <a:t> </a:t>
            </a:r>
            <a:r>
              <a:rPr lang="en-US" sz="3200" kern="0" dirty="0" err="1">
                <a:solidFill>
                  <a:schemeClr val="bg1"/>
                </a:solidFill>
                <a:latin typeface="Trebuchet MS" pitchFamily="34" charset="0"/>
              </a:rPr>
              <a:t>3p</a:t>
            </a:r>
            <a:r>
              <a:rPr lang="en-US" sz="3200" kern="0" baseline="30000" dirty="0" err="1">
                <a:solidFill>
                  <a:schemeClr val="bg1"/>
                </a:solidFill>
                <a:latin typeface="Trebuchet MS" pitchFamily="34" charset="0"/>
              </a:rPr>
              <a:t>6</a:t>
            </a:r>
            <a:r>
              <a:rPr lang="en-US" sz="3200" kern="0" dirty="0">
                <a:solidFill>
                  <a:schemeClr val="bg1"/>
                </a:solidFill>
                <a:latin typeface="Trebuchet MS" pitchFamily="34" charset="0"/>
              </a:rPr>
              <a:t>, -3 charge</a:t>
            </a:r>
          </a:p>
        </p:txBody>
      </p:sp>
      <p:sp>
        <p:nvSpPr>
          <p:cNvPr id="7" name="Content Placeholder 2">
            <a:extLst>
              <a:ext uri="{FF2B5EF4-FFF2-40B4-BE49-F238E27FC236}">
                <a16:creationId xmlns:a16="http://schemas.microsoft.com/office/drawing/2014/main" id="{6C3EE593-9FF7-4181-970B-4AF8CFF35CB9}"/>
              </a:ext>
            </a:extLst>
          </p:cNvPr>
          <p:cNvSpPr txBox="1">
            <a:spLocks/>
          </p:cNvSpPr>
          <p:nvPr/>
        </p:nvSpPr>
        <p:spPr bwMode="auto">
          <a:xfrm>
            <a:off x="457200" y="304800"/>
            <a:ext cx="8305800" cy="2590800"/>
          </a:xfrm>
          <a:prstGeom prst="rect">
            <a:avLst/>
          </a:prstGeom>
          <a:solidFill>
            <a:schemeClr val="tx1">
              <a:alpha val="80000"/>
            </a:schemeClr>
          </a:solidFill>
          <a:ln>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marL="514350" indent="-514350">
              <a:defRPr/>
            </a:pPr>
            <a:r>
              <a:rPr lang="en-US" sz="3200" b="1" dirty="0">
                <a:solidFill>
                  <a:schemeClr val="bg1"/>
                </a:solidFill>
                <a:effectLst>
                  <a:outerShdw blurRad="38100" dist="38100" dir="2700000" algn="tl">
                    <a:srgbClr val="000000">
                      <a:alpha val="43137"/>
                    </a:srgbClr>
                  </a:outerShdw>
                </a:effectLst>
                <a:latin typeface="Trebuchet MS" pitchFamily="34" charset="0"/>
              </a:rPr>
              <a:t>Examples: Write the electron configurations for the following ions:</a:t>
            </a:r>
            <a:br>
              <a:rPr lang="en-US" sz="3200" dirty="0">
                <a:latin typeface="Trebuchet MS" pitchFamily="34" charset="0"/>
              </a:rPr>
            </a:br>
            <a:endParaRPr lang="en-US" sz="3200" dirty="0">
              <a:latin typeface="Trebuchet MS" pitchFamily="34" charset="0"/>
            </a:endParaRPr>
          </a:p>
          <a:p>
            <a:pPr marL="514350" indent="-514350">
              <a:defRPr/>
            </a:pPr>
            <a:r>
              <a:rPr lang="en-US" sz="3200" dirty="0">
                <a:solidFill>
                  <a:schemeClr val="bg1"/>
                </a:solidFill>
                <a:latin typeface="Trebuchet MS" pitchFamily="34" charset="0"/>
              </a:rPr>
              <a:t>2. </a:t>
            </a:r>
            <a:r>
              <a:rPr lang="en-US" sz="3200" dirty="0" err="1">
                <a:solidFill>
                  <a:schemeClr val="bg1"/>
                </a:solidFill>
                <a:latin typeface="Trebuchet MS" pitchFamily="34" charset="0"/>
              </a:rPr>
              <a:t>Rb</a:t>
            </a:r>
            <a:r>
              <a:rPr lang="en-US" sz="3200" baseline="30000" dirty="0" err="1">
                <a:solidFill>
                  <a:schemeClr val="bg1"/>
                </a:solidFill>
                <a:latin typeface="Trebuchet MS" pitchFamily="34" charset="0"/>
              </a:rPr>
              <a:t>+1</a:t>
            </a:r>
            <a:endParaRPr lang="en-US" sz="3200" dirty="0">
              <a:solidFill>
                <a:schemeClr val="bg1"/>
              </a:solidFill>
              <a:latin typeface="Trebuchet MS" pitchFamily="34" charset="0"/>
            </a:endParaRPr>
          </a:p>
          <a:p>
            <a:pPr marL="514350" indent="-514350">
              <a:defRPr/>
            </a:pPr>
            <a:r>
              <a:rPr lang="en-US" sz="3200" dirty="0" err="1">
                <a:solidFill>
                  <a:schemeClr val="bg1"/>
                </a:solidFill>
                <a:latin typeface="Trebuchet MS" pitchFamily="34" charset="0"/>
              </a:rPr>
              <a:t>Rb</a:t>
            </a:r>
            <a:r>
              <a:rPr lang="en-US" sz="3200" baseline="30000" dirty="0" err="1">
                <a:solidFill>
                  <a:schemeClr val="bg1"/>
                </a:solidFill>
                <a:latin typeface="Trebuchet MS" pitchFamily="34" charset="0"/>
              </a:rPr>
              <a:t>+1</a:t>
            </a:r>
            <a:r>
              <a:rPr lang="en-US" sz="3200" dirty="0">
                <a:solidFill>
                  <a:schemeClr val="bg1"/>
                </a:solidFill>
                <a:latin typeface="Trebuchet MS" pitchFamily="34" charset="0"/>
              </a:rPr>
              <a:t> is </a:t>
            </a:r>
            <a:r>
              <a:rPr lang="en-US" sz="3200" dirty="0" err="1">
                <a:solidFill>
                  <a:schemeClr val="bg1"/>
                </a:solidFill>
                <a:latin typeface="Trebuchet MS" pitchFamily="34" charset="0"/>
              </a:rPr>
              <a:t>isoelectronic</a:t>
            </a:r>
            <a:r>
              <a:rPr lang="en-US" sz="3200" dirty="0">
                <a:solidFill>
                  <a:schemeClr val="bg1"/>
                </a:solidFill>
                <a:latin typeface="Trebuchet MS" pitchFamily="34" charset="0"/>
              </a:rPr>
              <a:t> with </a:t>
            </a:r>
            <a:r>
              <a:rPr lang="en-US" sz="3200" i="1" dirty="0">
                <a:solidFill>
                  <a:srgbClr val="FF66FF"/>
                </a:solidFill>
                <a:latin typeface="Trebuchet MS" pitchFamily="34" charset="0"/>
              </a:rPr>
              <a:t>Krypton.</a:t>
            </a:r>
          </a:p>
        </p:txBody>
      </p:sp>
      <p:sp>
        <p:nvSpPr>
          <p:cNvPr id="10" name="TextBox 9">
            <a:extLst>
              <a:ext uri="{FF2B5EF4-FFF2-40B4-BE49-F238E27FC236}">
                <a16:creationId xmlns:a16="http://schemas.microsoft.com/office/drawing/2014/main" id="{5B2CFD0F-031B-4BAF-87FE-12AE3174E549}"/>
              </a:ext>
            </a:extLst>
          </p:cNvPr>
          <p:cNvSpPr txBox="1">
            <a:spLocks noChangeArrowheads="1"/>
          </p:cNvSpPr>
          <p:nvPr/>
        </p:nvSpPr>
        <p:spPr bwMode="auto">
          <a:xfrm>
            <a:off x="1905000" y="1676400"/>
            <a:ext cx="6172200" cy="604838"/>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a:solidFill>
                  <a:srgbClr val="FF66FF"/>
                </a:solidFill>
                <a:latin typeface="Trebuchet MS" panose="020B0603020202020204" pitchFamily="34" charset="0"/>
              </a:rPr>
              <a:t>1s</a:t>
            </a:r>
            <a:r>
              <a:rPr lang="en-US" altLang="en-US" baseline="30000">
                <a:solidFill>
                  <a:srgbClr val="FF66FF"/>
                </a:solidFill>
                <a:latin typeface="Trebuchet MS" panose="020B0603020202020204" pitchFamily="34" charset="0"/>
              </a:rPr>
              <a:t>2</a:t>
            </a:r>
            <a:r>
              <a:rPr lang="en-US" altLang="en-US">
                <a:solidFill>
                  <a:srgbClr val="FF66FF"/>
                </a:solidFill>
                <a:latin typeface="Trebuchet MS" panose="020B0603020202020204" pitchFamily="34" charset="0"/>
              </a:rPr>
              <a:t> 2s</a:t>
            </a:r>
            <a:r>
              <a:rPr lang="en-US" altLang="en-US" baseline="30000">
                <a:solidFill>
                  <a:srgbClr val="FF66FF"/>
                </a:solidFill>
                <a:latin typeface="Trebuchet MS" panose="020B0603020202020204" pitchFamily="34" charset="0"/>
              </a:rPr>
              <a:t>2</a:t>
            </a:r>
            <a:r>
              <a:rPr lang="en-US" altLang="en-US">
                <a:solidFill>
                  <a:srgbClr val="FF66FF"/>
                </a:solidFill>
                <a:latin typeface="Trebuchet MS" panose="020B0603020202020204" pitchFamily="34" charset="0"/>
              </a:rPr>
              <a:t> 2p</a:t>
            </a:r>
            <a:r>
              <a:rPr lang="en-US" altLang="en-US" baseline="30000">
                <a:solidFill>
                  <a:srgbClr val="FF66FF"/>
                </a:solidFill>
                <a:latin typeface="Trebuchet MS" panose="020B0603020202020204" pitchFamily="34" charset="0"/>
              </a:rPr>
              <a:t>6 </a:t>
            </a:r>
            <a:r>
              <a:rPr lang="en-US" altLang="en-US">
                <a:solidFill>
                  <a:srgbClr val="FF66FF"/>
                </a:solidFill>
                <a:latin typeface="Trebuchet MS" panose="020B0603020202020204" pitchFamily="34" charset="0"/>
              </a:rPr>
              <a:t>3s</a:t>
            </a:r>
            <a:r>
              <a:rPr lang="en-US" altLang="en-US" baseline="30000">
                <a:solidFill>
                  <a:srgbClr val="FF66FF"/>
                </a:solidFill>
                <a:latin typeface="Trebuchet MS" panose="020B0603020202020204" pitchFamily="34" charset="0"/>
              </a:rPr>
              <a:t>2</a:t>
            </a:r>
            <a:r>
              <a:rPr lang="en-US" altLang="en-US">
                <a:solidFill>
                  <a:srgbClr val="FF66FF"/>
                </a:solidFill>
                <a:latin typeface="Trebuchet MS" panose="020B0603020202020204" pitchFamily="34" charset="0"/>
              </a:rPr>
              <a:t> 3p</a:t>
            </a:r>
            <a:r>
              <a:rPr lang="en-US" altLang="en-US" baseline="30000">
                <a:solidFill>
                  <a:srgbClr val="FF66FF"/>
                </a:solidFill>
                <a:latin typeface="Trebuchet MS" panose="020B0603020202020204" pitchFamily="34" charset="0"/>
              </a:rPr>
              <a:t>6 </a:t>
            </a:r>
            <a:r>
              <a:rPr lang="en-US" altLang="en-US">
                <a:solidFill>
                  <a:srgbClr val="FF66FF"/>
                </a:solidFill>
                <a:latin typeface="Trebuchet MS" panose="020B0603020202020204" pitchFamily="34" charset="0"/>
              </a:rPr>
              <a:t>4s</a:t>
            </a:r>
            <a:r>
              <a:rPr lang="en-US" altLang="en-US" baseline="30000">
                <a:solidFill>
                  <a:srgbClr val="FF66FF"/>
                </a:solidFill>
                <a:latin typeface="Trebuchet MS" panose="020B0603020202020204" pitchFamily="34" charset="0"/>
              </a:rPr>
              <a:t>2</a:t>
            </a:r>
            <a:r>
              <a:rPr lang="en-US" altLang="en-US">
                <a:solidFill>
                  <a:srgbClr val="FF66FF"/>
                </a:solidFill>
                <a:latin typeface="Trebuchet MS" panose="020B0603020202020204" pitchFamily="34" charset="0"/>
              </a:rPr>
              <a:t> 3d</a:t>
            </a:r>
            <a:r>
              <a:rPr lang="en-US" altLang="en-US" baseline="30000">
                <a:solidFill>
                  <a:srgbClr val="FF66FF"/>
                </a:solidFill>
                <a:latin typeface="Trebuchet MS" panose="020B0603020202020204" pitchFamily="34" charset="0"/>
              </a:rPr>
              <a:t>10</a:t>
            </a:r>
            <a:r>
              <a:rPr lang="en-US" altLang="en-US">
                <a:solidFill>
                  <a:srgbClr val="FF66FF"/>
                </a:solidFill>
                <a:latin typeface="Trebuchet MS" panose="020B0603020202020204" pitchFamily="34" charset="0"/>
              </a:rPr>
              <a:t> 4p</a:t>
            </a:r>
            <a:r>
              <a:rPr lang="en-US" altLang="en-US" baseline="30000">
                <a:solidFill>
                  <a:srgbClr val="FF66FF"/>
                </a:solidFill>
                <a:latin typeface="Trebuchet MS" panose="020B0603020202020204" pitchFamily="34" charset="0"/>
              </a:rPr>
              <a:t>6</a:t>
            </a:r>
          </a:p>
        </p:txBody>
      </p:sp>
      <p:sp>
        <p:nvSpPr>
          <p:cNvPr id="11" name="TextBox 10">
            <a:extLst>
              <a:ext uri="{FF2B5EF4-FFF2-40B4-BE49-F238E27FC236}">
                <a16:creationId xmlns:a16="http://schemas.microsoft.com/office/drawing/2014/main" id="{8B5CEFE3-D466-4CC6-92ED-5CB25554B608}"/>
              </a:ext>
            </a:extLst>
          </p:cNvPr>
          <p:cNvSpPr txBox="1">
            <a:spLocks noChangeArrowheads="1"/>
          </p:cNvSpPr>
          <p:nvPr/>
        </p:nvSpPr>
        <p:spPr bwMode="auto">
          <a:xfrm>
            <a:off x="5181600" y="4191000"/>
            <a:ext cx="1371600" cy="604838"/>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a:solidFill>
                  <a:srgbClr val="FF66FF"/>
                </a:solidFill>
                <a:latin typeface="Trebuchet MS" panose="020B0603020202020204" pitchFamily="34" charset="0"/>
              </a:rPr>
              <a:t>Mg</a:t>
            </a:r>
            <a:r>
              <a:rPr lang="en-US" altLang="en-US" baseline="30000">
                <a:solidFill>
                  <a:srgbClr val="FF66FF"/>
                </a:solidFill>
                <a:latin typeface="Trebuchet MS" panose="020B0603020202020204" pitchFamily="34" charset="0"/>
              </a:rPr>
              <a:t>+2</a:t>
            </a:r>
          </a:p>
        </p:txBody>
      </p:sp>
      <p:sp>
        <p:nvSpPr>
          <p:cNvPr id="12" name="TextBox 11">
            <a:extLst>
              <a:ext uri="{FF2B5EF4-FFF2-40B4-BE49-F238E27FC236}">
                <a16:creationId xmlns:a16="http://schemas.microsoft.com/office/drawing/2014/main" id="{9B738E1F-67AC-4EB8-ABAB-BAABA254B342}"/>
              </a:ext>
            </a:extLst>
          </p:cNvPr>
          <p:cNvSpPr txBox="1">
            <a:spLocks noChangeArrowheads="1"/>
          </p:cNvSpPr>
          <p:nvPr/>
        </p:nvSpPr>
        <p:spPr bwMode="auto">
          <a:xfrm>
            <a:off x="6400800" y="4902200"/>
            <a:ext cx="1371600" cy="604838"/>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a:solidFill>
                  <a:srgbClr val="FF66FF"/>
                </a:solidFill>
                <a:latin typeface="Trebuchet MS" panose="020B0603020202020204" pitchFamily="34" charset="0"/>
              </a:rPr>
              <a:t>P</a:t>
            </a:r>
            <a:r>
              <a:rPr lang="en-US" altLang="en-US" baseline="30000">
                <a:solidFill>
                  <a:srgbClr val="FF66FF"/>
                </a:solidFill>
                <a:latin typeface="Trebuchet MS" panose="020B0603020202020204" pitchFamily="34" charset="0"/>
              </a:rPr>
              <a:t>-3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checkerboard(across)">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heckerboard(across)">
                                      <p:cBhvr>
                                        <p:cTn id="12" dur="500"/>
                                        <p:tgtEl>
                                          <p:spTgt spid="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checkerboard(across)">
                                      <p:cBhvr>
                                        <p:cTn id="17" dur="500"/>
                                        <p:tgtEl>
                                          <p:spTgt spid="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checkerboard(across)">
                                      <p:cBhvr>
                                        <p:cTn id="28" dur="500"/>
                                        <p:tgtEl>
                                          <p:spTgt spid="7">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checkerboard(across)">
                                      <p:cBhvr>
                                        <p:cTn id="33" dur="500"/>
                                        <p:tgtEl>
                                          <p:spTgt spid="6">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checkerboard(across)">
                                      <p:cBhvr>
                                        <p:cTn id="38" dur="500"/>
                                        <p:tgtEl>
                                          <p:spTgt spid="6">
                                            <p:txEl>
                                              <p:pRg st="1" end="1"/>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checkerboard(across)">
                                      <p:cBhvr>
                                        <p:cTn id="49" dur="500"/>
                                        <p:tgtEl>
                                          <p:spTgt spid="6">
                                            <p:txEl>
                                              <p:pRg st="2" end="2"/>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3">
            <a:extLst>
              <a:ext uri="{FF2B5EF4-FFF2-40B4-BE49-F238E27FC236}">
                <a16:creationId xmlns:a16="http://schemas.microsoft.com/office/drawing/2014/main" id="{53CE77F9-02C2-485A-8C62-DBA73012CEC4}"/>
              </a:ext>
            </a:extLst>
          </p:cNvPr>
          <p:cNvSpPr>
            <a:spLocks noGrp="1"/>
          </p:cNvSpPr>
          <p:nvPr>
            <p:ph type="title"/>
          </p:nvPr>
        </p:nvSpPr>
        <p:spPr/>
        <p:txBody>
          <a:bodyPr/>
          <a:lstStyle/>
          <a:p>
            <a:pPr eaLnBrk="1" hangingPunct="1">
              <a:defRPr/>
            </a:pPr>
            <a:r>
              <a:rPr lang="en-US" sz="5400" b="1" dirty="0">
                <a:solidFill>
                  <a:srgbClr val="FF66FF"/>
                </a:solidFill>
                <a:effectLst>
                  <a:outerShdw blurRad="38100" dist="38100" dir="2700000" algn="tl">
                    <a:srgbClr val="000000">
                      <a:alpha val="43137"/>
                    </a:srgbClr>
                  </a:outerShdw>
                </a:effectLst>
                <a:latin typeface="Trebuchet MS" pitchFamily="34" charset="0"/>
              </a:rPr>
              <a:t>Valence Electrons</a:t>
            </a:r>
          </a:p>
        </p:txBody>
      </p:sp>
      <p:sp>
        <p:nvSpPr>
          <p:cNvPr id="28675" name="Rectangle 3">
            <a:extLst>
              <a:ext uri="{FF2B5EF4-FFF2-40B4-BE49-F238E27FC236}">
                <a16:creationId xmlns:a16="http://schemas.microsoft.com/office/drawing/2014/main" id="{555DE5C5-13F5-4B23-A3A6-70635E83AEE2}"/>
              </a:ext>
            </a:extLst>
          </p:cNvPr>
          <p:cNvSpPr>
            <a:spLocks noGrp="1" noChangeArrowheads="1"/>
          </p:cNvSpPr>
          <p:nvPr>
            <p:ph idx="1"/>
          </p:nvPr>
        </p:nvSpPr>
        <p:spPr>
          <a:xfrm>
            <a:off x="457200" y="1600200"/>
            <a:ext cx="8229600" cy="4876800"/>
          </a:xfrm>
        </p:spPr>
        <p:txBody>
          <a:bodyPr/>
          <a:lstStyle/>
          <a:p>
            <a:pPr marL="457200" indent="-457200" eaLnBrk="1" hangingPunct="1">
              <a:defRPr/>
            </a:pPr>
            <a:r>
              <a:rPr lang="en-US" sz="3300" i="1" dirty="0">
                <a:solidFill>
                  <a:srgbClr val="FF66FF"/>
                </a:solidFill>
                <a:effectLst>
                  <a:outerShdw blurRad="38100" dist="38100" dir="2700000" algn="tl">
                    <a:srgbClr val="000000">
                      <a:alpha val="43137"/>
                    </a:srgbClr>
                  </a:outerShdw>
                </a:effectLst>
                <a:latin typeface="Trebuchet MS" pitchFamily="34" charset="0"/>
              </a:rPr>
              <a:t>Electrons located in the outermost energy level.  (Responsible for bonding.)</a:t>
            </a:r>
          </a:p>
          <a:p>
            <a:pPr marL="457200" indent="-457200" eaLnBrk="1" hangingPunct="1">
              <a:defRPr/>
            </a:pPr>
            <a:r>
              <a:rPr lang="en-US" sz="3300" dirty="0">
                <a:solidFill>
                  <a:schemeClr val="bg1"/>
                </a:solidFill>
                <a:effectLst>
                  <a:outerShdw blurRad="38100" dist="38100" dir="2700000" algn="tl">
                    <a:srgbClr val="000000">
                      <a:alpha val="43137"/>
                    </a:srgbClr>
                  </a:outerShdw>
                </a:effectLst>
                <a:latin typeface="Trebuchet MS" pitchFamily="34" charset="0"/>
              </a:rPr>
              <a:t>To count the number of valence electrons in the electron configuration, you must look </a:t>
            </a:r>
            <a:r>
              <a:rPr lang="en-US" sz="3300" i="1" dirty="0">
                <a:solidFill>
                  <a:srgbClr val="FF66FF"/>
                </a:solidFill>
                <a:effectLst>
                  <a:outerShdw blurRad="38100" dist="38100" dir="2700000" algn="tl">
                    <a:srgbClr val="000000">
                      <a:alpha val="43137"/>
                    </a:srgbClr>
                  </a:outerShdw>
                </a:effectLst>
                <a:latin typeface="Trebuchet MS" pitchFamily="34" charset="0"/>
              </a:rPr>
              <a:t>at the highest numbered energy level in the entire configuration.</a:t>
            </a:r>
          </a:p>
          <a:p>
            <a:pPr marL="457200" indent="-457200" eaLnBrk="1" hangingPunct="1">
              <a:defRPr/>
            </a:pPr>
            <a:r>
              <a:rPr lang="en-US" sz="3300" dirty="0">
                <a:solidFill>
                  <a:schemeClr val="bg1"/>
                </a:solidFill>
                <a:effectLst>
                  <a:outerShdw blurRad="38100" dist="38100" dir="2700000" algn="tl">
                    <a:srgbClr val="000000">
                      <a:alpha val="43137"/>
                    </a:srgbClr>
                  </a:outerShdw>
                </a:effectLst>
                <a:latin typeface="Trebuchet MS" pitchFamily="34" charset="0"/>
              </a:rPr>
              <a:t>Then</a:t>
            </a:r>
            <a:r>
              <a:rPr lang="en-US" sz="3300" dirty="0">
                <a:effectLst>
                  <a:outerShdw blurRad="38100" dist="38100" dir="2700000" algn="tl">
                    <a:srgbClr val="000000">
                      <a:alpha val="43137"/>
                    </a:srgbClr>
                  </a:outerShdw>
                </a:effectLst>
                <a:latin typeface="Trebuchet MS" pitchFamily="34" charset="0"/>
              </a:rPr>
              <a:t> </a:t>
            </a:r>
            <a:r>
              <a:rPr lang="en-US" sz="3300" i="1" dirty="0">
                <a:solidFill>
                  <a:srgbClr val="FF66FF"/>
                </a:solidFill>
                <a:effectLst>
                  <a:outerShdw blurRad="38100" dist="38100" dir="2700000" algn="tl">
                    <a:srgbClr val="000000">
                      <a:alpha val="43137"/>
                    </a:srgbClr>
                  </a:outerShdw>
                </a:effectLst>
                <a:latin typeface="Trebuchet MS" pitchFamily="34" charset="0"/>
              </a:rPr>
              <a:t>add the electrons together.</a:t>
            </a:r>
            <a:endParaRPr lang="en-US" sz="3300" i="1" dirty="0">
              <a:effectLst>
                <a:outerShdw blurRad="38100" dist="38100" dir="2700000" algn="tl">
                  <a:srgbClr val="000000">
                    <a:alpha val="43137"/>
                  </a:srgbClr>
                </a:outerShdw>
              </a:effectLst>
              <a:latin typeface="Trebuchet MS"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checkerboard(across)">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checkerboard(across)">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checkerboard(across)">
                                      <p:cBhvr>
                                        <p:cTn id="17"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theme/theme1.xml><?xml version="1.0" encoding="utf-8"?>
<a:theme xmlns:a="http://schemas.openxmlformats.org/drawingml/2006/main" name="ppt9870.tmp">
  <a:themeElements>
    <a:clrScheme name="Custom 2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ppt9870.tmp</Template>
  <TotalTime>1174</TotalTime>
  <Words>566</Words>
  <Application>Microsoft Office PowerPoint</Application>
  <PresentationFormat>On-screen Show (4:3)</PresentationFormat>
  <Paragraphs>171</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Script MT Bold</vt:lpstr>
      <vt:lpstr>Trebuchet MS</vt:lpstr>
      <vt:lpstr>ppt9870.tmp</vt:lpstr>
      <vt:lpstr>Unit: Electron Configurations</vt:lpstr>
      <vt:lpstr>After today you should be able to…</vt:lpstr>
      <vt:lpstr>Writing Electron Configurations from the Periodic Table</vt:lpstr>
      <vt:lpstr>PowerPoint Presentation</vt:lpstr>
      <vt:lpstr>How to Write Noble Gas Abbreviations</vt:lpstr>
      <vt:lpstr>Electron Configurations for Ions</vt:lpstr>
      <vt:lpstr>Examples: Write the electron configurations for the following ions:</vt:lpstr>
      <vt:lpstr>PowerPoint Presentation</vt:lpstr>
      <vt:lpstr>Valence Electrons</vt:lpstr>
      <vt:lpstr>PowerPoint Presentation</vt:lpstr>
      <vt:lpstr>PowerPoint Presentation</vt:lpstr>
      <vt:lpstr>PowerPoint Presentation</vt:lpstr>
      <vt:lpstr>Questions? Begin Worksheet #3</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Electron Configurations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114</cp:revision>
  <dcterms:created xsi:type="dcterms:W3CDTF">2008-10-09T16:27:44Z</dcterms:created>
  <dcterms:modified xsi:type="dcterms:W3CDTF">2019-07-13T17:32:45Z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