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9" r:id="rId3"/>
    <p:sldId id="277" r:id="rId4"/>
    <p:sldId id="278" r:id="rId5"/>
    <p:sldId id="285" r:id="rId6"/>
    <p:sldId id="280" r:id="rId7"/>
    <p:sldId id="279" r:id="rId8"/>
    <p:sldId id="281" r:id="rId9"/>
    <p:sldId id="283" r:id="rId10"/>
    <p:sldId id="282" r:id="rId11"/>
    <p:sldId id="28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FFFFFF"/>
    <a:srgbClr val="009900"/>
    <a:srgbClr val="000000"/>
    <a:srgbClr val="9900FF"/>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955" autoAdjust="0"/>
    <p:restoredTop sz="86380" autoAdjust="0"/>
  </p:normalViewPr>
  <p:slideViewPr>
    <p:cSldViewPr>
      <p:cViewPr varScale="1">
        <p:scale>
          <a:sx n="100" d="100"/>
          <a:sy n="100" d="100"/>
        </p:scale>
        <p:origin x="14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C5293D8-786E-4163-BDF0-6A42CABAD0C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a:extLst>
              <a:ext uri="{FF2B5EF4-FFF2-40B4-BE49-F238E27FC236}">
                <a16:creationId xmlns:a16="http://schemas.microsoft.com/office/drawing/2014/main" id="{6CA853F5-DDB8-4AF2-B736-C0AB6F8A315F}"/>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8676" name="Rectangle 4">
            <a:extLst>
              <a:ext uri="{FF2B5EF4-FFF2-40B4-BE49-F238E27FC236}">
                <a16:creationId xmlns:a16="http://schemas.microsoft.com/office/drawing/2014/main" id="{94F82C9F-4271-4ABD-8CA6-90233C6A1AAD}"/>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7" name="Rectangle 5">
            <a:extLst>
              <a:ext uri="{FF2B5EF4-FFF2-40B4-BE49-F238E27FC236}">
                <a16:creationId xmlns:a16="http://schemas.microsoft.com/office/drawing/2014/main" id="{5DA6402E-E03D-48DB-95F0-5D24536FCB13}"/>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784C4D-D4EB-4CBB-8235-2FBF80CB3E1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E1EE8A-D257-4850-9E43-6B1090DA5C4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030C5CB4-1D3D-4B78-B23C-E5A941F5BB3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60096BF-CE70-46A7-A743-99F323DD3573}" type="datetimeFigureOut">
              <a:rPr lang="en-US"/>
              <a:pPr>
                <a:defRPr/>
              </a:pPr>
              <a:t>7/15/2019</a:t>
            </a:fld>
            <a:endParaRPr lang="en-US"/>
          </a:p>
        </p:txBody>
      </p:sp>
      <p:sp>
        <p:nvSpPr>
          <p:cNvPr id="4" name="Slide Image Placeholder 3">
            <a:extLst>
              <a:ext uri="{FF2B5EF4-FFF2-40B4-BE49-F238E27FC236}">
                <a16:creationId xmlns:a16="http://schemas.microsoft.com/office/drawing/2014/main" id="{11FE6FD8-1918-47C8-8BF6-8AB108E6398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2B3468B-5FA1-4120-A02C-A5EFC5128A9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F97BCF8-AF4F-436B-839E-46609C34D62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9F591FF-CF17-4214-A745-B9855BA37E9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2437880-A6F4-43C0-8D5A-38EB351975C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7691D3E-CD22-4A5A-B031-3A2D51C815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9D41011A-D5D6-4442-864D-8C72FFB2F8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AEDDD13-B7BA-4E29-AF22-5F54977C32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44A63E-031B-45CF-9D51-D0158D3BAF63}" type="slidenum">
              <a:rPr lang="en-US" altLang="en-US"/>
              <a:pPr eaLnBrk="1" hangingPunct="1"/>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B9A5795-784B-45EA-A0A8-F8D88BADDFF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5156C1-9436-46DA-9C61-51D041ECFC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2F6203B-3D9C-4DEC-8AB0-B470E4423C9B}"/>
              </a:ext>
            </a:extLst>
          </p:cNvPr>
          <p:cNvSpPr>
            <a:spLocks noGrp="1" noChangeArrowheads="1"/>
          </p:cNvSpPr>
          <p:nvPr>
            <p:ph type="sldNum" sz="quarter" idx="12"/>
          </p:nvPr>
        </p:nvSpPr>
        <p:spPr>
          <a:ln/>
        </p:spPr>
        <p:txBody>
          <a:bodyPr/>
          <a:lstStyle>
            <a:lvl1pPr>
              <a:defRPr/>
            </a:lvl1pPr>
          </a:lstStyle>
          <a:p>
            <a:fld id="{E15A8856-FCE1-49A8-BEE7-4DB67220D973}" type="slidenum">
              <a:rPr lang="en-US" altLang="en-US"/>
              <a:pPr/>
              <a:t>‹#›</a:t>
            </a:fld>
            <a:endParaRPr lang="en-US" altLang="en-US"/>
          </a:p>
        </p:txBody>
      </p:sp>
    </p:spTree>
    <p:extLst>
      <p:ext uri="{BB962C8B-B14F-4D97-AF65-F5344CB8AC3E}">
        <p14:creationId xmlns:p14="http://schemas.microsoft.com/office/powerpoint/2010/main" val="349572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D508858-53F2-40CC-8337-004825FF372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C51D101-D645-4406-A7EB-D2D3B1C6BB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5D53543-4190-4BE3-BD73-19D6B99FB00C}"/>
              </a:ext>
            </a:extLst>
          </p:cNvPr>
          <p:cNvSpPr>
            <a:spLocks noGrp="1" noChangeArrowheads="1"/>
          </p:cNvSpPr>
          <p:nvPr>
            <p:ph type="sldNum" sz="quarter" idx="12"/>
          </p:nvPr>
        </p:nvSpPr>
        <p:spPr>
          <a:ln/>
        </p:spPr>
        <p:txBody>
          <a:bodyPr/>
          <a:lstStyle>
            <a:lvl1pPr>
              <a:defRPr/>
            </a:lvl1pPr>
          </a:lstStyle>
          <a:p>
            <a:fld id="{7CEFBFA4-70E6-4345-BF98-9AE717E820E3}" type="slidenum">
              <a:rPr lang="en-US" altLang="en-US"/>
              <a:pPr/>
              <a:t>‹#›</a:t>
            </a:fld>
            <a:endParaRPr lang="en-US" altLang="en-US"/>
          </a:p>
        </p:txBody>
      </p:sp>
    </p:spTree>
    <p:extLst>
      <p:ext uri="{BB962C8B-B14F-4D97-AF65-F5344CB8AC3E}">
        <p14:creationId xmlns:p14="http://schemas.microsoft.com/office/powerpoint/2010/main" val="182829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843A076-3CED-4AD3-8CF2-BA21A9CFD6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3014533-5465-48D0-B500-70C132CCE4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8C287E9-CB2F-4F2F-BB2F-C0F61D4185AB}"/>
              </a:ext>
            </a:extLst>
          </p:cNvPr>
          <p:cNvSpPr>
            <a:spLocks noGrp="1" noChangeArrowheads="1"/>
          </p:cNvSpPr>
          <p:nvPr>
            <p:ph type="sldNum" sz="quarter" idx="12"/>
          </p:nvPr>
        </p:nvSpPr>
        <p:spPr>
          <a:ln/>
        </p:spPr>
        <p:txBody>
          <a:bodyPr/>
          <a:lstStyle>
            <a:lvl1pPr>
              <a:defRPr/>
            </a:lvl1pPr>
          </a:lstStyle>
          <a:p>
            <a:fld id="{607A9895-A827-46B3-A3FF-8576B7DAEBD7}" type="slidenum">
              <a:rPr lang="en-US" altLang="en-US"/>
              <a:pPr/>
              <a:t>‹#›</a:t>
            </a:fld>
            <a:endParaRPr lang="en-US" altLang="en-US"/>
          </a:p>
        </p:txBody>
      </p:sp>
    </p:spTree>
    <p:extLst>
      <p:ext uri="{BB962C8B-B14F-4D97-AF65-F5344CB8AC3E}">
        <p14:creationId xmlns:p14="http://schemas.microsoft.com/office/powerpoint/2010/main" val="1618858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6D47009C-AEA3-416A-8160-92E1D748CA4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DD19986-46DA-4014-8558-3CF0B8F1D6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B1848CD-BB4B-4B7A-A2F4-D617F2ECA6F5}"/>
              </a:ext>
            </a:extLst>
          </p:cNvPr>
          <p:cNvSpPr>
            <a:spLocks noGrp="1" noChangeArrowheads="1"/>
          </p:cNvSpPr>
          <p:nvPr>
            <p:ph type="sldNum" sz="quarter" idx="12"/>
          </p:nvPr>
        </p:nvSpPr>
        <p:spPr>
          <a:ln/>
        </p:spPr>
        <p:txBody>
          <a:bodyPr/>
          <a:lstStyle>
            <a:lvl1pPr>
              <a:defRPr/>
            </a:lvl1pPr>
          </a:lstStyle>
          <a:p>
            <a:fld id="{88202876-630E-4F55-89C4-4D1FD6180164}" type="slidenum">
              <a:rPr lang="en-US" altLang="en-US"/>
              <a:pPr/>
              <a:t>‹#›</a:t>
            </a:fld>
            <a:endParaRPr lang="en-US" altLang="en-US"/>
          </a:p>
        </p:txBody>
      </p:sp>
    </p:spTree>
    <p:extLst>
      <p:ext uri="{BB962C8B-B14F-4D97-AF65-F5344CB8AC3E}">
        <p14:creationId xmlns:p14="http://schemas.microsoft.com/office/powerpoint/2010/main" val="86244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47B9745-EC26-4EE6-8550-C5077BC2D9F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DC05DE9-74B2-4388-A92B-7A9A6E3757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CF1951C-8ACA-499B-96A4-10498E1FB8D6}"/>
              </a:ext>
            </a:extLst>
          </p:cNvPr>
          <p:cNvSpPr>
            <a:spLocks noGrp="1" noChangeArrowheads="1"/>
          </p:cNvSpPr>
          <p:nvPr>
            <p:ph type="sldNum" sz="quarter" idx="12"/>
          </p:nvPr>
        </p:nvSpPr>
        <p:spPr>
          <a:ln/>
        </p:spPr>
        <p:txBody>
          <a:bodyPr/>
          <a:lstStyle>
            <a:lvl1pPr>
              <a:defRPr/>
            </a:lvl1pPr>
          </a:lstStyle>
          <a:p>
            <a:fld id="{5E4F878E-2BF7-4E7E-B040-C713F0FC4A7E}" type="slidenum">
              <a:rPr lang="en-US" altLang="en-US"/>
              <a:pPr/>
              <a:t>‹#›</a:t>
            </a:fld>
            <a:endParaRPr lang="en-US" altLang="en-US"/>
          </a:p>
        </p:txBody>
      </p:sp>
    </p:spTree>
    <p:extLst>
      <p:ext uri="{BB962C8B-B14F-4D97-AF65-F5344CB8AC3E}">
        <p14:creationId xmlns:p14="http://schemas.microsoft.com/office/powerpoint/2010/main" val="234529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24800E3-AC51-4BC6-8F6A-B307C72FDB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EFBEDA1-0D0B-49F5-8AD8-837584592A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867CC2-DF2D-4267-8344-719050EA7E57}"/>
              </a:ext>
            </a:extLst>
          </p:cNvPr>
          <p:cNvSpPr>
            <a:spLocks noGrp="1" noChangeArrowheads="1"/>
          </p:cNvSpPr>
          <p:nvPr>
            <p:ph type="sldNum" sz="quarter" idx="12"/>
          </p:nvPr>
        </p:nvSpPr>
        <p:spPr>
          <a:ln/>
        </p:spPr>
        <p:txBody>
          <a:bodyPr/>
          <a:lstStyle>
            <a:lvl1pPr>
              <a:defRPr/>
            </a:lvl1pPr>
          </a:lstStyle>
          <a:p>
            <a:fld id="{F748E42F-B4ED-4E4C-A281-D0085C3D679F}" type="slidenum">
              <a:rPr lang="en-US" altLang="en-US"/>
              <a:pPr/>
              <a:t>‹#›</a:t>
            </a:fld>
            <a:endParaRPr lang="en-US" altLang="en-US"/>
          </a:p>
        </p:txBody>
      </p:sp>
    </p:spTree>
    <p:extLst>
      <p:ext uri="{BB962C8B-B14F-4D97-AF65-F5344CB8AC3E}">
        <p14:creationId xmlns:p14="http://schemas.microsoft.com/office/powerpoint/2010/main" val="428145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63EE00A-43BC-4521-802C-88B7763CE9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C49CEF6-1386-4026-8A01-495A4933E0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A55A64-F1F8-4008-86F3-CA63BD73F496}"/>
              </a:ext>
            </a:extLst>
          </p:cNvPr>
          <p:cNvSpPr>
            <a:spLocks noGrp="1" noChangeArrowheads="1"/>
          </p:cNvSpPr>
          <p:nvPr>
            <p:ph type="sldNum" sz="quarter" idx="12"/>
          </p:nvPr>
        </p:nvSpPr>
        <p:spPr>
          <a:ln/>
        </p:spPr>
        <p:txBody>
          <a:bodyPr/>
          <a:lstStyle>
            <a:lvl1pPr>
              <a:defRPr/>
            </a:lvl1pPr>
          </a:lstStyle>
          <a:p>
            <a:fld id="{78FA9CAD-BEC4-4483-AB20-C74104F6BA3B}" type="slidenum">
              <a:rPr lang="en-US" altLang="en-US"/>
              <a:pPr/>
              <a:t>‹#›</a:t>
            </a:fld>
            <a:endParaRPr lang="en-US" altLang="en-US"/>
          </a:p>
        </p:txBody>
      </p:sp>
    </p:spTree>
    <p:extLst>
      <p:ext uri="{BB962C8B-B14F-4D97-AF65-F5344CB8AC3E}">
        <p14:creationId xmlns:p14="http://schemas.microsoft.com/office/powerpoint/2010/main" val="321366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DB32395-AE72-4C55-81A0-665A98351B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66A12C4-E2BF-43EA-8DD4-01A2920B67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7BB5055-A6FE-4066-B04A-A0EF884C125A}"/>
              </a:ext>
            </a:extLst>
          </p:cNvPr>
          <p:cNvSpPr>
            <a:spLocks noGrp="1" noChangeArrowheads="1"/>
          </p:cNvSpPr>
          <p:nvPr>
            <p:ph type="sldNum" sz="quarter" idx="12"/>
          </p:nvPr>
        </p:nvSpPr>
        <p:spPr>
          <a:ln/>
        </p:spPr>
        <p:txBody>
          <a:bodyPr/>
          <a:lstStyle>
            <a:lvl1pPr>
              <a:defRPr/>
            </a:lvl1pPr>
          </a:lstStyle>
          <a:p>
            <a:fld id="{46027E3B-E467-41A4-AED1-E6DA8B74FA5E}" type="slidenum">
              <a:rPr lang="en-US" altLang="en-US"/>
              <a:pPr/>
              <a:t>‹#›</a:t>
            </a:fld>
            <a:endParaRPr lang="en-US" altLang="en-US"/>
          </a:p>
        </p:txBody>
      </p:sp>
    </p:spTree>
    <p:extLst>
      <p:ext uri="{BB962C8B-B14F-4D97-AF65-F5344CB8AC3E}">
        <p14:creationId xmlns:p14="http://schemas.microsoft.com/office/powerpoint/2010/main" val="520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C8CD81C-6459-4CC9-BE98-4B59F6A99E6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AAD7625-FB17-47F7-A3A7-B666016A66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92D91C3-E284-483D-81DE-6CA0B940A0DA}"/>
              </a:ext>
            </a:extLst>
          </p:cNvPr>
          <p:cNvSpPr>
            <a:spLocks noGrp="1" noChangeArrowheads="1"/>
          </p:cNvSpPr>
          <p:nvPr>
            <p:ph type="sldNum" sz="quarter" idx="12"/>
          </p:nvPr>
        </p:nvSpPr>
        <p:spPr>
          <a:ln/>
        </p:spPr>
        <p:txBody>
          <a:bodyPr/>
          <a:lstStyle>
            <a:lvl1pPr>
              <a:defRPr/>
            </a:lvl1pPr>
          </a:lstStyle>
          <a:p>
            <a:fld id="{0A743D7F-B1EB-4A7F-8D10-5D0D389EB560}" type="slidenum">
              <a:rPr lang="en-US" altLang="en-US"/>
              <a:pPr/>
              <a:t>‹#›</a:t>
            </a:fld>
            <a:endParaRPr lang="en-US" altLang="en-US"/>
          </a:p>
        </p:txBody>
      </p:sp>
    </p:spTree>
    <p:extLst>
      <p:ext uri="{BB962C8B-B14F-4D97-AF65-F5344CB8AC3E}">
        <p14:creationId xmlns:p14="http://schemas.microsoft.com/office/powerpoint/2010/main" val="40118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4C8E0C-263B-44A8-B4C0-64C436037DF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3573B07-1488-4CB6-9AD0-2F96870D21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ECBB664-C6F1-4EAC-AF7E-2D5EF3C81518}"/>
              </a:ext>
            </a:extLst>
          </p:cNvPr>
          <p:cNvSpPr>
            <a:spLocks noGrp="1" noChangeArrowheads="1"/>
          </p:cNvSpPr>
          <p:nvPr>
            <p:ph type="sldNum" sz="quarter" idx="12"/>
          </p:nvPr>
        </p:nvSpPr>
        <p:spPr>
          <a:ln/>
        </p:spPr>
        <p:txBody>
          <a:bodyPr/>
          <a:lstStyle>
            <a:lvl1pPr>
              <a:defRPr/>
            </a:lvl1pPr>
          </a:lstStyle>
          <a:p>
            <a:fld id="{1F68A197-0537-41F1-A961-7ABD2B3DDD3F}" type="slidenum">
              <a:rPr lang="en-US" altLang="en-US"/>
              <a:pPr/>
              <a:t>‹#›</a:t>
            </a:fld>
            <a:endParaRPr lang="en-US" altLang="en-US"/>
          </a:p>
        </p:txBody>
      </p:sp>
    </p:spTree>
    <p:extLst>
      <p:ext uri="{BB962C8B-B14F-4D97-AF65-F5344CB8AC3E}">
        <p14:creationId xmlns:p14="http://schemas.microsoft.com/office/powerpoint/2010/main" val="2727358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BD0A80E-2B19-4EFD-AA21-27A23C9D898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F4BDA6E-3FEE-4E9F-90FC-87BC0AA7FE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298C8C9-93B2-499D-A328-C80383AB0C65}"/>
              </a:ext>
            </a:extLst>
          </p:cNvPr>
          <p:cNvSpPr>
            <a:spLocks noGrp="1" noChangeArrowheads="1"/>
          </p:cNvSpPr>
          <p:nvPr>
            <p:ph type="sldNum" sz="quarter" idx="12"/>
          </p:nvPr>
        </p:nvSpPr>
        <p:spPr>
          <a:ln/>
        </p:spPr>
        <p:txBody>
          <a:bodyPr/>
          <a:lstStyle>
            <a:lvl1pPr>
              <a:defRPr/>
            </a:lvl1pPr>
          </a:lstStyle>
          <a:p>
            <a:fld id="{13B20C30-954A-4498-83C2-96D5E8940BBB}" type="slidenum">
              <a:rPr lang="en-US" altLang="en-US"/>
              <a:pPr/>
              <a:t>‹#›</a:t>
            </a:fld>
            <a:endParaRPr lang="en-US" altLang="en-US"/>
          </a:p>
        </p:txBody>
      </p:sp>
    </p:spTree>
    <p:extLst>
      <p:ext uri="{BB962C8B-B14F-4D97-AF65-F5344CB8AC3E}">
        <p14:creationId xmlns:p14="http://schemas.microsoft.com/office/powerpoint/2010/main" val="130603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9FF6856-9E17-45E0-90FA-B81FD5F0915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38E473D-B49B-4510-A2C3-85846EB368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671DB6E-88EB-43D0-8FC3-EF131D1CF8C9}"/>
              </a:ext>
            </a:extLst>
          </p:cNvPr>
          <p:cNvSpPr>
            <a:spLocks noGrp="1" noChangeArrowheads="1"/>
          </p:cNvSpPr>
          <p:nvPr>
            <p:ph type="sldNum" sz="quarter" idx="12"/>
          </p:nvPr>
        </p:nvSpPr>
        <p:spPr>
          <a:ln/>
        </p:spPr>
        <p:txBody>
          <a:bodyPr/>
          <a:lstStyle>
            <a:lvl1pPr>
              <a:defRPr/>
            </a:lvl1pPr>
          </a:lstStyle>
          <a:p>
            <a:fld id="{84A1D761-25AA-49B6-8081-1BE2BF9A561B}" type="slidenum">
              <a:rPr lang="en-US" altLang="en-US"/>
              <a:pPr/>
              <a:t>‹#›</a:t>
            </a:fld>
            <a:endParaRPr lang="en-US" altLang="en-US"/>
          </a:p>
        </p:txBody>
      </p:sp>
    </p:spTree>
    <p:extLst>
      <p:ext uri="{BB962C8B-B14F-4D97-AF65-F5344CB8AC3E}">
        <p14:creationId xmlns:p14="http://schemas.microsoft.com/office/powerpoint/2010/main" val="35062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5A12CBB-121F-49D9-8C55-D609F5DBD6D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107C131-F225-47FA-AF39-DBC8E98C80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0F70B88-C0AB-49FD-AB44-534415A05808}"/>
              </a:ext>
            </a:extLst>
          </p:cNvPr>
          <p:cNvSpPr>
            <a:spLocks noGrp="1" noChangeArrowheads="1"/>
          </p:cNvSpPr>
          <p:nvPr>
            <p:ph type="sldNum" sz="quarter" idx="12"/>
          </p:nvPr>
        </p:nvSpPr>
        <p:spPr>
          <a:ln/>
        </p:spPr>
        <p:txBody>
          <a:bodyPr/>
          <a:lstStyle>
            <a:lvl1pPr>
              <a:defRPr/>
            </a:lvl1pPr>
          </a:lstStyle>
          <a:p>
            <a:fld id="{4512FCE6-329C-4F49-AF4A-D1CFC40D0AE2}" type="slidenum">
              <a:rPr lang="en-US" altLang="en-US"/>
              <a:pPr/>
              <a:t>‹#›</a:t>
            </a:fld>
            <a:endParaRPr lang="en-US" altLang="en-US"/>
          </a:p>
        </p:txBody>
      </p:sp>
    </p:spTree>
    <p:extLst>
      <p:ext uri="{BB962C8B-B14F-4D97-AF65-F5344CB8AC3E}">
        <p14:creationId xmlns:p14="http://schemas.microsoft.com/office/powerpoint/2010/main" val="299916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Karen\AppData\Local\Microsoft\Windows\Temporary Internet Files\Content.IE5\8HYB23HN\MP900387696[1].jpg">
            <a:extLst>
              <a:ext uri="{FF2B5EF4-FFF2-40B4-BE49-F238E27FC236}">
                <a16:creationId xmlns:a16="http://schemas.microsoft.com/office/drawing/2014/main" id="{059D84E6-6411-4C61-B5A2-90E88AB6E2D1}"/>
              </a:ext>
            </a:extLst>
          </p:cNvPr>
          <p:cNvPicPr>
            <a:picLocks noChangeAspect="1" noChangeArrowheads="1"/>
          </p:cNvPicPr>
          <p:nvPr userDrawn="1"/>
        </p:nvPicPr>
        <p:blipFill>
          <a:blip r:embed="rId15">
            <a:lum bright="56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74C3E82B-681B-48D7-B72A-630D088A02E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0D74F6CB-A292-45DA-A37C-488D54A0E5B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17DCA080-73F6-40BB-B354-514331ABB3B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9C83238-A23B-4631-92C0-1EBBF1C4D148}"/>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393034C7-05A5-4B8F-B178-1809FB2B0E9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35F5BDB-013F-41D8-98FE-3CD6C5DA9CE9}" type="slidenum">
              <a:rPr lang="en-US" altLang="en-US"/>
              <a:pPr/>
              <a:t>‹#›</a:t>
            </a:fld>
            <a:endParaRPr lang="en-US" altLang="en-US"/>
          </a:p>
        </p:txBody>
      </p:sp>
      <p:sp>
        <p:nvSpPr>
          <p:cNvPr id="9" name="Text Box 7">
            <a:extLst>
              <a:ext uri="{FF2B5EF4-FFF2-40B4-BE49-F238E27FC236}">
                <a16:creationId xmlns:a16="http://schemas.microsoft.com/office/drawing/2014/main" id="{53CDC3A3-8D05-49A0-9E79-0BA47C95B9FF}"/>
              </a:ext>
            </a:extLst>
          </p:cNvPr>
          <p:cNvSpPr txBox="1">
            <a:spLocks noChangeArrowheads="1"/>
          </p:cNvSpPr>
          <p:nvPr userDrawn="1"/>
        </p:nvSpPr>
        <p:spPr bwMode="auto">
          <a:xfrm>
            <a:off x="0"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a:defRPr/>
            </a:pPr>
            <a:r>
              <a:rPr lang="en-US" sz="800" b="0" dirty="0">
                <a:solidFill>
                  <a:srgbClr val="F7CFDC"/>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7A5CEC4-D6BB-468B-B407-AAAB259A952C}"/>
              </a:ext>
            </a:extLst>
          </p:cNvPr>
          <p:cNvSpPr>
            <a:spLocks noGrp="1" noChangeArrowheads="1"/>
          </p:cNvSpPr>
          <p:nvPr>
            <p:ph type="ctrTitle"/>
          </p:nvPr>
        </p:nvSpPr>
        <p:spPr>
          <a:xfrm>
            <a:off x="152400" y="2286000"/>
            <a:ext cx="8839200" cy="1470025"/>
          </a:xfrm>
        </p:spPr>
        <p:txBody>
          <a:bodyPr/>
          <a:lstStyle/>
          <a:p>
            <a:pPr eaLnBrk="1" hangingPunct="1"/>
            <a:r>
              <a:rPr lang="en-US" altLang="en-US" sz="6000" b="1">
                <a:solidFill>
                  <a:srgbClr val="0000FF"/>
                </a:solidFill>
                <a:latin typeface="Trebuchet MS" panose="020B0603020202020204" pitchFamily="34" charset="0"/>
              </a:rPr>
              <a:t>Unit: Periodic Trends</a:t>
            </a:r>
          </a:p>
        </p:txBody>
      </p:sp>
      <p:sp>
        <p:nvSpPr>
          <p:cNvPr id="5" name="Rectangle 2">
            <a:extLst>
              <a:ext uri="{FF2B5EF4-FFF2-40B4-BE49-F238E27FC236}">
                <a16:creationId xmlns:a16="http://schemas.microsoft.com/office/drawing/2014/main" id="{EED9D0F9-B2C8-443C-A545-DF13F6FFFB48}"/>
              </a:ext>
            </a:extLst>
          </p:cNvPr>
          <p:cNvSpPr txBox="1">
            <a:spLocks noChangeArrowheads="1"/>
          </p:cNvSpPr>
          <p:nvPr/>
        </p:nvSpPr>
        <p:spPr bwMode="auto">
          <a:xfrm>
            <a:off x="838200" y="2949575"/>
            <a:ext cx="8077200" cy="1470025"/>
          </a:xfrm>
          <a:prstGeom prst="rect">
            <a:avLst/>
          </a:prstGeom>
          <a:noFill/>
          <a:ln w="9525">
            <a:noFill/>
            <a:miter lim="800000"/>
            <a:headEnd/>
            <a:tailEnd/>
          </a:ln>
        </p:spPr>
        <p:txBody>
          <a:bodyPr anchor="ctr"/>
          <a:lstStyle/>
          <a:p>
            <a:pPr algn="r">
              <a:defRPr/>
            </a:pPr>
            <a:r>
              <a:rPr lang="en-US" sz="4000" i="1" kern="0" dirty="0">
                <a:latin typeface="Trebuchet MS" pitchFamily="34" charset="0"/>
                <a:ea typeface="+mj-ea"/>
                <a:cs typeface="+mj-cs"/>
              </a:rPr>
              <a:t>Trend for Atomic Radius (Size)</a:t>
            </a:r>
          </a:p>
        </p:txBody>
      </p:sp>
      <p:sp>
        <p:nvSpPr>
          <p:cNvPr id="6" name="AutoShape 6">
            <a:extLst>
              <a:ext uri="{FF2B5EF4-FFF2-40B4-BE49-F238E27FC236}">
                <a16:creationId xmlns:a16="http://schemas.microsoft.com/office/drawing/2014/main" id="{B3246B38-DD39-4180-ADBF-26DDAE9A02AD}"/>
              </a:ext>
            </a:extLst>
          </p:cNvPr>
          <p:cNvSpPr>
            <a:spLocks noChangeArrowheads="1"/>
          </p:cNvSpPr>
          <p:nvPr/>
        </p:nvSpPr>
        <p:spPr bwMode="auto">
          <a:xfrm rot="561093">
            <a:off x="5394325" y="1279525"/>
            <a:ext cx="3667125" cy="1311275"/>
          </a:xfrm>
          <a:prstGeom prst="irregularSeal1">
            <a:avLst/>
          </a:prstGeom>
          <a:solidFill>
            <a:schemeClr val="bg1"/>
          </a:solidFill>
          <a:ln w="22225">
            <a:solidFill>
              <a:schemeClr val="tx1"/>
            </a:solidFill>
            <a:miter lim="800000"/>
            <a:headEnd/>
            <a:tailEnd/>
          </a:ln>
          <a:effectLst>
            <a:outerShdw blurRad="50800" dist="38100" dir="2700000" algn="tl" rotWithShape="0">
              <a:prstClr val="black">
                <a:alpha val="40000"/>
              </a:prstClr>
            </a:outerShdw>
          </a:effec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spcAft>
                <a:spcPts val="1000"/>
              </a:spcAft>
              <a:defRPr/>
            </a:pPr>
            <a:r>
              <a:rPr lang="en-US" sz="2400" dirty="0">
                <a:latin typeface="Script MT Bold" pitchFamily="66" charset="0"/>
              </a:rPr>
              <a:t>Day 2 - Notes</a:t>
            </a:r>
            <a:endParaRPr lang="en-US" sz="4000" dirty="0">
              <a:latin typeface="Script MT Bold"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01D63A4-9362-4C36-8CC7-314A814BF9F2}"/>
              </a:ext>
            </a:extLst>
          </p:cNvPr>
          <p:cNvSpPr>
            <a:spLocks noGrp="1" noChangeArrowheads="1"/>
          </p:cNvSpPr>
          <p:nvPr>
            <p:ph type="title"/>
          </p:nvPr>
        </p:nvSpPr>
        <p:spPr>
          <a:xfrm>
            <a:off x="457200" y="304799"/>
            <a:ext cx="8229600" cy="838201"/>
          </a:xfrm>
          <a:solidFill>
            <a:srgbClr val="FFFFFF">
              <a:alpha val="60000"/>
            </a:srgbClr>
          </a:solidFill>
          <a:ln w="38100">
            <a:solidFill>
              <a:schemeClr val="bg1"/>
            </a:solidFill>
          </a:ln>
        </p:spPr>
        <p:txBody>
          <a:bodyPr/>
          <a:lstStyle/>
          <a:p>
            <a:r>
              <a:rPr lang="en-US" altLang="en-US" sz="4800" b="1" dirty="0">
                <a:solidFill>
                  <a:srgbClr val="0000FF"/>
                </a:solidFill>
                <a:latin typeface="Trebuchet MS" panose="020B0603020202020204" pitchFamily="34" charset="0"/>
                <a:sym typeface="Wingdings" panose="05000000000000000000" pitchFamily="2" charset="2"/>
              </a:rPr>
              <a:t>Summary: Atomic Radius</a:t>
            </a:r>
          </a:p>
        </p:txBody>
      </p:sp>
      <p:sp>
        <p:nvSpPr>
          <p:cNvPr id="10244" name="TextBox 13">
            <a:extLst>
              <a:ext uri="{FF2B5EF4-FFF2-40B4-BE49-F238E27FC236}">
                <a16:creationId xmlns:a16="http://schemas.microsoft.com/office/drawing/2014/main" id="{2D19E568-FAAF-41D2-9C03-29745664B06D}"/>
              </a:ext>
            </a:extLst>
          </p:cNvPr>
          <p:cNvSpPr txBox="1">
            <a:spLocks noChangeArrowheads="1"/>
          </p:cNvSpPr>
          <p:nvPr/>
        </p:nvSpPr>
        <p:spPr bwMode="auto">
          <a:xfrm>
            <a:off x="190501" y="5809354"/>
            <a:ext cx="3619500" cy="830997"/>
          </a:xfrm>
          <a:prstGeom prst="rect">
            <a:avLst/>
          </a:prstGeom>
          <a:solidFill>
            <a:srgbClr val="FFFFFF">
              <a:alpha val="60000"/>
            </a:srgbClr>
          </a:solidFill>
          <a:ln w="38100">
            <a:solidFill>
              <a:schemeClr val="bg1"/>
            </a:solid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i="1" dirty="0">
                <a:solidFill>
                  <a:srgbClr val="0000FF"/>
                </a:solidFill>
                <a:latin typeface="Trebuchet MS" panose="020B0603020202020204" pitchFamily="34" charset="0"/>
              </a:rPr>
              <a:t>Easy way to remember:</a:t>
            </a:r>
          </a:p>
          <a:p>
            <a:pPr eaLnBrk="1" hangingPunct="1"/>
            <a:r>
              <a:rPr lang="en-US" altLang="en-US" sz="2400" dirty="0">
                <a:solidFill>
                  <a:srgbClr val="0000FF"/>
                </a:solidFill>
                <a:latin typeface="Trebuchet MS" panose="020B0603020202020204" pitchFamily="34" charset="0"/>
              </a:rPr>
              <a:t>THE SNOWMAN</a:t>
            </a:r>
          </a:p>
        </p:txBody>
      </p:sp>
      <p:sp>
        <p:nvSpPr>
          <p:cNvPr id="10247" name="Rectangle 1030">
            <a:extLst>
              <a:ext uri="{FF2B5EF4-FFF2-40B4-BE49-F238E27FC236}">
                <a16:creationId xmlns:a16="http://schemas.microsoft.com/office/drawing/2014/main" id="{0E688D88-5E39-43F7-851F-F8D253A43C3A}"/>
              </a:ext>
            </a:extLst>
          </p:cNvPr>
          <p:cNvSpPr>
            <a:spLocks noChangeArrowheads="1"/>
          </p:cNvSpPr>
          <p:nvPr/>
        </p:nvSpPr>
        <p:spPr bwMode="auto">
          <a:xfrm rot="-5358093">
            <a:off x="-1028700" y="2561777"/>
            <a:ext cx="5715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400" b="1" dirty="0">
                <a:solidFill>
                  <a:srgbClr val="0000FF"/>
                </a:solidFill>
                <a:latin typeface="Trebuchet MS" panose="020B0603020202020204" pitchFamily="34" charset="0"/>
              </a:rPr>
              <a:t>Increases</a:t>
            </a:r>
          </a:p>
        </p:txBody>
      </p:sp>
      <p:sp>
        <p:nvSpPr>
          <p:cNvPr id="10248" name="Line 1028">
            <a:extLst>
              <a:ext uri="{FF2B5EF4-FFF2-40B4-BE49-F238E27FC236}">
                <a16:creationId xmlns:a16="http://schemas.microsoft.com/office/drawing/2014/main" id="{DFB4DFF9-70B0-46AB-9A88-CE4AAA896C19}"/>
              </a:ext>
            </a:extLst>
          </p:cNvPr>
          <p:cNvSpPr>
            <a:spLocks noChangeShapeType="1"/>
          </p:cNvSpPr>
          <p:nvPr/>
        </p:nvSpPr>
        <p:spPr bwMode="auto">
          <a:xfrm>
            <a:off x="1219200" y="1837877"/>
            <a:ext cx="0" cy="3733800"/>
          </a:xfrm>
          <a:prstGeom prst="line">
            <a:avLst/>
          </a:prstGeom>
          <a:noFill/>
          <a:ln w="76200">
            <a:solidFill>
              <a:srgbClr val="0000FF"/>
            </a:solidFill>
            <a:round/>
            <a:headEnd/>
            <a:tailEnd type="triangle" w="med" len="med"/>
          </a:ln>
          <a:effectLst>
            <a:outerShdw blurRad="50800" dist="38100" dir="10800000" algn="r"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a:solidFill>
                <a:srgbClr val="0000FF"/>
              </a:solidFill>
            </a:endParaRPr>
          </a:p>
        </p:txBody>
      </p:sp>
      <p:sp>
        <p:nvSpPr>
          <p:cNvPr id="10249" name="Rectangle 1029">
            <a:extLst>
              <a:ext uri="{FF2B5EF4-FFF2-40B4-BE49-F238E27FC236}">
                <a16:creationId xmlns:a16="http://schemas.microsoft.com/office/drawing/2014/main" id="{98134AC3-8461-474F-9DE1-31FD9518E51F}"/>
              </a:ext>
            </a:extLst>
          </p:cNvPr>
          <p:cNvSpPr>
            <a:spLocks noChangeArrowheads="1"/>
          </p:cNvSpPr>
          <p:nvPr/>
        </p:nvSpPr>
        <p:spPr bwMode="auto">
          <a:xfrm>
            <a:off x="2286000" y="1380677"/>
            <a:ext cx="5867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400" b="1" dirty="0">
                <a:solidFill>
                  <a:srgbClr val="0000FF"/>
                </a:solidFill>
                <a:latin typeface="Trebuchet MS" panose="020B0603020202020204" pitchFamily="34" charset="0"/>
              </a:rPr>
              <a:t>Decreases</a:t>
            </a:r>
          </a:p>
        </p:txBody>
      </p:sp>
      <p:sp>
        <p:nvSpPr>
          <p:cNvPr id="10250" name="Line 1027">
            <a:extLst>
              <a:ext uri="{FF2B5EF4-FFF2-40B4-BE49-F238E27FC236}">
                <a16:creationId xmlns:a16="http://schemas.microsoft.com/office/drawing/2014/main" id="{B3C21985-9077-4D07-82ED-998C4326C83B}"/>
              </a:ext>
            </a:extLst>
          </p:cNvPr>
          <p:cNvSpPr>
            <a:spLocks noChangeShapeType="1"/>
          </p:cNvSpPr>
          <p:nvPr/>
        </p:nvSpPr>
        <p:spPr bwMode="auto">
          <a:xfrm>
            <a:off x="3200400" y="1380677"/>
            <a:ext cx="4343400" cy="0"/>
          </a:xfrm>
          <a:prstGeom prst="line">
            <a:avLst/>
          </a:prstGeom>
          <a:noFill/>
          <a:ln w="76200">
            <a:solidFill>
              <a:srgbClr val="0000FF"/>
            </a:solidFill>
            <a:round/>
            <a:headEnd/>
            <a:tailEnd type="triangle" w="med" len="med"/>
          </a:ln>
          <a:effectLst>
            <a:outerShdw blurRad="50800" dist="38100" dir="10800000" algn="r"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a:solidFill>
                <a:srgbClr val="0000FF"/>
              </a:solidFill>
            </a:endParaRPr>
          </a:p>
        </p:txBody>
      </p:sp>
      <p:sp>
        <p:nvSpPr>
          <p:cNvPr id="7" name="Oval 6">
            <a:extLst>
              <a:ext uri="{FF2B5EF4-FFF2-40B4-BE49-F238E27FC236}">
                <a16:creationId xmlns:a16="http://schemas.microsoft.com/office/drawing/2014/main" id="{6C95DD15-51CE-453D-9CF8-75156C127C50}"/>
              </a:ext>
            </a:extLst>
          </p:cNvPr>
          <p:cNvSpPr/>
          <p:nvPr/>
        </p:nvSpPr>
        <p:spPr bwMode="auto">
          <a:xfrm>
            <a:off x="4267200" y="2272217"/>
            <a:ext cx="762000" cy="762000"/>
          </a:xfrm>
          <a:prstGeom prst="ellipse">
            <a:avLst/>
          </a:prstGeom>
          <a:noFill/>
          <a:ln>
            <a:solidFill>
              <a:srgbClr val="0000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FF"/>
              </a:solidFill>
            </a:endParaRPr>
          </a:p>
        </p:txBody>
      </p:sp>
      <p:sp>
        <p:nvSpPr>
          <p:cNvPr id="8" name="Oval 7">
            <a:extLst>
              <a:ext uri="{FF2B5EF4-FFF2-40B4-BE49-F238E27FC236}">
                <a16:creationId xmlns:a16="http://schemas.microsoft.com/office/drawing/2014/main" id="{AF4CAACE-180C-44BA-802C-4745EED7EB11}"/>
              </a:ext>
            </a:extLst>
          </p:cNvPr>
          <p:cNvSpPr/>
          <p:nvPr/>
        </p:nvSpPr>
        <p:spPr bwMode="auto">
          <a:xfrm>
            <a:off x="4038600" y="3034217"/>
            <a:ext cx="1189038" cy="1189038"/>
          </a:xfrm>
          <a:prstGeom prst="ellipse">
            <a:avLst/>
          </a:prstGeom>
          <a:noFill/>
          <a:ln>
            <a:solidFill>
              <a:srgbClr val="0000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FF"/>
              </a:solidFill>
            </a:endParaRPr>
          </a:p>
        </p:txBody>
      </p:sp>
      <p:sp>
        <p:nvSpPr>
          <p:cNvPr id="9" name="Oval 8">
            <a:extLst>
              <a:ext uri="{FF2B5EF4-FFF2-40B4-BE49-F238E27FC236}">
                <a16:creationId xmlns:a16="http://schemas.microsoft.com/office/drawing/2014/main" id="{115EFBB6-FD09-47A7-843F-05268B8343DE}"/>
              </a:ext>
            </a:extLst>
          </p:cNvPr>
          <p:cNvSpPr/>
          <p:nvPr/>
        </p:nvSpPr>
        <p:spPr bwMode="auto">
          <a:xfrm>
            <a:off x="3810000" y="4230240"/>
            <a:ext cx="1646238" cy="1646237"/>
          </a:xfrm>
          <a:prstGeom prst="ellipse">
            <a:avLst/>
          </a:prstGeom>
          <a:noFill/>
          <a:ln>
            <a:solidFill>
              <a:srgbClr val="0000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FF"/>
              </a:solidFill>
            </a:endParaRPr>
          </a:p>
        </p:txBody>
      </p:sp>
      <p:sp>
        <p:nvSpPr>
          <p:cNvPr id="11" name="Oval 10">
            <a:extLst>
              <a:ext uri="{FF2B5EF4-FFF2-40B4-BE49-F238E27FC236}">
                <a16:creationId xmlns:a16="http://schemas.microsoft.com/office/drawing/2014/main" id="{CC83B110-5B24-4792-BB43-78CAD959CA73}"/>
              </a:ext>
            </a:extLst>
          </p:cNvPr>
          <p:cNvSpPr/>
          <p:nvPr/>
        </p:nvSpPr>
        <p:spPr bwMode="auto">
          <a:xfrm>
            <a:off x="5454650" y="4581077"/>
            <a:ext cx="1189038" cy="1189038"/>
          </a:xfrm>
          <a:prstGeom prst="ellipse">
            <a:avLst/>
          </a:prstGeom>
          <a:noFill/>
          <a:ln>
            <a:solidFill>
              <a:srgbClr val="0000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FF"/>
              </a:solidFill>
            </a:endParaRPr>
          </a:p>
        </p:txBody>
      </p:sp>
      <p:sp>
        <p:nvSpPr>
          <p:cNvPr id="12" name="Oval 11">
            <a:extLst>
              <a:ext uri="{FF2B5EF4-FFF2-40B4-BE49-F238E27FC236}">
                <a16:creationId xmlns:a16="http://schemas.microsoft.com/office/drawing/2014/main" id="{49662E00-3DBF-41DB-8B09-B0CF91FB137A}"/>
              </a:ext>
            </a:extLst>
          </p:cNvPr>
          <p:cNvSpPr/>
          <p:nvPr/>
        </p:nvSpPr>
        <p:spPr bwMode="auto">
          <a:xfrm>
            <a:off x="6652260" y="4809677"/>
            <a:ext cx="762000" cy="762000"/>
          </a:xfrm>
          <a:prstGeom prst="ellipse">
            <a:avLst/>
          </a:prstGeom>
          <a:noFill/>
          <a:ln>
            <a:solidFill>
              <a:srgbClr val="0000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0000FF"/>
              </a:solidFill>
            </a:endParaRPr>
          </a:p>
        </p:txBody>
      </p:sp>
      <p:grpSp>
        <p:nvGrpSpPr>
          <p:cNvPr id="39" name="Group 35">
            <a:extLst>
              <a:ext uri="{FF2B5EF4-FFF2-40B4-BE49-F238E27FC236}">
                <a16:creationId xmlns:a16="http://schemas.microsoft.com/office/drawing/2014/main" id="{2442216F-5E0F-47BD-A834-3C1699EB5D84}"/>
              </a:ext>
            </a:extLst>
          </p:cNvPr>
          <p:cNvGrpSpPr>
            <a:grpSpLocks/>
          </p:cNvGrpSpPr>
          <p:nvPr/>
        </p:nvGrpSpPr>
        <p:grpSpPr bwMode="auto">
          <a:xfrm>
            <a:off x="2489300" y="4008132"/>
            <a:ext cx="1119335" cy="1752600"/>
            <a:chOff x="2372975" y="4724400"/>
            <a:chExt cx="1120193" cy="1752600"/>
          </a:xfrm>
          <a:solidFill>
            <a:srgbClr val="FF0066"/>
          </a:solidFill>
          <a:effectLst>
            <a:outerShdw blurRad="50800" dist="38100" dir="10800000" algn="r" rotWithShape="0">
              <a:prstClr val="black">
                <a:alpha val="40000"/>
              </a:prstClr>
            </a:outerShdw>
          </a:effectLst>
        </p:grpSpPr>
        <p:cxnSp>
          <p:nvCxnSpPr>
            <p:cNvPr id="40" name="Straight Connector 39">
              <a:extLst>
                <a:ext uri="{FF2B5EF4-FFF2-40B4-BE49-F238E27FC236}">
                  <a16:creationId xmlns:a16="http://schemas.microsoft.com/office/drawing/2014/main" id="{1483D620-3261-41BA-9877-17CC98FB2FFD}"/>
                </a:ext>
              </a:extLst>
            </p:cNvPr>
            <p:cNvCxnSpPr/>
            <p:nvPr/>
          </p:nvCxnSpPr>
          <p:spPr>
            <a:xfrm>
              <a:off x="2816374" y="4953000"/>
              <a:ext cx="0" cy="1006475"/>
            </a:xfrm>
            <a:prstGeom prst="line">
              <a:avLst/>
            </a:prstGeom>
            <a:grpFill/>
            <a:ln w="25400">
              <a:solidFill>
                <a:srgbClr val="FF0000"/>
              </a:solidFill>
            </a:ln>
          </p:spPr>
          <p:style>
            <a:lnRef idx="1">
              <a:schemeClr val="dk1"/>
            </a:lnRef>
            <a:fillRef idx="0">
              <a:schemeClr val="dk1"/>
            </a:fillRef>
            <a:effectRef idx="0">
              <a:schemeClr val="dk1"/>
            </a:effectRef>
            <a:fontRef idx="minor">
              <a:schemeClr val="tx1"/>
            </a:fontRef>
          </p:style>
        </p:cxnSp>
        <p:grpSp>
          <p:nvGrpSpPr>
            <p:cNvPr id="41" name="Group 34">
              <a:extLst>
                <a:ext uri="{FF2B5EF4-FFF2-40B4-BE49-F238E27FC236}">
                  <a16:creationId xmlns:a16="http://schemas.microsoft.com/office/drawing/2014/main" id="{B9284D81-1B15-4DFC-9AE2-6C42D5EAEC56}"/>
                </a:ext>
              </a:extLst>
            </p:cNvPr>
            <p:cNvGrpSpPr>
              <a:grpSpLocks/>
            </p:cNvGrpSpPr>
            <p:nvPr/>
          </p:nvGrpSpPr>
          <p:grpSpPr bwMode="auto">
            <a:xfrm>
              <a:off x="2372975" y="4724400"/>
              <a:ext cx="1120193" cy="1752600"/>
              <a:chOff x="2372975" y="4724400"/>
              <a:chExt cx="1120193" cy="1752600"/>
            </a:xfrm>
            <a:grpFill/>
          </p:grpSpPr>
          <p:sp>
            <p:nvSpPr>
              <p:cNvPr id="42" name="Oval 41">
                <a:extLst>
                  <a:ext uri="{FF2B5EF4-FFF2-40B4-BE49-F238E27FC236}">
                    <a16:creationId xmlns:a16="http://schemas.microsoft.com/office/drawing/2014/main" id="{9D23ECA1-A78A-49EB-BFB4-D852BF88C7D4}"/>
                  </a:ext>
                </a:extLst>
              </p:cNvPr>
              <p:cNvSpPr/>
              <p:nvPr/>
            </p:nvSpPr>
            <p:spPr>
              <a:xfrm>
                <a:off x="2647970" y="4724400"/>
                <a:ext cx="381292" cy="3810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outerShdw blurRad="38100" dist="38100" dir="2700000" algn="tl">
                      <a:srgbClr val="000000">
                        <a:alpha val="43137"/>
                      </a:srgbClr>
                    </a:outerShdw>
                  </a:effectLst>
                </a:endParaRPr>
              </a:p>
            </p:txBody>
          </p:sp>
          <p:cxnSp>
            <p:nvCxnSpPr>
              <p:cNvPr id="43" name="Straight Connector 42">
                <a:extLst>
                  <a:ext uri="{FF2B5EF4-FFF2-40B4-BE49-F238E27FC236}">
                    <a16:creationId xmlns:a16="http://schemas.microsoft.com/office/drawing/2014/main" id="{D2038CC5-3A70-44A2-B2F0-4AA77C8774C9}"/>
                  </a:ext>
                </a:extLst>
              </p:cNvPr>
              <p:cNvCxnSpPr/>
              <p:nvPr/>
            </p:nvCxnSpPr>
            <p:spPr>
              <a:xfrm flipH="1">
                <a:off x="2590777" y="5943600"/>
                <a:ext cx="228775" cy="533400"/>
              </a:xfrm>
              <a:prstGeom prst="line">
                <a:avLst/>
              </a:prstGeom>
              <a:grpFill/>
              <a:ln w="25400">
                <a:solidFill>
                  <a:srgbClr val="FF0000"/>
                </a:solidFill>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CF8B0139-0B0A-44BF-BA08-84CADF66DEAD}"/>
                  </a:ext>
                </a:extLst>
              </p:cNvPr>
              <p:cNvCxnSpPr/>
              <p:nvPr/>
            </p:nvCxnSpPr>
            <p:spPr>
              <a:xfrm flipV="1">
                <a:off x="2803665" y="5851525"/>
                <a:ext cx="684738" cy="104775"/>
              </a:xfrm>
              <a:prstGeom prst="line">
                <a:avLst/>
              </a:prstGeom>
              <a:grpFill/>
              <a:ln w="25400">
                <a:solidFill>
                  <a:srgbClr val="FF0000"/>
                </a:solidFill>
              </a:ln>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60CDA1E3-CE11-4E38-988A-40AE5C7ACBBE}"/>
                  </a:ext>
                </a:extLst>
              </p:cNvPr>
              <p:cNvCxnSpPr/>
              <p:nvPr/>
            </p:nvCxnSpPr>
            <p:spPr>
              <a:xfrm flipV="1">
                <a:off x="2823378" y="5336382"/>
                <a:ext cx="366993" cy="104775"/>
              </a:xfrm>
              <a:prstGeom prst="line">
                <a:avLst/>
              </a:prstGeom>
              <a:grpFill/>
              <a:ln w="25400">
                <a:solidFill>
                  <a:srgbClr val="FF0000"/>
                </a:solidFill>
              </a:ln>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7CC46232-ED55-4581-84E0-4A5DD34695BA}"/>
                  </a:ext>
                </a:extLst>
              </p:cNvPr>
              <p:cNvCxnSpPr/>
              <p:nvPr/>
            </p:nvCxnSpPr>
            <p:spPr>
              <a:xfrm>
                <a:off x="2372975" y="5241332"/>
                <a:ext cx="441663" cy="200025"/>
              </a:xfrm>
              <a:prstGeom prst="line">
                <a:avLst/>
              </a:prstGeom>
              <a:grpFill/>
              <a:ln w="25400">
                <a:solidFill>
                  <a:srgbClr val="FF0000"/>
                </a:solidFill>
              </a:ln>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0431D495-AA44-48FD-BE67-71290C30B7A7}"/>
                  </a:ext>
                </a:extLst>
              </p:cNvPr>
              <p:cNvCxnSpPr/>
              <p:nvPr/>
            </p:nvCxnSpPr>
            <p:spPr>
              <a:xfrm flipV="1">
                <a:off x="3493168" y="5759450"/>
                <a:ext cx="0" cy="104775"/>
              </a:xfrm>
              <a:prstGeom prst="line">
                <a:avLst/>
              </a:prstGeom>
              <a:grpFill/>
              <a:ln w="25400">
                <a:solidFill>
                  <a:srgbClr val="FF0000"/>
                </a:solidFill>
              </a:ln>
            </p:spPr>
            <p:style>
              <a:lnRef idx="1">
                <a:schemeClr val="dk1"/>
              </a:lnRef>
              <a:fillRef idx="0">
                <a:schemeClr val="dk1"/>
              </a:fillRef>
              <a:effectRef idx="0">
                <a:schemeClr val="dk1"/>
              </a:effectRef>
              <a:fontRef idx="minor">
                <a:schemeClr val="tx1"/>
              </a:fontRef>
            </p:style>
          </p:cxnSp>
        </p:grpSp>
      </p:grpSp>
      <p:grpSp>
        <p:nvGrpSpPr>
          <p:cNvPr id="5" name="Group 4">
            <a:extLst>
              <a:ext uri="{FF2B5EF4-FFF2-40B4-BE49-F238E27FC236}">
                <a16:creationId xmlns:a16="http://schemas.microsoft.com/office/drawing/2014/main" id="{E27C31FC-5954-429C-89B9-9C3D4C300382}"/>
              </a:ext>
            </a:extLst>
          </p:cNvPr>
          <p:cNvGrpSpPr/>
          <p:nvPr/>
        </p:nvGrpSpPr>
        <p:grpSpPr>
          <a:xfrm>
            <a:off x="6466976" y="2597123"/>
            <a:ext cx="2219824" cy="2690982"/>
            <a:chOff x="6403478" y="2704280"/>
            <a:chExt cx="2219824" cy="2690982"/>
          </a:xfrm>
        </p:grpSpPr>
        <p:sp>
          <p:nvSpPr>
            <p:cNvPr id="10246" name="TextBox 17">
              <a:extLst>
                <a:ext uri="{FF2B5EF4-FFF2-40B4-BE49-F238E27FC236}">
                  <a16:creationId xmlns:a16="http://schemas.microsoft.com/office/drawing/2014/main" id="{9894CC2E-970E-4D9B-9F95-89DEA23EDFB9}"/>
                </a:ext>
              </a:extLst>
            </p:cNvPr>
            <p:cNvSpPr txBox="1">
              <a:spLocks noChangeArrowheads="1"/>
            </p:cNvSpPr>
            <p:nvPr/>
          </p:nvSpPr>
          <p:spPr bwMode="auto">
            <a:xfrm>
              <a:off x="6403478" y="2704280"/>
              <a:ext cx="1905000" cy="578882"/>
            </a:xfrm>
            <a:prstGeom prst="wedgeRoundRectCallout">
              <a:avLst>
                <a:gd name="adj1" fmla="val 35000"/>
                <a:gd name="adj2" fmla="val 109121"/>
                <a:gd name="adj3" fmla="val 16667"/>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i="1" dirty="0">
                  <a:solidFill>
                    <a:srgbClr val="0000FF"/>
                  </a:solidFill>
                  <a:latin typeface="Trebuchet MS" panose="020B0603020202020204" pitchFamily="34" charset="0"/>
                </a:rPr>
                <a:t>Someone kicked down my snowman!  </a:t>
              </a:r>
            </a:p>
          </p:txBody>
        </p:sp>
        <p:grpSp>
          <p:nvGrpSpPr>
            <p:cNvPr id="4" name="Group 3">
              <a:extLst>
                <a:ext uri="{FF2B5EF4-FFF2-40B4-BE49-F238E27FC236}">
                  <a16:creationId xmlns:a16="http://schemas.microsoft.com/office/drawing/2014/main" id="{9E3731AD-4B4C-47F3-B723-8C27968DCEC3}"/>
                </a:ext>
              </a:extLst>
            </p:cNvPr>
            <p:cNvGrpSpPr/>
            <p:nvPr/>
          </p:nvGrpSpPr>
          <p:grpSpPr>
            <a:xfrm>
              <a:off x="7806532" y="3642662"/>
              <a:ext cx="816770" cy="1752600"/>
              <a:chOff x="6096001" y="2702516"/>
              <a:chExt cx="816770" cy="1752600"/>
            </a:xfrm>
          </p:grpSpPr>
          <p:grpSp>
            <p:nvGrpSpPr>
              <p:cNvPr id="25" name="Group 35">
                <a:extLst>
                  <a:ext uri="{FF2B5EF4-FFF2-40B4-BE49-F238E27FC236}">
                    <a16:creationId xmlns:a16="http://schemas.microsoft.com/office/drawing/2014/main" id="{2329520E-0C01-47D4-AC33-92A15DA44585}"/>
                  </a:ext>
                </a:extLst>
              </p:cNvPr>
              <p:cNvGrpSpPr>
                <a:grpSpLocks/>
              </p:cNvGrpSpPr>
              <p:nvPr/>
            </p:nvGrpSpPr>
            <p:grpSpPr bwMode="auto">
              <a:xfrm>
                <a:off x="6096001" y="2702516"/>
                <a:ext cx="816770" cy="1752600"/>
                <a:chOff x="2372975" y="4724400"/>
                <a:chExt cx="817396" cy="1752600"/>
              </a:xfrm>
              <a:effectLst>
                <a:outerShdw blurRad="50800" dist="38100" dir="10800000" algn="r" rotWithShape="0">
                  <a:prstClr val="black">
                    <a:alpha val="40000"/>
                  </a:prstClr>
                </a:outerShdw>
              </a:effectLst>
            </p:grpSpPr>
            <p:cxnSp>
              <p:nvCxnSpPr>
                <p:cNvPr id="27" name="Straight Connector 26">
                  <a:extLst>
                    <a:ext uri="{FF2B5EF4-FFF2-40B4-BE49-F238E27FC236}">
                      <a16:creationId xmlns:a16="http://schemas.microsoft.com/office/drawing/2014/main" id="{34D99035-AC3E-46F1-8E7D-79F45ADC92C1}"/>
                    </a:ext>
                  </a:extLst>
                </p:cNvPr>
                <p:cNvCxnSpPr/>
                <p:nvPr/>
              </p:nvCxnSpPr>
              <p:spPr>
                <a:xfrm>
                  <a:off x="2816374" y="4953000"/>
                  <a:ext cx="0" cy="1006475"/>
                </a:xfrm>
                <a:prstGeom prst="line">
                  <a:avLst/>
                </a:prstGeom>
                <a:ln w="25400">
                  <a:solidFill>
                    <a:srgbClr val="0000FF"/>
                  </a:solidFill>
                </a:ln>
              </p:spPr>
              <p:style>
                <a:lnRef idx="1">
                  <a:schemeClr val="dk1"/>
                </a:lnRef>
                <a:fillRef idx="0">
                  <a:schemeClr val="dk1"/>
                </a:fillRef>
                <a:effectRef idx="0">
                  <a:schemeClr val="dk1"/>
                </a:effectRef>
                <a:fontRef idx="minor">
                  <a:schemeClr val="tx1"/>
                </a:fontRef>
              </p:style>
            </p:cxnSp>
            <p:grpSp>
              <p:nvGrpSpPr>
                <p:cNvPr id="29" name="Group 34">
                  <a:extLst>
                    <a:ext uri="{FF2B5EF4-FFF2-40B4-BE49-F238E27FC236}">
                      <a16:creationId xmlns:a16="http://schemas.microsoft.com/office/drawing/2014/main" id="{1041DE74-14FA-4F8D-ABFB-FD3F729DB2BD}"/>
                    </a:ext>
                  </a:extLst>
                </p:cNvPr>
                <p:cNvGrpSpPr>
                  <a:grpSpLocks/>
                </p:cNvGrpSpPr>
                <p:nvPr/>
              </p:nvGrpSpPr>
              <p:grpSpPr bwMode="auto">
                <a:xfrm>
                  <a:off x="2372975" y="4724400"/>
                  <a:ext cx="817396" cy="1752600"/>
                  <a:chOff x="2372975" y="4724400"/>
                  <a:chExt cx="817396" cy="1752600"/>
                </a:xfrm>
              </p:grpSpPr>
              <p:sp>
                <p:nvSpPr>
                  <p:cNvPr id="32" name="Oval 31">
                    <a:extLst>
                      <a:ext uri="{FF2B5EF4-FFF2-40B4-BE49-F238E27FC236}">
                        <a16:creationId xmlns:a16="http://schemas.microsoft.com/office/drawing/2014/main" id="{8CF32685-B3A1-46B3-8C62-D29EBB3D4B79}"/>
                      </a:ext>
                    </a:extLst>
                  </p:cNvPr>
                  <p:cNvSpPr/>
                  <p:nvPr/>
                </p:nvSpPr>
                <p:spPr>
                  <a:xfrm>
                    <a:off x="2647970" y="4724400"/>
                    <a:ext cx="381292" cy="3810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outerShdw blurRad="38100" dist="38100" dir="2700000" algn="tl">
                          <a:srgbClr val="000000">
                            <a:alpha val="43137"/>
                          </a:srgbClr>
                        </a:outerShdw>
                      </a:effectLst>
                    </a:endParaRPr>
                  </a:p>
                </p:txBody>
              </p:sp>
              <p:cxnSp>
                <p:nvCxnSpPr>
                  <p:cNvPr id="34" name="Straight Connector 33">
                    <a:extLst>
                      <a:ext uri="{FF2B5EF4-FFF2-40B4-BE49-F238E27FC236}">
                        <a16:creationId xmlns:a16="http://schemas.microsoft.com/office/drawing/2014/main" id="{7EB2CC68-7F89-4352-B334-26776577823D}"/>
                      </a:ext>
                    </a:extLst>
                  </p:cNvPr>
                  <p:cNvCxnSpPr/>
                  <p:nvPr/>
                </p:nvCxnSpPr>
                <p:spPr>
                  <a:xfrm flipH="1">
                    <a:off x="2590777" y="5943600"/>
                    <a:ext cx="228775" cy="533400"/>
                  </a:xfrm>
                  <a:prstGeom prst="line">
                    <a:avLst/>
                  </a:prstGeom>
                  <a:ln w="25400">
                    <a:solidFill>
                      <a:srgbClr val="0000FF"/>
                    </a:solidFill>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0C5914A3-5AE3-452B-AD7E-74ED703DA36F}"/>
                      </a:ext>
                    </a:extLst>
                  </p:cNvPr>
                  <p:cNvCxnSpPr/>
                  <p:nvPr/>
                </p:nvCxnSpPr>
                <p:spPr>
                  <a:xfrm flipV="1">
                    <a:off x="2823378" y="5336382"/>
                    <a:ext cx="366993" cy="104775"/>
                  </a:xfrm>
                  <a:prstGeom prst="line">
                    <a:avLst/>
                  </a:prstGeom>
                  <a:ln w="25400">
                    <a:solidFill>
                      <a:srgbClr val="0000FF"/>
                    </a:solidFill>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46B3F6B0-EE1D-4029-A3A1-260B3EF1C089}"/>
                      </a:ext>
                    </a:extLst>
                  </p:cNvPr>
                  <p:cNvCxnSpPr/>
                  <p:nvPr/>
                </p:nvCxnSpPr>
                <p:spPr>
                  <a:xfrm>
                    <a:off x="2372975" y="5241332"/>
                    <a:ext cx="441663" cy="200025"/>
                  </a:xfrm>
                  <a:prstGeom prst="line">
                    <a:avLst/>
                  </a:prstGeom>
                  <a:ln w="25400">
                    <a:solidFill>
                      <a:srgbClr val="0000FF"/>
                    </a:solidFill>
                  </a:ln>
                </p:spPr>
                <p:style>
                  <a:lnRef idx="1">
                    <a:schemeClr val="dk1"/>
                  </a:lnRef>
                  <a:fillRef idx="0">
                    <a:schemeClr val="dk1"/>
                  </a:fillRef>
                  <a:effectRef idx="0">
                    <a:schemeClr val="dk1"/>
                  </a:effectRef>
                  <a:fontRef idx="minor">
                    <a:schemeClr val="tx1"/>
                  </a:fontRef>
                </p:style>
              </p:cxnSp>
            </p:grpSp>
          </p:grpSp>
          <p:cxnSp>
            <p:nvCxnSpPr>
              <p:cNvPr id="48" name="Straight Connector 47">
                <a:extLst>
                  <a:ext uri="{FF2B5EF4-FFF2-40B4-BE49-F238E27FC236}">
                    <a16:creationId xmlns:a16="http://schemas.microsoft.com/office/drawing/2014/main" id="{90C903BF-34C3-4E20-B489-6C8F759822A2}"/>
                  </a:ext>
                </a:extLst>
              </p:cNvPr>
              <p:cNvCxnSpPr>
                <a:cxnSpLocks/>
              </p:cNvCxnSpPr>
              <p:nvPr/>
            </p:nvCxnSpPr>
            <p:spPr bwMode="auto">
              <a:xfrm flipH="1" flipV="1">
                <a:off x="6540500" y="3916505"/>
                <a:ext cx="228600" cy="533400"/>
              </a:xfrm>
              <a:prstGeom prst="line">
                <a:avLst/>
              </a:prstGeom>
              <a:ln w="25400">
                <a:solidFill>
                  <a:srgbClr val="0000FF"/>
                </a:solidFill>
              </a:ln>
            </p:spPr>
            <p:style>
              <a:lnRef idx="1">
                <a:schemeClr val="dk1"/>
              </a:lnRef>
              <a:fillRef idx="0">
                <a:schemeClr val="dk1"/>
              </a:fillRef>
              <a:effectRef idx="0">
                <a:schemeClr val="dk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ppt_x"/>
                                          </p:val>
                                        </p:tav>
                                        <p:tav tm="100000">
                                          <p:val>
                                            <p:strVal val="#ppt_x"/>
                                          </p:val>
                                        </p:tav>
                                      </p:tavLst>
                                    </p:anim>
                                    <p:anim calcmode="lin" valueType="num">
                                      <p:cBhvr additive="base">
                                        <p:cTn id="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48"/>
                                        </p:tgtEl>
                                        <p:attrNameLst>
                                          <p:attrName>style.visibility</p:attrName>
                                        </p:attrNameLst>
                                      </p:cBhvr>
                                      <p:to>
                                        <p:strVal val="visible"/>
                                      </p:to>
                                    </p:set>
                                    <p:anim calcmode="lin" valueType="num">
                                      <p:cBhvr additive="base">
                                        <p:cTn id="27" dur="500" fill="hold"/>
                                        <p:tgtEl>
                                          <p:spTgt spid="10248"/>
                                        </p:tgtEl>
                                        <p:attrNameLst>
                                          <p:attrName>ppt_x</p:attrName>
                                        </p:attrNameLst>
                                      </p:cBhvr>
                                      <p:tavLst>
                                        <p:tav tm="0">
                                          <p:val>
                                            <p:strVal val="#ppt_x"/>
                                          </p:val>
                                        </p:tav>
                                        <p:tav tm="100000">
                                          <p:val>
                                            <p:strVal val="#ppt_x"/>
                                          </p:val>
                                        </p:tav>
                                      </p:tavLst>
                                    </p:anim>
                                    <p:anim calcmode="lin" valueType="num">
                                      <p:cBhvr additive="base">
                                        <p:cTn id="28" dur="500" fill="hold"/>
                                        <p:tgtEl>
                                          <p:spTgt spid="1024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247"/>
                                        </p:tgtEl>
                                        <p:attrNameLst>
                                          <p:attrName>style.visibility</p:attrName>
                                        </p:attrNameLst>
                                      </p:cBhvr>
                                      <p:to>
                                        <p:strVal val="visible"/>
                                      </p:to>
                                    </p:set>
                                    <p:anim calcmode="lin" valueType="num">
                                      <p:cBhvr additive="base">
                                        <p:cTn id="31" dur="500" fill="hold"/>
                                        <p:tgtEl>
                                          <p:spTgt spid="10247"/>
                                        </p:tgtEl>
                                        <p:attrNameLst>
                                          <p:attrName>ppt_x</p:attrName>
                                        </p:attrNameLst>
                                      </p:cBhvr>
                                      <p:tavLst>
                                        <p:tav tm="0">
                                          <p:val>
                                            <p:strVal val="#ppt_x"/>
                                          </p:val>
                                        </p:tav>
                                        <p:tav tm="100000">
                                          <p:val>
                                            <p:strVal val="#ppt_x"/>
                                          </p:val>
                                        </p:tav>
                                      </p:tavLst>
                                    </p:anim>
                                    <p:anim calcmode="lin" valueType="num">
                                      <p:cBhvr additive="base">
                                        <p:cTn id="32"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0249"/>
                                        </p:tgtEl>
                                        <p:attrNameLst>
                                          <p:attrName>style.visibility</p:attrName>
                                        </p:attrNameLst>
                                      </p:cBhvr>
                                      <p:to>
                                        <p:strVal val="visible"/>
                                      </p:to>
                                    </p:set>
                                    <p:anim calcmode="lin" valueType="num">
                                      <p:cBhvr additive="base">
                                        <p:cTn id="57" dur="500" fill="hold"/>
                                        <p:tgtEl>
                                          <p:spTgt spid="10249"/>
                                        </p:tgtEl>
                                        <p:attrNameLst>
                                          <p:attrName>ppt_x</p:attrName>
                                        </p:attrNameLst>
                                      </p:cBhvr>
                                      <p:tavLst>
                                        <p:tav tm="0">
                                          <p:val>
                                            <p:strVal val="#ppt_x"/>
                                          </p:val>
                                        </p:tav>
                                        <p:tav tm="100000">
                                          <p:val>
                                            <p:strVal val="#ppt_x"/>
                                          </p:val>
                                        </p:tav>
                                      </p:tavLst>
                                    </p:anim>
                                    <p:anim calcmode="lin" valueType="num">
                                      <p:cBhvr additive="base">
                                        <p:cTn id="58" dur="500" fill="hold"/>
                                        <p:tgtEl>
                                          <p:spTgt spid="10249"/>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0250"/>
                                        </p:tgtEl>
                                        <p:attrNameLst>
                                          <p:attrName>style.visibility</p:attrName>
                                        </p:attrNameLst>
                                      </p:cBhvr>
                                      <p:to>
                                        <p:strVal val="visible"/>
                                      </p:to>
                                    </p:set>
                                    <p:anim calcmode="lin" valueType="num">
                                      <p:cBhvr additive="base">
                                        <p:cTn id="61" dur="500" fill="hold"/>
                                        <p:tgtEl>
                                          <p:spTgt spid="10250"/>
                                        </p:tgtEl>
                                        <p:attrNameLst>
                                          <p:attrName>ppt_x</p:attrName>
                                        </p:attrNameLst>
                                      </p:cBhvr>
                                      <p:tavLst>
                                        <p:tav tm="0">
                                          <p:val>
                                            <p:strVal val="#ppt_x"/>
                                          </p:val>
                                        </p:tav>
                                        <p:tav tm="100000">
                                          <p:val>
                                            <p:strVal val="#ppt_x"/>
                                          </p:val>
                                        </p:tav>
                                      </p:tavLst>
                                    </p:anim>
                                    <p:anim calcmode="lin" valueType="num">
                                      <p:cBhvr additive="base">
                                        <p:cTn id="62" dur="500" fill="hold"/>
                                        <p:tgtEl>
                                          <p:spTgt spid="10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7" grpId="0"/>
      <p:bldP spid="10249" grpId="0"/>
      <p:bldP spid="7" grpId="0" animBg="1"/>
      <p:bldP spid="8" grpId="0" animBg="1"/>
      <p:bldP spid="9"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5">
            <a:extLst>
              <a:ext uri="{FF2B5EF4-FFF2-40B4-BE49-F238E27FC236}">
                <a16:creationId xmlns:a16="http://schemas.microsoft.com/office/drawing/2014/main" id="{3D515821-A2F6-4064-879B-7A77C9F97E04}"/>
              </a:ext>
            </a:extLst>
          </p:cNvPr>
          <p:cNvSpPr>
            <a:spLocks noGrp="1"/>
          </p:cNvSpPr>
          <p:nvPr/>
        </p:nvSpPr>
        <p:spPr bwMode="auto">
          <a:xfrm>
            <a:off x="342900" y="2095500"/>
            <a:ext cx="8229599" cy="1371600"/>
          </a:xfrm>
          <a:prstGeom prst="rect">
            <a:avLst/>
          </a:prstGeom>
          <a:solidFill>
            <a:srgbClr val="FFFFFF">
              <a:alpha val="60000"/>
            </a:srgbClr>
          </a:solidFill>
          <a:ln w="38100">
            <a:solidFill>
              <a:schemeClr val="bg1"/>
            </a:solidFill>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altLang="en-US" b="1" dirty="0">
                <a:latin typeface="Trebuchet MS" panose="020B0603020202020204" pitchFamily="34" charset="0"/>
              </a:rPr>
              <a:t>Do now:</a:t>
            </a:r>
            <a:r>
              <a:rPr lang="en-US" altLang="en-US" dirty="0">
                <a:latin typeface="Trebuchet MS" panose="020B0603020202020204" pitchFamily="34" charset="0"/>
              </a:rPr>
              <a:t> Complete and </a:t>
            </a:r>
            <a:br>
              <a:rPr lang="en-US" altLang="en-US" dirty="0">
                <a:latin typeface="Trebuchet MS" panose="020B0603020202020204" pitchFamily="34" charset="0"/>
              </a:rPr>
            </a:br>
            <a:r>
              <a:rPr lang="en-US" altLang="en-US" dirty="0">
                <a:latin typeface="Trebuchet MS" panose="020B0603020202020204" pitchFamily="34" charset="0"/>
              </a:rPr>
              <a:t>turn in the “Exit Ticket”</a:t>
            </a:r>
          </a:p>
        </p:txBody>
      </p:sp>
      <p:sp>
        <p:nvSpPr>
          <p:cNvPr id="7" name="Title 15">
            <a:extLst>
              <a:ext uri="{FF2B5EF4-FFF2-40B4-BE49-F238E27FC236}">
                <a16:creationId xmlns:a16="http://schemas.microsoft.com/office/drawing/2014/main" id="{5A925E95-8777-46D9-AD9D-D313E3516CEB}"/>
              </a:ext>
            </a:extLst>
          </p:cNvPr>
          <p:cNvSpPr txBox="1">
            <a:spLocks/>
          </p:cNvSpPr>
          <p:nvPr/>
        </p:nvSpPr>
        <p:spPr bwMode="auto">
          <a:xfrm>
            <a:off x="342901" y="3619500"/>
            <a:ext cx="8229600" cy="1143000"/>
          </a:xfrm>
          <a:prstGeom prst="rect">
            <a:avLst/>
          </a:prstGeom>
          <a:solidFill>
            <a:srgbClr val="FFFFFF">
              <a:alpha val="60000"/>
            </a:srgbClr>
          </a:solidFill>
          <a:ln w="38100">
            <a:solidFill>
              <a:schemeClr val="bg1"/>
            </a:solidFill>
          </a:ln>
        </p:spPr>
        <p:txBody>
          <a:bodyPr anchor="ct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spcBef>
                <a:spcPct val="0"/>
              </a:spcBef>
              <a:buFontTx/>
              <a:buNone/>
            </a:pPr>
            <a:r>
              <a:rPr lang="en-US" altLang="en-US" sz="4400" b="1" dirty="0">
                <a:latin typeface="Trebuchet MS" panose="020B0603020202020204" pitchFamily="34" charset="0"/>
              </a:rPr>
              <a:t>Then:</a:t>
            </a:r>
            <a:r>
              <a:rPr lang="en-US" altLang="en-US" sz="4400" dirty="0">
                <a:latin typeface="Trebuchet MS" panose="020B0603020202020204" pitchFamily="34" charset="0"/>
              </a:rPr>
              <a:t> Begin WS 2 (Homework)</a:t>
            </a:r>
          </a:p>
        </p:txBody>
      </p:sp>
      <p:pic>
        <p:nvPicPr>
          <p:cNvPr id="8" name="Picture 7" descr="MC900286058[1]">
            <a:extLst>
              <a:ext uri="{FF2B5EF4-FFF2-40B4-BE49-F238E27FC236}">
                <a16:creationId xmlns:a16="http://schemas.microsoft.com/office/drawing/2014/main" id="{6486C0A9-266A-4A53-AB00-ECED4614A0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7426" y="2400300"/>
            <a:ext cx="1463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a:extLst>
              <a:ext uri="{FF2B5EF4-FFF2-40B4-BE49-F238E27FC236}">
                <a16:creationId xmlns:a16="http://schemas.microsoft.com/office/drawing/2014/main" id="{4C115A71-FBF2-4739-9B93-AB2E9ABC32D7}"/>
              </a:ext>
            </a:extLst>
          </p:cNvPr>
          <p:cNvSpPr>
            <a:spLocks noGrp="1" noChangeArrowheads="1"/>
          </p:cNvSpPr>
          <p:nvPr>
            <p:ph type="title"/>
          </p:nvPr>
        </p:nvSpPr>
        <p:spPr>
          <a:xfrm>
            <a:off x="457200" y="304800"/>
            <a:ext cx="8229600" cy="884238"/>
          </a:xfrm>
          <a:solidFill>
            <a:srgbClr val="FFFFFF">
              <a:alpha val="60000"/>
            </a:srgbClr>
          </a:solidFill>
          <a:ln w="38100">
            <a:solidFill>
              <a:schemeClr val="bg1"/>
            </a:solidFill>
          </a:ln>
        </p:spPr>
        <p:txBody>
          <a:bodyPr/>
          <a:lstStyle/>
          <a:p>
            <a:pPr eaLnBrk="1" hangingPunct="1">
              <a:defRPr/>
            </a:pPr>
            <a:r>
              <a:rPr lang="en-US" sz="4000" b="1" dirty="0">
                <a:solidFill>
                  <a:srgbClr val="0000FF"/>
                </a:solidFill>
                <a:latin typeface="Trebuchet MS" pitchFamily="34" charset="0"/>
              </a:rPr>
              <a:t>After today, you will be able to…</a:t>
            </a:r>
          </a:p>
        </p:txBody>
      </p:sp>
      <p:sp>
        <p:nvSpPr>
          <p:cNvPr id="2052" name="Rectangle 5">
            <a:extLst>
              <a:ext uri="{FF2B5EF4-FFF2-40B4-BE49-F238E27FC236}">
                <a16:creationId xmlns:a16="http://schemas.microsoft.com/office/drawing/2014/main" id="{7BE5163C-1055-4C42-8FF5-0CDFA1FE07A5}"/>
              </a:ext>
            </a:extLst>
          </p:cNvPr>
          <p:cNvSpPr>
            <a:spLocks noGrp="1" noChangeArrowheads="1"/>
          </p:cNvSpPr>
          <p:nvPr>
            <p:ph idx="1"/>
          </p:nvPr>
        </p:nvSpPr>
        <p:spPr>
          <a:xfrm>
            <a:off x="457200" y="1295400"/>
            <a:ext cx="8229600" cy="4830763"/>
          </a:xfrm>
          <a:solidFill>
            <a:srgbClr val="FFFFFF">
              <a:alpha val="60000"/>
            </a:srgbClr>
          </a:solidFill>
          <a:ln w="38100">
            <a:solidFill>
              <a:schemeClr val="bg1"/>
            </a:solidFill>
          </a:ln>
        </p:spPr>
        <p:txBody>
          <a:bodyPr/>
          <a:lstStyle/>
          <a:p>
            <a:pPr eaLnBrk="1" hangingPunct="1">
              <a:defRPr/>
            </a:pPr>
            <a:r>
              <a:rPr lang="en-US" sz="3800" dirty="0">
                <a:latin typeface="Trebuchet MS" pitchFamily="34" charset="0"/>
              </a:rPr>
              <a:t>Explain how atomic radius is found</a:t>
            </a:r>
          </a:p>
          <a:p>
            <a:pPr eaLnBrk="1" hangingPunct="1">
              <a:defRPr/>
            </a:pPr>
            <a:r>
              <a:rPr lang="en-US" sz="3800" dirty="0">
                <a:latin typeface="Trebuchet MS" pitchFamily="34" charset="0"/>
              </a:rPr>
              <a:t>Explain the trend for atomic radius across periods and down groups</a:t>
            </a:r>
          </a:p>
          <a:p>
            <a:pPr eaLnBrk="1" hangingPunct="1">
              <a:defRPr/>
            </a:pPr>
            <a:r>
              <a:rPr lang="en-US" sz="3800" dirty="0">
                <a:latin typeface="Trebuchet MS" pitchFamily="34" charset="0"/>
              </a:rPr>
              <a:t>Explain what shielding is, and describe the role it plays in atomic radius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427937F7-931E-42EE-9B70-4ACB6BFDA899}"/>
              </a:ext>
            </a:extLst>
          </p:cNvPr>
          <p:cNvSpPr>
            <a:spLocks noGrp="1" noChangeArrowheads="1"/>
          </p:cNvSpPr>
          <p:nvPr>
            <p:ph idx="1"/>
          </p:nvPr>
        </p:nvSpPr>
        <p:spPr>
          <a:xfrm>
            <a:off x="457200" y="1166019"/>
            <a:ext cx="8229600" cy="4525963"/>
          </a:xfrm>
          <a:solidFill>
            <a:srgbClr val="FFFFFF">
              <a:alpha val="60000"/>
            </a:srgbClr>
          </a:solidFill>
          <a:ln w="38100">
            <a:solidFill>
              <a:schemeClr val="bg1"/>
            </a:solidFill>
          </a:ln>
        </p:spPr>
        <p:txBody>
          <a:bodyPr/>
          <a:lstStyle/>
          <a:p>
            <a:pPr marL="0" indent="0">
              <a:buFontTx/>
              <a:buNone/>
            </a:pPr>
            <a:r>
              <a:rPr lang="en-US" altLang="en-US" sz="4400" dirty="0">
                <a:latin typeface="Trebuchet MS" panose="020B0603020202020204" pitchFamily="34" charset="0"/>
              </a:rPr>
              <a:t>An atom does not have a fixed radius. </a:t>
            </a:r>
            <a:r>
              <a:rPr lang="en-US" altLang="en-US" sz="4400" i="1" dirty="0">
                <a:solidFill>
                  <a:srgbClr val="0000FF"/>
                </a:solidFill>
                <a:latin typeface="Trebuchet MS" panose="020B0603020202020204" pitchFamily="34" charset="0"/>
              </a:rPr>
              <a:t>The radius of an atom can only be found by measuring the distance between the nuclei of two touching atoms, and then halving that distance.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FE789B1-4807-44F8-B0CF-90CFAD1828FD}"/>
              </a:ext>
            </a:extLst>
          </p:cNvPr>
          <p:cNvSpPr>
            <a:spLocks noGrp="1" noChangeArrowheads="1"/>
          </p:cNvSpPr>
          <p:nvPr>
            <p:ph type="title"/>
          </p:nvPr>
        </p:nvSpPr>
        <p:spPr>
          <a:solidFill>
            <a:srgbClr val="FFFFFF">
              <a:alpha val="60000"/>
            </a:srgbClr>
          </a:solidFill>
          <a:ln w="38100">
            <a:solidFill>
              <a:schemeClr val="bg1"/>
            </a:solidFill>
          </a:ln>
        </p:spPr>
        <p:txBody>
          <a:bodyPr/>
          <a:lstStyle/>
          <a:p>
            <a:r>
              <a:rPr lang="en-US" altLang="en-US" sz="6000" b="1" dirty="0">
                <a:solidFill>
                  <a:schemeClr val="tx1"/>
                </a:solidFill>
                <a:latin typeface="Trebuchet MS" panose="020B0603020202020204" pitchFamily="34" charset="0"/>
              </a:rPr>
              <a:t>Atomic Radius</a:t>
            </a:r>
          </a:p>
        </p:txBody>
      </p:sp>
      <p:sp>
        <p:nvSpPr>
          <p:cNvPr id="5123" name="Rectangle 3">
            <a:extLst>
              <a:ext uri="{FF2B5EF4-FFF2-40B4-BE49-F238E27FC236}">
                <a16:creationId xmlns:a16="http://schemas.microsoft.com/office/drawing/2014/main" id="{456D02D7-4C97-4199-AC90-6B05156F8E56}"/>
              </a:ext>
            </a:extLst>
          </p:cNvPr>
          <p:cNvSpPr>
            <a:spLocks noGrp="1" noChangeArrowheads="1"/>
          </p:cNvSpPr>
          <p:nvPr>
            <p:ph idx="1"/>
          </p:nvPr>
        </p:nvSpPr>
        <p:spPr>
          <a:solidFill>
            <a:srgbClr val="FFFFFF">
              <a:alpha val="60000"/>
            </a:srgbClr>
          </a:solidFill>
          <a:ln w="38100">
            <a:solidFill>
              <a:schemeClr val="bg1"/>
            </a:solidFill>
          </a:ln>
        </p:spPr>
        <p:txBody>
          <a:bodyPr/>
          <a:lstStyle/>
          <a:p>
            <a:pPr marL="0" indent="0">
              <a:buFontTx/>
              <a:buNone/>
            </a:pPr>
            <a:r>
              <a:rPr lang="en-US" altLang="en-US" sz="4000" b="1" dirty="0">
                <a:latin typeface="Trebuchet MS" panose="020B0603020202020204" pitchFamily="34" charset="0"/>
              </a:rPr>
              <a:t>Atomic Radius: </a:t>
            </a:r>
            <a:r>
              <a:rPr lang="en-US" altLang="en-US" sz="4000" i="1" dirty="0">
                <a:solidFill>
                  <a:srgbClr val="0000FF"/>
                </a:solidFill>
                <a:latin typeface="Trebuchet MS" panose="020B0603020202020204" pitchFamily="34" charset="0"/>
              </a:rPr>
              <a:t>½ of the distance between the nuclei of two like atoms</a:t>
            </a:r>
          </a:p>
        </p:txBody>
      </p:sp>
      <p:pic>
        <p:nvPicPr>
          <p:cNvPr id="5124" name="Picture 3" descr="Figure-7">
            <a:extLst>
              <a:ext uri="{FF2B5EF4-FFF2-40B4-BE49-F238E27FC236}">
                <a16:creationId xmlns:a16="http://schemas.microsoft.com/office/drawing/2014/main" id="{B9E4BFD9-FF18-48FC-B86D-B28ECF6EC7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971800"/>
            <a:ext cx="4267200" cy="3048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5124"/>
                                        </p:tgtEl>
                                        <p:attrNameLst>
                                          <p:attrName>style.visibility</p:attrName>
                                        </p:attrNameLst>
                                      </p:cBhvr>
                                      <p:to>
                                        <p:strVal val="visible"/>
                                      </p:to>
                                    </p:set>
                                    <p:animEffect transition="in" filter="fade">
                                      <p:cBhvr>
                                        <p:cTn id="9"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FE789B1-4807-44F8-B0CF-90CFAD1828FD}"/>
              </a:ext>
            </a:extLst>
          </p:cNvPr>
          <p:cNvSpPr>
            <a:spLocks noGrp="1" noChangeArrowheads="1"/>
          </p:cNvSpPr>
          <p:nvPr>
            <p:ph type="title"/>
          </p:nvPr>
        </p:nvSpPr>
        <p:spPr>
          <a:xfrm>
            <a:off x="457200" y="533400"/>
            <a:ext cx="8229600" cy="1295400"/>
          </a:xfrm>
          <a:solidFill>
            <a:srgbClr val="FFFFFF">
              <a:alpha val="60000"/>
            </a:srgbClr>
          </a:solidFill>
          <a:ln w="38100">
            <a:solidFill>
              <a:schemeClr val="bg1"/>
            </a:solidFill>
          </a:ln>
        </p:spPr>
        <p:txBody>
          <a:bodyPr/>
          <a:lstStyle/>
          <a:p>
            <a:pPr algn="l">
              <a:lnSpc>
                <a:spcPct val="80000"/>
              </a:lnSpc>
            </a:pPr>
            <a:r>
              <a:rPr lang="en-US" altLang="en-US" sz="4800" b="1" dirty="0">
                <a:solidFill>
                  <a:schemeClr val="tx1"/>
                </a:solidFill>
                <a:latin typeface="Trebuchet MS" panose="020B0603020202020204" pitchFamily="34" charset="0"/>
              </a:rPr>
              <a:t>The radius of an atom is dependent on:</a:t>
            </a:r>
          </a:p>
        </p:txBody>
      </p:sp>
      <p:sp>
        <p:nvSpPr>
          <p:cNvPr id="5123" name="Rectangle 3">
            <a:extLst>
              <a:ext uri="{FF2B5EF4-FFF2-40B4-BE49-F238E27FC236}">
                <a16:creationId xmlns:a16="http://schemas.microsoft.com/office/drawing/2014/main" id="{456D02D7-4C97-4199-AC90-6B05156F8E56}"/>
              </a:ext>
            </a:extLst>
          </p:cNvPr>
          <p:cNvSpPr>
            <a:spLocks noGrp="1" noChangeArrowheads="1"/>
          </p:cNvSpPr>
          <p:nvPr>
            <p:ph idx="1"/>
          </p:nvPr>
        </p:nvSpPr>
        <p:spPr>
          <a:xfrm>
            <a:off x="457200" y="2057400"/>
            <a:ext cx="8229600" cy="3763963"/>
          </a:xfrm>
          <a:solidFill>
            <a:srgbClr val="FFFFFF">
              <a:alpha val="60000"/>
            </a:srgbClr>
          </a:solidFill>
          <a:ln w="38100">
            <a:solidFill>
              <a:schemeClr val="bg1"/>
            </a:solidFill>
          </a:ln>
        </p:spPr>
        <p:txBody>
          <a:bodyPr/>
          <a:lstStyle/>
          <a:p>
            <a:pPr marL="742950" indent="-742950">
              <a:buFontTx/>
              <a:buAutoNum type="arabicPeriod"/>
            </a:pPr>
            <a:r>
              <a:rPr lang="en-US" altLang="en-US" sz="4400" i="1" dirty="0">
                <a:solidFill>
                  <a:srgbClr val="0000FF"/>
                </a:solidFill>
                <a:latin typeface="Trebuchet MS" panose="020B0603020202020204" pitchFamily="34" charset="0"/>
              </a:rPr>
              <a:t>Nuclear charge </a:t>
            </a:r>
            <a:r>
              <a:rPr lang="en-US" altLang="en-US" sz="4400" dirty="0">
                <a:latin typeface="Trebuchet MS" panose="020B0603020202020204" pitchFamily="34" charset="0"/>
              </a:rPr>
              <a:t>(magnitude of attraction from nucleus)</a:t>
            </a:r>
          </a:p>
          <a:p>
            <a:pPr marL="742950" indent="-742950">
              <a:buFontTx/>
              <a:buAutoNum type="arabicPeriod"/>
            </a:pPr>
            <a:r>
              <a:rPr lang="en-US" altLang="en-US" sz="4400" i="1" dirty="0">
                <a:solidFill>
                  <a:srgbClr val="0000FF"/>
                </a:solidFill>
                <a:latin typeface="Trebuchet MS" panose="020B0603020202020204" pitchFamily="34" charset="0"/>
              </a:rPr>
              <a:t>Distance </a:t>
            </a:r>
            <a:r>
              <a:rPr lang="en-US" altLang="en-US" sz="4400" dirty="0">
                <a:latin typeface="Trebuchet MS" panose="020B0603020202020204" pitchFamily="34" charset="0"/>
              </a:rPr>
              <a:t>between electrons and nucleus</a:t>
            </a:r>
          </a:p>
        </p:txBody>
      </p:sp>
    </p:spTree>
    <p:extLst>
      <p:ext uri="{BB962C8B-B14F-4D97-AF65-F5344CB8AC3E}">
        <p14:creationId xmlns:p14="http://schemas.microsoft.com/office/powerpoint/2010/main" val="3294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4C276A03-4336-46A8-A25F-24CFE63119F9}"/>
              </a:ext>
            </a:extLst>
          </p:cNvPr>
          <p:cNvSpPr>
            <a:spLocks noGrp="1" noChangeArrowheads="1"/>
          </p:cNvSpPr>
          <p:nvPr>
            <p:ph type="body" idx="1"/>
          </p:nvPr>
        </p:nvSpPr>
        <p:spPr>
          <a:xfrm>
            <a:off x="457200" y="895350"/>
            <a:ext cx="8229600" cy="5067300"/>
          </a:xfrm>
          <a:solidFill>
            <a:srgbClr val="FFFFFF">
              <a:alpha val="60000"/>
            </a:srgbClr>
          </a:solidFill>
          <a:ln w="38100">
            <a:solidFill>
              <a:schemeClr val="bg1"/>
            </a:solidFill>
          </a:ln>
        </p:spPr>
        <p:txBody>
          <a:bodyPr anchor="ctr"/>
          <a:lstStyle/>
          <a:p>
            <a:pPr marL="0" indent="0">
              <a:buFontTx/>
              <a:buNone/>
            </a:pPr>
            <a:r>
              <a:rPr lang="en-US" altLang="en-US" sz="3600" b="1" dirty="0">
                <a:latin typeface="Trebuchet MS" panose="020B0603020202020204" pitchFamily="34" charset="0"/>
                <a:sym typeface="Wingdings" panose="05000000000000000000" pitchFamily="2" charset="2"/>
              </a:rPr>
              <a:t>Period trend: </a:t>
            </a:r>
            <a:r>
              <a:rPr lang="en-US" altLang="en-US" sz="3600" dirty="0">
                <a:latin typeface="Trebuchet MS" panose="020B0603020202020204" pitchFamily="34" charset="0"/>
                <a:sym typeface="Wingdings" panose="05000000000000000000" pitchFamily="2" charset="2"/>
              </a:rPr>
              <a:t>(Across) </a:t>
            </a:r>
            <a:r>
              <a:rPr lang="en-US" altLang="en-US" sz="3600" i="1" dirty="0">
                <a:solidFill>
                  <a:srgbClr val="0000FF"/>
                </a:solidFill>
                <a:latin typeface="Trebuchet MS" panose="020B0603020202020204" pitchFamily="34" charset="0"/>
                <a:sym typeface="Wingdings" panose="05000000000000000000" pitchFamily="2" charset="2"/>
              </a:rPr>
              <a:t>atomic size decreases from left to right.</a:t>
            </a:r>
          </a:p>
          <a:p>
            <a:r>
              <a:rPr lang="en-US" altLang="en-US" sz="3600" dirty="0">
                <a:latin typeface="Trebuchet MS" panose="020B0603020202020204" pitchFamily="34" charset="0"/>
                <a:sym typeface="Wingdings" panose="05000000000000000000" pitchFamily="2" charset="2"/>
              </a:rPr>
              <a:t>These atoms </a:t>
            </a:r>
            <a:r>
              <a:rPr lang="en-US" altLang="en-US" sz="3600" i="1" dirty="0">
                <a:solidFill>
                  <a:srgbClr val="0000FF"/>
                </a:solidFill>
                <a:latin typeface="Trebuchet MS" panose="020B0603020202020204" pitchFamily="34" charset="0"/>
                <a:sym typeface="Wingdings" panose="05000000000000000000" pitchFamily="2" charset="2"/>
              </a:rPr>
              <a:t>have the same number of occupied energy levels, but a greater number of protons (increased nuclear charge).</a:t>
            </a:r>
          </a:p>
          <a:p>
            <a:r>
              <a:rPr lang="en-US" altLang="en-US" sz="3600" dirty="0">
                <a:latin typeface="Trebuchet MS" panose="020B0603020202020204" pitchFamily="34" charset="0"/>
                <a:sym typeface="Wingdings" panose="05000000000000000000" pitchFamily="2" charset="2"/>
              </a:rPr>
              <a:t>The energy levels are more attracted to the nucleus and are </a:t>
            </a:r>
            <a:r>
              <a:rPr lang="en-US" altLang="en-US" sz="3600" i="1" dirty="0">
                <a:solidFill>
                  <a:srgbClr val="0000FF"/>
                </a:solidFill>
                <a:latin typeface="Trebuchet MS" panose="020B0603020202020204" pitchFamily="34" charset="0"/>
                <a:sym typeface="Wingdings" panose="05000000000000000000" pitchFamily="2" charset="2"/>
              </a:rPr>
              <a:t>“pulled in.”</a:t>
            </a:r>
          </a:p>
        </p:txBody>
      </p:sp>
      <p:sp>
        <p:nvSpPr>
          <p:cNvPr id="7171" name="Text Box 5">
            <a:extLst>
              <a:ext uri="{FF2B5EF4-FFF2-40B4-BE49-F238E27FC236}">
                <a16:creationId xmlns:a16="http://schemas.microsoft.com/office/drawing/2014/main" id="{A46295A9-146F-4DD8-BD08-979D14279425}"/>
              </a:ext>
            </a:extLst>
          </p:cNvPr>
          <p:cNvSpPr txBox="1">
            <a:spLocks noChangeArrowheads="1"/>
          </p:cNvSpPr>
          <p:nvPr/>
        </p:nvSpPr>
        <p:spPr bwMode="auto">
          <a:xfrm>
            <a:off x="7543800" y="12954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7172" name="Text Box 6">
            <a:extLst>
              <a:ext uri="{FF2B5EF4-FFF2-40B4-BE49-F238E27FC236}">
                <a16:creationId xmlns:a16="http://schemas.microsoft.com/office/drawing/2014/main" id="{1F7AEE29-3710-49DC-9B34-AEAACBF03AA2}"/>
              </a:ext>
            </a:extLst>
          </p:cNvPr>
          <p:cNvSpPr txBox="1">
            <a:spLocks noChangeArrowheads="1"/>
          </p:cNvSpPr>
          <p:nvPr/>
        </p:nvSpPr>
        <p:spPr bwMode="auto">
          <a:xfrm>
            <a:off x="7467600" y="13716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12FC46FB-56AC-4978-8663-E5787336DFA9}"/>
              </a:ext>
            </a:extLst>
          </p:cNvPr>
          <p:cNvSpPr>
            <a:spLocks noGrp="1" noChangeArrowheads="1"/>
          </p:cNvSpPr>
          <p:nvPr>
            <p:ph type="body" idx="1"/>
          </p:nvPr>
        </p:nvSpPr>
        <p:spPr>
          <a:xfrm>
            <a:off x="457200" y="977305"/>
            <a:ext cx="8229600" cy="4903391"/>
          </a:xfrm>
          <a:solidFill>
            <a:srgbClr val="FFFFFF">
              <a:alpha val="60000"/>
            </a:srgbClr>
          </a:solidFill>
          <a:ln w="38100">
            <a:solidFill>
              <a:schemeClr val="bg1"/>
            </a:solidFill>
          </a:ln>
        </p:spPr>
        <p:txBody>
          <a:bodyPr anchor="ctr"/>
          <a:lstStyle/>
          <a:p>
            <a:pPr marL="0" indent="0">
              <a:buFontTx/>
              <a:buNone/>
            </a:pPr>
            <a:r>
              <a:rPr lang="en-US" altLang="en-US" sz="4400" b="1" u="sng" dirty="0">
                <a:latin typeface="Trebuchet MS" panose="020B0603020202020204" pitchFamily="34" charset="0"/>
              </a:rPr>
              <a:t>Group trend:</a:t>
            </a:r>
            <a:r>
              <a:rPr lang="en-US" altLang="en-US" sz="4400" b="1" dirty="0">
                <a:latin typeface="Trebuchet MS" panose="020B0603020202020204" pitchFamily="34" charset="0"/>
              </a:rPr>
              <a:t> </a:t>
            </a:r>
            <a:r>
              <a:rPr lang="en-US" altLang="en-US" sz="4400" dirty="0">
                <a:latin typeface="Trebuchet MS" panose="020B0603020202020204" pitchFamily="34" charset="0"/>
              </a:rPr>
              <a:t>(</a:t>
            </a:r>
            <a:r>
              <a:rPr lang="en-US" altLang="en-US" sz="4400" dirty="0">
                <a:latin typeface="Trebuchet MS" panose="020B0603020202020204" pitchFamily="34" charset="0"/>
                <a:sym typeface="Wingdings" panose="05000000000000000000" pitchFamily="2" charset="2"/>
              </a:rPr>
              <a:t>Down</a:t>
            </a:r>
            <a:r>
              <a:rPr lang="en-US" altLang="en-US" sz="4400" dirty="0">
                <a:latin typeface="Trebuchet MS" panose="020B0603020202020204" pitchFamily="34" charset="0"/>
              </a:rPr>
              <a:t>) </a:t>
            </a:r>
            <a:r>
              <a:rPr lang="en-US" altLang="en-US" sz="4400" i="1" dirty="0">
                <a:solidFill>
                  <a:srgbClr val="0000FF"/>
                </a:solidFill>
                <a:latin typeface="Trebuchet MS" panose="020B0603020202020204" pitchFamily="34" charset="0"/>
              </a:rPr>
              <a:t>atomic size will increase as you move down a group</a:t>
            </a:r>
          </a:p>
          <a:p>
            <a:r>
              <a:rPr lang="en-US" altLang="en-US" sz="4400" dirty="0">
                <a:latin typeface="Trebuchet MS" panose="020B0603020202020204" pitchFamily="34" charset="0"/>
              </a:rPr>
              <a:t>Moving down a group </a:t>
            </a:r>
            <a:r>
              <a:rPr lang="en-US" altLang="en-US" sz="4400" i="1" dirty="0">
                <a:solidFill>
                  <a:srgbClr val="0000FF"/>
                </a:solidFill>
                <a:latin typeface="Trebuchet MS" panose="020B0603020202020204" pitchFamily="34" charset="0"/>
              </a:rPr>
              <a:t>there is a greater number of occupied energy levels (greater distance).</a:t>
            </a:r>
          </a:p>
        </p:txBody>
      </p:sp>
      <p:grpSp>
        <p:nvGrpSpPr>
          <p:cNvPr id="5" name="Group 4">
            <a:extLst>
              <a:ext uri="{FF2B5EF4-FFF2-40B4-BE49-F238E27FC236}">
                <a16:creationId xmlns:a16="http://schemas.microsoft.com/office/drawing/2014/main" id="{1BAC0E74-D291-48AC-9239-E47893D4FB6C}"/>
              </a:ext>
            </a:extLst>
          </p:cNvPr>
          <p:cNvGrpSpPr/>
          <p:nvPr/>
        </p:nvGrpSpPr>
        <p:grpSpPr>
          <a:xfrm>
            <a:off x="762000" y="1838800"/>
            <a:ext cx="7620000" cy="3180399"/>
            <a:chOff x="1600200" y="2097401"/>
            <a:chExt cx="7620000" cy="3180399"/>
          </a:xfrm>
        </p:grpSpPr>
        <p:sp>
          <p:nvSpPr>
            <p:cNvPr id="4" name="TextBox 3">
              <a:extLst>
                <a:ext uri="{FF2B5EF4-FFF2-40B4-BE49-F238E27FC236}">
                  <a16:creationId xmlns:a16="http://schemas.microsoft.com/office/drawing/2014/main" id="{BC9E1617-CF91-45B5-BA5C-17B5619C4D82}"/>
                </a:ext>
              </a:extLst>
            </p:cNvPr>
            <p:cNvSpPr txBox="1"/>
            <p:nvPr/>
          </p:nvSpPr>
          <p:spPr>
            <a:xfrm>
              <a:off x="1600200" y="2097401"/>
              <a:ext cx="7620000" cy="2862322"/>
            </a:xfrm>
            <a:prstGeom prst="rect">
              <a:avLst/>
            </a:prstGeom>
            <a:solidFill>
              <a:srgbClr val="FFFFFF"/>
            </a:solidFill>
            <a:ln w="38100">
              <a:solidFill>
                <a:srgbClr val="FF0000"/>
              </a:solidFill>
            </a:ln>
          </p:spPr>
          <p:txBody>
            <a:bodyPr wrap="square" tIns="182880" bIns="91440" rtlCol="0">
              <a:spAutoFit/>
            </a:bodyPr>
            <a:lstStyle/>
            <a:p>
              <a:pPr algn="r">
                <a:lnSpc>
                  <a:spcPct val="80000"/>
                </a:lnSpc>
              </a:pPr>
              <a:r>
                <a:rPr lang="en-US" sz="4800" i="1" dirty="0">
                  <a:solidFill>
                    <a:srgbClr val="FF0000"/>
                  </a:solidFill>
                  <a:latin typeface="Trebuchet MS" panose="020B0603020202020204" pitchFamily="34" charset="0"/>
                </a:rPr>
                <a:t>“</a:t>
              </a:r>
              <a:r>
                <a:rPr lang="en-US" sz="6600" i="1" dirty="0">
                  <a:solidFill>
                    <a:srgbClr val="FF0000"/>
                  </a:solidFill>
                  <a:latin typeface="Trebuchet MS" panose="020B0603020202020204" pitchFamily="34" charset="0"/>
                </a:rPr>
                <a:t>Wait! </a:t>
              </a:r>
              <a:r>
                <a:rPr lang="en-US" sz="4800" i="1" dirty="0">
                  <a:latin typeface="Trebuchet MS" panose="020B0603020202020204" pitchFamily="34" charset="0"/>
                </a:rPr>
                <a:t>Down a group, isn’t there an </a:t>
              </a:r>
              <a:br>
                <a:rPr lang="en-US" sz="4800" i="1" dirty="0">
                  <a:latin typeface="Trebuchet MS" panose="020B0603020202020204" pitchFamily="34" charset="0"/>
                </a:rPr>
              </a:br>
              <a:r>
                <a:rPr lang="en-US" sz="4800" i="1" u="sng" dirty="0">
                  <a:solidFill>
                    <a:srgbClr val="FF0000"/>
                  </a:solidFill>
                  <a:latin typeface="Trebuchet MS" panose="020B0603020202020204" pitchFamily="34" charset="0"/>
                </a:rPr>
                <a:t>increased</a:t>
              </a:r>
              <a:r>
                <a:rPr lang="en-US" sz="4800" i="1" dirty="0">
                  <a:latin typeface="Trebuchet MS" panose="020B0603020202020204" pitchFamily="34" charset="0"/>
                </a:rPr>
                <a:t> nuclear </a:t>
              </a:r>
              <a:br>
                <a:rPr lang="en-US" sz="4800" i="1" dirty="0">
                  <a:latin typeface="Trebuchet MS" panose="020B0603020202020204" pitchFamily="34" charset="0"/>
                </a:rPr>
              </a:br>
              <a:r>
                <a:rPr lang="en-US" sz="4800" i="1" dirty="0">
                  <a:latin typeface="Trebuchet MS" panose="020B0603020202020204" pitchFamily="34" charset="0"/>
                </a:rPr>
                <a:t>charge too?”</a:t>
              </a:r>
            </a:p>
          </p:txBody>
        </p:sp>
        <p:pic>
          <p:nvPicPr>
            <p:cNvPr id="1026" name="Picture 2" descr="Image result for question emoji">
              <a:extLst>
                <a:ext uri="{FF2B5EF4-FFF2-40B4-BE49-F238E27FC236}">
                  <a16:creationId xmlns:a16="http://schemas.microsoft.com/office/drawing/2014/main" id="{2DC92747-4331-40CF-BCA3-C79EC04F66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34600"/>
              <a:ext cx="2743200" cy="27432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a:extLst>
              <a:ext uri="{FF2B5EF4-FFF2-40B4-BE49-F238E27FC236}">
                <a16:creationId xmlns:a16="http://schemas.microsoft.com/office/drawing/2014/main" id="{6585519A-1A53-4DB3-A4B4-F15A8DFE3B64}"/>
              </a:ext>
            </a:extLst>
          </p:cNvPr>
          <p:cNvSpPr>
            <a:spLocks noGrp="1"/>
          </p:cNvSpPr>
          <p:nvPr>
            <p:ph type="title"/>
          </p:nvPr>
        </p:nvSpPr>
        <p:spPr>
          <a:solidFill>
            <a:srgbClr val="FFFFFF">
              <a:alpha val="60000"/>
            </a:srgbClr>
          </a:solidFill>
          <a:ln w="38100">
            <a:solidFill>
              <a:schemeClr val="bg1"/>
            </a:solidFill>
          </a:ln>
        </p:spPr>
        <p:txBody>
          <a:bodyPr/>
          <a:lstStyle/>
          <a:p>
            <a:r>
              <a:rPr lang="en-US" altLang="en-US" sz="6000" b="1" dirty="0">
                <a:solidFill>
                  <a:schemeClr val="tx1"/>
                </a:solidFill>
                <a:latin typeface="Trebuchet MS" panose="020B0603020202020204" pitchFamily="34" charset="0"/>
              </a:rPr>
              <a:t>Shielding Effect</a:t>
            </a:r>
          </a:p>
        </p:txBody>
      </p:sp>
      <p:sp>
        <p:nvSpPr>
          <p:cNvPr id="8195" name="Rectangle 3">
            <a:extLst>
              <a:ext uri="{FF2B5EF4-FFF2-40B4-BE49-F238E27FC236}">
                <a16:creationId xmlns:a16="http://schemas.microsoft.com/office/drawing/2014/main" id="{706C6F60-00EA-4C02-BA99-C8A86E74937B}"/>
              </a:ext>
            </a:extLst>
          </p:cNvPr>
          <p:cNvSpPr>
            <a:spLocks noGrp="1" noChangeArrowheads="1"/>
          </p:cNvSpPr>
          <p:nvPr>
            <p:ph idx="1"/>
          </p:nvPr>
        </p:nvSpPr>
        <p:spPr>
          <a:xfrm>
            <a:off x="457200" y="1600200"/>
            <a:ext cx="8229600" cy="4800600"/>
          </a:xfrm>
          <a:solidFill>
            <a:srgbClr val="FFFFFF">
              <a:alpha val="60000"/>
            </a:srgbClr>
          </a:solidFill>
          <a:ln w="38100">
            <a:solidFill>
              <a:schemeClr val="bg1"/>
            </a:solidFill>
          </a:ln>
        </p:spPr>
        <p:txBody>
          <a:bodyPr/>
          <a:lstStyle/>
          <a:p>
            <a:r>
              <a:rPr lang="en-US" altLang="en-US" sz="3600" dirty="0">
                <a:latin typeface="Trebuchet MS" panose="020B0603020202020204" pitchFamily="34" charset="0"/>
                <a:sym typeface="Wingdings" panose="05000000000000000000" pitchFamily="2" charset="2"/>
              </a:rPr>
              <a:t>The inner electrons </a:t>
            </a:r>
            <a:r>
              <a:rPr lang="en-US" altLang="en-US" sz="3600" i="1" dirty="0">
                <a:solidFill>
                  <a:srgbClr val="0000FF"/>
                </a:solidFill>
                <a:latin typeface="Trebuchet MS" panose="020B0603020202020204" pitchFamily="34" charset="0"/>
                <a:sym typeface="Wingdings" panose="05000000000000000000" pitchFamily="2" charset="2"/>
              </a:rPr>
              <a:t>“shield” or block the attraction from the nucleus.  </a:t>
            </a:r>
          </a:p>
          <a:p>
            <a:r>
              <a:rPr lang="en-US" altLang="en-US" sz="3600" dirty="0">
                <a:latin typeface="Trebuchet MS" panose="020B0603020202020204" pitchFamily="34" charset="0"/>
                <a:sym typeface="Wingdings" panose="05000000000000000000" pitchFamily="2" charset="2"/>
              </a:rPr>
              <a:t>While there is an increase in number of protons down a group (nuclear charge), </a:t>
            </a:r>
            <a:r>
              <a:rPr lang="en-US" altLang="en-US" sz="3600" i="1" dirty="0">
                <a:solidFill>
                  <a:srgbClr val="0000FF"/>
                </a:solidFill>
                <a:latin typeface="Trebuchet MS" panose="020B0603020202020204" pitchFamily="34" charset="0"/>
                <a:sym typeface="Wingdings" panose="05000000000000000000" pitchFamily="2" charset="2"/>
              </a:rPr>
              <a:t>this </a:t>
            </a:r>
            <a:r>
              <a:rPr lang="en-US" altLang="en-US" sz="3600" i="1" u="sng" dirty="0">
                <a:solidFill>
                  <a:srgbClr val="0000FF"/>
                </a:solidFill>
                <a:latin typeface="Trebuchet MS" panose="020B0603020202020204" pitchFamily="34" charset="0"/>
                <a:sym typeface="Wingdings" panose="05000000000000000000" pitchFamily="2" charset="2"/>
              </a:rPr>
              <a:t>does not</a:t>
            </a:r>
            <a:r>
              <a:rPr lang="en-US" altLang="en-US" sz="3600" i="1" dirty="0">
                <a:solidFill>
                  <a:srgbClr val="0000FF"/>
                </a:solidFill>
                <a:latin typeface="Trebuchet MS" panose="020B0603020202020204" pitchFamily="34" charset="0"/>
                <a:sym typeface="Wingdings" panose="05000000000000000000" pitchFamily="2" charset="2"/>
              </a:rPr>
              <a:t> affect the magnitude of attraction from the nucleus due to this effect.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6">
            <a:extLst>
              <a:ext uri="{FF2B5EF4-FFF2-40B4-BE49-F238E27FC236}">
                <a16:creationId xmlns:a16="http://schemas.microsoft.com/office/drawing/2014/main" id="{8BED23CF-93B8-466E-AC53-11B1F3E3055B}"/>
              </a:ext>
            </a:extLst>
          </p:cNvPr>
          <p:cNvSpPr>
            <a:spLocks noGrp="1"/>
          </p:cNvSpPr>
          <p:nvPr>
            <p:ph idx="1"/>
          </p:nvPr>
        </p:nvSpPr>
        <p:spPr>
          <a:xfrm>
            <a:off x="457200" y="1699419"/>
            <a:ext cx="2971800" cy="3459162"/>
          </a:xfrm>
          <a:solidFill>
            <a:srgbClr val="FFFFFF">
              <a:alpha val="60000"/>
            </a:srgbClr>
          </a:solidFill>
          <a:ln w="38100">
            <a:solidFill>
              <a:schemeClr val="bg1"/>
            </a:solidFill>
          </a:ln>
        </p:spPr>
        <p:txBody>
          <a:bodyPr/>
          <a:lstStyle/>
          <a:p>
            <a:pPr marL="0" indent="0" algn="ctr">
              <a:buFontTx/>
              <a:buNone/>
            </a:pPr>
            <a:r>
              <a:rPr lang="en-US" altLang="en-US" sz="5400" b="1" dirty="0">
                <a:latin typeface="Trebuchet MS" panose="020B0603020202020204" pitchFamily="34" charset="0"/>
              </a:rPr>
              <a:t>Atomic Radii for Selected Atoms:</a:t>
            </a:r>
          </a:p>
        </p:txBody>
      </p:sp>
      <p:pic>
        <p:nvPicPr>
          <p:cNvPr id="9219" name="Picture 6" descr="ch07_61">
            <a:extLst>
              <a:ext uri="{FF2B5EF4-FFF2-40B4-BE49-F238E27FC236}">
                <a16:creationId xmlns:a16="http://schemas.microsoft.com/office/drawing/2014/main" id="{B0A4274B-53EE-45BF-B6F6-DCDDF61CAA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01613"/>
            <a:ext cx="5181600" cy="64547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2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311</Words>
  <Application>Microsoft Office PowerPoint</Application>
  <PresentationFormat>On-screen Show (4:3)</PresentationFormat>
  <Paragraphs>32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Script MT Bold</vt:lpstr>
      <vt:lpstr>Trebuchet MS</vt:lpstr>
      <vt:lpstr>Default Design</vt:lpstr>
      <vt:lpstr>Unit: Periodic Trends</vt:lpstr>
      <vt:lpstr>After today, you will be able to…</vt:lpstr>
      <vt:lpstr>PowerPoint Presentation</vt:lpstr>
      <vt:lpstr>Atomic Radius</vt:lpstr>
      <vt:lpstr>The radius of an atom is dependent on:</vt:lpstr>
      <vt:lpstr>PowerPoint Presentation</vt:lpstr>
      <vt:lpstr>PowerPoint Presentation</vt:lpstr>
      <vt:lpstr>Shielding Effect</vt:lpstr>
      <vt:lpstr>PowerPoint Presentation</vt:lpstr>
      <vt:lpstr>Summary: Atomic Radius</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Periodic Trends</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101</cp:revision>
  <dcterms:created xsi:type="dcterms:W3CDTF">2008-10-23T20:55:51Z</dcterms:created>
  <dcterms:modified xsi:type="dcterms:W3CDTF">2019-07-16T01:54:05Z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