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69" r:id="rId3"/>
    <p:sldId id="286" r:id="rId4"/>
    <p:sldId id="287" r:id="rId5"/>
    <p:sldId id="288" r:id="rId6"/>
    <p:sldId id="293" r:id="rId7"/>
    <p:sldId id="290" r:id="rId8"/>
    <p:sldId id="289" r:id="rId9"/>
    <p:sldId id="291" r:id="rId10"/>
    <p:sldId id="282" r:id="rId11"/>
    <p:sldId id="284"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0000FF"/>
    <a:srgbClr val="FFFFFF"/>
    <a:srgbClr val="000000"/>
    <a:srgbClr val="009900"/>
    <a:srgbClr val="FF0066"/>
    <a:srgbClr val="9900FF"/>
    <a:srgbClr val="FF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65" autoAdjust="0"/>
    <p:restoredTop sz="86380" autoAdjust="0"/>
  </p:normalViewPr>
  <p:slideViewPr>
    <p:cSldViewPr>
      <p:cViewPr>
        <p:scale>
          <a:sx n="50" d="100"/>
          <a:sy n="50" d="100"/>
        </p:scale>
        <p:origin x="570" y="660"/>
      </p:cViewPr>
      <p:guideLst>
        <p:guide orient="horz" pos="2160"/>
        <p:guide pos="2880"/>
      </p:guideLst>
    </p:cSldViewPr>
  </p:slideViewPr>
  <p:outlineViewPr>
    <p:cViewPr>
      <p:scale>
        <a:sx n="33" d="100"/>
        <a:sy n="33" d="100"/>
      </p:scale>
      <p:origin x="48" y="570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0B971A27-BA7A-4D9C-B743-8D9013A409B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a:extLst>
              <a:ext uri="{FF2B5EF4-FFF2-40B4-BE49-F238E27FC236}">
                <a16:creationId xmlns:a16="http://schemas.microsoft.com/office/drawing/2014/main" id="{709B527D-EA55-4F64-95B0-086D09547F00}"/>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8676" name="Rectangle 4">
            <a:extLst>
              <a:ext uri="{FF2B5EF4-FFF2-40B4-BE49-F238E27FC236}">
                <a16:creationId xmlns:a16="http://schemas.microsoft.com/office/drawing/2014/main" id="{B5E2E0CC-258F-4A03-ACAB-45BD26CB4402}"/>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7" name="Rectangle 5">
            <a:extLst>
              <a:ext uri="{FF2B5EF4-FFF2-40B4-BE49-F238E27FC236}">
                <a16:creationId xmlns:a16="http://schemas.microsoft.com/office/drawing/2014/main" id="{6C8F974F-C023-45D0-BC56-916234F9D99F}"/>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28B7E24-E172-42C8-A126-9DED347AD4F3}"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17B9546-0D1A-4F19-B054-2AD597BBA7A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7E4A4D6C-A755-4BBE-93F7-954E9585C9A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CEA67FD9-84C7-4F59-8331-EA12E071AAC7}" type="datetimeFigureOut">
              <a:rPr lang="en-US"/>
              <a:pPr>
                <a:defRPr/>
              </a:pPr>
              <a:t>7/15/2019</a:t>
            </a:fld>
            <a:endParaRPr lang="en-US"/>
          </a:p>
        </p:txBody>
      </p:sp>
      <p:sp>
        <p:nvSpPr>
          <p:cNvPr id="4" name="Slide Image Placeholder 3">
            <a:extLst>
              <a:ext uri="{FF2B5EF4-FFF2-40B4-BE49-F238E27FC236}">
                <a16:creationId xmlns:a16="http://schemas.microsoft.com/office/drawing/2014/main" id="{619046C6-5AAA-461D-9A0C-F4840B4F16A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7BC8C91C-7AF7-47E9-AFEC-F70A2B8330D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888D3BA-2262-4F56-8B8B-529E5E7F216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8416A6C3-2F17-4708-AD38-2E3E30FDDA4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7600E3D-8BF7-4C53-8025-8E103E19074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80926A62-8D51-4708-9F34-8B18F7439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A45F847C-25A9-4079-982E-E01DFDE05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a:extLst>
              <a:ext uri="{FF2B5EF4-FFF2-40B4-BE49-F238E27FC236}">
                <a16:creationId xmlns:a16="http://schemas.microsoft.com/office/drawing/2014/main" id="{A476175E-8706-41AC-A4FC-301E2166FD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53948B-6438-4E9D-B0D2-382E75AC3501}" type="slidenum">
              <a:rPr lang="en-US" altLang="en-US"/>
              <a:pPr eaLnBrk="1" hangingPunct="1"/>
              <a:t>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DAFEBC04-4D7A-406E-8462-A0DB3F22432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CD950C0-8D96-4C3E-9B8E-1321DF4D13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BEE7222-282C-49B2-A024-562F28519B2F}"/>
              </a:ext>
            </a:extLst>
          </p:cNvPr>
          <p:cNvSpPr>
            <a:spLocks noGrp="1" noChangeArrowheads="1"/>
          </p:cNvSpPr>
          <p:nvPr>
            <p:ph type="sldNum" sz="quarter" idx="12"/>
          </p:nvPr>
        </p:nvSpPr>
        <p:spPr>
          <a:ln/>
        </p:spPr>
        <p:txBody>
          <a:bodyPr/>
          <a:lstStyle>
            <a:lvl1pPr>
              <a:defRPr/>
            </a:lvl1pPr>
          </a:lstStyle>
          <a:p>
            <a:fld id="{059ACA0C-48E2-4BAB-B9D3-83D7CF00F76A}" type="slidenum">
              <a:rPr lang="en-US" altLang="en-US"/>
              <a:pPr/>
              <a:t>‹#›</a:t>
            </a:fld>
            <a:endParaRPr lang="en-US" altLang="en-US"/>
          </a:p>
        </p:txBody>
      </p:sp>
    </p:spTree>
    <p:extLst>
      <p:ext uri="{BB962C8B-B14F-4D97-AF65-F5344CB8AC3E}">
        <p14:creationId xmlns:p14="http://schemas.microsoft.com/office/powerpoint/2010/main" val="2399019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D91EC7D-81B5-46A9-8274-D0A966D6C83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6046D9B-30E9-456C-99FC-A839D9BB1F0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57BB208-0A79-4FE6-978D-D1178F942678}"/>
              </a:ext>
            </a:extLst>
          </p:cNvPr>
          <p:cNvSpPr>
            <a:spLocks noGrp="1" noChangeArrowheads="1"/>
          </p:cNvSpPr>
          <p:nvPr>
            <p:ph type="sldNum" sz="quarter" idx="12"/>
          </p:nvPr>
        </p:nvSpPr>
        <p:spPr>
          <a:ln/>
        </p:spPr>
        <p:txBody>
          <a:bodyPr/>
          <a:lstStyle>
            <a:lvl1pPr>
              <a:defRPr/>
            </a:lvl1pPr>
          </a:lstStyle>
          <a:p>
            <a:fld id="{0777C659-6161-4579-8BAF-AB15EE5C0DB0}" type="slidenum">
              <a:rPr lang="en-US" altLang="en-US"/>
              <a:pPr/>
              <a:t>‹#›</a:t>
            </a:fld>
            <a:endParaRPr lang="en-US" altLang="en-US"/>
          </a:p>
        </p:txBody>
      </p:sp>
    </p:spTree>
    <p:extLst>
      <p:ext uri="{BB962C8B-B14F-4D97-AF65-F5344CB8AC3E}">
        <p14:creationId xmlns:p14="http://schemas.microsoft.com/office/powerpoint/2010/main" val="2150070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AD7E5C8-532F-4ED9-817A-E27335B08B2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7A258FA-C1B2-4884-B427-FB8A1F6B121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3ACEBFD-92F9-495E-BE8C-2F2CBD0F2FFA}"/>
              </a:ext>
            </a:extLst>
          </p:cNvPr>
          <p:cNvSpPr>
            <a:spLocks noGrp="1" noChangeArrowheads="1"/>
          </p:cNvSpPr>
          <p:nvPr>
            <p:ph type="sldNum" sz="quarter" idx="12"/>
          </p:nvPr>
        </p:nvSpPr>
        <p:spPr>
          <a:ln/>
        </p:spPr>
        <p:txBody>
          <a:bodyPr/>
          <a:lstStyle>
            <a:lvl1pPr>
              <a:defRPr/>
            </a:lvl1pPr>
          </a:lstStyle>
          <a:p>
            <a:fld id="{F5F0CAC0-4565-456B-B93F-569AFFE0FE57}" type="slidenum">
              <a:rPr lang="en-US" altLang="en-US"/>
              <a:pPr/>
              <a:t>‹#›</a:t>
            </a:fld>
            <a:endParaRPr lang="en-US" altLang="en-US"/>
          </a:p>
        </p:txBody>
      </p:sp>
    </p:spTree>
    <p:extLst>
      <p:ext uri="{BB962C8B-B14F-4D97-AF65-F5344CB8AC3E}">
        <p14:creationId xmlns:p14="http://schemas.microsoft.com/office/powerpoint/2010/main" val="2138866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9639E182-0AF9-48CB-B84B-5B976FF1D94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BFA36FB-10B0-47F6-B990-C00395AF6CF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05CD72B-AF82-4A15-AF0C-DBE004FA3179}"/>
              </a:ext>
            </a:extLst>
          </p:cNvPr>
          <p:cNvSpPr>
            <a:spLocks noGrp="1" noChangeArrowheads="1"/>
          </p:cNvSpPr>
          <p:nvPr>
            <p:ph type="sldNum" sz="quarter" idx="12"/>
          </p:nvPr>
        </p:nvSpPr>
        <p:spPr>
          <a:ln/>
        </p:spPr>
        <p:txBody>
          <a:bodyPr/>
          <a:lstStyle>
            <a:lvl1pPr>
              <a:defRPr/>
            </a:lvl1pPr>
          </a:lstStyle>
          <a:p>
            <a:fld id="{DC82E349-1422-4145-9301-A8A8D0F3F6A5}" type="slidenum">
              <a:rPr lang="en-US" altLang="en-US"/>
              <a:pPr/>
              <a:t>‹#›</a:t>
            </a:fld>
            <a:endParaRPr lang="en-US" altLang="en-US"/>
          </a:p>
        </p:txBody>
      </p:sp>
    </p:spTree>
    <p:extLst>
      <p:ext uri="{BB962C8B-B14F-4D97-AF65-F5344CB8AC3E}">
        <p14:creationId xmlns:p14="http://schemas.microsoft.com/office/powerpoint/2010/main" val="4144510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C711576-FD5E-4E9C-9861-515AC8FE6EF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5AB39D7-147D-4421-88F2-CDC25E0A2F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662298F-5979-4DB3-93F0-B8C4FE5DE6F5}"/>
              </a:ext>
            </a:extLst>
          </p:cNvPr>
          <p:cNvSpPr>
            <a:spLocks noGrp="1" noChangeArrowheads="1"/>
          </p:cNvSpPr>
          <p:nvPr>
            <p:ph type="sldNum" sz="quarter" idx="12"/>
          </p:nvPr>
        </p:nvSpPr>
        <p:spPr>
          <a:ln/>
        </p:spPr>
        <p:txBody>
          <a:bodyPr/>
          <a:lstStyle>
            <a:lvl1pPr>
              <a:defRPr/>
            </a:lvl1pPr>
          </a:lstStyle>
          <a:p>
            <a:fld id="{5BA39FB2-49F9-405F-8707-33ECE9D1C659}" type="slidenum">
              <a:rPr lang="en-US" altLang="en-US"/>
              <a:pPr/>
              <a:t>‹#›</a:t>
            </a:fld>
            <a:endParaRPr lang="en-US" altLang="en-US"/>
          </a:p>
        </p:txBody>
      </p:sp>
    </p:spTree>
    <p:extLst>
      <p:ext uri="{BB962C8B-B14F-4D97-AF65-F5344CB8AC3E}">
        <p14:creationId xmlns:p14="http://schemas.microsoft.com/office/powerpoint/2010/main" val="1019657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93D2651-2732-4704-AAC3-5C87007DDE9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3134A9F-3BD3-4B1F-B658-9CC562B7D6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3974F54-DAF5-4A71-A9C8-2AD4A0574C8E}"/>
              </a:ext>
            </a:extLst>
          </p:cNvPr>
          <p:cNvSpPr>
            <a:spLocks noGrp="1" noChangeArrowheads="1"/>
          </p:cNvSpPr>
          <p:nvPr>
            <p:ph type="sldNum" sz="quarter" idx="12"/>
          </p:nvPr>
        </p:nvSpPr>
        <p:spPr>
          <a:ln/>
        </p:spPr>
        <p:txBody>
          <a:bodyPr/>
          <a:lstStyle>
            <a:lvl1pPr>
              <a:defRPr/>
            </a:lvl1pPr>
          </a:lstStyle>
          <a:p>
            <a:fld id="{27022A13-40C7-4D3F-9432-FAA1FFB7B96F}" type="slidenum">
              <a:rPr lang="en-US" altLang="en-US"/>
              <a:pPr/>
              <a:t>‹#›</a:t>
            </a:fld>
            <a:endParaRPr lang="en-US" altLang="en-US"/>
          </a:p>
        </p:txBody>
      </p:sp>
    </p:spTree>
    <p:extLst>
      <p:ext uri="{BB962C8B-B14F-4D97-AF65-F5344CB8AC3E}">
        <p14:creationId xmlns:p14="http://schemas.microsoft.com/office/powerpoint/2010/main" val="1983529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9FAC2AE-EBD0-4211-97CD-88DFC0B05AE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DEFFA43-653C-42A0-8F0A-2804B24AAC2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CB1A85A-BC5A-441B-842C-12EB5650F6A4}"/>
              </a:ext>
            </a:extLst>
          </p:cNvPr>
          <p:cNvSpPr>
            <a:spLocks noGrp="1" noChangeArrowheads="1"/>
          </p:cNvSpPr>
          <p:nvPr>
            <p:ph type="sldNum" sz="quarter" idx="12"/>
          </p:nvPr>
        </p:nvSpPr>
        <p:spPr>
          <a:ln/>
        </p:spPr>
        <p:txBody>
          <a:bodyPr/>
          <a:lstStyle>
            <a:lvl1pPr>
              <a:defRPr/>
            </a:lvl1pPr>
          </a:lstStyle>
          <a:p>
            <a:fld id="{ADA0A8EE-DB72-4697-A0FB-AE49B98CEDAB}" type="slidenum">
              <a:rPr lang="en-US" altLang="en-US"/>
              <a:pPr/>
              <a:t>‹#›</a:t>
            </a:fld>
            <a:endParaRPr lang="en-US" altLang="en-US"/>
          </a:p>
        </p:txBody>
      </p:sp>
    </p:spTree>
    <p:extLst>
      <p:ext uri="{BB962C8B-B14F-4D97-AF65-F5344CB8AC3E}">
        <p14:creationId xmlns:p14="http://schemas.microsoft.com/office/powerpoint/2010/main" val="2949018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8901488-AE96-4E9A-91A2-88CEC1BF7EF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7A33771-338A-44EF-B2DC-8870C9A840C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84CBA06-4B90-4BAA-95AD-D8EEC13BED2A}"/>
              </a:ext>
            </a:extLst>
          </p:cNvPr>
          <p:cNvSpPr>
            <a:spLocks noGrp="1" noChangeArrowheads="1"/>
          </p:cNvSpPr>
          <p:nvPr>
            <p:ph type="sldNum" sz="quarter" idx="12"/>
          </p:nvPr>
        </p:nvSpPr>
        <p:spPr>
          <a:ln/>
        </p:spPr>
        <p:txBody>
          <a:bodyPr/>
          <a:lstStyle>
            <a:lvl1pPr>
              <a:defRPr/>
            </a:lvl1pPr>
          </a:lstStyle>
          <a:p>
            <a:fld id="{1CC95C78-5CF8-4F55-82AD-D41C57E6C4EB}" type="slidenum">
              <a:rPr lang="en-US" altLang="en-US"/>
              <a:pPr/>
              <a:t>‹#›</a:t>
            </a:fld>
            <a:endParaRPr lang="en-US" altLang="en-US"/>
          </a:p>
        </p:txBody>
      </p:sp>
    </p:spTree>
    <p:extLst>
      <p:ext uri="{BB962C8B-B14F-4D97-AF65-F5344CB8AC3E}">
        <p14:creationId xmlns:p14="http://schemas.microsoft.com/office/powerpoint/2010/main" val="1517818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4743112-EEA7-441A-951B-E13A8D37659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8E571E20-D220-48B3-8766-091278D53E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FF6F125B-63BC-4C8B-B2A6-E6F09B8B9A5D}"/>
              </a:ext>
            </a:extLst>
          </p:cNvPr>
          <p:cNvSpPr>
            <a:spLocks noGrp="1" noChangeArrowheads="1"/>
          </p:cNvSpPr>
          <p:nvPr>
            <p:ph type="sldNum" sz="quarter" idx="12"/>
          </p:nvPr>
        </p:nvSpPr>
        <p:spPr>
          <a:ln/>
        </p:spPr>
        <p:txBody>
          <a:bodyPr/>
          <a:lstStyle>
            <a:lvl1pPr>
              <a:defRPr/>
            </a:lvl1pPr>
          </a:lstStyle>
          <a:p>
            <a:fld id="{380C3269-3C25-4E18-A6B9-041B70C1B340}" type="slidenum">
              <a:rPr lang="en-US" altLang="en-US"/>
              <a:pPr/>
              <a:t>‹#›</a:t>
            </a:fld>
            <a:endParaRPr lang="en-US" altLang="en-US"/>
          </a:p>
        </p:txBody>
      </p:sp>
    </p:spTree>
    <p:extLst>
      <p:ext uri="{BB962C8B-B14F-4D97-AF65-F5344CB8AC3E}">
        <p14:creationId xmlns:p14="http://schemas.microsoft.com/office/powerpoint/2010/main" val="371501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9478E95-4E3D-4ABD-B449-3D4582093E4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C661251-F820-491F-97F5-6457D475471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74B8FFA-D34E-4566-B349-735DF44CE796}"/>
              </a:ext>
            </a:extLst>
          </p:cNvPr>
          <p:cNvSpPr>
            <a:spLocks noGrp="1" noChangeArrowheads="1"/>
          </p:cNvSpPr>
          <p:nvPr>
            <p:ph type="sldNum" sz="quarter" idx="12"/>
          </p:nvPr>
        </p:nvSpPr>
        <p:spPr>
          <a:ln/>
        </p:spPr>
        <p:txBody>
          <a:bodyPr/>
          <a:lstStyle>
            <a:lvl1pPr>
              <a:defRPr/>
            </a:lvl1pPr>
          </a:lstStyle>
          <a:p>
            <a:fld id="{7EB0295C-C988-485E-9DD4-51387FC79BC1}" type="slidenum">
              <a:rPr lang="en-US" altLang="en-US"/>
              <a:pPr/>
              <a:t>‹#›</a:t>
            </a:fld>
            <a:endParaRPr lang="en-US" altLang="en-US"/>
          </a:p>
        </p:txBody>
      </p:sp>
    </p:spTree>
    <p:extLst>
      <p:ext uri="{BB962C8B-B14F-4D97-AF65-F5344CB8AC3E}">
        <p14:creationId xmlns:p14="http://schemas.microsoft.com/office/powerpoint/2010/main" val="3247681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D0E3C89-4773-4E19-92B6-5FC910E5536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2045EA6-89D9-46D2-B4CD-9E640A5E19E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7BB7F751-A0B4-432C-A230-233BC30D6E6D}"/>
              </a:ext>
            </a:extLst>
          </p:cNvPr>
          <p:cNvSpPr>
            <a:spLocks noGrp="1" noChangeArrowheads="1"/>
          </p:cNvSpPr>
          <p:nvPr>
            <p:ph type="sldNum" sz="quarter" idx="12"/>
          </p:nvPr>
        </p:nvSpPr>
        <p:spPr>
          <a:ln/>
        </p:spPr>
        <p:txBody>
          <a:bodyPr/>
          <a:lstStyle>
            <a:lvl1pPr>
              <a:defRPr/>
            </a:lvl1pPr>
          </a:lstStyle>
          <a:p>
            <a:fld id="{CC281ED5-4817-4FB9-9B59-36C255EE833D}" type="slidenum">
              <a:rPr lang="en-US" altLang="en-US"/>
              <a:pPr/>
              <a:t>‹#›</a:t>
            </a:fld>
            <a:endParaRPr lang="en-US" altLang="en-US"/>
          </a:p>
        </p:txBody>
      </p:sp>
    </p:spTree>
    <p:extLst>
      <p:ext uri="{BB962C8B-B14F-4D97-AF65-F5344CB8AC3E}">
        <p14:creationId xmlns:p14="http://schemas.microsoft.com/office/powerpoint/2010/main" val="3703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63B8C36-0316-4BFF-A2FC-E9920751AAB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28CFA29-8F30-4F34-8334-2E1BB2F691F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4F890D1-B490-4471-BA93-80A6D2279550}"/>
              </a:ext>
            </a:extLst>
          </p:cNvPr>
          <p:cNvSpPr>
            <a:spLocks noGrp="1" noChangeArrowheads="1"/>
          </p:cNvSpPr>
          <p:nvPr>
            <p:ph type="sldNum" sz="quarter" idx="12"/>
          </p:nvPr>
        </p:nvSpPr>
        <p:spPr>
          <a:ln/>
        </p:spPr>
        <p:txBody>
          <a:bodyPr/>
          <a:lstStyle>
            <a:lvl1pPr>
              <a:defRPr/>
            </a:lvl1pPr>
          </a:lstStyle>
          <a:p>
            <a:fld id="{4350AC8C-007B-4074-B3FA-16F29E3CD031}" type="slidenum">
              <a:rPr lang="en-US" altLang="en-US"/>
              <a:pPr/>
              <a:t>‹#›</a:t>
            </a:fld>
            <a:endParaRPr lang="en-US" altLang="en-US"/>
          </a:p>
        </p:txBody>
      </p:sp>
    </p:spTree>
    <p:extLst>
      <p:ext uri="{BB962C8B-B14F-4D97-AF65-F5344CB8AC3E}">
        <p14:creationId xmlns:p14="http://schemas.microsoft.com/office/powerpoint/2010/main" val="2322980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C0257F5-14D4-4972-BFC1-F4100FB9829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FF2D9C5-9CCD-45F8-BB1A-3694048D29F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C1C7BBF-882B-4417-913E-C6CD147415A5}"/>
              </a:ext>
            </a:extLst>
          </p:cNvPr>
          <p:cNvSpPr>
            <a:spLocks noGrp="1" noChangeArrowheads="1"/>
          </p:cNvSpPr>
          <p:nvPr>
            <p:ph type="sldNum" sz="quarter" idx="12"/>
          </p:nvPr>
        </p:nvSpPr>
        <p:spPr>
          <a:ln/>
        </p:spPr>
        <p:txBody>
          <a:bodyPr/>
          <a:lstStyle>
            <a:lvl1pPr>
              <a:defRPr/>
            </a:lvl1pPr>
          </a:lstStyle>
          <a:p>
            <a:fld id="{8B1BDCB4-392B-4DE0-8A97-60258B54353E}" type="slidenum">
              <a:rPr lang="en-US" altLang="en-US"/>
              <a:pPr/>
              <a:t>‹#›</a:t>
            </a:fld>
            <a:endParaRPr lang="en-US" altLang="en-US"/>
          </a:p>
        </p:txBody>
      </p:sp>
    </p:spTree>
    <p:extLst>
      <p:ext uri="{BB962C8B-B14F-4D97-AF65-F5344CB8AC3E}">
        <p14:creationId xmlns:p14="http://schemas.microsoft.com/office/powerpoint/2010/main" val="1248912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Karen\AppData\Local\Microsoft\Windows\Temporary Internet Files\Content.IE5\8HYB23HN\MP900387696[1].jpg">
            <a:extLst>
              <a:ext uri="{FF2B5EF4-FFF2-40B4-BE49-F238E27FC236}">
                <a16:creationId xmlns:a16="http://schemas.microsoft.com/office/drawing/2014/main" id="{3E754E09-F702-4899-8A8E-BC81CE0A5AA8}"/>
              </a:ext>
            </a:extLst>
          </p:cNvPr>
          <p:cNvPicPr>
            <a:picLocks noChangeAspect="1" noChangeArrowheads="1"/>
          </p:cNvPicPr>
          <p:nvPr userDrawn="1"/>
        </p:nvPicPr>
        <p:blipFill>
          <a:blip r:embed="rId15">
            <a:lum bright="56000" contrast="-7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953AB161-6404-437E-801E-8DB6A15BE2E3}"/>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FDA8227D-5DB9-4E9E-8178-EDFBC20107A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B3ABEFFC-57DA-430B-9A47-C76B20A739EF}"/>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9CFEA944-A951-427D-AAA5-072485F55108}"/>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C7C6D8D3-B441-402D-8DFB-D531D66F2839}"/>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8863B04-4DAD-42AF-BD8C-6F7B73E85C25}" type="slidenum">
              <a:rPr lang="en-US" altLang="en-US"/>
              <a:pPr/>
              <a:t>‹#›</a:t>
            </a:fld>
            <a:endParaRPr lang="en-US" altLang="en-US"/>
          </a:p>
        </p:txBody>
      </p:sp>
      <p:sp>
        <p:nvSpPr>
          <p:cNvPr id="9" name="Text Box 7">
            <a:extLst>
              <a:ext uri="{FF2B5EF4-FFF2-40B4-BE49-F238E27FC236}">
                <a16:creationId xmlns:a16="http://schemas.microsoft.com/office/drawing/2014/main" id="{DCF9A971-004A-4A53-98B9-9F8F9794C11F}"/>
              </a:ext>
            </a:extLst>
          </p:cNvPr>
          <p:cNvSpPr txBox="1">
            <a:spLocks noChangeArrowheads="1"/>
          </p:cNvSpPr>
          <p:nvPr userDrawn="1"/>
        </p:nvSpPr>
        <p:spPr bwMode="auto">
          <a:xfrm>
            <a:off x="0" y="6642100"/>
            <a:ext cx="2170112" cy="215900"/>
          </a:xfrm>
          <a:prstGeom prst="rect">
            <a:avLst/>
          </a:prstGeom>
          <a:noFill/>
          <a:ln w="9525">
            <a:noFill/>
            <a:miter lim="800000"/>
            <a:headEnd/>
            <a:tailEnd/>
          </a:ln>
        </p:spPr>
        <p:txBody>
          <a:bodyPr>
            <a:spAutoFit/>
          </a:bodyPr>
          <a:lstStyle>
            <a:defPPr>
              <a:defRPr lang="en-US"/>
            </a:defPPr>
            <a:lvl1pPr algn="ctr" rtl="0" fontAlgn="base">
              <a:spcBef>
                <a:spcPct val="50000"/>
              </a:spcBef>
              <a:spcAft>
                <a:spcPct val="0"/>
              </a:spcAft>
              <a:defRPr b="1" kern="1200">
                <a:solidFill>
                  <a:schemeClr val="bg1"/>
                </a:solidFill>
                <a:latin typeface="Trebuchet MS" pitchFamily="34" charset="0"/>
                <a:ea typeface="+mn-ea"/>
                <a:cs typeface="+mn-cs"/>
              </a:defRPr>
            </a:lvl1pPr>
            <a:lvl2pPr marL="457200" algn="ctr" rtl="0" fontAlgn="base">
              <a:spcBef>
                <a:spcPct val="50000"/>
              </a:spcBef>
              <a:spcAft>
                <a:spcPct val="0"/>
              </a:spcAft>
              <a:defRPr b="1" kern="1200">
                <a:solidFill>
                  <a:schemeClr val="bg1"/>
                </a:solidFill>
                <a:latin typeface="Trebuchet MS" pitchFamily="34" charset="0"/>
                <a:ea typeface="+mn-ea"/>
                <a:cs typeface="+mn-cs"/>
              </a:defRPr>
            </a:lvl2pPr>
            <a:lvl3pPr marL="914400" algn="ctr" rtl="0" fontAlgn="base">
              <a:spcBef>
                <a:spcPct val="50000"/>
              </a:spcBef>
              <a:spcAft>
                <a:spcPct val="0"/>
              </a:spcAft>
              <a:defRPr b="1" kern="1200">
                <a:solidFill>
                  <a:schemeClr val="bg1"/>
                </a:solidFill>
                <a:latin typeface="Trebuchet MS" pitchFamily="34" charset="0"/>
                <a:ea typeface="+mn-ea"/>
                <a:cs typeface="+mn-cs"/>
              </a:defRPr>
            </a:lvl3pPr>
            <a:lvl4pPr marL="1371600" algn="ctr" rtl="0" fontAlgn="base">
              <a:spcBef>
                <a:spcPct val="50000"/>
              </a:spcBef>
              <a:spcAft>
                <a:spcPct val="0"/>
              </a:spcAft>
              <a:defRPr b="1" kern="1200">
                <a:solidFill>
                  <a:schemeClr val="bg1"/>
                </a:solidFill>
                <a:latin typeface="Trebuchet MS" pitchFamily="34" charset="0"/>
                <a:ea typeface="+mn-ea"/>
                <a:cs typeface="+mn-cs"/>
              </a:defRPr>
            </a:lvl4pPr>
            <a:lvl5pPr marL="1828800" algn="ctr" rtl="0" fontAlgn="base">
              <a:spcBef>
                <a:spcPct val="50000"/>
              </a:spcBef>
              <a:spcAft>
                <a:spcPct val="0"/>
              </a:spcAft>
              <a:defRPr b="1" kern="1200">
                <a:solidFill>
                  <a:schemeClr val="bg1"/>
                </a:solidFill>
                <a:latin typeface="Trebuchet MS" pitchFamily="34" charset="0"/>
                <a:ea typeface="+mn-ea"/>
                <a:cs typeface="+mn-cs"/>
              </a:defRPr>
            </a:lvl5pPr>
            <a:lvl6pPr marL="2286000" algn="l" defTabSz="914400" rtl="0" eaLnBrk="1" latinLnBrk="0" hangingPunct="1">
              <a:defRPr b="1" kern="1200">
                <a:solidFill>
                  <a:schemeClr val="bg1"/>
                </a:solidFill>
                <a:latin typeface="Trebuchet MS" pitchFamily="34" charset="0"/>
                <a:ea typeface="+mn-ea"/>
                <a:cs typeface="+mn-cs"/>
              </a:defRPr>
            </a:lvl6pPr>
            <a:lvl7pPr marL="2743200" algn="l" defTabSz="914400" rtl="0" eaLnBrk="1" latinLnBrk="0" hangingPunct="1">
              <a:defRPr b="1" kern="1200">
                <a:solidFill>
                  <a:schemeClr val="bg1"/>
                </a:solidFill>
                <a:latin typeface="Trebuchet MS" pitchFamily="34" charset="0"/>
                <a:ea typeface="+mn-ea"/>
                <a:cs typeface="+mn-cs"/>
              </a:defRPr>
            </a:lvl7pPr>
            <a:lvl8pPr marL="3200400" algn="l" defTabSz="914400" rtl="0" eaLnBrk="1" latinLnBrk="0" hangingPunct="1">
              <a:defRPr b="1" kern="1200">
                <a:solidFill>
                  <a:schemeClr val="bg1"/>
                </a:solidFill>
                <a:latin typeface="Trebuchet MS" pitchFamily="34" charset="0"/>
                <a:ea typeface="+mn-ea"/>
                <a:cs typeface="+mn-cs"/>
              </a:defRPr>
            </a:lvl8pPr>
            <a:lvl9pPr marL="3657600" algn="l" defTabSz="914400" rtl="0" eaLnBrk="1" latinLnBrk="0" hangingPunct="1">
              <a:defRPr b="1" kern="1200">
                <a:solidFill>
                  <a:schemeClr val="bg1"/>
                </a:solidFill>
                <a:latin typeface="Trebuchet MS" pitchFamily="34" charset="0"/>
                <a:ea typeface="+mn-ea"/>
                <a:cs typeface="+mn-cs"/>
              </a:defRPr>
            </a:lvl9pPr>
          </a:lstStyle>
          <a:p>
            <a:pPr algn="l">
              <a:defRPr/>
            </a:pPr>
            <a:r>
              <a:rPr lang="en-US" sz="800" b="0" dirty="0">
                <a:solidFill>
                  <a:srgbClr val="F7CFDC"/>
                </a:solidFill>
              </a:rPr>
              <a:t>Copyright © 2011 - MsRazz ChemClass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935255E-9B55-4AD1-96BF-C4B8B52856EE}"/>
              </a:ext>
            </a:extLst>
          </p:cNvPr>
          <p:cNvSpPr>
            <a:spLocks noGrp="1" noChangeArrowheads="1"/>
          </p:cNvSpPr>
          <p:nvPr>
            <p:ph type="ctrTitle"/>
          </p:nvPr>
        </p:nvSpPr>
        <p:spPr>
          <a:xfrm>
            <a:off x="152400" y="2286000"/>
            <a:ext cx="8839200" cy="1470025"/>
          </a:xfrm>
        </p:spPr>
        <p:txBody>
          <a:bodyPr/>
          <a:lstStyle/>
          <a:p>
            <a:pPr eaLnBrk="1" hangingPunct="1"/>
            <a:r>
              <a:rPr lang="en-US" altLang="en-US" sz="6000" b="1">
                <a:solidFill>
                  <a:srgbClr val="0000FF"/>
                </a:solidFill>
                <a:latin typeface="Trebuchet MS" panose="020B0603020202020204" pitchFamily="34" charset="0"/>
              </a:rPr>
              <a:t>Unit: Periodic Trends</a:t>
            </a:r>
          </a:p>
        </p:txBody>
      </p:sp>
      <p:sp>
        <p:nvSpPr>
          <p:cNvPr id="5" name="Rectangle 2">
            <a:extLst>
              <a:ext uri="{FF2B5EF4-FFF2-40B4-BE49-F238E27FC236}">
                <a16:creationId xmlns:a16="http://schemas.microsoft.com/office/drawing/2014/main" id="{1F47F19B-8C0F-4104-89B3-B4A1E909DA68}"/>
              </a:ext>
            </a:extLst>
          </p:cNvPr>
          <p:cNvSpPr txBox="1">
            <a:spLocks noChangeArrowheads="1"/>
          </p:cNvSpPr>
          <p:nvPr/>
        </p:nvSpPr>
        <p:spPr bwMode="auto">
          <a:xfrm>
            <a:off x="304800" y="2895600"/>
            <a:ext cx="8610600" cy="1470025"/>
          </a:xfrm>
          <a:prstGeom prst="rect">
            <a:avLst/>
          </a:prstGeom>
          <a:noFill/>
          <a:ln w="9525">
            <a:noFill/>
            <a:miter lim="800000"/>
            <a:headEnd/>
            <a:tailEnd/>
          </a:ln>
        </p:spPr>
        <p:txBody>
          <a:bodyPr anchor="ctr"/>
          <a:lstStyle/>
          <a:p>
            <a:pPr algn="r">
              <a:defRPr/>
            </a:pPr>
            <a:r>
              <a:rPr lang="en-US" sz="3600" i="1" kern="0" dirty="0">
                <a:latin typeface="Trebuchet MS" pitchFamily="34" charset="0"/>
                <a:ea typeface="+mj-ea"/>
                <a:cs typeface="+mj-cs"/>
              </a:rPr>
              <a:t>Trend for Ionization Energy (I.E.)</a:t>
            </a:r>
          </a:p>
        </p:txBody>
      </p:sp>
      <p:sp>
        <p:nvSpPr>
          <p:cNvPr id="6" name="AutoShape 6">
            <a:extLst>
              <a:ext uri="{FF2B5EF4-FFF2-40B4-BE49-F238E27FC236}">
                <a16:creationId xmlns:a16="http://schemas.microsoft.com/office/drawing/2014/main" id="{B58DB10B-ED5B-4D0C-9288-49DC4A5DBD8A}"/>
              </a:ext>
            </a:extLst>
          </p:cNvPr>
          <p:cNvSpPr>
            <a:spLocks noChangeArrowheads="1"/>
          </p:cNvSpPr>
          <p:nvPr/>
        </p:nvSpPr>
        <p:spPr bwMode="auto">
          <a:xfrm rot="561093">
            <a:off x="5394325" y="1355725"/>
            <a:ext cx="3667125" cy="1311275"/>
          </a:xfrm>
          <a:prstGeom prst="irregularSeal1">
            <a:avLst/>
          </a:prstGeom>
          <a:solidFill>
            <a:schemeClr val="bg1"/>
          </a:solidFill>
          <a:ln w="22225">
            <a:solidFill>
              <a:schemeClr val="tx1"/>
            </a:solidFill>
            <a:miter lim="800000"/>
            <a:headEnd/>
            <a:tailEnd/>
          </a:ln>
          <a:effectLst>
            <a:outerShdw blurRad="50800" dist="38100" dir="2700000" algn="tl" rotWithShape="0">
              <a:prstClr val="black">
                <a:alpha val="40000"/>
              </a:prstClr>
            </a:outerShdw>
          </a:effec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spcAft>
                <a:spcPts val="1000"/>
              </a:spcAft>
              <a:defRPr/>
            </a:pPr>
            <a:r>
              <a:rPr lang="en-US" sz="2400" dirty="0">
                <a:latin typeface="Script MT Bold" pitchFamily="66" charset="0"/>
              </a:rPr>
              <a:t>Day 3 - Notes</a:t>
            </a:r>
            <a:endParaRPr lang="en-US" sz="4000" dirty="0">
              <a:latin typeface="Script MT Bold"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EF92E14-5662-4105-A0C1-A957E0CE4C77}"/>
              </a:ext>
            </a:extLst>
          </p:cNvPr>
          <p:cNvSpPr>
            <a:spLocks noGrp="1" noChangeArrowheads="1"/>
          </p:cNvSpPr>
          <p:nvPr>
            <p:ph type="title"/>
          </p:nvPr>
        </p:nvSpPr>
        <p:spPr>
          <a:xfrm>
            <a:off x="309563" y="381000"/>
            <a:ext cx="8713787" cy="762000"/>
          </a:xfrm>
          <a:solidFill>
            <a:srgbClr val="FFFFFF">
              <a:alpha val="60000"/>
            </a:srgbClr>
          </a:solidFill>
          <a:ln w="38100">
            <a:solidFill>
              <a:schemeClr val="bg1"/>
            </a:solidFill>
          </a:ln>
        </p:spPr>
        <p:txBody>
          <a:bodyPr/>
          <a:lstStyle/>
          <a:p>
            <a:r>
              <a:rPr lang="en-US" altLang="en-US" sz="4800" b="1" dirty="0">
                <a:solidFill>
                  <a:schemeClr val="tx1"/>
                </a:solidFill>
                <a:latin typeface="Trebuchet MS" panose="020B0603020202020204" pitchFamily="34" charset="0"/>
                <a:sym typeface="Wingdings" panose="05000000000000000000" pitchFamily="2" charset="2"/>
              </a:rPr>
              <a:t>Summary: Ionization Energy</a:t>
            </a:r>
          </a:p>
        </p:txBody>
      </p:sp>
      <p:sp>
        <p:nvSpPr>
          <p:cNvPr id="10244" name="TextBox 13">
            <a:extLst>
              <a:ext uri="{FF2B5EF4-FFF2-40B4-BE49-F238E27FC236}">
                <a16:creationId xmlns:a16="http://schemas.microsoft.com/office/drawing/2014/main" id="{4D3B6E01-83DC-424D-A79B-C4DF4BEEB231}"/>
              </a:ext>
            </a:extLst>
          </p:cNvPr>
          <p:cNvSpPr txBox="1">
            <a:spLocks noChangeArrowheads="1"/>
          </p:cNvSpPr>
          <p:nvPr/>
        </p:nvSpPr>
        <p:spPr bwMode="auto">
          <a:xfrm>
            <a:off x="309563" y="5846315"/>
            <a:ext cx="4602163" cy="892552"/>
          </a:xfrm>
          <a:prstGeom prst="rect">
            <a:avLst/>
          </a:prstGeom>
          <a:solidFill>
            <a:srgbClr val="FFFFFF">
              <a:alpha val="60000"/>
            </a:srgbClr>
          </a:solidFill>
          <a:ln w="38100">
            <a:solidFill>
              <a:schemeClr val="bg1"/>
            </a:solidFill>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600" b="1" i="1" dirty="0">
                <a:solidFill>
                  <a:srgbClr val="0000FF"/>
                </a:solidFill>
                <a:latin typeface="Trebuchet MS" panose="020B0603020202020204" pitchFamily="34" charset="0"/>
              </a:rPr>
              <a:t>Easy way to remember: </a:t>
            </a:r>
            <a:br>
              <a:rPr lang="en-US" altLang="en-US" sz="2600" b="1" i="1" dirty="0">
                <a:solidFill>
                  <a:srgbClr val="0000FF"/>
                </a:solidFill>
                <a:latin typeface="Trebuchet MS" panose="020B0603020202020204" pitchFamily="34" charset="0"/>
              </a:rPr>
            </a:br>
            <a:r>
              <a:rPr lang="en-US" altLang="en-US" sz="2600" dirty="0">
                <a:solidFill>
                  <a:srgbClr val="0000FF"/>
                </a:solidFill>
                <a:latin typeface="Trebuchet MS" panose="020B0603020202020204" pitchFamily="34" charset="0"/>
              </a:rPr>
              <a:t>The UPSIDE-DOWN Snowman!</a:t>
            </a:r>
          </a:p>
        </p:txBody>
      </p:sp>
      <p:sp>
        <p:nvSpPr>
          <p:cNvPr id="10247" name="Rectangle 1030">
            <a:extLst>
              <a:ext uri="{FF2B5EF4-FFF2-40B4-BE49-F238E27FC236}">
                <a16:creationId xmlns:a16="http://schemas.microsoft.com/office/drawing/2014/main" id="{910333E6-8FFC-4D07-9DA1-0E6FE28928C8}"/>
              </a:ext>
            </a:extLst>
          </p:cNvPr>
          <p:cNvSpPr>
            <a:spLocks noChangeArrowheads="1"/>
          </p:cNvSpPr>
          <p:nvPr/>
        </p:nvSpPr>
        <p:spPr bwMode="auto">
          <a:xfrm rot="-5358093">
            <a:off x="-1028700" y="2409377"/>
            <a:ext cx="5715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400" b="1" dirty="0">
                <a:solidFill>
                  <a:srgbClr val="0000FF"/>
                </a:solidFill>
                <a:latin typeface="Trebuchet MS" panose="020B0603020202020204" pitchFamily="34" charset="0"/>
              </a:rPr>
              <a:t>Decreases</a:t>
            </a:r>
          </a:p>
        </p:txBody>
      </p:sp>
      <p:sp>
        <p:nvSpPr>
          <p:cNvPr id="10248" name="Line 1028">
            <a:extLst>
              <a:ext uri="{FF2B5EF4-FFF2-40B4-BE49-F238E27FC236}">
                <a16:creationId xmlns:a16="http://schemas.microsoft.com/office/drawing/2014/main" id="{1F4AC46A-A5B5-478E-A9D8-E5F778F99C6A}"/>
              </a:ext>
            </a:extLst>
          </p:cNvPr>
          <p:cNvSpPr>
            <a:spLocks noChangeShapeType="1"/>
          </p:cNvSpPr>
          <p:nvPr/>
        </p:nvSpPr>
        <p:spPr bwMode="auto">
          <a:xfrm>
            <a:off x="1219200" y="1685477"/>
            <a:ext cx="0" cy="3733800"/>
          </a:xfrm>
          <a:prstGeom prst="line">
            <a:avLst/>
          </a:prstGeom>
          <a:noFill/>
          <a:ln w="76200">
            <a:solidFill>
              <a:srgbClr val="0000FF"/>
            </a:solidFill>
            <a:round/>
            <a:headEnd/>
            <a:tailEnd type="triangle" w="med" len="med"/>
          </a:ln>
          <a:effectLst>
            <a:outerShdw blurRad="50800" dist="38100" dir="8100000" algn="tr"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0249" name="Rectangle 1029">
            <a:extLst>
              <a:ext uri="{FF2B5EF4-FFF2-40B4-BE49-F238E27FC236}">
                <a16:creationId xmlns:a16="http://schemas.microsoft.com/office/drawing/2014/main" id="{5A0F9227-E3BA-4670-A15D-9D6215F2E688}"/>
              </a:ext>
            </a:extLst>
          </p:cNvPr>
          <p:cNvSpPr>
            <a:spLocks noChangeArrowheads="1"/>
          </p:cNvSpPr>
          <p:nvPr/>
        </p:nvSpPr>
        <p:spPr bwMode="auto">
          <a:xfrm>
            <a:off x="2286000" y="1228277"/>
            <a:ext cx="5867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400" b="1" dirty="0">
                <a:solidFill>
                  <a:srgbClr val="0000FF"/>
                </a:solidFill>
                <a:latin typeface="Trebuchet MS" panose="020B0603020202020204" pitchFamily="34" charset="0"/>
              </a:rPr>
              <a:t>Increases</a:t>
            </a:r>
          </a:p>
        </p:txBody>
      </p:sp>
      <p:sp>
        <p:nvSpPr>
          <p:cNvPr id="10250" name="Line 1027">
            <a:extLst>
              <a:ext uri="{FF2B5EF4-FFF2-40B4-BE49-F238E27FC236}">
                <a16:creationId xmlns:a16="http://schemas.microsoft.com/office/drawing/2014/main" id="{4C455401-C87D-41A7-88C1-E8969EDA2987}"/>
              </a:ext>
            </a:extLst>
          </p:cNvPr>
          <p:cNvSpPr>
            <a:spLocks noChangeShapeType="1"/>
          </p:cNvSpPr>
          <p:nvPr/>
        </p:nvSpPr>
        <p:spPr bwMode="auto">
          <a:xfrm>
            <a:off x="2895600" y="1371152"/>
            <a:ext cx="4343400" cy="0"/>
          </a:xfrm>
          <a:prstGeom prst="line">
            <a:avLst/>
          </a:prstGeom>
          <a:noFill/>
          <a:ln w="76200">
            <a:solidFill>
              <a:srgbClr val="0000FF"/>
            </a:solidFill>
            <a:round/>
            <a:headEnd/>
            <a:tailEnd type="triangle" w="med" len="med"/>
          </a:ln>
          <a:effectLst>
            <a:outerShdw blurRad="50800" dist="38100" dir="8100000" algn="tr"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7" name="Oval 6">
            <a:extLst>
              <a:ext uri="{FF2B5EF4-FFF2-40B4-BE49-F238E27FC236}">
                <a16:creationId xmlns:a16="http://schemas.microsoft.com/office/drawing/2014/main" id="{997FA5AE-B27F-4F64-A203-C482D737281B}"/>
              </a:ext>
            </a:extLst>
          </p:cNvPr>
          <p:cNvSpPr/>
          <p:nvPr/>
        </p:nvSpPr>
        <p:spPr bwMode="auto">
          <a:xfrm>
            <a:off x="2667000" y="4504877"/>
            <a:ext cx="762000" cy="762000"/>
          </a:xfrm>
          <a:prstGeom prst="ellipse">
            <a:avLst/>
          </a:prstGeom>
          <a:noFill/>
          <a:ln>
            <a:solidFill>
              <a:srgbClr val="0000F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a:extLst>
              <a:ext uri="{FF2B5EF4-FFF2-40B4-BE49-F238E27FC236}">
                <a16:creationId xmlns:a16="http://schemas.microsoft.com/office/drawing/2014/main" id="{696AE192-73F9-441E-B80C-9C791BD4FB36}"/>
              </a:ext>
            </a:extLst>
          </p:cNvPr>
          <p:cNvSpPr/>
          <p:nvPr/>
        </p:nvSpPr>
        <p:spPr bwMode="auto">
          <a:xfrm>
            <a:off x="2514600" y="3333302"/>
            <a:ext cx="1189038" cy="1189038"/>
          </a:xfrm>
          <a:prstGeom prst="ellipse">
            <a:avLst/>
          </a:prstGeom>
          <a:noFill/>
          <a:ln>
            <a:solidFill>
              <a:srgbClr val="0000F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a:extLst>
              <a:ext uri="{FF2B5EF4-FFF2-40B4-BE49-F238E27FC236}">
                <a16:creationId xmlns:a16="http://schemas.microsoft.com/office/drawing/2014/main" id="{8C96ED50-EC87-43C8-B539-1E5C76B71708}"/>
              </a:ext>
            </a:extLst>
          </p:cNvPr>
          <p:cNvSpPr/>
          <p:nvPr/>
        </p:nvSpPr>
        <p:spPr bwMode="auto">
          <a:xfrm>
            <a:off x="2316163" y="1685477"/>
            <a:ext cx="1646237" cy="1646238"/>
          </a:xfrm>
          <a:prstGeom prst="ellipse">
            <a:avLst/>
          </a:prstGeom>
          <a:noFill/>
          <a:ln>
            <a:solidFill>
              <a:srgbClr val="0000F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a:extLst>
              <a:ext uri="{FF2B5EF4-FFF2-40B4-BE49-F238E27FC236}">
                <a16:creationId xmlns:a16="http://schemas.microsoft.com/office/drawing/2014/main" id="{D9803076-D97D-46AE-BC02-3510E0E6DB0C}"/>
              </a:ext>
            </a:extLst>
          </p:cNvPr>
          <p:cNvSpPr/>
          <p:nvPr/>
        </p:nvSpPr>
        <p:spPr bwMode="auto">
          <a:xfrm>
            <a:off x="3429000" y="4374702"/>
            <a:ext cx="1189038" cy="1189038"/>
          </a:xfrm>
          <a:prstGeom prst="ellipse">
            <a:avLst/>
          </a:prstGeom>
          <a:noFill/>
          <a:ln>
            <a:solidFill>
              <a:srgbClr val="0000F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Oval 24">
            <a:extLst>
              <a:ext uri="{FF2B5EF4-FFF2-40B4-BE49-F238E27FC236}">
                <a16:creationId xmlns:a16="http://schemas.microsoft.com/office/drawing/2014/main" id="{53301046-FF88-409A-A6C3-F11BEB19570F}"/>
              </a:ext>
            </a:extLst>
          </p:cNvPr>
          <p:cNvSpPr/>
          <p:nvPr/>
        </p:nvSpPr>
        <p:spPr bwMode="auto">
          <a:xfrm>
            <a:off x="4619625" y="4193727"/>
            <a:ext cx="1646238" cy="1646238"/>
          </a:xfrm>
          <a:prstGeom prst="ellipse">
            <a:avLst/>
          </a:prstGeom>
          <a:noFill/>
          <a:ln>
            <a:solidFill>
              <a:srgbClr val="0000F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additive="base">
                                        <p:cTn id="7" dur="500" fill="hold"/>
                                        <p:tgtEl>
                                          <p:spTgt spid="10244"/>
                                        </p:tgtEl>
                                        <p:attrNameLst>
                                          <p:attrName>ppt_x</p:attrName>
                                        </p:attrNameLst>
                                      </p:cBhvr>
                                      <p:tavLst>
                                        <p:tav tm="0">
                                          <p:val>
                                            <p:strVal val="#ppt_x"/>
                                          </p:val>
                                        </p:tav>
                                        <p:tav tm="100000">
                                          <p:val>
                                            <p:strVal val="#ppt_x"/>
                                          </p:val>
                                        </p:tav>
                                      </p:tavLst>
                                    </p:anim>
                                    <p:anim calcmode="lin" valueType="num">
                                      <p:cBhvr additive="base">
                                        <p:cTn id="8" dur="500" fill="hold"/>
                                        <p:tgtEl>
                                          <p:spTgt spid="1024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248"/>
                                        </p:tgtEl>
                                        <p:attrNameLst>
                                          <p:attrName>style.visibility</p:attrName>
                                        </p:attrNameLst>
                                      </p:cBhvr>
                                      <p:to>
                                        <p:strVal val="visible"/>
                                      </p:to>
                                    </p:set>
                                    <p:anim calcmode="lin" valueType="num">
                                      <p:cBhvr additive="base">
                                        <p:cTn id="13" dur="500" fill="hold"/>
                                        <p:tgtEl>
                                          <p:spTgt spid="10248"/>
                                        </p:tgtEl>
                                        <p:attrNameLst>
                                          <p:attrName>ppt_x</p:attrName>
                                        </p:attrNameLst>
                                      </p:cBhvr>
                                      <p:tavLst>
                                        <p:tav tm="0">
                                          <p:val>
                                            <p:strVal val="#ppt_x"/>
                                          </p:val>
                                        </p:tav>
                                        <p:tav tm="100000">
                                          <p:val>
                                            <p:strVal val="#ppt_x"/>
                                          </p:val>
                                        </p:tav>
                                      </p:tavLst>
                                    </p:anim>
                                    <p:anim calcmode="lin" valueType="num">
                                      <p:cBhvr additive="base">
                                        <p:cTn id="14" dur="500" fill="hold"/>
                                        <p:tgtEl>
                                          <p:spTgt spid="10248"/>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247"/>
                                        </p:tgtEl>
                                        <p:attrNameLst>
                                          <p:attrName>style.visibility</p:attrName>
                                        </p:attrNameLst>
                                      </p:cBhvr>
                                      <p:to>
                                        <p:strVal val="visible"/>
                                      </p:to>
                                    </p:set>
                                    <p:anim calcmode="lin" valueType="num">
                                      <p:cBhvr additive="base">
                                        <p:cTn id="17" dur="500" fill="hold"/>
                                        <p:tgtEl>
                                          <p:spTgt spid="10247"/>
                                        </p:tgtEl>
                                        <p:attrNameLst>
                                          <p:attrName>ppt_x</p:attrName>
                                        </p:attrNameLst>
                                      </p:cBhvr>
                                      <p:tavLst>
                                        <p:tav tm="0">
                                          <p:val>
                                            <p:strVal val="#ppt_x"/>
                                          </p:val>
                                        </p:tav>
                                        <p:tav tm="100000">
                                          <p:val>
                                            <p:strVal val="#ppt_x"/>
                                          </p:val>
                                        </p:tav>
                                      </p:tavLst>
                                    </p:anim>
                                    <p:anim calcmode="lin" valueType="num">
                                      <p:cBhvr additive="base">
                                        <p:cTn id="18" dur="500" fill="hold"/>
                                        <p:tgtEl>
                                          <p:spTgt spid="10247"/>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249"/>
                                        </p:tgtEl>
                                        <p:attrNameLst>
                                          <p:attrName>style.visibility</p:attrName>
                                        </p:attrNameLst>
                                      </p:cBhvr>
                                      <p:to>
                                        <p:strVal val="visible"/>
                                      </p:to>
                                    </p:set>
                                    <p:anim calcmode="lin" valueType="num">
                                      <p:cBhvr additive="base">
                                        <p:cTn id="37" dur="500" fill="hold"/>
                                        <p:tgtEl>
                                          <p:spTgt spid="10249"/>
                                        </p:tgtEl>
                                        <p:attrNameLst>
                                          <p:attrName>ppt_x</p:attrName>
                                        </p:attrNameLst>
                                      </p:cBhvr>
                                      <p:tavLst>
                                        <p:tav tm="0">
                                          <p:val>
                                            <p:strVal val="#ppt_x"/>
                                          </p:val>
                                        </p:tav>
                                        <p:tav tm="100000">
                                          <p:val>
                                            <p:strVal val="#ppt_x"/>
                                          </p:val>
                                        </p:tav>
                                      </p:tavLst>
                                    </p:anim>
                                    <p:anim calcmode="lin" valueType="num">
                                      <p:cBhvr additive="base">
                                        <p:cTn id="38" dur="500" fill="hold"/>
                                        <p:tgtEl>
                                          <p:spTgt spid="10249"/>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0250"/>
                                        </p:tgtEl>
                                        <p:attrNameLst>
                                          <p:attrName>style.visibility</p:attrName>
                                        </p:attrNameLst>
                                      </p:cBhvr>
                                      <p:to>
                                        <p:strVal val="visible"/>
                                      </p:to>
                                    </p:set>
                                    <p:anim calcmode="lin" valueType="num">
                                      <p:cBhvr additive="base">
                                        <p:cTn id="41" dur="500" fill="hold"/>
                                        <p:tgtEl>
                                          <p:spTgt spid="10250"/>
                                        </p:tgtEl>
                                        <p:attrNameLst>
                                          <p:attrName>ppt_x</p:attrName>
                                        </p:attrNameLst>
                                      </p:cBhvr>
                                      <p:tavLst>
                                        <p:tav tm="0">
                                          <p:val>
                                            <p:strVal val="#ppt_x"/>
                                          </p:val>
                                        </p:tav>
                                        <p:tav tm="100000">
                                          <p:val>
                                            <p:strVal val="#ppt_x"/>
                                          </p:val>
                                        </p:tav>
                                      </p:tavLst>
                                    </p:anim>
                                    <p:anim calcmode="lin" valueType="num">
                                      <p:cBhvr additive="base">
                                        <p:cTn id="42" dur="500" fill="hold"/>
                                        <p:tgtEl>
                                          <p:spTgt spid="10250"/>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5"/>
                                        </p:tgtEl>
                                        <p:attrNameLst>
                                          <p:attrName>style.visibility</p:attrName>
                                        </p:attrNameLst>
                                      </p:cBhvr>
                                      <p:to>
                                        <p:strVal val="visible"/>
                                      </p:to>
                                    </p:set>
                                    <p:anim calcmode="lin" valueType="num">
                                      <p:cBhvr additive="base">
                                        <p:cTn id="53" dur="500" fill="hold"/>
                                        <p:tgtEl>
                                          <p:spTgt spid="25"/>
                                        </p:tgtEl>
                                        <p:attrNameLst>
                                          <p:attrName>ppt_x</p:attrName>
                                        </p:attrNameLst>
                                      </p:cBhvr>
                                      <p:tavLst>
                                        <p:tav tm="0">
                                          <p:val>
                                            <p:strVal val="#ppt_x"/>
                                          </p:val>
                                        </p:tav>
                                        <p:tav tm="100000">
                                          <p:val>
                                            <p:strVal val="#ppt_x"/>
                                          </p:val>
                                        </p:tav>
                                      </p:tavLst>
                                    </p:anim>
                                    <p:anim calcmode="lin" valueType="num">
                                      <p:cBhvr additive="base">
                                        <p:cTn id="5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P spid="10247" grpId="0"/>
      <p:bldP spid="10249" grpId="0"/>
      <p:bldP spid="7" grpId="0" animBg="1"/>
      <p:bldP spid="8" grpId="0" animBg="1"/>
      <p:bldP spid="9" grpId="0" animBg="1"/>
      <p:bldP spid="11" grpId="0" animBg="1"/>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88215-11FA-4CEC-A9A5-3D345224522E}"/>
              </a:ext>
            </a:extLst>
          </p:cNvPr>
          <p:cNvSpPr>
            <a:spLocks noGrp="1"/>
          </p:cNvSpPr>
          <p:nvPr>
            <p:ph type="title"/>
          </p:nvPr>
        </p:nvSpPr>
        <p:spPr/>
        <p:txBody>
          <a:bodyPr/>
          <a:lstStyle/>
          <a:p>
            <a:endParaRPr lang="en-US"/>
          </a:p>
        </p:txBody>
      </p:sp>
      <p:sp>
        <p:nvSpPr>
          <p:cNvPr id="6" name="Title 15">
            <a:extLst>
              <a:ext uri="{FF2B5EF4-FFF2-40B4-BE49-F238E27FC236}">
                <a16:creationId xmlns:a16="http://schemas.microsoft.com/office/drawing/2014/main" id="{A755F03C-58A0-43B2-8EAF-4E1749B1915A}"/>
              </a:ext>
            </a:extLst>
          </p:cNvPr>
          <p:cNvSpPr txBox="1">
            <a:spLocks/>
          </p:cNvSpPr>
          <p:nvPr/>
        </p:nvSpPr>
        <p:spPr bwMode="auto">
          <a:xfrm>
            <a:off x="457199" y="1676400"/>
            <a:ext cx="8229599" cy="1371600"/>
          </a:xfrm>
          <a:prstGeom prst="rect">
            <a:avLst/>
          </a:prstGeom>
          <a:solidFill>
            <a:srgbClr val="FFFFFF">
              <a:alpha val="60000"/>
            </a:srgbClr>
          </a:solidFill>
          <a:ln w="38100">
            <a:solidFill>
              <a:schemeClr val="bg1"/>
            </a:solidFill>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n-US" b="1" kern="0">
                <a:latin typeface="Trebuchet MS" panose="020B0603020202020204" pitchFamily="34" charset="0"/>
              </a:rPr>
              <a:t>Do now:</a:t>
            </a:r>
            <a:r>
              <a:rPr lang="en-US" altLang="en-US" kern="0">
                <a:latin typeface="Trebuchet MS" panose="020B0603020202020204" pitchFamily="34" charset="0"/>
              </a:rPr>
              <a:t> Complete and </a:t>
            </a:r>
            <a:br>
              <a:rPr lang="en-US" altLang="en-US" kern="0">
                <a:latin typeface="Trebuchet MS" panose="020B0603020202020204" pitchFamily="34" charset="0"/>
              </a:rPr>
            </a:br>
            <a:r>
              <a:rPr lang="en-US" altLang="en-US" kern="0">
                <a:latin typeface="Trebuchet MS" panose="020B0603020202020204" pitchFamily="34" charset="0"/>
              </a:rPr>
              <a:t>turn in the “Exit Ticket”</a:t>
            </a:r>
            <a:endParaRPr lang="en-US" altLang="en-US" kern="0" dirty="0">
              <a:latin typeface="Trebuchet MS" panose="020B0603020202020204" pitchFamily="34" charset="0"/>
            </a:endParaRPr>
          </a:p>
        </p:txBody>
      </p:sp>
      <p:sp>
        <p:nvSpPr>
          <p:cNvPr id="7" name="Title 15">
            <a:extLst>
              <a:ext uri="{FF2B5EF4-FFF2-40B4-BE49-F238E27FC236}">
                <a16:creationId xmlns:a16="http://schemas.microsoft.com/office/drawing/2014/main" id="{053B4DFE-2464-4481-86EF-7B517A32C0F0}"/>
              </a:ext>
            </a:extLst>
          </p:cNvPr>
          <p:cNvSpPr txBox="1">
            <a:spLocks/>
          </p:cNvSpPr>
          <p:nvPr/>
        </p:nvSpPr>
        <p:spPr bwMode="auto">
          <a:xfrm>
            <a:off x="457200" y="3200400"/>
            <a:ext cx="8229600" cy="1143000"/>
          </a:xfrm>
          <a:prstGeom prst="rect">
            <a:avLst/>
          </a:prstGeom>
          <a:solidFill>
            <a:srgbClr val="FFFFFF">
              <a:alpha val="60000"/>
            </a:srgbClr>
          </a:solidFill>
          <a:ln w="38100">
            <a:solidFill>
              <a:schemeClr val="bg1"/>
            </a:solid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400" b="1" dirty="0">
                <a:latin typeface="Trebuchet MS" panose="020B0603020202020204" pitchFamily="34" charset="0"/>
              </a:rPr>
              <a:t>Then:</a:t>
            </a:r>
            <a:r>
              <a:rPr lang="en-US" altLang="en-US" sz="4400" dirty="0">
                <a:latin typeface="Trebuchet MS" panose="020B0603020202020204" pitchFamily="34" charset="0"/>
              </a:rPr>
              <a:t> Begin WS 3 (Homework)</a:t>
            </a:r>
          </a:p>
        </p:txBody>
      </p:sp>
      <p:pic>
        <p:nvPicPr>
          <p:cNvPr id="8" name="Picture 2" descr="MC900286058[1]">
            <a:extLst>
              <a:ext uri="{FF2B5EF4-FFF2-40B4-BE49-F238E27FC236}">
                <a16:creationId xmlns:a16="http://schemas.microsoft.com/office/drawing/2014/main" id="{9E0F5F84-C0BC-40C9-B7F1-D621C4C5FD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1725" y="1981200"/>
            <a:ext cx="14636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a:extLst>
              <a:ext uri="{FF2B5EF4-FFF2-40B4-BE49-F238E27FC236}">
                <a16:creationId xmlns:a16="http://schemas.microsoft.com/office/drawing/2014/main" id="{8407BC31-B96B-4EAB-9A20-C1BF1C88FCDA}"/>
              </a:ext>
            </a:extLst>
          </p:cNvPr>
          <p:cNvSpPr>
            <a:spLocks noGrp="1" noChangeArrowheads="1"/>
          </p:cNvSpPr>
          <p:nvPr>
            <p:ph type="title"/>
          </p:nvPr>
        </p:nvSpPr>
        <p:spPr>
          <a:xfrm>
            <a:off x="457200" y="350838"/>
            <a:ext cx="8229600" cy="792162"/>
          </a:xfrm>
          <a:solidFill>
            <a:srgbClr val="FFFFFF">
              <a:alpha val="60000"/>
            </a:srgbClr>
          </a:solidFill>
          <a:ln w="38100">
            <a:solidFill>
              <a:schemeClr val="bg1"/>
            </a:solidFill>
            <a:miter lim="800000"/>
            <a:headEnd/>
            <a:tailEnd/>
          </a:ln>
        </p:spPr>
        <p:txBody>
          <a:bodyPr/>
          <a:lstStyle/>
          <a:p>
            <a:pPr eaLnBrk="1" hangingPunct="1"/>
            <a:r>
              <a:rPr lang="en-US" altLang="en-US" sz="3600" b="1" dirty="0">
                <a:solidFill>
                  <a:srgbClr val="0000FF"/>
                </a:solidFill>
                <a:latin typeface="Trebuchet MS" panose="020B0603020202020204" pitchFamily="34" charset="0"/>
              </a:rPr>
              <a:t>After today, you should be able to…</a:t>
            </a:r>
          </a:p>
        </p:txBody>
      </p:sp>
      <p:sp>
        <p:nvSpPr>
          <p:cNvPr id="2052" name="Rectangle 5">
            <a:extLst>
              <a:ext uri="{FF2B5EF4-FFF2-40B4-BE49-F238E27FC236}">
                <a16:creationId xmlns:a16="http://schemas.microsoft.com/office/drawing/2014/main" id="{B7938750-DFE5-4822-AFA2-646148C40E79}"/>
              </a:ext>
            </a:extLst>
          </p:cNvPr>
          <p:cNvSpPr>
            <a:spLocks noGrp="1" noChangeArrowheads="1"/>
          </p:cNvSpPr>
          <p:nvPr>
            <p:ph idx="1"/>
          </p:nvPr>
        </p:nvSpPr>
        <p:spPr>
          <a:xfrm>
            <a:off x="457200" y="1295400"/>
            <a:ext cx="8229600" cy="4830763"/>
          </a:xfrm>
          <a:solidFill>
            <a:srgbClr val="FFFFFF">
              <a:alpha val="60000"/>
            </a:srgbClr>
          </a:solidFill>
          <a:ln w="38100">
            <a:solidFill>
              <a:schemeClr val="bg1"/>
            </a:solidFill>
            <a:miter lim="800000"/>
            <a:headEnd/>
            <a:tailEnd/>
          </a:ln>
        </p:spPr>
        <p:txBody>
          <a:bodyPr/>
          <a:lstStyle/>
          <a:p>
            <a:pPr eaLnBrk="1" hangingPunct="1"/>
            <a:r>
              <a:rPr lang="en-US" altLang="en-US" sz="3600" dirty="0">
                <a:latin typeface="Trebuchet MS" panose="020B0603020202020204" pitchFamily="34" charset="0"/>
              </a:rPr>
              <a:t>Explain what ionization energy is</a:t>
            </a:r>
          </a:p>
          <a:p>
            <a:pPr eaLnBrk="1" hangingPunct="1"/>
            <a:r>
              <a:rPr lang="en-US" altLang="en-US" sz="3600" dirty="0">
                <a:latin typeface="Trebuchet MS" panose="020B0603020202020204" pitchFamily="34" charset="0"/>
              </a:rPr>
              <a:t>Describe the ionization energy trend from the Periodic Table</a:t>
            </a:r>
          </a:p>
          <a:p>
            <a:pPr eaLnBrk="1" hangingPunct="1"/>
            <a:r>
              <a:rPr lang="en-US" altLang="en-US" sz="3600" dirty="0">
                <a:latin typeface="Trebuchet MS" panose="020B0603020202020204" pitchFamily="34" charset="0"/>
              </a:rPr>
              <a:t>Explain why it requires more energy to remove each subsequent electron after the first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57BBE2A-71E8-4DA7-A8A3-38C9F8A6B837}"/>
              </a:ext>
            </a:extLst>
          </p:cNvPr>
          <p:cNvSpPr>
            <a:spLocks noGrp="1" noChangeArrowheads="1"/>
          </p:cNvSpPr>
          <p:nvPr>
            <p:ph type="title"/>
          </p:nvPr>
        </p:nvSpPr>
        <p:spPr>
          <a:xfrm>
            <a:off x="457200" y="274638"/>
            <a:ext cx="8229600" cy="792162"/>
          </a:xfrm>
          <a:solidFill>
            <a:srgbClr val="FFFFFF">
              <a:alpha val="60000"/>
            </a:srgbClr>
          </a:solidFill>
          <a:ln w="38100">
            <a:solidFill>
              <a:schemeClr val="bg1"/>
            </a:solidFill>
          </a:ln>
        </p:spPr>
        <p:txBody>
          <a:bodyPr/>
          <a:lstStyle/>
          <a:p>
            <a:r>
              <a:rPr lang="en-US" altLang="en-US" b="1">
                <a:solidFill>
                  <a:srgbClr val="0000FF"/>
                </a:solidFill>
                <a:latin typeface="Trebuchet MS" panose="020B0603020202020204" pitchFamily="34" charset="0"/>
              </a:rPr>
              <a:t>Ionization Energy (I.E.)</a:t>
            </a:r>
          </a:p>
        </p:txBody>
      </p:sp>
      <p:sp>
        <p:nvSpPr>
          <p:cNvPr id="25603" name="Rectangle 3">
            <a:extLst>
              <a:ext uri="{FF2B5EF4-FFF2-40B4-BE49-F238E27FC236}">
                <a16:creationId xmlns:a16="http://schemas.microsoft.com/office/drawing/2014/main" id="{AE5B32D4-10DA-4574-A344-0932C4C2CB5C}"/>
              </a:ext>
            </a:extLst>
          </p:cNvPr>
          <p:cNvSpPr>
            <a:spLocks noGrp="1" noChangeArrowheads="1"/>
          </p:cNvSpPr>
          <p:nvPr>
            <p:ph idx="1"/>
          </p:nvPr>
        </p:nvSpPr>
        <p:spPr>
          <a:xfrm>
            <a:off x="457200" y="1295400"/>
            <a:ext cx="8229600" cy="5181600"/>
          </a:xfrm>
          <a:solidFill>
            <a:srgbClr val="FFFFFF">
              <a:alpha val="60000"/>
            </a:srgbClr>
          </a:solidFill>
          <a:ln w="38100">
            <a:solidFill>
              <a:schemeClr val="bg1"/>
            </a:solidFill>
          </a:ln>
        </p:spPr>
        <p:txBody>
          <a:bodyPr/>
          <a:lstStyle/>
          <a:p>
            <a:r>
              <a:rPr lang="en-US" altLang="en-US" sz="3400" i="1" dirty="0">
                <a:solidFill>
                  <a:srgbClr val="0000FF"/>
                </a:solidFill>
                <a:latin typeface="Trebuchet MS" panose="020B0603020202020204" pitchFamily="34" charset="0"/>
              </a:rPr>
              <a:t>The amount of energy required to remove an electron from a gaseous atom.</a:t>
            </a:r>
          </a:p>
          <a:p>
            <a:pPr lvl="1">
              <a:buFontTx/>
              <a:buNone/>
            </a:pPr>
            <a:r>
              <a:rPr lang="en-US" altLang="en-US" sz="3400" dirty="0">
                <a:latin typeface="Trebuchet MS" panose="020B0603020202020204" pitchFamily="34" charset="0"/>
              </a:rPr>
              <a:t>	</a:t>
            </a:r>
            <a:r>
              <a:rPr lang="en-US" altLang="en-US" sz="3400" i="1" dirty="0">
                <a:latin typeface="Trebuchet MS" panose="020B0603020202020204" pitchFamily="34" charset="0"/>
              </a:rPr>
              <a:t>Example:</a:t>
            </a:r>
            <a:r>
              <a:rPr lang="en-US" altLang="en-US" sz="3400" i="1" dirty="0">
                <a:solidFill>
                  <a:srgbClr val="0000FF"/>
                </a:solidFill>
                <a:latin typeface="Trebuchet MS" panose="020B0603020202020204" pitchFamily="34" charset="0"/>
              </a:rPr>
              <a:t> Li</a:t>
            </a:r>
            <a:r>
              <a:rPr lang="en-US" altLang="en-US" sz="3400" i="1" baseline="-25000" dirty="0">
                <a:solidFill>
                  <a:srgbClr val="0000FF"/>
                </a:solidFill>
                <a:latin typeface="Trebuchet MS" panose="020B0603020202020204" pitchFamily="34" charset="0"/>
              </a:rPr>
              <a:t>(g)</a:t>
            </a:r>
            <a:r>
              <a:rPr lang="en-US" altLang="en-US" sz="3400" i="1" dirty="0">
                <a:solidFill>
                  <a:srgbClr val="0000FF"/>
                </a:solidFill>
                <a:latin typeface="Trebuchet MS" panose="020B0603020202020204" pitchFamily="34" charset="0"/>
              </a:rPr>
              <a:t> </a:t>
            </a:r>
            <a:r>
              <a:rPr lang="en-US" altLang="en-US" sz="3400" i="1" dirty="0">
                <a:solidFill>
                  <a:srgbClr val="0000FF"/>
                </a:solidFill>
                <a:latin typeface="Trebuchet MS" panose="020B0603020202020204" pitchFamily="34" charset="0"/>
                <a:sym typeface="Wingdings" panose="05000000000000000000" pitchFamily="2" charset="2"/>
              </a:rPr>
              <a:t> Li</a:t>
            </a:r>
            <a:r>
              <a:rPr lang="en-US" altLang="en-US" sz="3400" i="1" baseline="30000" dirty="0">
                <a:solidFill>
                  <a:srgbClr val="0000FF"/>
                </a:solidFill>
                <a:latin typeface="Trebuchet MS" panose="020B0603020202020204" pitchFamily="34" charset="0"/>
                <a:sym typeface="Wingdings" panose="05000000000000000000" pitchFamily="2" charset="2"/>
              </a:rPr>
              <a:t>+1</a:t>
            </a:r>
            <a:r>
              <a:rPr lang="en-US" altLang="en-US" sz="3400" i="1" baseline="-25000" dirty="0">
                <a:solidFill>
                  <a:srgbClr val="0000FF"/>
                </a:solidFill>
                <a:latin typeface="Trebuchet MS" panose="020B0603020202020204" pitchFamily="34" charset="0"/>
                <a:sym typeface="Wingdings" panose="05000000000000000000" pitchFamily="2" charset="2"/>
              </a:rPr>
              <a:t>(g)</a:t>
            </a:r>
            <a:r>
              <a:rPr lang="en-US" altLang="en-US" sz="3400" i="1" dirty="0">
                <a:solidFill>
                  <a:srgbClr val="0000FF"/>
                </a:solidFill>
                <a:latin typeface="Trebuchet MS" panose="020B0603020202020204" pitchFamily="34" charset="0"/>
                <a:sym typeface="Wingdings" panose="05000000000000000000" pitchFamily="2" charset="2"/>
              </a:rPr>
              <a:t> + e-</a:t>
            </a:r>
          </a:p>
          <a:p>
            <a:r>
              <a:rPr lang="en-US" altLang="en-US" sz="3400" dirty="0">
                <a:latin typeface="Trebuchet MS" panose="020B0603020202020204" pitchFamily="34" charset="0"/>
                <a:sym typeface="Wingdings" panose="05000000000000000000" pitchFamily="2" charset="2"/>
              </a:rPr>
              <a:t>Depends on:</a:t>
            </a:r>
          </a:p>
          <a:p>
            <a:pPr lvl="1">
              <a:buFontTx/>
              <a:buAutoNum type="arabicPeriod"/>
            </a:pPr>
            <a:r>
              <a:rPr lang="en-US" altLang="en-US" sz="3400" i="1" dirty="0">
                <a:solidFill>
                  <a:srgbClr val="0000FF"/>
                </a:solidFill>
                <a:latin typeface="Trebuchet MS" panose="020B0603020202020204" pitchFamily="34" charset="0"/>
                <a:sym typeface="Wingdings" panose="05000000000000000000" pitchFamily="2" charset="2"/>
              </a:rPr>
              <a:t>Distance between valence electron and nucleus</a:t>
            </a:r>
          </a:p>
          <a:p>
            <a:pPr lvl="1">
              <a:buFontTx/>
              <a:buAutoNum type="arabicPeriod"/>
            </a:pPr>
            <a:r>
              <a:rPr lang="en-US" altLang="en-US" sz="3400" i="1" dirty="0">
                <a:solidFill>
                  <a:srgbClr val="0000FF"/>
                </a:solidFill>
                <a:latin typeface="Trebuchet MS" panose="020B0603020202020204" pitchFamily="34" charset="0"/>
                <a:sym typeface="Wingdings" panose="05000000000000000000" pitchFamily="2" charset="2"/>
              </a:rPr>
              <a:t>Effective nuclear charge (# of protons)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3D3D2A-C6A6-4604-9AB8-700F80EA1EC5}"/>
              </a:ext>
            </a:extLst>
          </p:cNvPr>
          <p:cNvSpPr>
            <a:spLocks noGrp="1"/>
          </p:cNvSpPr>
          <p:nvPr>
            <p:ph idx="1"/>
          </p:nvPr>
        </p:nvSpPr>
        <p:spPr>
          <a:xfrm>
            <a:off x="457200" y="594519"/>
            <a:ext cx="8229600" cy="5668963"/>
          </a:xfrm>
          <a:solidFill>
            <a:srgbClr val="FFFFFF">
              <a:alpha val="60000"/>
            </a:srgbClr>
          </a:solidFill>
          <a:ln w="38100">
            <a:solidFill>
              <a:schemeClr val="bg1"/>
            </a:solidFill>
          </a:ln>
        </p:spPr>
        <p:txBody>
          <a:bodyPr/>
          <a:lstStyle/>
          <a:p>
            <a:pPr marL="0" indent="0">
              <a:buFontTx/>
              <a:buNone/>
              <a:defRPr/>
            </a:pPr>
            <a:r>
              <a:rPr lang="en-US" b="1" dirty="0">
                <a:latin typeface="Trebuchet MS" pitchFamily="34" charset="0"/>
              </a:rPr>
              <a:t>Group trend: (Down) </a:t>
            </a:r>
            <a:r>
              <a:rPr lang="en-US" i="1" dirty="0">
                <a:solidFill>
                  <a:srgbClr val="0000FF"/>
                </a:solidFill>
                <a:latin typeface="Trebuchet MS" pitchFamily="34" charset="0"/>
              </a:rPr>
              <a:t>I.E. decreases down a group due to the valence electrons being further from the nucleus.</a:t>
            </a:r>
          </a:p>
          <a:p>
            <a:pPr>
              <a:buFontTx/>
              <a:buNone/>
              <a:defRPr/>
            </a:pPr>
            <a:r>
              <a:rPr lang="en-US" i="1" dirty="0">
                <a:latin typeface="Trebuchet MS" pitchFamily="34" charset="0"/>
              </a:rPr>
              <a:t>Example:</a:t>
            </a:r>
          </a:p>
          <a:p>
            <a:pPr algn="ctr">
              <a:buFontTx/>
              <a:buNone/>
              <a:defRPr/>
            </a:pPr>
            <a:r>
              <a:rPr lang="en-US" i="1" dirty="0">
                <a:latin typeface="Trebuchet MS" pitchFamily="34" charset="0"/>
              </a:rPr>
              <a:t>Lithium 		vs.	 	Cesium</a:t>
            </a:r>
            <a:endParaRPr lang="en-US" dirty="0">
              <a:latin typeface="Trebuchet MS" pitchFamily="34" charset="0"/>
            </a:endParaRPr>
          </a:p>
          <a:p>
            <a:pPr lvl="1">
              <a:defRPr/>
            </a:pPr>
            <a:endParaRPr lang="en-US" dirty="0">
              <a:latin typeface="Trebuchet MS" pitchFamily="34" charset="0"/>
            </a:endParaRPr>
          </a:p>
          <a:p>
            <a:pPr lvl="1">
              <a:defRPr/>
            </a:pPr>
            <a:endParaRPr lang="en-US" dirty="0">
              <a:latin typeface="Trebuchet MS" pitchFamily="34" charset="0"/>
            </a:endParaRPr>
          </a:p>
          <a:p>
            <a:pPr lvl="1">
              <a:buFontTx/>
              <a:buNone/>
              <a:defRPr/>
            </a:pPr>
            <a:endParaRPr lang="en-US" dirty="0">
              <a:latin typeface="Trebuchet MS" pitchFamily="34" charset="0"/>
            </a:endParaRPr>
          </a:p>
          <a:p>
            <a:pPr lvl="1">
              <a:defRPr/>
            </a:pPr>
            <a:endParaRPr lang="en-US" dirty="0">
              <a:latin typeface="Trebuchet MS" pitchFamily="34" charset="0"/>
            </a:endParaRPr>
          </a:p>
          <a:p>
            <a:pPr lvl="1">
              <a:buFontTx/>
              <a:buNone/>
              <a:defRPr/>
            </a:pPr>
            <a:endParaRPr lang="en-US" dirty="0">
              <a:latin typeface="Trebuchet MS" pitchFamily="34" charset="0"/>
            </a:endParaRPr>
          </a:p>
        </p:txBody>
      </p:sp>
      <p:grpSp>
        <p:nvGrpSpPr>
          <p:cNvPr id="2" name="Group 20">
            <a:extLst>
              <a:ext uri="{FF2B5EF4-FFF2-40B4-BE49-F238E27FC236}">
                <a16:creationId xmlns:a16="http://schemas.microsoft.com/office/drawing/2014/main" id="{C9A804DE-B01E-4BBA-90E5-EEE6D05A5D94}"/>
              </a:ext>
            </a:extLst>
          </p:cNvPr>
          <p:cNvGrpSpPr>
            <a:grpSpLocks/>
          </p:cNvGrpSpPr>
          <p:nvPr/>
        </p:nvGrpSpPr>
        <p:grpSpPr bwMode="auto">
          <a:xfrm>
            <a:off x="1716088" y="3375025"/>
            <a:ext cx="1233487" cy="1143000"/>
            <a:chOff x="2535" y="7200"/>
            <a:chExt cx="864" cy="864"/>
          </a:xfrm>
        </p:grpSpPr>
        <p:sp>
          <p:nvSpPr>
            <p:cNvPr id="5136" name="Oval 21">
              <a:extLst>
                <a:ext uri="{FF2B5EF4-FFF2-40B4-BE49-F238E27FC236}">
                  <a16:creationId xmlns:a16="http://schemas.microsoft.com/office/drawing/2014/main" id="{E5470B67-71A5-418B-8069-FA394240265D}"/>
                </a:ext>
              </a:extLst>
            </p:cNvPr>
            <p:cNvSpPr>
              <a:spLocks noChangeArrowheads="1"/>
            </p:cNvSpPr>
            <p:nvPr/>
          </p:nvSpPr>
          <p:spPr bwMode="auto">
            <a:xfrm>
              <a:off x="2535" y="7200"/>
              <a:ext cx="864" cy="864"/>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7" name="Oval 22">
              <a:extLst>
                <a:ext uri="{FF2B5EF4-FFF2-40B4-BE49-F238E27FC236}">
                  <a16:creationId xmlns:a16="http://schemas.microsoft.com/office/drawing/2014/main" id="{ABC354DF-F3EE-43C0-8F98-72AF37361F2B}"/>
                </a:ext>
              </a:extLst>
            </p:cNvPr>
            <p:cNvSpPr>
              <a:spLocks noChangeArrowheads="1"/>
            </p:cNvSpPr>
            <p:nvPr/>
          </p:nvSpPr>
          <p:spPr bwMode="auto">
            <a:xfrm>
              <a:off x="2685" y="7350"/>
              <a:ext cx="576" cy="576"/>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43" name="Oval 23">
              <a:extLst>
                <a:ext uri="{FF2B5EF4-FFF2-40B4-BE49-F238E27FC236}">
                  <a16:creationId xmlns:a16="http://schemas.microsoft.com/office/drawing/2014/main" id="{AF830B6F-0BC0-4258-A39F-1811EBF52422}"/>
                </a:ext>
              </a:extLst>
            </p:cNvPr>
            <p:cNvSpPr>
              <a:spLocks noChangeArrowheads="1"/>
            </p:cNvSpPr>
            <p:nvPr/>
          </p:nvSpPr>
          <p:spPr bwMode="auto">
            <a:xfrm>
              <a:off x="2895" y="7560"/>
              <a:ext cx="141" cy="144"/>
            </a:xfrm>
            <a:prstGeom prst="ellipse">
              <a:avLst/>
            </a:prstGeom>
            <a:solidFill>
              <a:srgbClr val="000000"/>
            </a:solidFill>
            <a:ln w="38100">
              <a:noFill/>
              <a:round/>
              <a:headEnd/>
              <a:tailEnd/>
            </a:ln>
            <a:effectLst>
              <a:outerShdw dist="28398" dir="3806097" algn="ctr" rotWithShape="0">
                <a:srgbClr val="7F7F7F">
                  <a:alpha val="50000"/>
                </a:srgbClr>
              </a:outerShdw>
            </a:effectLst>
          </p:spPr>
          <p:txBody>
            <a:bodyPr/>
            <a:lstStyle/>
            <a:p>
              <a:pPr>
                <a:defRPr/>
              </a:pPr>
              <a:endParaRPr lang="en-US">
                <a:latin typeface="Arial" charset="0"/>
              </a:endParaRPr>
            </a:p>
          </p:txBody>
        </p:sp>
      </p:grpSp>
      <p:grpSp>
        <p:nvGrpSpPr>
          <p:cNvPr id="3" name="Group 24">
            <a:extLst>
              <a:ext uri="{FF2B5EF4-FFF2-40B4-BE49-F238E27FC236}">
                <a16:creationId xmlns:a16="http://schemas.microsoft.com/office/drawing/2014/main" id="{AA51BC93-3122-4A4C-A2DA-9C7514D25F5E}"/>
              </a:ext>
            </a:extLst>
          </p:cNvPr>
          <p:cNvGrpSpPr>
            <a:grpSpLocks/>
          </p:cNvGrpSpPr>
          <p:nvPr/>
        </p:nvGrpSpPr>
        <p:grpSpPr bwMode="auto">
          <a:xfrm>
            <a:off x="5578475" y="3352800"/>
            <a:ext cx="2790825" cy="2590800"/>
            <a:chOff x="8025" y="7080"/>
            <a:chExt cx="2016" cy="2016"/>
          </a:xfrm>
        </p:grpSpPr>
        <p:sp>
          <p:nvSpPr>
            <p:cNvPr id="5129" name="Oval 25">
              <a:extLst>
                <a:ext uri="{FF2B5EF4-FFF2-40B4-BE49-F238E27FC236}">
                  <a16:creationId xmlns:a16="http://schemas.microsoft.com/office/drawing/2014/main" id="{025C8F6A-23FC-4402-8E54-3EE076BF6103}"/>
                </a:ext>
              </a:extLst>
            </p:cNvPr>
            <p:cNvSpPr>
              <a:spLocks noChangeArrowheads="1"/>
            </p:cNvSpPr>
            <p:nvPr/>
          </p:nvSpPr>
          <p:spPr bwMode="auto">
            <a:xfrm>
              <a:off x="8025" y="7080"/>
              <a:ext cx="2016" cy="2016"/>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0" name="Oval 26">
              <a:extLst>
                <a:ext uri="{FF2B5EF4-FFF2-40B4-BE49-F238E27FC236}">
                  <a16:creationId xmlns:a16="http://schemas.microsoft.com/office/drawing/2014/main" id="{41B4BE91-FEED-4A6D-A218-BE1CA6C43FD3}"/>
                </a:ext>
              </a:extLst>
            </p:cNvPr>
            <p:cNvSpPr>
              <a:spLocks noChangeArrowheads="1"/>
            </p:cNvSpPr>
            <p:nvPr/>
          </p:nvSpPr>
          <p:spPr bwMode="auto">
            <a:xfrm>
              <a:off x="8175" y="7215"/>
              <a:ext cx="1728" cy="1728"/>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1" name="Oval 27">
              <a:extLst>
                <a:ext uri="{FF2B5EF4-FFF2-40B4-BE49-F238E27FC236}">
                  <a16:creationId xmlns:a16="http://schemas.microsoft.com/office/drawing/2014/main" id="{72234D06-0264-4661-A416-D3CA8F19DA11}"/>
                </a:ext>
              </a:extLst>
            </p:cNvPr>
            <p:cNvSpPr>
              <a:spLocks noChangeArrowheads="1"/>
            </p:cNvSpPr>
            <p:nvPr/>
          </p:nvSpPr>
          <p:spPr bwMode="auto">
            <a:xfrm>
              <a:off x="8310" y="7365"/>
              <a:ext cx="1440" cy="1440"/>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2" name="Oval 28">
              <a:extLst>
                <a:ext uri="{FF2B5EF4-FFF2-40B4-BE49-F238E27FC236}">
                  <a16:creationId xmlns:a16="http://schemas.microsoft.com/office/drawing/2014/main" id="{CB0841B2-3408-4789-B6F6-B1E364BD9749}"/>
                </a:ext>
              </a:extLst>
            </p:cNvPr>
            <p:cNvSpPr>
              <a:spLocks noChangeArrowheads="1"/>
            </p:cNvSpPr>
            <p:nvPr/>
          </p:nvSpPr>
          <p:spPr bwMode="auto">
            <a:xfrm>
              <a:off x="8460" y="7515"/>
              <a:ext cx="1152" cy="1152"/>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3" name="Oval 29">
              <a:extLst>
                <a:ext uri="{FF2B5EF4-FFF2-40B4-BE49-F238E27FC236}">
                  <a16:creationId xmlns:a16="http://schemas.microsoft.com/office/drawing/2014/main" id="{29C89490-48D6-4FB1-B1D1-148BF3E6E397}"/>
                </a:ext>
              </a:extLst>
            </p:cNvPr>
            <p:cNvSpPr>
              <a:spLocks noChangeArrowheads="1"/>
            </p:cNvSpPr>
            <p:nvPr/>
          </p:nvSpPr>
          <p:spPr bwMode="auto">
            <a:xfrm>
              <a:off x="8595" y="7665"/>
              <a:ext cx="864" cy="864"/>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4" name="Oval 30">
              <a:extLst>
                <a:ext uri="{FF2B5EF4-FFF2-40B4-BE49-F238E27FC236}">
                  <a16:creationId xmlns:a16="http://schemas.microsoft.com/office/drawing/2014/main" id="{9CD609A5-BCF5-481D-89C9-94952BCAE9C8}"/>
                </a:ext>
              </a:extLst>
            </p:cNvPr>
            <p:cNvSpPr>
              <a:spLocks noChangeArrowheads="1"/>
            </p:cNvSpPr>
            <p:nvPr/>
          </p:nvSpPr>
          <p:spPr bwMode="auto">
            <a:xfrm>
              <a:off x="8745" y="7815"/>
              <a:ext cx="576" cy="576"/>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51" name="Oval 31">
              <a:extLst>
                <a:ext uri="{FF2B5EF4-FFF2-40B4-BE49-F238E27FC236}">
                  <a16:creationId xmlns:a16="http://schemas.microsoft.com/office/drawing/2014/main" id="{F3052E12-7449-442D-99AD-D4E94823C63F}"/>
                </a:ext>
              </a:extLst>
            </p:cNvPr>
            <p:cNvSpPr>
              <a:spLocks noChangeArrowheads="1"/>
            </p:cNvSpPr>
            <p:nvPr/>
          </p:nvSpPr>
          <p:spPr bwMode="auto">
            <a:xfrm>
              <a:off x="8955" y="8025"/>
              <a:ext cx="144" cy="145"/>
            </a:xfrm>
            <a:prstGeom prst="ellipse">
              <a:avLst/>
            </a:prstGeom>
            <a:solidFill>
              <a:srgbClr val="000000"/>
            </a:solidFill>
            <a:ln w="38100">
              <a:noFill/>
              <a:round/>
              <a:headEnd/>
              <a:tailEnd/>
            </a:ln>
            <a:effectLst>
              <a:outerShdw dist="28398" dir="3806097" algn="ctr" rotWithShape="0">
                <a:srgbClr val="7F7F7F">
                  <a:alpha val="50000"/>
                </a:srgbClr>
              </a:outerShdw>
            </a:effectLst>
          </p:spPr>
          <p:txBody>
            <a:bodyPr/>
            <a:lstStyle/>
            <a:p>
              <a:pPr>
                <a:defRPr/>
              </a:pPr>
              <a:endParaRPr lang="en-US">
                <a:latin typeface="Arial" charset="0"/>
              </a:endParaRPr>
            </a:p>
          </p:txBody>
        </p:sp>
      </p:grpSp>
      <p:sp>
        <p:nvSpPr>
          <p:cNvPr id="18" name="Text Box 20">
            <a:extLst>
              <a:ext uri="{FF2B5EF4-FFF2-40B4-BE49-F238E27FC236}">
                <a16:creationId xmlns:a16="http://schemas.microsoft.com/office/drawing/2014/main" id="{857DC7CE-FD00-43BF-A25B-5480F86B2443}"/>
              </a:ext>
            </a:extLst>
          </p:cNvPr>
          <p:cNvSpPr txBox="1">
            <a:spLocks noChangeArrowheads="1"/>
          </p:cNvSpPr>
          <p:nvPr/>
        </p:nvSpPr>
        <p:spPr bwMode="auto">
          <a:xfrm>
            <a:off x="7557788" y="3336925"/>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i="1">
                <a:solidFill>
                  <a:srgbClr val="0000FF"/>
                </a:solidFill>
                <a:latin typeface="Trebuchet MS" panose="020B0603020202020204" pitchFamily="34" charset="0"/>
              </a:rPr>
              <a:t>e-</a:t>
            </a:r>
          </a:p>
        </p:txBody>
      </p:sp>
      <p:sp>
        <p:nvSpPr>
          <p:cNvPr id="19" name="Text Box 20">
            <a:extLst>
              <a:ext uri="{FF2B5EF4-FFF2-40B4-BE49-F238E27FC236}">
                <a16:creationId xmlns:a16="http://schemas.microsoft.com/office/drawing/2014/main" id="{79E83F09-0E14-4605-B262-087BA87F81BD}"/>
              </a:ext>
            </a:extLst>
          </p:cNvPr>
          <p:cNvSpPr txBox="1">
            <a:spLocks noChangeArrowheads="1"/>
          </p:cNvSpPr>
          <p:nvPr/>
        </p:nvSpPr>
        <p:spPr bwMode="auto">
          <a:xfrm>
            <a:off x="2562060" y="3317875"/>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i="1" dirty="0">
                <a:solidFill>
                  <a:srgbClr val="0000FF"/>
                </a:solidFill>
                <a:latin typeface="Trebuchet MS" panose="020B0603020202020204" pitchFamily="34" charset="0"/>
              </a:rPr>
              <a:t>e-</a:t>
            </a:r>
          </a:p>
        </p:txBody>
      </p:sp>
      <p:sp>
        <p:nvSpPr>
          <p:cNvPr id="4116" name="Text Box 20">
            <a:extLst>
              <a:ext uri="{FF2B5EF4-FFF2-40B4-BE49-F238E27FC236}">
                <a16:creationId xmlns:a16="http://schemas.microsoft.com/office/drawing/2014/main" id="{48287659-A95E-4765-8429-BDED6E636D3C}"/>
              </a:ext>
            </a:extLst>
          </p:cNvPr>
          <p:cNvSpPr txBox="1">
            <a:spLocks noChangeArrowheads="1"/>
          </p:cNvSpPr>
          <p:nvPr/>
        </p:nvSpPr>
        <p:spPr bwMode="auto">
          <a:xfrm>
            <a:off x="5187921" y="4895850"/>
            <a:ext cx="3355975" cy="1200150"/>
          </a:xfrm>
          <a:prstGeom prst="rect">
            <a:avLst/>
          </a:prstGeom>
          <a:solidFill>
            <a:schemeClr val="bg1"/>
          </a:solidFill>
          <a:ln w="15875" cmpd="dbl">
            <a:solidFill>
              <a:srgbClr val="0000FF"/>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i="1" dirty="0">
                <a:solidFill>
                  <a:srgbClr val="0000FF"/>
                </a:solidFill>
                <a:latin typeface="Trebuchet MS" panose="020B0603020202020204" pitchFamily="34" charset="0"/>
              </a:rPr>
              <a:t>Easier to remove e- = e- further away from nucleus = lower I.E.</a:t>
            </a:r>
          </a:p>
        </p:txBody>
      </p:sp>
      <p:sp>
        <p:nvSpPr>
          <p:cNvPr id="20" name="Text Box 20">
            <a:extLst>
              <a:ext uri="{FF2B5EF4-FFF2-40B4-BE49-F238E27FC236}">
                <a16:creationId xmlns:a16="http://schemas.microsoft.com/office/drawing/2014/main" id="{FF47455F-B9D1-4FB1-87A9-D9301689F03E}"/>
              </a:ext>
            </a:extLst>
          </p:cNvPr>
          <p:cNvSpPr txBox="1">
            <a:spLocks noChangeArrowheads="1"/>
          </p:cNvSpPr>
          <p:nvPr/>
        </p:nvSpPr>
        <p:spPr bwMode="auto">
          <a:xfrm>
            <a:off x="682625" y="4895850"/>
            <a:ext cx="3581400" cy="1200150"/>
          </a:xfrm>
          <a:prstGeom prst="rect">
            <a:avLst/>
          </a:prstGeom>
          <a:solidFill>
            <a:schemeClr val="bg1"/>
          </a:solidFill>
          <a:ln w="15875" cmpd="dbl">
            <a:solidFill>
              <a:srgbClr val="0000FF"/>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i="1">
                <a:solidFill>
                  <a:srgbClr val="0000FF"/>
                </a:solidFill>
                <a:latin typeface="Trebuchet MS" panose="020B0603020202020204" pitchFamily="34" charset="0"/>
              </a:rPr>
              <a:t>More difficult to remove e- = e- closer to nucleus = higher I.E.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116"/>
                                        </p:tgtEl>
                                        <p:attrNameLst>
                                          <p:attrName>style.visibility</p:attrName>
                                        </p:attrNameLst>
                                      </p:cBhvr>
                                      <p:to>
                                        <p:strVal val="visible"/>
                                      </p:to>
                                    </p:set>
                                    <p:animEffect transition="in" filter="fade">
                                      <p:cBhvr>
                                        <p:cTn id="40" dur="500"/>
                                        <p:tgtEl>
                                          <p:spTgt spid="4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4116"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a:extLst>
              <a:ext uri="{FF2B5EF4-FFF2-40B4-BE49-F238E27FC236}">
                <a16:creationId xmlns:a16="http://schemas.microsoft.com/office/drawing/2014/main" id="{4F5E25C2-8A42-48A8-B501-08AEBD114C45}"/>
              </a:ext>
            </a:extLst>
          </p:cNvPr>
          <p:cNvSpPr>
            <a:spLocks noGrp="1"/>
          </p:cNvSpPr>
          <p:nvPr>
            <p:ph idx="1"/>
          </p:nvPr>
        </p:nvSpPr>
        <p:spPr>
          <a:xfrm>
            <a:off x="190500" y="723900"/>
            <a:ext cx="8763000" cy="5410200"/>
          </a:xfrm>
          <a:solidFill>
            <a:srgbClr val="FFFFFF">
              <a:alpha val="60000"/>
            </a:srgbClr>
          </a:solidFill>
          <a:ln w="38100">
            <a:solidFill>
              <a:schemeClr val="bg1"/>
            </a:solidFill>
          </a:ln>
        </p:spPr>
        <p:txBody>
          <a:bodyPr/>
          <a:lstStyle/>
          <a:p>
            <a:pPr marL="0" indent="0">
              <a:buFontTx/>
              <a:buNone/>
              <a:defRPr/>
            </a:pPr>
            <a:r>
              <a:rPr lang="en-US" sz="4000" b="1" dirty="0">
                <a:latin typeface="Trebuchet MS" pitchFamily="34" charset="0"/>
              </a:rPr>
              <a:t>Period trend: </a:t>
            </a:r>
            <a:r>
              <a:rPr lang="en-US" sz="4000" i="1" dirty="0">
                <a:solidFill>
                  <a:srgbClr val="0000FF"/>
                </a:solidFill>
                <a:latin typeface="Trebuchet MS" pitchFamily="34" charset="0"/>
              </a:rPr>
              <a:t>I.E. increases as you move across a period due to an increased effective nuclear charge</a:t>
            </a:r>
          </a:p>
          <a:p>
            <a:pPr lvl="1">
              <a:buFontTx/>
              <a:buNone/>
              <a:defRPr/>
            </a:pPr>
            <a:endParaRPr lang="en-US" sz="4000" dirty="0">
              <a:latin typeface="Trebuchet MS" pitchFamily="34" charset="0"/>
            </a:endParaRPr>
          </a:p>
          <a:p>
            <a:pPr marL="0" lvl="1" indent="9525">
              <a:buFontTx/>
              <a:buNone/>
              <a:defRPr/>
            </a:pPr>
            <a:r>
              <a:rPr lang="en-US" sz="4000" dirty="0">
                <a:latin typeface="Trebuchet MS" pitchFamily="34" charset="0"/>
              </a:rPr>
              <a:t>Electrons are more attracted to the nucleus due an increased number of protons and therefore </a:t>
            </a:r>
            <a:r>
              <a:rPr lang="en-US" sz="4000" i="1" dirty="0">
                <a:solidFill>
                  <a:srgbClr val="0000FF"/>
                </a:solidFill>
                <a:latin typeface="Trebuchet MS" pitchFamily="34" charset="0"/>
              </a:rPr>
              <a:t>more I.E. is required to remove the electron.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665FB22B-5ABA-4CE2-ABF3-5A685FBF9EE3}"/>
              </a:ext>
            </a:extLst>
          </p:cNvPr>
          <p:cNvSpPr>
            <a:spLocks noGrp="1"/>
          </p:cNvSpPr>
          <p:nvPr>
            <p:ph type="title"/>
          </p:nvPr>
        </p:nvSpPr>
        <p:spPr>
          <a:xfrm>
            <a:off x="457200" y="274638"/>
            <a:ext cx="8229600" cy="1143000"/>
          </a:xfrm>
          <a:solidFill>
            <a:srgbClr val="FFFFFF">
              <a:alpha val="60000"/>
            </a:srgbClr>
          </a:solidFill>
          <a:ln w="38100">
            <a:solidFill>
              <a:schemeClr val="bg1"/>
            </a:solidFill>
          </a:ln>
        </p:spPr>
        <p:txBody>
          <a:bodyPr/>
          <a:lstStyle/>
          <a:p>
            <a:r>
              <a:rPr lang="en-US" altLang="en-US" sz="4000" b="1" dirty="0">
                <a:solidFill>
                  <a:srgbClr val="0000FF"/>
                </a:solidFill>
                <a:latin typeface="Trebuchet MS" panose="020B0603020202020204" pitchFamily="34" charset="0"/>
              </a:rPr>
              <a:t>1</a:t>
            </a:r>
            <a:r>
              <a:rPr lang="en-US" altLang="en-US" sz="4000" b="1" baseline="30000" dirty="0">
                <a:solidFill>
                  <a:srgbClr val="0000FF"/>
                </a:solidFill>
                <a:latin typeface="Trebuchet MS" panose="020B0603020202020204" pitchFamily="34" charset="0"/>
              </a:rPr>
              <a:t>st</a:t>
            </a:r>
            <a:r>
              <a:rPr lang="en-US" altLang="en-US" sz="4000" b="1" dirty="0">
                <a:solidFill>
                  <a:srgbClr val="0000FF"/>
                </a:solidFill>
                <a:latin typeface="Trebuchet MS" panose="020B0603020202020204" pitchFamily="34" charset="0"/>
              </a:rPr>
              <a:t> Ionization Energies for Elements in the First 6 Periods</a:t>
            </a:r>
          </a:p>
        </p:txBody>
      </p:sp>
      <p:pic>
        <p:nvPicPr>
          <p:cNvPr id="9220" name="Picture 3" descr="ch07_63">
            <a:extLst>
              <a:ext uri="{FF2B5EF4-FFF2-40B4-BE49-F238E27FC236}">
                <a16:creationId xmlns:a16="http://schemas.microsoft.com/office/drawing/2014/main" id="{4B1D9EDD-44DA-46F1-B3F3-6F041854D0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524000"/>
            <a:ext cx="7239000" cy="5110163"/>
          </a:xfrm>
          <a:prstGeom prst="rect">
            <a:avLst/>
          </a:prstGeom>
          <a:noFill/>
          <a:ln w="12700">
            <a:solidFill>
              <a:srgbClr val="000000"/>
            </a:solidFill>
            <a:miter lim="800000"/>
            <a:headEnd/>
            <a:tailEnd/>
          </a:ln>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127A081-5180-4D29-8C83-0731501756EE}"/>
              </a:ext>
            </a:extLst>
          </p:cNvPr>
          <p:cNvSpPr>
            <a:spLocks noGrp="1"/>
          </p:cNvSpPr>
          <p:nvPr>
            <p:ph idx="1"/>
          </p:nvPr>
        </p:nvSpPr>
        <p:spPr>
          <a:xfrm>
            <a:off x="457200" y="1905000"/>
            <a:ext cx="8229600" cy="3786982"/>
          </a:xfrm>
          <a:solidFill>
            <a:srgbClr val="FFFFFF">
              <a:alpha val="60000"/>
            </a:srgbClr>
          </a:solidFill>
          <a:ln w="38100">
            <a:solidFill>
              <a:schemeClr val="bg1"/>
            </a:solidFill>
          </a:ln>
        </p:spPr>
        <p:txBody>
          <a:bodyPr anchor="ctr"/>
          <a:lstStyle/>
          <a:p>
            <a:pPr marL="0" indent="0">
              <a:buFontTx/>
              <a:buNone/>
            </a:pPr>
            <a:r>
              <a:rPr lang="en-US" altLang="en-US" sz="4000" dirty="0">
                <a:latin typeface="Trebuchet MS" panose="020B0603020202020204" pitchFamily="34" charset="0"/>
              </a:rPr>
              <a:t>It always requires more energy to remove </a:t>
            </a:r>
            <a:r>
              <a:rPr lang="en-US" altLang="en-US" sz="4000" i="1" dirty="0">
                <a:latin typeface="Trebuchet MS" panose="020B0603020202020204" pitchFamily="34" charset="0"/>
              </a:rPr>
              <a:t>a</a:t>
            </a:r>
            <a:r>
              <a:rPr lang="en-US" altLang="en-US" sz="4000" i="1" dirty="0">
                <a:solidFill>
                  <a:srgbClr val="0000FF"/>
                </a:solidFill>
                <a:latin typeface="Trebuchet MS" panose="020B0603020202020204" pitchFamily="34" charset="0"/>
              </a:rPr>
              <a:t> 2</a:t>
            </a:r>
            <a:r>
              <a:rPr lang="en-US" altLang="en-US" sz="4000" i="1" baseline="30000" dirty="0">
                <a:solidFill>
                  <a:srgbClr val="0000FF"/>
                </a:solidFill>
                <a:latin typeface="Trebuchet MS" panose="020B0603020202020204" pitchFamily="34" charset="0"/>
              </a:rPr>
              <a:t>nd</a:t>
            </a:r>
            <a:r>
              <a:rPr lang="en-US" altLang="en-US" sz="4000" i="1" dirty="0">
                <a:solidFill>
                  <a:srgbClr val="0000FF"/>
                </a:solidFill>
                <a:latin typeface="Trebuchet MS" panose="020B0603020202020204" pitchFamily="34" charset="0"/>
              </a:rPr>
              <a:t> or 3</a:t>
            </a:r>
            <a:r>
              <a:rPr lang="en-US" altLang="en-US" sz="4000" i="1" baseline="30000" dirty="0">
                <a:solidFill>
                  <a:srgbClr val="0000FF"/>
                </a:solidFill>
                <a:latin typeface="Trebuchet MS" panose="020B0603020202020204" pitchFamily="34" charset="0"/>
              </a:rPr>
              <a:t>rd</a:t>
            </a:r>
            <a:r>
              <a:rPr lang="en-US" altLang="en-US" sz="4000" i="1" dirty="0">
                <a:solidFill>
                  <a:srgbClr val="0000FF"/>
                </a:solidFill>
                <a:latin typeface="Trebuchet MS" panose="020B0603020202020204" pitchFamily="34" charset="0"/>
              </a:rPr>
              <a:t> electron because they are more attracted to a positive ion than to a neutral atom.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plus(in)">
                                      <p:cBhvr>
                                        <p:cTn id="7" dur="5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a:extLst>
              <a:ext uri="{FF2B5EF4-FFF2-40B4-BE49-F238E27FC236}">
                <a16:creationId xmlns:a16="http://schemas.microsoft.com/office/drawing/2014/main" id="{00561B94-068D-4D7A-910D-916273137C63}"/>
              </a:ext>
            </a:extLst>
          </p:cNvPr>
          <p:cNvSpPr>
            <a:spLocks noGrp="1"/>
          </p:cNvSpPr>
          <p:nvPr>
            <p:ph idx="1"/>
          </p:nvPr>
        </p:nvSpPr>
        <p:spPr>
          <a:xfrm>
            <a:off x="342900" y="861219"/>
            <a:ext cx="8458200" cy="5135562"/>
          </a:xfrm>
          <a:solidFill>
            <a:srgbClr val="FFFFFF">
              <a:alpha val="60000"/>
            </a:srgbClr>
          </a:solidFill>
          <a:ln w="38100">
            <a:solidFill>
              <a:schemeClr val="bg1"/>
            </a:solidFill>
          </a:ln>
        </p:spPr>
        <p:txBody>
          <a:bodyPr/>
          <a:lstStyle/>
          <a:p>
            <a:r>
              <a:rPr lang="en-US" altLang="en-US" sz="3600" b="1" dirty="0">
                <a:solidFill>
                  <a:srgbClr val="000000"/>
                </a:solidFill>
                <a:latin typeface="Trebuchet MS" panose="020B0603020202020204" pitchFamily="34" charset="0"/>
              </a:rPr>
              <a:t>1</a:t>
            </a:r>
            <a:r>
              <a:rPr lang="en-US" altLang="en-US" sz="3600" b="1" baseline="30000" dirty="0">
                <a:solidFill>
                  <a:srgbClr val="000000"/>
                </a:solidFill>
                <a:latin typeface="Trebuchet MS" panose="020B0603020202020204" pitchFamily="34" charset="0"/>
              </a:rPr>
              <a:t>st</a:t>
            </a:r>
            <a:r>
              <a:rPr lang="en-US" altLang="en-US" sz="3600" b="1" dirty="0">
                <a:solidFill>
                  <a:srgbClr val="000000"/>
                </a:solidFill>
                <a:latin typeface="Trebuchet MS" panose="020B0603020202020204" pitchFamily="34" charset="0"/>
              </a:rPr>
              <a:t> I.E. </a:t>
            </a:r>
            <a:r>
              <a:rPr lang="en-US" altLang="en-US" sz="3600" dirty="0">
                <a:solidFill>
                  <a:srgbClr val="000000"/>
                </a:solidFill>
                <a:latin typeface="Trebuchet MS" panose="020B0603020202020204" pitchFamily="34" charset="0"/>
              </a:rPr>
              <a:t>- </a:t>
            </a:r>
            <a:r>
              <a:rPr lang="en-US" altLang="en-US" sz="3600" i="1" dirty="0">
                <a:latin typeface="Trebuchet MS" panose="020B0603020202020204" pitchFamily="34" charset="0"/>
              </a:rPr>
              <a:t>Energy required to remove the </a:t>
            </a:r>
            <a:r>
              <a:rPr lang="en-US" altLang="en-US" sz="3600" i="1" dirty="0">
                <a:solidFill>
                  <a:srgbClr val="0000FF"/>
                </a:solidFill>
                <a:latin typeface="Trebuchet MS" panose="020B0603020202020204" pitchFamily="34" charset="0"/>
              </a:rPr>
              <a:t>1</a:t>
            </a:r>
            <a:r>
              <a:rPr lang="en-US" altLang="en-US" sz="3600" i="1" baseline="30000" dirty="0">
                <a:solidFill>
                  <a:srgbClr val="0000FF"/>
                </a:solidFill>
                <a:latin typeface="Trebuchet MS" panose="020B0603020202020204" pitchFamily="34" charset="0"/>
              </a:rPr>
              <a:t>st</a:t>
            </a:r>
            <a:r>
              <a:rPr lang="en-US" altLang="en-US" sz="3600" i="1" dirty="0">
                <a:solidFill>
                  <a:srgbClr val="0000FF"/>
                </a:solidFill>
                <a:latin typeface="Trebuchet MS" panose="020B0603020202020204" pitchFamily="34" charset="0"/>
              </a:rPr>
              <a:t> </a:t>
            </a:r>
            <a:r>
              <a:rPr lang="en-US" altLang="en-US" sz="3600" i="1" dirty="0">
                <a:latin typeface="Trebuchet MS" panose="020B0603020202020204" pitchFamily="34" charset="0"/>
              </a:rPr>
              <a:t>electron.</a:t>
            </a:r>
            <a:endParaRPr lang="en-US" altLang="en-US" sz="3600" i="1" dirty="0">
              <a:solidFill>
                <a:srgbClr val="0000FF"/>
              </a:solidFill>
              <a:latin typeface="Trebuchet MS" panose="020B0603020202020204" pitchFamily="34" charset="0"/>
            </a:endParaRPr>
          </a:p>
          <a:p>
            <a:r>
              <a:rPr lang="en-US" altLang="en-US" sz="3600" b="1" dirty="0">
                <a:solidFill>
                  <a:srgbClr val="000000"/>
                </a:solidFill>
                <a:latin typeface="Trebuchet MS" panose="020B0603020202020204" pitchFamily="34" charset="0"/>
              </a:rPr>
              <a:t>2</a:t>
            </a:r>
            <a:r>
              <a:rPr lang="en-US" altLang="en-US" sz="3600" b="1" baseline="30000" dirty="0">
                <a:solidFill>
                  <a:srgbClr val="000000"/>
                </a:solidFill>
                <a:latin typeface="Trebuchet MS" panose="020B0603020202020204" pitchFamily="34" charset="0"/>
              </a:rPr>
              <a:t>nd</a:t>
            </a:r>
            <a:r>
              <a:rPr lang="en-US" altLang="en-US" sz="3600" b="1" dirty="0">
                <a:solidFill>
                  <a:srgbClr val="000000"/>
                </a:solidFill>
                <a:latin typeface="Trebuchet MS" panose="020B0603020202020204" pitchFamily="34" charset="0"/>
              </a:rPr>
              <a:t> I.E. </a:t>
            </a:r>
            <a:r>
              <a:rPr lang="en-US" altLang="en-US" sz="3600" dirty="0">
                <a:solidFill>
                  <a:srgbClr val="000000"/>
                </a:solidFill>
                <a:latin typeface="Trebuchet MS" panose="020B0603020202020204" pitchFamily="34" charset="0"/>
              </a:rPr>
              <a:t>- </a:t>
            </a:r>
            <a:r>
              <a:rPr lang="en-US" altLang="en-US" sz="3600" i="1" dirty="0">
                <a:latin typeface="Trebuchet MS" panose="020B0603020202020204" pitchFamily="34" charset="0"/>
              </a:rPr>
              <a:t>Energy required to remove the </a:t>
            </a:r>
            <a:r>
              <a:rPr lang="en-US" altLang="en-US" sz="3600" i="1" dirty="0">
                <a:solidFill>
                  <a:srgbClr val="0000FF"/>
                </a:solidFill>
                <a:latin typeface="Trebuchet MS" panose="020B0603020202020204" pitchFamily="34" charset="0"/>
              </a:rPr>
              <a:t>2</a:t>
            </a:r>
            <a:r>
              <a:rPr lang="en-US" altLang="en-US" sz="3600" i="1" baseline="30000" dirty="0">
                <a:solidFill>
                  <a:srgbClr val="0000FF"/>
                </a:solidFill>
                <a:latin typeface="Trebuchet MS" panose="020B0603020202020204" pitchFamily="34" charset="0"/>
              </a:rPr>
              <a:t>nd</a:t>
            </a:r>
            <a:r>
              <a:rPr lang="en-US" altLang="en-US" sz="3600" i="1" dirty="0">
                <a:solidFill>
                  <a:srgbClr val="0000FF"/>
                </a:solidFill>
                <a:latin typeface="Trebuchet MS" panose="020B0603020202020204" pitchFamily="34" charset="0"/>
              </a:rPr>
              <a:t> </a:t>
            </a:r>
            <a:r>
              <a:rPr lang="en-US" altLang="en-US" sz="3600" i="1" dirty="0">
                <a:latin typeface="Trebuchet MS" panose="020B0603020202020204" pitchFamily="34" charset="0"/>
              </a:rPr>
              <a:t>electron.</a:t>
            </a:r>
            <a:endParaRPr lang="en-US" altLang="en-US" sz="3600" i="1" dirty="0">
              <a:solidFill>
                <a:srgbClr val="0000FF"/>
              </a:solidFill>
              <a:latin typeface="Trebuchet MS" panose="020B0603020202020204" pitchFamily="34" charset="0"/>
            </a:endParaRPr>
          </a:p>
          <a:p>
            <a:r>
              <a:rPr lang="en-US" altLang="en-US" sz="3600" b="1" dirty="0">
                <a:solidFill>
                  <a:srgbClr val="000000"/>
                </a:solidFill>
                <a:latin typeface="Trebuchet MS" panose="020B0603020202020204" pitchFamily="34" charset="0"/>
              </a:rPr>
              <a:t>3</a:t>
            </a:r>
            <a:r>
              <a:rPr lang="en-US" altLang="en-US" sz="3600" b="1" baseline="30000" dirty="0">
                <a:solidFill>
                  <a:srgbClr val="000000"/>
                </a:solidFill>
                <a:latin typeface="Trebuchet MS" panose="020B0603020202020204" pitchFamily="34" charset="0"/>
              </a:rPr>
              <a:t>rd</a:t>
            </a:r>
            <a:r>
              <a:rPr lang="en-US" altLang="en-US" sz="3600" b="1" dirty="0">
                <a:solidFill>
                  <a:srgbClr val="000000"/>
                </a:solidFill>
                <a:latin typeface="Trebuchet MS" panose="020B0603020202020204" pitchFamily="34" charset="0"/>
              </a:rPr>
              <a:t> I.E. </a:t>
            </a:r>
            <a:r>
              <a:rPr lang="en-US" altLang="en-US" sz="3600" dirty="0">
                <a:solidFill>
                  <a:srgbClr val="000000"/>
                </a:solidFill>
                <a:latin typeface="Trebuchet MS" panose="020B0603020202020204" pitchFamily="34" charset="0"/>
              </a:rPr>
              <a:t>- </a:t>
            </a:r>
            <a:r>
              <a:rPr lang="en-US" altLang="en-US" sz="3600" i="1" dirty="0">
                <a:latin typeface="Trebuchet MS" panose="020B0603020202020204" pitchFamily="34" charset="0"/>
              </a:rPr>
              <a:t>Energy required to remove the </a:t>
            </a:r>
            <a:r>
              <a:rPr lang="en-US" altLang="en-US" sz="3600" i="1" dirty="0">
                <a:solidFill>
                  <a:srgbClr val="0000FF"/>
                </a:solidFill>
                <a:latin typeface="Trebuchet MS" panose="020B0603020202020204" pitchFamily="34" charset="0"/>
              </a:rPr>
              <a:t>3</a:t>
            </a:r>
            <a:r>
              <a:rPr lang="en-US" altLang="en-US" sz="3600" i="1" baseline="30000" dirty="0">
                <a:solidFill>
                  <a:srgbClr val="0000FF"/>
                </a:solidFill>
                <a:latin typeface="Trebuchet MS" panose="020B0603020202020204" pitchFamily="34" charset="0"/>
              </a:rPr>
              <a:t>rd</a:t>
            </a:r>
            <a:r>
              <a:rPr lang="en-US" altLang="en-US" sz="3600" i="1" dirty="0">
                <a:solidFill>
                  <a:srgbClr val="0000FF"/>
                </a:solidFill>
                <a:latin typeface="Trebuchet MS" panose="020B0603020202020204" pitchFamily="34" charset="0"/>
              </a:rPr>
              <a:t> </a:t>
            </a:r>
            <a:r>
              <a:rPr lang="en-US" altLang="en-US" sz="3600" i="1" dirty="0">
                <a:latin typeface="Trebuchet MS" panose="020B0603020202020204" pitchFamily="34" charset="0"/>
              </a:rPr>
              <a:t>electron.</a:t>
            </a:r>
            <a:br>
              <a:rPr lang="en-US" altLang="en-US" sz="3400" i="1" dirty="0">
                <a:solidFill>
                  <a:srgbClr val="0000FF"/>
                </a:solidFill>
                <a:latin typeface="Trebuchet MS" panose="020B0603020202020204" pitchFamily="34" charset="0"/>
              </a:rPr>
            </a:br>
            <a:endParaRPr lang="en-US" altLang="en-US" sz="3400" i="1" dirty="0">
              <a:solidFill>
                <a:srgbClr val="0000FF"/>
              </a:solidFill>
              <a:latin typeface="Trebuchet MS" panose="020B0603020202020204" pitchFamily="34" charset="0"/>
            </a:endParaRPr>
          </a:p>
        </p:txBody>
      </p:sp>
      <p:sp>
        <p:nvSpPr>
          <p:cNvPr id="6" name="TextBox 5">
            <a:extLst>
              <a:ext uri="{FF2B5EF4-FFF2-40B4-BE49-F238E27FC236}">
                <a16:creationId xmlns:a16="http://schemas.microsoft.com/office/drawing/2014/main" id="{C0B80123-A0C4-4954-80D1-1FACF89D1E12}"/>
              </a:ext>
            </a:extLst>
          </p:cNvPr>
          <p:cNvSpPr txBox="1"/>
          <p:nvPr/>
        </p:nvSpPr>
        <p:spPr>
          <a:xfrm>
            <a:off x="914400" y="4716959"/>
            <a:ext cx="7315200" cy="769441"/>
          </a:xfrm>
          <a:prstGeom prst="rect">
            <a:avLst/>
          </a:prstGeom>
          <a:noFill/>
          <a:ln w="38100">
            <a:solidFill>
              <a:srgbClr val="0000FF"/>
            </a:solidFill>
          </a:ln>
        </p:spPr>
        <p:txBody>
          <a:bodyPr>
            <a:spAutoFit/>
          </a:bodyPr>
          <a:lstStyle/>
          <a:p>
            <a:pPr algn="ctr" eaLnBrk="0" hangingPunct="0">
              <a:spcBef>
                <a:spcPct val="20000"/>
              </a:spcBef>
              <a:defRPr/>
            </a:pPr>
            <a:r>
              <a:rPr lang="en-US" sz="4400" kern="0" dirty="0">
                <a:solidFill>
                  <a:srgbClr val="0000FF"/>
                </a:solidFill>
                <a:latin typeface="Trebuchet MS" pitchFamily="34" charset="0"/>
              </a:rPr>
              <a:t>1</a:t>
            </a:r>
            <a:r>
              <a:rPr lang="en-US" sz="4400" kern="0" baseline="30000" dirty="0">
                <a:solidFill>
                  <a:srgbClr val="0000FF"/>
                </a:solidFill>
                <a:latin typeface="Trebuchet MS" pitchFamily="34" charset="0"/>
              </a:rPr>
              <a:t>st</a:t>
            </a:r>
            <a:r>
              <a:rPr lang="en-US" sz="4400" kern="0" dirty="0">
                <a:solidFill>
                  <a:srgbClr val="0000FF"/>
                </a:solidFill>
                <a:latin typeface="Trebuchet MS" pitchFamily="34" charset="0"/>
              </a:rPr>
              <a:t> I.E. &lt; 2</a:t>
            </a:r>
            <a:r>
              <a:rPr lang="en-US" sz="4400" kern="0" baseline="30000" dirty="0">
                <a:solidFill>
                  <a:srgbClr val="0000FF"/>
                </a:solidFill>
                <a:latin typeface="Trebuchet MS" pitchFamily="34" charset="0"/>
              </a:rPr>
              <a:t>nd</a:t>
            </a:r>
            <a:r>
              <a:rPr lang="en-US" sz="4400" kern="0" dirty="0">
                <a:solidFill>
                  <a:srgbClr val="0000FF"/>
                </a:solidFill>
                <a:latin typeface="Trebuchet MS" pitchFamily="34" charset="0"/>
              </a:rPr>
              <a:t> I.E. &lt; 3</a:t>
            </a:r>
            <a:r>
              <a:rPr lang="en-US" sz="4400" kern="0" baseline="30000" dirty="0">
                <a:solidFill>
                  <a:srgbClr val="0000FF"/>
                </a:solidFill>
                <a:latin typeface="Trebuchet MS" pitchFamily="34" charset="0"/>
              </a:rPr>
              <a:t>rd</a:t>
            </a:r>
            <a:r>
              <a:rPr lang="en-US" sz="4400" kern="0" dirty="0">
                <a:solidFill>
                  <a:srgbClr val="0000FF"/>
                </a:solidFill>
                <a:latin typeface="Trebuchet MS" pitchFamily="34" charset="0"/>
              </a:rPr>
              <a:t> I.E.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E30F92A7-9251-4BC8-A730-CA07E33B6663}"/>
              </a:ext>
            </a:extLst>
          </p:cNvPr>
          <p:cNvSpPr>
            <a:spLocks noGrp="1" noChangeArrowheads="1"/>
          </p:cNvSpPr>
          <p:nvPr>
            <p:ph type="body" sz="half" idx="1"/>
          </p:nvPr>
        </p:nvSpPr>
        <p:spPr>
          <a:xfrm>
            <a:off x="342900" y="3886200"/>
            <a:ext cx="8496300" cy="2362200"/>
          </a:xfrm>
          <a:solidFill>
            <a:srgbClr val="FFFFFF">
              <a:alpha val="60000"/>
            </a:srgbClr>
          </a:solidFill>
          <a:ln w="38100">
            <a:solidFill>
              <a:schemeClr val="bg1"/>
            </a:solidFill>
          </a:ln>
        </p:spPr>
        <p:txBody>
          <a:bodyPr/>
          <a:lstStyle/>
          <a:p>
            <a:r>
              <a:rPr lang="en-US" altLang="en-US" sz="2800" dirty="0">
                <a:latin typeface="Trebuchet MS" panose="020B0603020202020204" pitchFamily="34" charset="0"/>
              </a:rPr>
              <a:t>There is a very large increase of ionization energy whenever an electron is removed from an atom/ion that is </a:t>
            </a:r>
            <a:r>
              <a:rPr lang="en-US" altLang="en-US" sz="2800" i="1" dirty="0">
                <a:solidFill>
                  <a:srgbClr val="0000FF"/>
                </a:solidFill>
                <a:latin typeface="Trebuchet MS" panose="020B0603020202020204" pitchFamily="34" charset="0"/>
              </a:rPr>
              <a:t>isoelectronic with a noble gas.</a:t>
            </a:r>
          </a:p>
          <a:p>
            <a:r>
              <a:rPr lang="en-US" altLang="en-US" sz="2800" i="1" dirty="0">
                <a:latin typeface="Trebuchet MS" panose="020B0603020202020204" pitchFamily="34" charset="0"/>
              </a:rPr>
              <a:t>This is due to the fact that the electron that is being removed is an </a:t>
            </a:r>
            <a:r>
              <a:rPr lang="en-US" altLang="en-US" sz="2800" i="1" dirty="0">
                <a:solidFill>
                  <a:srgbClr val="0000FF"/>
                </a:solidFill>
                <a:latin typeface="Trebuchet MS" panose="020B0603020202020204" pitchFamily="34" charset="0"/>
              </a:rPr>
              <a:t>inner (core) electron.</a:t>
            </a:r>
          </a:p>
        </p:txBody>
      </p:sp>
      <p:graphicFrame>
        <p:nvGraphicFramePr>
          <p:cNvPr id="30" name="Table 29">
            <a:extLst>
              <a:ext uri="{FF2B5EF4-FFF2-40B4-BE49-F238E27FC236}">
                <a16:creationId xmlns:a16="http://schemas.microsoft.com/office/drawing/2014/main" id="{17DC08C2-C25A-44DF-914C-35DCF0414E4B}"/>
              </a:ext>
            </a:extLst>
          </p:cNvPr>
          <p:cNvGraphicFramePr>
            <a:graphicFrameLocks noGrp="1"/>
          </p:cNvGraphicFramePr>
          <p:nvPr>
            <p:extLst>
              <p:ext uri="{D42A27DB-BD31-4B8C-83A1-F6EECF244321}">
                <p14:modId xmlns:p14="http://schemas.microsoft.com/office/powerpoint/2010/main" val="2931287831"/>
              </p:ext>
            </p:extLst>
          </p:nvPr>
        </p:nvGraphicFramePr>
        <p:xfrm>
          <a:off x="304800" y="304800"/>
          <a:ext cx="8534400" cy="320040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tblGrid>
              <a:tr h="370840">
                <a:tc>
                  <a:txBody>
                    <a:bodyPr/>
                    <a:lstStyle/>
                    <a:p>
                      <a:pPr algn="ctr"/>
                      <a:endParaRPr lang="en-US" sz="2400" dirty="0">
                        <a:latin typeface="Trebuchet MS" pitchFamily="34" charset="0"/>
                      </a:endParaRPr>
                    </a:p>
                    <a:p>
                      <a:pPr algn="ctr"/>
                      <a:endParaRPr lang="en-US" sz="2400" dirty="0">
                        <a:latin typeface="Trebuchet MS" pitchFamily="34" charset="0"/>
                      </a:endParaRPr>
                    </a:p>
                  </a:txBody>
                  <a:tcPr>
                    <a:solidFill>
                      <a:schemeClr val="bg1">
                        <a:lumMod val="85000"/>
                      </a:schemeClr>
                    </a:solidFill>
                  </a:tcPr>
                </a:tc>
                <a:tc>
                  <a:txBody>
                    <a:bodyPr/>
                    <a:lstStyle/>
                    <a:p>
                      <a:pPr algn="ctr"/>
                      <a:r>
                        <a:rPr lang="en-US" sz="2400" dirty="0">
                          <a:latin typeface="Trebuchet MS" pitchFamily="34" charset="0"/>
                        </a:rPr>
                        <a:t>1</a:t>
                      </a:r>
                      <a:r>
                        <a:rPr lang="en-US" sz="2400" baseline="30000" dirty="0">
                          <a:latin typeface="Trebuchet MS" pitchFamily="34" charset="0"/>
                        </a:rPr>
                        <a:t>st</a:t>
                      </a:r>
                      <a:r>
                        <a:rPr lang="en-US" sz="2400" dirty="0">
                          <a:latin typeface="Trebuchet MS" pitchFamily="34" charset="0"/>
                        </a:rPr>
                        <a:t> Ionization Energy</a:t>
                      </a:r>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a:latin typeface="Trebuchet MS" pitchFamily="34" charset="0"/>
                        </a:rPr>
                        <a:t>2</a:t>
                      </a:r>
                      <a:r>
                        <a:rPr lang="en-US" sz="2400" baseline="30000" dirty="0">
                          <a:latin typeface="Trebuchet MS" pitchFamily="34" charset="0"/>
                        </a:rPr>
                        <a:t>nd</a:t>
                      </a:r>
                      <a:r>
                        <a:rPr lang="en-US" sz="2400" baseline="0" dirty="0">
                          <a:latin typeface="Trebuchet MS" pitchFamily="34" charset="0"/>
                        </a:rPr>
                        <a:t> </a:t>
                      </a:r>
                      <a:r>
                        <a:rPr lang="en-US" sz="2400" dirty="0">
                          <a:latin typeface="Trebuchet MS" pitchFamily="34" charset="0"/>
                        </a:rPr>
                        <a:t>Ionization Energy</a:t>
                      </a:r>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a:latin typeface="Trebuchet MS" pitchFamily="34" charset="0"/>
                        </a:rPr>
                        <a:t>3</a:t>
                      </a:r>
                      <a:r>
                        <a:rPr lang="en-US" sz="2400" baseline="30000" dirty="0">
                          <a:latin typeface="Trebuchet MS" pitchFamily="34" charset="0"/>
                        </a:rPr>
                        <a:t>rd</a:t>
                      </a:r>
                      <a:r>
                        <a:rPr lang="en-US" sz="2400" baseline="0" dirty="0">
                          <a:latin typeface="Trebuchet MS" pitchFamily="34" charset="0"/>
                        </a:rPr>
                        <a:t> </a:t>
                      </a:r>
                      <a:r>
                        <a:rPr lang="en-US" sz="2400" dirty="0">
                          <a:latin typeface="Trebuchet MS" pitchFamily="34" charset="0"/>
                        </a:rPr>
                        <a:t>Ionization Energy</a:t>
                      </a: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algn="ctr"/>
                      <a:endParaRPr lang="en-US" sz="2400" dirty="0">
                        <a:latin typeface="Trebuchet MS" pitchFamily="34" charset="0"/>
                      </a:endParaRPr>
                    </a:p>
                    <a:p>
                      <a:pPr algn="ctr"/>
                      <a:endParaRPr lang="en-US" sz="2400" dirty="0">
                        <a:latin typeface="Trebuchet MS" pitchFamily="34" charset="0"/>
                      </a:endParaRPr>
                    </a:p>
                    <a:p>
                      <a:pPr algn="ctr"/>
                      <a:endParaRPr lang="en-US" sz="2400" dirty="0">
                        <a:latin typeface="Trebuchet MS" pitchFamily="34" charset="0"/>
                      </a:endParaRPr>
                    </a:p>
                  </a:txBody>
                  <a:tcPr>
                    <a:solidFill>
                      <a:schemeClr val="bg1"/>
                    </a:solidFill>
                  </a:tcPr>
                </a:tc>
                <a:tc>
                  <a:txBody>
                    <a:bodyPr/>
                    <a:lstStyle/>
                    <a:p>
                      <a:pPr algn="ctr"/>
                      <a:endParaRPr lang="en-US" sz="2400" dirty="0">
                        <a:latin typeface="Trebuchet MS" pitchFamily="34" charset="0"/>
                      </a:endParaRPr>
                    </a:p>
                  </a:txBody>
                  <a:tcPr>
                    <a:solidFill>
                      <a:schemeClr val="bg1"/>
                    </a:solidFill>
                  </a:tcPr>
                </a:tc>
                <a:tc>
                  <a:txBody>
                    <a:bodyPr/>
                    <a:lstStyle/>
                    <a:p>
                      <a:pPr algn="ctr"/>
                      <a:endParaRPr lang="en-US" sz="2400" dirty="0">
                        <a:latin typeface="Trebuchet MS" pitchFamily="34" charset="0"/>
                      </a:endParaRPr>
                    </a:p>
                  </a:txBody>
                  <a:tcPr>
                    <a:solidFill>
                      <a:schemeClr val="bg1"/>
                    </a:solidFill>
                  </a:tcPr>
                </a:tc>
                <a:tc>
                  <a:txBody>
                    <a:bodyPr/>
                    <a:lstStyle/>
                    <a:p>
                      <a:pPr algn="ctr"/>
                      <a:endParaRPr lang="en-US" sz="2400" dirty="0">
                        <a:latin typeface="Trebuchet MS" pitchFamily="34" charset="0"/>
                      </a:endParaRPr>
                    </a:p>
                  </a:txBody>
                  <a:tcPr>
                    <a:solidFill>
                      <a:schemeClr val="bg1"/>
                    </a:solidFill>
                  </a:tcPr>
                </a:tc>
                <a:extLst>
                  <a:ext uri="{0D108BD9-81ED-4DB2-BD59-A6C34878D82A}">
                    <a16:rowId xmlns:a16="http://schemas.microsoft.com/office/drawing/2014/main" val="10001"/>
                  </a:ext>
                </a:extLst>
              </a:tr>
              <a:tr h="370840">
                <a:tc>
                  <a:txBody>
                    <a:bodyPr/>
                    <a:lstStyle/>
                    <a:p>
                      <a:pPr algn="ctr"/>
                      <a:endParaRPr lang="en-US" sz="2400" dirty="0">
                        <a:latin typeface="Trebuchet MS" pitchFamily="34" charset="0"/>
                      </a:endParaRPr>
                    </a:p>
                    <a:p>
                      <a:pPr algn="ctr"/>
                      <a:endParaRPr lang="en-US" sz="2400" dirty="0">
                        <a:latin typeface="Trebuchet MS" pitchFamily="34" charset="0"/>
                      </a:endParaRPr>
                    </a:p>
                    <a:p>
                      <a:pPr algn="ctr"/>
                      <a:endParaRPr lang="en-US" sz="2400" dirty="0">
                        <a:latin typeface="Trebuchet MS" pitchFamily="34" charset="0"/>
                      </a:endParaRPr>
                    </a:p>
                  </a:txBody>
                  <a:tcPr>
                    <a:solidFill>
                      <a:schemeClr val="bg1"/>
                    </a:solidFill>
                  </a:tcPr>
                </a:tc>
                <a:tc>
                  <a:txBody>
                    <a:bodyPr/>
                    <a:lstStyle/>
                    <a:p>
                      <a:pPr algn="ctr"/>
                      <a:endParaRPr lang="en-US" sz="2400" dirty="0">
                        <a:latin typeface="Trebuchet MS" pitchFamily="34" charset="0"/>
                      </a:endParaRPr>
                    </a:p>
                  </a:txBody>
                  <a:tcPr>
                    <a:solidFill>
                      <a:schemeClr val="bg1"/>
                    </a:solidFill>
                  </a:tcPr>
                </a:tc>
                <a:tc>
                  <a:txBody>
                    <a:bodyPr/>
                    <a:lstStyle/>
                    <a:p>
                      <a:pPr algn="ctr"/>
                      <a:endParaRPr lang="en-US" sz="2400" dirty="0">
                        <a:latin typeface="Trebuchet MS" pitchFamily="34" charset="0"/>
                      </a:endParaRPr>
                    </a:p>
                  </a:txBody>
                  <a:tcPr>
                    <a:solidFill>
                      <a:schemeClr val="bg1"/>
                    </a:solidFill>
                  </a:tcPr>
                </a:tc>
                <a:tc>
                  <a:txBody>
                    <a:bodyPr/>
                    <a:lstStyle/>
                    <a:p>
                      <a:pPr algn="ctr"/>
                      <a:endParaRPr lang="en-US" sz="2400" dirty="0">
                        <a:latin typeface="Trebuchet MS" pitchFamily="34" charset="0"/>
                      </a:endParaRPr>
                    </a:p>
                  </a:txBody>
                  <a:tcPr>
                    <a:solidFill>
                      <a:schemeClr val="bg1"/>
                    </a:solidFill>
                  </a:tcPr>
                </a:tc>
                <a:extLst>
                  <a:ext uri="{0D108BD9-81ED-4DB2-BD59-A6C34878D82A}">
                    <a16:rowId xmlns:a16="http://schemas.microsoft.com/office/drawing/2014/main" val="10002"/>
                  </a:ext>
                </a:extLst>
              </a:tr>
            </a:tbl>
          </a:graphicData>
        </a:graphic>
      </p:graphicFrame>
      <p:sp>
        <p:nvSpPr>
          <p:cNvPr id="31" name="TextBox 30">
            <a:extLst>
              <a:ext uri="{FF2B5EF4-FFF2-40B4-BE49-F238E27FC236}">
                <a16:creationId xmlns:a16="http://schemas.microsoft.com/office/drawing/2014/main" id="{3B8CEE15-ED9E-460A-8952-018C7C793BD4}"/>
              </a:ext>
            </a:extLst>
          </p:cNvPr>
          <p:cNvSpPr txBox="1">
            <a:spLocks noChangeArrowheads="1"/>
          </p:cNvSpPr>
          <p:nvPr/>
        </p:nvSpPr>
        <p:spPr bwMode="auto">
          <a:xfrm>
            <a:off x="685800" y="1524000"/>
            <a:ext cx="1600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a:latin typeface="Trebuchet MS" panose="020B0603020202020204" pitchFamily="34" charset="0"/>
              </a:rPr>
              <a:t>Sodium</a:t>
            </a:r>
          </a:p>
        </p:txBody>
      </p:sp>
      <p:sp>
        <p:nvSpPr>
          <p:cNvPr id="32" name="TextBox 31">
            <a:extLst>
              <a:ext uri="{FF2B5EF4-FFF2-40B4-BE49-F238E27FC236}">
                <a16:creationId xmlns:a16="http://schemas.microsoft.com/office/drawing/2014/main" id="{2010313D-669E-4A94-B4FB-33DD1E6C8A0E}"/>
              </a:ext>
            </a:extLst>
          </p:cNvPr>
          <p:cNvSpPr txBox="1">
            <a:spLocks noChangeArrowheads="1"/>
          </p:cNvSpPr>
          <p:nvPr/>
        </p:nvSpPr>
        <p:spPr bwMode="auto">
          <a:xfrm>
            <a:off x="2667000" y="1447800"/>
            <a:ext cx="1752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i="1">
                <a:solidFill>
                  <a:srgbClr val="0000FF"/>
                </a:solidFill>
                <a:latin typeface="Trebuchet MS" panose="020B0603020202020204" pitchFamily="34" charset="0"/>
              </a:rPr>
              <a:t>495.9 kJ</a:t>
            </a:r>
          </a:p>
        </p:txBody>
      </p:sp>
      <p:sp>
        <p:nvSpPr>
          <p:cNvPr id="33" name="TextBox 32">
            <a:extLst>
              <a:ext uri="{FF2B5EF4-FFF2-40B4-BE49-F238E27FC236}">
                <a16:creationId xmlns:a16="http://schemas.microsoft.com/office/drawing/2014/main" id="{5CC914DF-4916-4279-918A-DBD2A3734D0A}"/>
              </a:ext>
            </a:extLst>
          </p:cNvPr>
          <p:cNvSpPr txBox="1">
            <a:spLocks noChangeArrowheads="1"/>
          </p:cNvSpPr>
          <p:nvPr/>
        </p:nvSpPr>
        <p:spPr bwMode="auto">
          <a:xfrm>
            <a:off x="4800600" y="1435100"/>
            <a:ext cx="1752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i="1">
                <a:solidFill>
                  <a:srgbClr val="0000FF"/>
                </a:solidFill>
                <a:latin typeface="Trebuchet MS" panose="020B0603020202020204" pitchFamily="34" charset="0"/>
              </a:rPr>
              <a:t>4,560 kJ</a:t>
            </a:r>
          </a:p>
        </p:txBody>
      </p:sp>
      <p:sp>
        <p:nvSpPr>
          <p:cNvPr id="34" name="TextBox 33">
            <a:extLst>
              <a:ext uri="{FF2B5EF4-FFF2-40B4-BE49-F238E27FC236}">
                <a16:creationId xmlns:a16="http://schemas.microsoft.com/office/drawing/2014/main" id="{FAC785E0-4F5F-40E6-9661-F7E092908FE1}"/>
              </a:ext>
            </a:extLst>
          </p:cNvPr>
          <p:cNvSpPr txBox="1">
            <a:spLocks noChangeArrowheads="1"/>
          </p:cNvSpPr>
          <p:nvPr/>
        </p:nvSpPr>
        <p:spPr bwMode="auto">
          <a:xfrm>
            <a:off x="300038" y="2667000"/>
            <a:ext cx="2209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a:latin typeface="Trebuchet MS" panose="020B0603020202020204" pitchFamily="34" charset="0"/>
              </a:rPr>
              <a:t>Magnesium</a:t>
            </a:r>
          </a:p>
        </p:txBody>
      </p:sp>
      <p:sp>
        <p:nvSpPr>
          <p:cNvPr id="35" name="TextBox 34">
            <a:extLst>
              <a:ext uri="{FF2B5EF4-FFF2-40B4-BE49-F238E27FC236}">
                <a16:creationId xmlns:a16="http://schemas.microsoft.com/office/drawing/2014/main" id="{FD027B01-A955-45E5-83C8-EA2E73D8DD90}"/>
              </a:ext>
            </a:extLst>
          </p:cNvPr>
          <p:cNvSpPr txBox="1">
            <a:spLocks noChangeArrowheads="1"/>
          </p:cNvSpPr>
          <p:nvPr/>
        </p:nvSpPr>
        <p:spPr bwMode="auto">
          <a:xfrm>
            <a:off x="2667000" y="2667000"/>
            <a:ext cx="1752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i="1">
                <a:solidFill>
                  <a:srgbClr val="0000FF"/>
                </a:solidFill>
                <a:latin typeface="Trebuchet MS" panose="020B0603020202020204" pitchFamily="34" charset="0"/>
              </a:rPr>
              <a:t>738.1 kJ</a:t>
            </a:r>
          </a:p>
        </p:txBody>
      </p:sp>
      <p:sp>
        <p:nvSpPr>
          <p:cNvPr id="36" name="TextBox 35">
            <a:extLst>
              <a:ext uri="{FF2B5EF4-FFF2-40B4-BE49-F238E27FC236}">
                <a16:creationId xmlns:a16="http://schemas.microsoft.com/office/drawing/2014/main" id="{D2310276-D628-4C4A-BBBB-7CDD6C8A9067}"/>
              </a:ext>
            </a:extLst>
          </p:cNvPr>
          <p:cNvSpPr txBox="1">
            <a:spLocks noChangeArrowheads="1"/>
          </p:cNvSpPr>
          <p:nvPr/>
        </p:nvSpPr>
        <p:spPr bwMode="auto">
          <a:xfrm>
            <a:off x="4724400" y="2667000"/>
            <a:ext cx="1752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i="1">
                <a:solidFill>
                  <a:srgbClr val="0000FF"/>
                </a:solidFill>
                <a:latin typeface="Trebuchet MS" panose="020B0603020202020204" pitchFamily="34" charset="0"/>
              </a:rPr>
              <a:t>1,450 kJ</a:t>
            </a:r>
          </a:p>
        </p:txBody>
      </p:sp>
      <p:sp>
        <p:nvSpPr>
          <p:cNvPr id="37" name="TextBox 36">
            <a:extLst>
              <a:ext uri="{FF2B5EF4-FFF2-40B4-BE49-F238E27FC236}">
                <a16:creationId xmlns:a16="http://schemas.microsoft.com/office/drawing/2014/main" id="{ED51311A-B011-4075-8BDD-BFF4B443A184}"/>
              </a:ext>
            </a:extLst>
          </p:cNvPr>
          <p:cNvSpPr txBox="1">
            <a:spLocks noChangeArrowheads="1"/>
          </p:cNvSpPr>
          <p:nvPr/>
        </p:nvSpPr>
        <p:spPr bwMode="auto">
          <a:xfrm>
            <a:off x="6934200" y="2667000"/>
            <a:ext cx="1752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i="1">
                <a:solidFill>
                  <a:srgbClr val="0000FF"/>
                </a:solidFill>
                <a:latin typeface="Trebuchet MS" panose="020B0603020202020204" pitchFamily="34" charset="0"/>
              </a:rPr>
              <a:t>7,730 kJ</a:t>
            </a:r>
          </a:p>
        </p:txBody>
      </p:sp>
      <p:sp>
        <p:nvSpPr>
          <p:cNvPr id="18" name="Oval 17">
            <a:extLst>
              <a:ext uri="{FF2B5EF4-FFF2-40B4-BE49-F238E27FC236}">
                <a16:creationId xmlns:a16="http://schemas.microsoft.com/office/drawing/2014/main" id="{BD8C46EC-BAB0-4777-A781-24D34D3D5D85}"/>
              </a:ext>
            </a:extLst>
          </p:cNvPr>
          <p:cNvSpPr/>
          <p:nvPr/>
        </p:nvSpPr>
        <p:spPr>
          <a:xfrm>
            <a:off x="4724400" y="1219200"/>
            <a:ext cx="1828800" cy="990600"/>
          </a:xfrm>
          <a:prstGeom prst="ellipse">
            <a:avLst/>
          </a:prstGeom>
          <a:solidFill>
            <a:srgbClr val="FFFF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124EA7F2-C375-4279-BFA1-837B5D3B2442}"/>
              </a:ext>
            </a:extLst>
          </p:cNvPr>
          <p:cNvSpPr/>
          <p:nvPr/>
        </p:nvSpPr>
        <p:spPr>
          <a:xfrm>
            <a:off x="6858000" y="2438400"/>
            <a:ext cx="1828800" cy="990600"/>
          </a:xfrm>
          <a:prstGeom prst="ellipse">
            <a:avLst/>
          </a:prstGeom>
          <a:solidFill>
            <a:srgbClr val="FFFF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0243">
                                            <p:txEl>
                                              <p:pRg st="0" end="0"/>
                                            </p:txEl>
                                          </p:spTgt>
                                        </p:tgtEl>
                                        <p:attrNameLst>
                                          <p:attrName>style.visibility</p:attrName>
                                        </p:attrNameLst>
                                      </p:cBhvr>
                                      <p:to>
                                        <p:strVal val="visible"/>
                                      </p:to>
                                    </p:set>
                                    <p:animEffect transition="in" filter="checkerboard(across)">
                                      <p:cBhvr>
                                        <p:cTn id="41" dur="500"/>
                                        <p:tgtEl>
                                          <p:spTgt spid="10243">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10243">
                                            <p:txEl>
                                              <p:pRg st="1" end="1"/>
                                            </p:txEl>
                                          </p:spTgt>
                                        </p:tgtEl>
                                        <p:attrNameLst>
                                          <p:attrName>style.visibility</p:attrName>
                                        </p:attrNameLst>
                                      </p:cBhvr>
                                      <p:to>
                                        <p:strVal val="visible"/>
                                      </p:to>
                                    </p:set>
                                    <p:animEffect transition="in" filter="checkerboard(across)">
                                      <p:cBhvr>
                                        <p:cTn id="46" dur="5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P spid="31" grpId="0"/>
      <p:bldP spid="32" grpId="0"/>
      <p:bldP spid="33" grpId="0"/>
      <p:bldP spid="34" grpId="0"/>
      <p:bldP spid="35" grpId="0"/>
      <p:bldP spid="36" grpId="0"/>
      <p:bldP spid="37" grpId="0"/>
      <p:bldP spid="18" grpId="0" animBg="1"/>
      <p:bldP spid="28" grpId="0" animBg="1"/>
    </p:bldLst>
  </p:timing>
</p:sld>
</file>

<file path=ppt/theme/theme1.xml><?xml version="1.0" encoding="utf-8"?>
<a:theme xmlns:a="http://schemas.openxmlformats.org/drawingml/2006/main" name="Default Design">
  <a:themeElements>
    <a:clrScheme name="Custom 2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CC"/>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729</TotalTime>
  <Words>375</Words>
  <Application>Microsoft Office PowerPoint</Application>
  <PresentationFormat>On-screen Show (4:3)</PresentationFormat>
  <Paragraphs>53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Script MT Bold</vt:lpstr>
      <vt:lpstr>Trebuchet MS</vt:lpstr>
      <vt:lpstr>Default Design</vt:lpstr>
      <vt:lpstr>Unit: Periodic Trends</vt:lpstr>
      <vt:lpstr>After today, you should be able to…</vt:lpstr>
      <vt:lpstr>Ionization Energy (I.E.)</vt:lpstr>
      <vt:lpstr>PowerPoint Presentation</vt:lpstr>
      <vt:lpstr>PowerPoint Presentation</vt:lpstr>
      <vt:lpstr>1st Ionization Energies for Elements in the First 6 Periods</vt:lpstr>
      <vt:lpstr>PowerPoint Presentation</vt:lpstr>
      <vt:lpstr>PowerPoint Presentation</vt:lpstr>
      <vt:lpstr>PowerPoint Presentation</vt:lpstr>
      <vt:lpstr>Summary: Ionization Energy</vt:lpstr>
      <vt:lpstr>PowerPoint Presentation</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Periodic Trends</dc:title>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134</cp:revision>
  <dcterms:created xsi:type="dcterms:W3CDTF">2008-10-23T20:55:51Z</dcterms:created>
  <dcterms:modified xsi:type="dcterms:W3CDTF">2019-07-16T01:53:38Z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