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69" r:id="rId3"/>
    <p:sldId id="257" r:id="rId4"/>
    <p:sldId id="258" r:id="rId5"/>
    <p:sldId id="259" r:id="rId6"/>
    <p:sldId id="260" r:id="rId7"/>
    <p:sldId id="263" r:id="rId8"/>
    <p:sldId id="268" r:id="rId9"/>
    <p:sldId id="267" r:id="rId10"/>
    <p:sldId id="264" r:id="rId11"/>
    <p:sldId id="272" r:id="rId12"/>
    <p:sldId id="271" r:id="rId13"/>
    <p:sldId id="273" r:id="rId14"/>
    <p:sldId id="275" r:id="rId15"/>
    <p:sldId id="276"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FF"/>
    <a:srgbClr val="F7CFDC"/>
    <a:srgbClr val="009900"/>
    <a:srgbClr val="000000"/>
    <a:srgbClr val="FF0066"/>
    <a:srgbClr val="9900FF"/>
    <a:srgbClr val="FF99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88" autoAdjust="0"/>
    <p:restoredTop sz="86380" autoAdjust="0"/>
  </p:normalViewPr>
  <p:slideViewPr>
    <p:cSldViewPr>
      <p:cViewPr>
        <p:scale>
          <a:sx n="75" d="100"/>
          <a:sy n="75" d="100"/>
        </p:scale>
        <p:origin x="1488" y="6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D14F4E5C-D6A8-4A4A-9BF7-4C1097F385F9}"/>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a:extLst>
              <a:ext uri="{FF2B5EF4-FFF2-40B4-BE49-F238E27FC236}">
                <a16:creationId xmlns:a16="http://schemas.microsoft.com/office/drawing/2014/main" id="{1618F781-CF51-49EC-9DAD-E2B1D1820F62}"/>
              </a:ext>
            </a:extLst>
          </p:cNvPr>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28676" name="Rectangle 4">
            <a:extLst>
              <a:ext uri="{FF2B5EF4-FFF2-40B4-BE49-F238E27FC236}">
                <a16:creationId xmlns:a16="http://schemas.microsoft.com/office/drawing/2014/main" id="{66811D53-CD14-4A81-87E8-CEC365BF9E63}"/>
              </a:ext>
            </a:extLst>
          </p:cNvPr>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7" name="Rectangle 5">
            <a:extLst>
              <a:ext uri="{FF2B5EF4-FFF2-40B4-BE49-F238E27FC236}">
                <a16:creationId xmlns:a16="http://schemas.microsoft.com/office/drawing/2014/main" id="{8A98AA3D-9E9D-42A7-AD16-5A7919ECAC19}"/>
              </a:ext>
            </a:extLst>
          </p:cNvPr>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4BFFD08-DE55-4B37-88E9-2F4176C66EB2}"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3016F25-D489-4F1D-8B4C-2BFFE5646612}"/>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39B5AB4C-411B-43FF-A5B9-CCFB3EB1D84C}"/>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56910828-F1EC-4680-9906-D861CA97696B}" type="datetimeFigureOut">
              <a:rPr lang="en-US"/>
              <a:pPr>
                <a:defRPr/>
              </a:pPr>
              <a:t>7/15/2019</a:t>
            </a:fld>
            <a:endParaRPr lang="en-US"/>
          </a:p>
        </p:txBody>
      </p:sp>
      <p:sp>
        <p:nvSpPr>
          <p:cNvPr id="4" name="Slide Image Placeholder 3">
            <a:extLst>
              <a:ext uri="{FF2B5EF4-FFF2-40B4-BE49-F238E27FC236}">
                <a16:creationId xmlns:a16="http://schemas.microsoft.com/office/drawing/2014/main" id="{3C5B1C78-82DB-4B5C-A3D5-1F92644BFB6E}"/>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4EED09ED-EF9B-4504-9AA2-8CDB8B599DD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4CFD5EA0-946D-44D9-B6E8-6082022A79A4}"/>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87629D40-264E-4603-90F4-CA58361D0BD5}"/>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E1596D03-6DEE-41DA-8ECE-3D8904FA2FAE}"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DCEF8BB4-95E0-447E-82F3-A6AA7F1A02B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4949C82F-4E89-4B91-9F93-A1BD197DD5E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Usually at the end of this lesson I show the similarities of the behavior of the alkali metals in water.  I throw Li, Na, and K in water and show the similar reactions for each.  If you don’t have access to these substances, I would recommend the video clip found at the end of the Power Point.  </a:t>
            </a:r>
            <a:r>
              <a:rPr lang="en-US" altLang="en-US">
                <a:sym typeface="Wingdings" panose="05000000000000000000" pitchFamily="2" charset="2"/>
              </a:rPr>
              <a:t>  Enjoy! -MsRazz ChemClass</a:t>
            </a:r>
            <a:endParaRPr lang="en-US" altLang="en-US"/>
          </a:p>
        </p:txBody>
      </p:sp>
      <p:sp>
        <p:nvSpPr>
          <p:cNvPr id="19460" name="Slide Number Placeholder 3">
            <a:extLst>
              <a:ext uri="{FF2B5EF4-FFF2-40B4-BE49-F238E27FC236}">
                <a16:creationId xmlns:a16="http://schemas.microsoft.com/office/drawing/2014/main" id="{67A2B87C-12CF-4066-9003-75F2B62DCF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3CA364B-72B2-4676-BDC3-CC63F5978EBC}" type="slidenum">
              <a:rPr lang="en-US" altLang="en-US"/>
              <a:pPr eaLnBrk="1" hangingPunct="1"/>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94D7BE9F-FA95-4154-B47C-CEE0BE354D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8A3B17C9-A3D9-4952-BBB2-84197DB25E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8436" name="Slide Number Placeholder 3">
            <a:extLst>
              <a:ext uri="{FF2B5EF4-FFF2-40B4-BE49-F238E27FC236}">
                <a16:creationId xmlns:a16="http://schemas.microsoft.com/office/drawing/2014/main" id="{2CB5A295-14D0-4F8A-87AE-38500B0C06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45D8418-0C01-4BF3-8087-84596B5C5A8C}" type="slidenum">
              <a:rPr lang="en-US" altLang="en-US"/>
              <a:pPr eaLnBrk="1" hangingPunct="1"/>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596D03-6DEE-41DA-8ECE-3D8904FA2FAE}" type="slidenum">
              <a:rPr lang="en-US" altLang="en-US" smtClean="0"/>
              <a:pPr/>
              <a:t>6</a:t>
            </a:fld>
            <a:endParaRPr lang="en-US" altLang="en-US"/>
          </a:p>
        </p:txBody>
      </p:sp>
    </p:spTree>
    <p:extLst>
      <p:ext uri="{BB962C8B-B14F-4D97-AF65-F5344CB8AC3E}">
        <p14:creationId xmlns:p14="http://schemas.microsoft.com/office/powerpoint/2010/main" val="14620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D2B1EB0C-0AC6-4A4F-B120-BEA85394011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7CF0C8D-437D-4AFB-97B6-3187BC5ED95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313E3EA-D34F-46A0-B8A1-E5D87F833E8A}"/>
              </a:ext>
            </a:extLst>
          </p:cNvPr>
          <p:cNvSpPr>
            <a:spLocks noGrp="1" noChangeArrowheads="1"/>
          </p:cNvSpPr>
          <p:nvPr>
            <p:ph type="sldNum" sz="quarter" idx="12"/>
          </p:nvPr>
        </p:nvSpPr>
        <p:spPr>
          <a:ln/>
        </p:spPr>
        <p:txBody>
          <a:bodyPr/>
          <a:lstStyle>
            <a:lvl1pPr>
              <a:defRPr/>
            </a:lvl1pPr>
          </a:lstStyle>
          <a:p>
            <a:fld id="{6CFEC65A-0C72-4FAF-AC15-9E19B17C4990}" type="slidenum">
              <a:rPr lang="en-US" altLang="en-US"/>
              <a:pPr/>
              <a:t>‹#›</a:t>
            </a:fld>
            <a:endParaRPr lang="en-US" altLang="en-US"/>
          </a:p>
        </p:txBody>
      </p:sp>
    </p:spTree>
    <p:extLst>
      <p:ext uri="{BB962C8B-B14F-4D97-AF65-F5344CB8AC3E}">
        <p14:creationId xmlns:p14="http://schemas.microsoft.com/office/powerpoint/2010/main" val="2476936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B2E2D0A-451F-4226-B208-237DB6BDB4A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EA5E5F3-DBB0-4888-9A53-948CE333F68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CC6B595-4ADF-4A1D-A9B9-5547A1AF671D}"/>
              </a:ext>
            </a:extLst>
          </p:cNvPr>
          <p:cNvSpPr>
            <a:spLocks noGrp="1" noChangeArrowheads="1"/>
          </p:cNvSpPr>
          <p:nvPr>
            <p:ph type="sldNum" sz="quarter" idx="12"/>
          </p:nvPr>
        </p:nvSpPr>
        <p:spPr>
          <a:ln/>
        </p:spPr>
        <p:txBody>
          <a:bodyPr/>
          <a:lstStyle>
            <a:lvl1pPr>
              <a:defRPr/>
            </a:lvl1pPr>
          </a:lstStyle>
          <a:p>
            <a:fld id="{4D426FAA-07DB-4E7D-80DE-4BA0F17B8ED8}" type="slidenum">
              <a:rPr lang="en-US" altLang="en-US"/>
              <a:pPr/>
              <a:t>‹#›</a:t>
            </a:fld>
            <a:endParaRPr lang="en-US" altLang="en-US"/>
          </a:p>
        </p:txBody>
      </p:sp>
    </p:spTree>
    <p:extLst>
      <p:ext uri="{BB962C8B-B14F-4D97-AF65-F5344CB8AC3E}">
        <p14:creationId xmlns:p14="http://schemas.microsoft.com/office/powerpoint/2010/main" val="487981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2ADF0C9-F96F-41DC-AD60-D602634E9FB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497B4E6-A7D3-4E45-BCD5-67580B8FE57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B4F2DE1-D613-4BA6-8043-B9644A30DE84}"/>
              </a:ext>
            </a:extLst>
          </p:cNvPr>
          <p:cNvSpPr>
            <a:spLocks noGrp="1" noChangeArrowheads="1"/>
          </p:cNvSpPr>
          <p:nvPr>
            <p:ph type="sldNum" sz="quarter" idx="12"/>
          </p:nvPr>
        </p:nvSpPr>
        <p:spPr>
          <a:ln/>
        </p:spPr>
        <p:txBody>
          <a:bodyPr/>
          <a:lstStyle>
            <a:lvl1pPr>
              <a:defRPr/>
            </a:lvl1pPr>
          </a:lstStyle>
          <a:p>
            <a:fld id="{61F404D6-8767-4C63-9A21-6F69AAD8A73E}" type="slidenum">
              <a:rPr lang="en-US" altLang="en-US"/>
              <a:pPr/>
              <a:t>‹#›</a:t>
            </a:fld>
            <a:endParaRPr lang="en-US" altLang="en-US"/>
          </a:p>
        </p:txBody>
      </p:sp>
    </p:spTree>
    <p:extLst>
      <p:ext uri="{BB962C8B-B14F-4D97-AF65-F5344CB8AC3E}">
        <p14:creationId xmlns:p14="http://schemas.microsoft.com/office/powerpoint/2010/main" val="720965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a:extLst>
              <a:ext uri="{FF2B5EF4-FFF2-40B4-BE49-F238E27FC236}">
                <a16:creationId xmlns:a16="http://schemas.microsoft.com/office/drawing/2014/main" id="{1468576F-9173-46B8-AA4D-509003EE508B}"/>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D7936C08-452F-4BF0-9CFB-9B35D7B16A0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5E9C6923-B7E3-4062-A69C-FD8D03428B1A}"/>
              </a:ext>
            </a:extLst>
          </p:cNvPr>
          <p:cNvSpPr>
            <a:spLocks noGrp="1" noChangeArrowheads="1"/>
          </p:cNvSpPr>
          <p:nvPr>
            <p:ph type="sldNum" sz="quarter" idx="12"/>
          </p:nvPr>
        </p:nvSpPr>
        <p:spPr>
          <a:ln/>
        </p:spPr>
        <p:txBody>
          <a:bodyPr/>
          <a:lstStyle>
            <a:lvl1pPr>
              <a:defRPr/>
            </a:lvl1pPr>
          </a:lstStyle>
          <a:p>
            <a:fld id="{24C7E8A2-A6CD-457B-8537-3CF99456D322}" type="slidenum">
              <a:rPr lang="en-US" altLang="en-US"/>
              <a:pPr/>
              <a:t>‹#›</a:t>
            </a:fld>
            <a:endParaRPr lang="en-US" altLang="en-US"/>
          </a:p>
        </p:txBody>
      </p:sp>
    </p:spTree>
    <p:extLst>
      <p:ext uri="{BB962C8B-B14F-4D97-AF65-F5344CB8AC3E}">
        <p14:creationId xmlns:p14="http://schemas.microsoft.com/office/powerpoint/2010/main" val="29489957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8229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3938588"/>
            <a:ext cx="8229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8A83154F-2FC4-41CC-A8FC-48AD4FCEF33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79ED939-7382-4FCF-942A-5F18F4F06EC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93EBEBD-1173-4FF4-9296-63AF9B028EB5}"/>
              </a:ext>
            </a:extLst>
          </p:cNvPr>
          <p:cNvSpPr>
            <a:spLocks noGrp="1" noChangeArrowheads="1"/>
          </p:cNvSpPr>
          <p:nvPr>
            <p:ph type="sldNum" sz="quarter" idx="12"/>
          </p:nvPr>
        </p:nvSpPr>
        <p:spPr>
          <a:ln/>
        </p:spPr>
        <p:txBody>
          <a:bodyPr/>
          <a:lstStyle>
            <a:lvl1pPr>
              <a:defRPr/>
            </a:lvl1pPr>
          </a:lstStyle>
          <a:p>
            <a:fld id="{21979DA7-56BD-46E1-BDA9-F7147BF51EEC}" type="slidenum">
              <a:rPr lang="en-US" altLang="en-US"/>
              <a:pPr/>
              <a:t>‹#›</a:t>
            </a:fld>
            <a:endParaRPr lang="en-US" altLang="en-US"/>
          </a:p>
        </p:txBody>
      </p:sp>
    </p:spTree>
    <p:extLst>
      <p:ext uri="{BB962C8B-B14F-4D97-AF65-F5344CB8AC3E}">
        <p14:creationId xmlns:p14="http://schemas.microsoft.com/office/powerpoint/2010/main" val="4087510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6BDDDEA-D482-4088-BAD8-5782CB29BEC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3BFF088-5401-4A7C-81F9-80A7635580D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82D4DD7-6FE9-4CD4-A645-352231A43917}"/>
              </a:ext>
            </a:extLst>
          </p:cNvPr>
          <p:cNvSpPr>
            <a:spLocks noGrp="1" noChangeArrowheads="1"/>
          </p:cNvSpPr>
          <p:nvPr>
            <p:ph type="sldNum" sz="quarter" idx="12"/>
          </p:nvPr>
        </p:nvSpPr>
        <p:spPr>
          <a:ln/>
        </p:spPr>
        <p:txBody>
          <a:bodyPr/>
          <a:lstStyle>
            <a:lvl1pPr>
              <a:defRPr/>
            </a:lvl1pPr>
          </a:lstStyle>
          <a:p>
            <a:fld id="{15D5ACF0-7AB0-49B9-9CA7-EE4A710EF603}" type="slidenum">
              <a:rPr lang="en-US" altLang="en-US"/>
              <a:pPr/>
              <a:t>‹#›</a:t>
            </a:fld>
            <a:endParaRPr lang="en-US" altLang="en-US"/>
          </a:p>
        </p:txBody>
      </p:sp>
    </p:spTree>
    <p:extLst>
      <p:ext uri="{BB962C8B-B14F-4D97-AF65-F5344CB8AC3E}">
        <p14:creationId xmlns:p14="http://schemas.microsoft.com/office/powerpoint/2010/main" val="1690460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BAE12581-0A1A-4E4D-8A9C-38347F53842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8065537-FCCC-4C19-A561-37111900C63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48DCAC2-53B1-4185-9B6E-1376B38FB4B6}"/>
              </a:ext>
            </a:extLst>
          </p:cNvPr>
          <p:cNvSpPr>
            <a:spLocks noGrp="1" noChangeArrowheads="1"/>
          </p:cNvSpPr>
          <p:nvPr>
            <p:ph type="sldNum" sz="quarter" idx="12"/>
          </p:nvPr>
        </p:nvSpPr>
        <p:spPr>
          <a:ln/>
        </p:spPr>
        <p:txBody>
          <a:bodyPr/>
          <a:lstStyle>
            <a:lvl1pPr>
              <a:defRPr/>
            </a:lvl1pPr>
          </a:lstStyle>
          <a:p>
            <a:fld id="{1D578642-379B-40B8-A7CE-2D96D493395A}" type="slidenum">
              <a:rPr lang="en-US" altLang="en-US"/>
              <a:pPr/>
              <a:t>‹#›</a:t>
            </a:fld>
            <a:endParaRPr lang="en-US" altLang="en-US"/>
          </a:p>
        </p:txBody>
      </p:sp>
    </p:spTree>
    <p:extLst>
      <p:ext uri="{BB962C8B-B14F-4D97-AF65-F5344CB8AC3E}">
        <p14:creationId xmlns:p14="http://schemas.microsoft.com/office/powerpoint/2010/main" val="507348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9A776258-5868-4592-9A12-86172A71F20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9B4A06B-AB8B-4DEF-9249-8C1C2DA5C84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C382CAB-BEC5-4D11-BFF6-F81880255198}"/>
              </a:ext>
            </a:extLst>
          </p:cNvPr>
          <p:cNvSpPr>
            <a:spLocks noGrp="1" noChangeArrowheads="1"/>
          </p:cNvSpPr>
          <p:nvPr>
            <p:ph type="sldNum" sz="quarter" idx="12"/>
          </p:nvPr>
        </p:nvSpPr>
        <p:spPr>
          <a:ln/>
        </p:spPr>
        <p:txBody>
          <a:bodyPr/>
          <a:lstStyle>
            <a:lvl1pPr>
              <a:defRPr/>
            </a:lvl1pPr>
          </a:lstStyle>
          <a:p>
            <a:fld id="{D83D413A-972C-4ACC-A5BA-7B8E82446455}" type="slidenum">
              <a:rPr lang="en-US" altLang="en-US"/>
              <a:pPr/>
              <a:t>‹#›</a:t>
            </a:fld>
            <a:endParaRPr lang="en-US" altLang="en-US"/>
          </a:p>
        </p:txBody>
      </p:sp>
    </p:spTree>
    <p:extLst>
      <p:ext uri="{BB962C8B-B14F-4D97-AF65-F5344CB8AC3E}">
        <p14:creationId xmlns:p14="http://schemas.microsoft.com/office/powerpoint/2010/main" val="2448310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A4EB8B66-E37F-4062-A4C4-6563FE25A848}"/>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EB7A2D8C-2D14-4C83-A7A8-58BCF367ADB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70932120-BE72-49D7-AA23-5F243A8F08EE}"/>
              </a:ext>
            </a:extLst>
          </p:cNvPr>
          <p:cNvSpPr>
            <a:spLocks noGrp="1" noChangeArrowheads="1"/>
          </p:cNvSpPr>
          <p:nvPr>
            <p:ph type="sldNum" sz="quarter" idx="12"/>
          </p:nvPr>
        </p:nvSpPr>
        <p:spPr>
          <a:ln/>
        </p:spPr>
        <p:txBody>
          <a:bodyPr/>
          <a:lstStyle>
            <a:lvl1pPr>
              <a:defRPr/>
            </a:lvl1pPr>
          </a:lstStyle>
          <a:p>
            <a:fld id="{067A705D-D012-4566-858E-E019A53BC0F0}" type="slidenum">
              <a:rPr lang="en-US" altLang="en-US"/>
              <a:pPr/>
              <a:t>‹#›</a:t>
            </a:fld>
            <a:endParaRPr lang="en-US" altLang="en-US"/>
          </a:p>
        </p:txBody>
      </p:sp>
    </p:spTree>
    <p:extLst>
      <p:ext uri="{BB962C8B-B14F-4D97-AF65-F5344CB8AC3E}">
        <p14:creationId xmlns:p14="http://schemas.microsoft.com/office/powerpoint/2010/main" val="2386217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388ABE4-B270-41A0-87BB-AD5035CA660B}"/>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EDD0B725-50D2-455C-959F-4A05A032DE2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D488A9C8-9254-4E41-AF89-E011AFB75756}"/>
              </a:ext>
            </a:extLst>
          </p:cNvPr>
          <p:cNvSpPr>
            <a:spLocks noGrp="1" noChangeArrowheads="1"/>
          </p:cNvSpPr>
          <p:nvPr>
            <p:ph type="sldNum" sz="quarter" idx="12"/>
          </p:nvPr>
        </p:nvSpPr>
        <p:spPr>
          <a:ln/>
        </p:spPr>
        <p:txBody>
          <a:bodyPr/>
          <a:lstStyle>
            <a:lvl1pPr>
              <a:defRPr/>
            </a:lvl1pPr>
          </a:lstStyle>
          <a:p>
            <a:fld id="{24990D96-75FA-46D0-9CAF-19E5E79BD106}" type="slidenum">
              <a:rPr lang="en-US" altLang="en-US"/>
              <a:pPr/>
              <a:t>‹#›</a:t>
            </a:fld>
            <a:endParaRPr lang="en-US" altLang="en-US"/>
          </a:p>
        </p:txBody>
      </p:sp>
    </p:spTree>
    <p:extLst>
      <p:ext uri="{BB962C8B-B14F-4D97-AF65-F5344CB8AC3E}">
        <p14:creationId xmlns:p14="http://schemas.microsoft.com/office/powerpoint/2010/main" val="2254271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74A33AF-369B-461E-9AC1-D9296C4F7BF9}"/>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8F74D7BE-A139-4888-8F71-05857CB5D12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04798CCA-1FB7-497B-942C-DEC2409A060A}"/>
              </a:ext>
            </a:extLst>
          </p:cNvPr>
          <p:cNvSpPr>
            <a:spLocks noGrp="1" noChangeArrowheads="1"/>
          </p:cNvSpPr>
          <p:nvPr>
            <p:ph type="sldNum" sz="quarter" idx="12"/>
          </p:nvPr>
        </p:nvSpPr>
        <p:spPr>
          <a:ln/>
        </p:spPr>
        <p:txBody>
          <a:bodyPr/>
          <a:lstStyle>
            <a:lvl1pPr>
              <a:defRPr/>
            </a:lvl1pPr>
          </a:lstStyle>
          <a:p>
            <a:fld id="{4FB72350-3268-45A6-9536-69ADAD931A12}" type="slidenum">
              <a:rPr lang="en-US" altLang="en-US"/>
              <a:pPr/>
              <a:t>‹#›</a:t>
            </a:fld>
            <a:endParaRPr lang="en-US" altLang="en-US"/>
          </a:p>
        </p:txBody>
      </p:sp>
    </p:spTree>
    <p:extLst>
      <p:ext uri="{BB962C8B-B14F-4D97-AF65-F5344CB8AC3E}">
        <p14:creationId xmlns:p14="http://schemas.microsoft.com/office/powerpoint/2010/main" val="4028519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64022FE-E3D2-4CD2-ADD9-461178C32EB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B2F0F32C-95BA-404E-845C-9EBD5E672AE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6804D2A-8EE3-4F45-AA8B-3BFED5E3FF04}"/>
              </a:ext>
            </a:extLst>
          </p:cNvPr>
          <p:cNvSpPr>
            <a:spLocks noGrp="1" noChangeArrowheads="1"/>
          </p:cNvSpPr>
          <p:nvPr>
            <p:ph type="sldNum" sz="quarter" idx="12"/>
          </p:nvPr>
        </p:nvSpPr>
        <p:spPr>
          <a:ln/>
        </p:spPr>
        <p:txBody>
          <a:bodyPr/>
          <a:lstStyle>
            <a:lvl1pPr>
              <a:defRPr/>
            </a:lvl1pPr>
          </a:lstStyle>
          <a:p>
            <a:fld id="{50BFB0AF-C082-47EE-AAB0-4B89CE0BB451}" type="slidenum">
              <a:rPr lang="en-US" altLang="en-US"/>
              <a:pPr/>
              <a:t>‹#›</a:t>
            </a:fld>
            <a:endParaRPr lang="en-US" altLang="en-US"/>
          </a:p>
        </p:txBody>
      </p:sp>
    </p:spTree>
    <p:extLst>
      <p:ext uri="{BB962C8B-B14F-4D97-AF65-F5344CB8AC3E}">
        <p14:creationId xmlns:p14="http://schemas.microsoft.com/office/powerpoint/2010/main" val="3451012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9428A95-631B-42C8-8294-99F242D079D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E79C3BC-BE37-42B0-A28D-8D61C5AF62F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186D1D0-E6C9-434F-8B80-7551BB9CE6E3}"/>
              </a:ext>
            </a:extLst>
          </p:cNvPr>
          <p:cNvSpPr>
            <a:spLocks noGrp="1" noChangeArrowheads="1"/>
          </p:cNvSpPr>
          <p:nvPr>
            <p:ph type="sldNum" sz="quarter" idx="12"/>
          </p:nvPr>
        </p:nvSpPr>
        <p:spPr>
          <a:ln/>
        </p:spPr>
        <p:txBody>
          <a:bodyPr/>
          <a:lstStyle>
            <a:lvl1pPr>
              <a:defRPr/>
            </a:lvl1pPr>
          </a:lstStyle>
          <a:p>
            <a:fld id="{42AF9609-1C7F-4121-99F4-B358376F61D1}" type="slidenum">
              <a:rPr lang="en-US" altLang="en-US"/>
              <a:pPr/>
              <a:t>‹#›</a:t>
            </a:fld>
            <a:endParaRPr lang="en-US" altLang="en-US"/>
          </a:p>
        </p:txBody>
      </p:sp>
    </p:spTree>
    <p:extLst>
      <p:ext uri="{BB962C8B-B14F-4D97-AF65-F5344CB8AC3E}">
        <p14:creationId xmlns:p14="http://schemas.microsoft.com/office/powerpoint/2010/main" val="4249191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descr="C:\Users\Karen\AppData\Local\Microsoft\Windows\Temporary Internet Files\Content.IE5\8HYB23HN\MP900387696[1].jpg">
            <a:extLst>
              <a:ext uri="{FF2B5EF4-FFF2-40B4-BE49-F238E27FC236}">
                <a16:creationId xmlns:a16="http://schemas.microsoft.com/office/drawing/2014/main" id="{2963A789-5F51-4259-8521-B420B09EAC95}"/>
              </a:ext>
            </a:extLst>
          </p:cNvPr>
          <p:cNvPicPr>
            <a:picLocks noChangeAspect="1" noChangeArrowheads="1"/>
          </p:cNvPicPr>
          <p:nvPr userDrawn="1"/>
        </p:nvPicPr>
        <p:blipFill>
          <a:blip r:embed="rId15">
            <a:lum bright="56000" contrast="-70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a:extLst>
              <a:ext uri="{FF2B5EF4-FFF2-40B4-BE49-F238E27FC236}">
                <a16:creationId xmlns:a16="http://schemas.microsoft.com/office/drawing/2014/main" id="{A970DF21-0BB6-46CC-98A8-22B1E7918D3F}"/>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a:extLst>
              <a:ext uri="{FF2B5EF4-FFF2-40B4-BE49-F238E27FC236}">
                <a16:creationId xmlns:a16="http://schemas.microsoft.com/office/drawing/2014/main" id="{395F66AF-4D16-4E87-989B-36EE02C3950C}"/>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4">
            <a:extLst>
              <a:ext uri="{FF2B5EF4-FFF2-40B4-BE49-F238E27FC236}">
                <a16:creationId xmlns:a16="http://schemas.microsoft.com/office/drawing/2014/main" id="{3E5557BE-D038-40DE-A726-6D6EE40A4565}"/>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1E5EA965-93B9-4B2F-A37C-A45F27E6C297}"/>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AC2225BA-1C3D-4D59-8061-DF92A191ACFA}"/>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F315864-4301-4133-8804-1A88E73F2E91}" type="slidenum">
              <a:rPr lang="en-US" altLang="en-US"/>
              <a:pPr/>
              <a:t>‹#›</a:t>
            </a:fld>
            <a:endParaRPr lang="en-US" altLang="en-US"/>
          </a:p>
        </p:txBody>
      </p:sp>
      <p:sp>
        <p:nvSpPr>
          <p:cNvPr id="7" name="Text Box 7">
            <a:extLst>
              <a:ext uri="{FF2B5EF4-FFF2-40B4-BE49-F238E27FC236}">
                <a16:creationId xmlns:a16="http://schemas.microsoft.com/office/drawing/2014/main" id="{B4BEB417-934D-4B84-99F4-2412BA432EAF}"/>
              </a:ext>
            </a:extLst>
          </p:cNvPr>
          <p:cNvSpPr txBox="1">
            <a:spLocks noChangeArrowheads="1"/>
          </p:cNvSpPr>
          <p:nvPr userDrawn="1"/>
        </p:nvSpPr>
        <p:spPr bwMode="auto">
          <a:xfrm>
            <a:off x="0" y="6642100"/>
            <a:ext cx="2170112" cy="215900"/>
          </a:xfrm>
          <a:prstGeom prst="rect">
            <a:avLst/>
          </a:prstGeom>
          <a:noFill/>
          <a:ln w="9525">
            <a:noFill/>
            <a:miter lim="800000"/>
            <a:headEnd/>
            <a:tailEnd/>
          </a:ln>
        </p:spPr>
        <p:txBody>
          <a:bodyPr>
            <a:spAutoFit/>
          </a:bodyPr>
          <a:lstStyle>
            <a:defPPr>
              <a:defRPr lang="en-US"/>
            </a:defPPr>
            <a:lvl1pPr algn="ctr" rtl="0" fontAlgn="base">
              <a:spcBef>
                <a:spcPct val="50000"/>
              </a:spcBef>
              <a:spcAft>
                <a:spcPct val="0"/>
              </a:spcAft>
              <a:defRPr b="1" kern="1200">
                <a:solidFill>
                  <a:schemeClr val="bg1"/>
                </a:solidFill>
                <a:latin typeface="Trebuchet MS" pitchFamily="34" charset="0"/>
                <a:ea typeface="+mn-ea"/>
                <a:cs typeface="+mn-cs"/>
              </a:defRPr>
            </a:lvl1pPr>
            <a:lvl2pPr marL="457200" algn="ctr" rtl="0" fontAlgn="base">
              <a:spcBef>
                <a:spcPct val="50000"/>
              </a:spcBef>
              <a:spcAft>
                <a:spcPct val="0"/>
              </a:spcAft>
              <a:defRPr b="1" kern="1200">
                <a:solidFill>
                  <a:schemeClr val="bg1"/>
                </a:solidFill>
                <a:latin typeface="Trebuchet MS" pitchFamily="34" charset="0"/>
                <a:ea typeface="+mn-ea"/>
                <a:cs typeface="+mn-cs"/>
              </a:defRPr>
            </a:lvl2pPr>
            <a:lvl3pPr marL="914400" algn="ctr" rtl="0" fontAlgn="base">
              <a:spcBef>
                <a:spcPct val="50000"/>
              </a:spcBef>
              <a:spcAft>
                <a:spcPct val="0"/>
              </a:spcAft>
              <a:defRPr b="1" kern="1200">
                <a:solidFill>
                  <a:schemeClr val="bg1"/>
                </a:solidFill>
                <a:latin typeface="Trebuchet MS" pitchFamily="34" charset="0"/>
                <a:ea typeface="+mn-ea"/>
                <a:cs typeface="+mn-cs"/>
              </a:defRPr>
            </a:lvl3pPr>
            <a:lvl4pPr marL="1371600" algn="ctr" rtl="0" fontAlgn="base">
              <a:spcBef>
                <a:spcPct val="50000"/>
              </a:spcBef>
              <a:spcAft>
                <a:spcPct val="0"/>
              </a:spcAft>
              <a:defRPr b="1" kern="1200">
                <a:solidFill>
                  <a:schemeClr val="bg1"/>
                </a:solidFill>
                <a:latin typeface="Trebuchet MS" pitchFamily="34" charset="0"/>
                <a:ea typeface="+mn-ea"/>
                <a:cs typeface="+mn-cs"/>
              </a:defRPr>
            </a:lvl4pPr>
            <a:lvl5pPr marL="1828800" algn="ctr" rtl="0" fontAlgn="base">
              <a:spcBef>
                <a:spcPct val="50000"/>
              </a:spcBef>
              <a:spcAft>
                <a:spcPct val="0"/>
              </a:spcAft>
              <a:defRPr b="1" kern="1200">
                <a:solidFill>
                  <a:schemeClr val="bg1"/>
                </a:solidFill>
                <a:latin typeface="Trebuchet MS" pitchFamily="34" charset="0"/>
                <a:ea typeface="+mn-ea"/>
                <a:cs typeface="+mn-cs"/>
              </a:defRPr>
            </a:lvl5pPr>
            <a:lvl6pPr marL="2286000" algn="l" defTabSz="914400" rtl="0" eaLnBrk="1" latinLnBrk="0" hangingPunct="1">
              <a:defRPr b="1" kern="1200">
                <a:solidFill>
                  <a:schemeClr val="bg1"/>
                </a:solidFill>
                <a:latin typeface="Trebuchet MS" pitchFamily="34" charset="0"/>
                <a:ea typeface="+mn-ea"/>
                <a:cs typeface="+mn-cs"/>
              </a:defRPr>
            </a:lvl6pPr>
            <a:lvl7pPr marL="2743200" algn="l" defTabSz="914400" rtl="0" eaLnBrk="1" latinLnBrk="0" hangingPunct="1">
              <a:defRPr b="1" kern="1200">
                <a:solidFill>
                  <a:schemeClr val="bg1"/>
                </a:solidFill>
                <a:latin typeface="Trebuchet MS" pitchFamily="34" charset="0"/>
                <a:ea typeface="+mn-ea"/>
                <a:cs typeface="+mn-cs"/>
              </a:defRPr>
            </a:lvl7pPr>
            <a:lvl8pPr marL="3200400" algn="l" defTabSz="914400" rtl="0" eaLnBrk="1" latinLnBrk="0" hangingPunct="1">
              <a:defRPr b="1" kern="1200">
                <a:solidFill>
                  <a:schemeClr val="bg1"/>
                </a:solidFill>
                <a:latin typeface="Trebuchet MS" pitchFamily="34" charset="0"/>
                <a:ea typeface="+mn-ea"/>
                <a:cs typeface="+mn-cs"/>
              </a:defRPr>
            </a:lvl8pPr>
            <a:lvl9pPr marL="3657600" algn="l" defTabSz="914400" rtl="0" eaLnBrk="1" latinLnBrk="0" hangingPunct="1">
              <a:defRPr b="1" kern="1200">
                <a:solidFill>
                  <a:schemeClr val="bg1"/>
                </a:solidFill>
                <a:latin typeface="Trebuchet MS" pitchFamily="34" charset="0"/>
                <a:ea typeface="+mn-ea"/>
                <a:cs typeface="+mn-cs"/>
              </a:defRPr>
            </a:lvl9pPr>
          </a:lstStyle>
          <a:p>
            <a:pPr algn="l">
              <a:defRPr/>
            </a:pPr>
            <a:r>
              <a:rPr lang="en-US" sz="800" b="0" dirty="0">
                <a:solidFill>
                  <a:srgbClr val="F7CFDC"/>
                </a:solidFill>
              </a:rPr>
              <a:t>Copyright © 2011 - MsRazz ChemClass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m55kgyApYrY"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fPnwBITSmgU"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19C9F47-4239-42A1-86CC-EF7792B8F904}"/>
              </a:ext>
            </a:extLst>
          </p:cNvPr>
          <p:cNvSpPr>
            <a:spLocks noGrp="1" noChangeArrowheads="1"/>
          </p:cNvSpPr>
          <p:nvPr>
            <p:ph type="ctrTitle"/>
          </p:nvPr>
        </p:nvSpPr>
        <p:spPr>
          <a:xfrm>
            <a:off x="152400" y="2286000"/>
            <a:ext cx="8839200" cy="1470025"/>
          </a:xfrm>
        </p:spPr>
        <p:txBody>
          <a:bodyPr/>
          <a:lstStyle/>
          <a:p>
            <a:pPr eaLnBrk="1" hangingPunct="1"/>
            <a:r>
              <a:rPr lang="en-US" altLang="en-US" sz="6000" b="1" dirty="0">
                <a:solidFill>
                  <a:srgbClr val="0000FF"/>
                </a:solidFill>
                <a:latin typeface="Trebuchet MS" panose="020B0603020202020204" pitchFamily="34" charset="0"/>
              </a:rPr>
              <a:t>Unit: Periodic Trends</a:t>
            </a:r>
          </a:p>
        </p:txBody>
      </p:sp>
      <p:sp>
        <p:nvSpPr>
          <p:cNvPr id="3" name="AutoShape 6">
            <a:extLst>
              <a:ext uri="{FF2B5EF4-FFF2-40B4-BE49-F238E27FC236}">
                <a16:creationId xmlns:a16="http://schemas.microsoft.com/office/drawing/2014/main" id="{14959E0F-BF20-41CD-824D-C9C07EF86925}"/>
              </a:ext>
            </a:extLst>
          </p:cNvPr>
          <p:cNvSpPr>
            <a:spLocks noChangeArrowheads="1"/>
          </p:cNvSpPr>
          <p:nvPr/>
        </p:nvSpPr>
        <p:spPr bwMode="auto">
          <a:xfrm rot="561093">
            <a:off x="5394325" y="1431925"/>
            <a:ext cx="3667125" cy="1311275"/>
          </a:xfrm>
          <a:prstGeom prst="irregularSeal1">
            <a:avLst/>
          </a:prstGeom>
          <a:solidFill>
            <a:schemeClr val="bg1"/>
          </a:solidFill>
          <a:ln w="22225">
            <a:solidFill>
              <a:schemeClr val="tx1"/>
            </a:solidFill>
            <a:miter lim="800000"/>
            <a:headEnd/>
            <a:tailEnd/>
          </a:ln>
          <a:effectLst>
            <a:outerShdw blurRad="50800" dist="38100" dir="2700000" algn="tl" rotWithShape="0">
              <a:prstClr val="black">
                <a:alpha val="40000"/>
              </a:prstClr>
            </a:outerShdw>
          </a:effectLst>
        </p:spPr>
        <p:txBody>
          <a:bodyPr/>
          <a:lstStyle/>
          <a:p>
            <a:pPr algn="ctr">
              <a:spcAft>
                <a:spcPts val="1000"/>
              </a:spcAft>
              <a:defRPr/>
            </a:pPr>
            <a:r>
              <a:rPr lang="en-US" sz="2400" dirty="0">
                <a:latin typeface="Script MT Bold" pitchFamily="66" charset="0"/>
              </a:rPr>
              <a:t>Day 1 - Notes</a:t>
            </a:r>
            <a:endParaRPr lang="en-US" sz="4000" dirty="0">
              <a:latin typeface="Script MT Bold" pitchFamily="66" charset="0"/>
            </a:endParaRPr>
          </a:p>
        </p:txBody>
      </p:sp>
      <p:sp>
        <p:nvSpPr>
          <p:cNvPr id="5" name="Rectangle 2">
            <a:extLst>
              <a:ext uri="{FF2B5EF4-FFF2-40B4-BE49-F238E27FC236}">
                <a16:creationId xmlns:a16="http://schemas.microsoft.com/office/drawing/2014/main" id="{3002B5CA-BDCC-49C2-8837-61B7BD026056}"/>
              </a:ext>
            </a:extLst>
          </p:cNvPr>
          <p:cNvSpPr txBox="1">
            <a:spLocks noChangeArrowheads="1"/>
          </p:cNvSpPr>
          <p:nvPr/>
        </p:nvSpPr>
        <p:spPr bwMode="auto">
          <a:xfrm>
            <a:off x="1371600" y="3200400"/>
            <a:ext cx="7543800" cy="1470025"/>
          </a:xfrm>
          <a:prstGeom prst="rect">
            <a:avLst/>
          </a:prstGeom>
          <a:noFill/>
          <a:ln w="9525">
            <a:noFill/>
            <a:miter lim="800000"/>
            <a:headEnd/>
            <a:tailEnd/>
          </a:ln>
        </p:spPr>
        <p:txBody>
          <a:bodyPr anchor="ctr"/>
          <a:lstStyle/>
          <a:p>
            <a:pPr algn="r">
              <a:defRPr/>
            </a:pPr>
            <a:r>
              <a:rPr lang="en-US" sz="4400" i="1" kern="0" dirty="0">
                <a:latin typeface="Trebuchet MS" pitchFamily="34" charset="0"/>
                <a:ea typeface="+mj-ea"/>
                <a:cs typeface="+mj-cs"/>
              </a:rPr>
              <a:t>Basics of the Periodic Table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F973570A-4053-460F-BBBF-32F1B7BC9BDC}"/>
              </a:ext>
            </a:extLst>
          </p:cNvPr>
          <p:cNvSpPr txBox="1">
            <a:spLocks noChangeArrowheads="1"/>
          </p:cNvSpPr>
          <p:nvPr/>
        </p:nvSpPr>
        <p:spPr bwMode="auto">
          <a:xfrm>
            <a:off x="624522" y="339065"/>
            <a:ext cx="7894956" cy="1077218"/>
          </a:xfrm>
          <a:prstGeom prst="rect">
            <a:avLst/>
          </a:prstGeom>
          <a:solidFill>
            <a:srgbClr val="FFFFFF">
              <a:alpha val="60000"/>
            </a:srgbClr>
          </a:solidFill>
          <a:ln w="38100">
            <a:solidFill>
              <a:schemeClr val="bg1"/>
            </a:solidFill>
          </a:ln>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dirty="0">
                <a:solidFill>
                  <a:srgbClr val="0000FF"/>
                </a:solidFill>
                <a:latin typeface="Trebuchet MS" panose="020B0603020202020204" pitchFamily="34" charset="0"/>
              </a:rPr>
              <a:t>Common Names for Specific Groups on the Periodic Table:</a:t>
            </a:r>
          </a:p>
        </p:txBody>
      </p:sp>
      <p:pic>
        <p:nvPicPr>
          <p:cNvPr id="1026" name="Picture 2" descr="Image result for black and white periodic table">
            <a:extLst>
              <a:ext uri="{FF2B5EF4-FFF2-40B4-BE49-F238E27FC236}">
                <a16:creationId xmlns:a16="http://schemas.microsoft.com/office/drawing/2014/main" id="{6259D91F-2307-41CC-8D38-99F9FD98B9C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830" t="6728" r="6830" b="7039"/>
          <a:stretch/>
        </p:blipFill>
        <p:spPr bwMode="auto">
          <a:xfrm>
            <a:off x="624522" y="1965458"/>
            <a:ext cx="7894956" cy="4435342"/>
          </a:xfrm>
          <a:prstGeom prst="rect">
            <a:avLst/>
          </a:prstGeom>
          <a:noFill/>
          <a:effectLst>
            <a:outerShdw blurRad="50800" dist="38100" dir="8100000" algn="tr" rotWithShape="0">
              <a:prstClr val="black">
                <a:alpha val="40000"/>
              </a:prstClr>
            </a:outerShdw>
          </a:effectLst>
          <a:extLst>
            <a:ext uri="{909E8E84-426E-40DD-AFC4-6F175D3DCCD1}">
              <a14:hiddenFill xmlns:a14="http://schemas.microsoft.com/office/drawing/2010/main">
                <a:solidFill>
                  <a:srgbClr val="FFFFFF"/>
                </a:solidFill>
              </a14:hiddenFill>
            </a:ext>
          </a:extLst>
        </p:spPr>
      </p:pic>
      <p:grpSp>
        <p:nvGrpSpPr>
          <p:cNvPr id="2" name="Group 17">
            <a:extLst>
              <a:ext uri="{FF2B5EF4-FFF2-40B4-BE49-F238E27FC236}">
                <a16:creationId xmlns:a16="http://schemas.microsoft.com/office/drawing/2014/main" id="{8B55EAC3-D879-43C9-996C-196D44B5DE5F}"/>
              </a:ext>
            </a:extLst>
          </p:cNvPr>
          <p:cNvGrpSpPr>
            <a:grpSpLocks/>
          </p:cNvGrpSpPr>
          <p:nvPr/>
        </p:nvGrpSpPr>
        <p:grpSpPr bwMode="auto">
          <a:xfrm>
            <a:off x="211489" y="1432058"/>
            <a:ext cx="1676400" cy="1411220"/>
            <a:chOff x="228600" y="381000"/>
            <a:chExt cx="1676400" cy="1411220"/>
          </a:xfrm>
        </p:grpSpPr>
        <p:sp>
          <p:nvSpPr>
            <p:cNvPr id="12302" name="Line 10">
              <a:extLst>
                <a:ext uri="{FF2B5EF4-FFF2-40B4-BE49-F238E27FC236}">
                  <a16:creationId xmlns:a16="http://schemas.microsoft.com/office/drawing/2014/main" id="{0E4FB284-E6BB-4B9F-8B9B-37246CD3915F}"/>
                </a:ext>
              </a:extLst>
            </p:cNvPr>
            <p:cNvSpPr>
              <a:spLocks noChangeShapeType="1"/>
            </p:cNvSpPr>
            <p:nvPr/>
          </p:nvSpPr>
          <p:spPr bwMode="auto">
            <a:xfrm>
              <a:off x="685799" y="685800"/>
              <a:ext cx="321911" cy="1106420"/>
            </a:xfrm>
            <a:prstGeom prst="line">
              <a:avLst/>
            </a:prstGeom>
            <a:noFill/>
            <a:ln w="28575">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03" name="Text Box 17">
              <a:extLst>
                <a:ext uri="{FF2B5EF4-FFF2-40B4-BE49-F238E27FC236}">
                  <a16:creationId xmlns:a16="http://schemas.microsoft.com/office/drawing/2014/main" id="{7A889132-0A2F-4B8D-BC79-54B465D7D916}"/>
                </a:ext>
              </a:extLst>
            </p:cNvPr>
            <p:cNvSpPr txBox="1">
              <a:spLocks noChangeArrowheads="1"/>
            </p:cNvSpPr>
            <p:nvPr/>
          </p:nvSpPr>
          <p:spPr bwMode="auto">
            <a:xfrm>
              <a:off x="228600" y="381000"/>
              <a:ext cx="1676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i="1">
                  <a:solidFill>
                    <a:srgbClr val="0000FF"/>
                  </a:solidFill>
                  <a:latin typeface="Trebuchet MS" panose="020B0603020202020204" pitchFamily="34" charset="0"/>
                </a:rPr>
                <a:t>Alkali metals</a:t>
              </a:r>
            </a:p>
          </p:txBody>
        </p:sp>
      </p:grpSp>
      <p:grpSp>
        <p:nvGrpSpPr>
          <p:cNvPr id="3" name="Group 18">
            <a:extLst>
              <a:ext uri="{FF2B5EF4-FFF2-40B4-BE49-F238E27FC236}">
                <a16:creationId xmlns:a16="http://schemas.microsoft.com/office/drawing/2014/main" id="{6A05AEA2-D8C3-4FD4-AB19-AED5C0054A82}"/>
              </a:ext>
            </a:extLst>
          </p:cNvPr>
          <p:cNvGrpSpPr>
            <a:grpSpLocks/>
          </p:cNvGrpSpPr>
          <p:nvPr/>
        </p:nvGrpSpPr>
        <p:grpSpPr bwMode="auto">
          <a:xfrm>
            <a:off x="7380216" y="1370145"/>
            <a:ext cx="1524000" cy="1070797"/>
            <a:chOff x="7166538" y="1263782"/>
            <a:chExt cx="1524000" cy="1070797"/>
          </a:xfrm>
        </p:grpSpPr>
        <p:sp>
          <p:nvSpPr>
            <p:cNvPr id="12300" name="Line 16">
              <a:extLst>
                <a:ext uri="{FF2B5EF4-FFF2-40B4-BE49-F238E27FC236}">
                  <a16:creationId xmlns:a16="http://schemas.microsoft.com/office/drawing/2014/main" id="{E8E3E56E-162B-490B-B798-8453D9F06F33}"/>
                </a:ext>
              </a:extLst>
            </p:cNvPr>
            <p:cNvSpPr>
              <a:spLocks noChangeShapeType="1"/>
            </p:cNvSpPr>
            <p:nvPr/>
          </p:nvSpPr>
          <p:spPr bwMode="auto">
            <a:xfrm>
              <a:off x="7767582" y="1630495"/>
              <a:ext cx="321912" cy="704084"/>
            </a:xfrm>
            <a:prstGeom prst="line">
              <a:avLst/>
            </a:prstGeom>
            <a:noFill/>
            <a:ln w="28575">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12301" name="Text Box 18">
              <a:extLst>
                <a:ext uri="{FF2B5EF4-FFF2-40B4-BE49-F238E27FC236}">
                  <a16:creationId xmlns:a16="http://schemas.microsoft.com/office/drawing/2014/main" id="{7F6F9C6E-DED8-4352-ADD9-B18447CE22D2}"/>
                </a:ext>
              </a:extLst>
            </p:cNvPr>
            <p:cNvSpPr txBox="1">
              <a:spLocks noChangeArrowheads="1"/>
            </p:cNvSpPr>
            <p:nvPr/>
          </p:nvSpPr>
          <p:spPr bwMode="auto">
            <a:xfrm>
              <a:off x="7166538" y="1263782"/>
              <a:ext cx="152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i="1" dirty="0">
                  <a:solidFill>
                    <a:srgbClr val="0000FF"/>
                  </a:solidFill>
                  <a:latin typeface="Trebuchet MS" panose="020B0603020202020204" pitchFamily="34" charset="0"/>
                </a:rPr>
                <a:t>Noble gases</a:t>
              </a:r>
            </a:p>
          </p:txBody>
        </p:sp>
      </p:grpSp>
      <p:grpSp>
        <p:nvGrpSpPr>
          <p:cNvPr id="4" name="Group 14">
            <a:extLst>
              <a:ext uri="{FF2B5EF4-FFF2-40B4-BE49-F238E27FC236}">
                <a16:creationId xmlns:a16="http://schemas.microsoft.com/office/drawing/2014/main" id="{6346F3AB-5CF3-421A-BC17-2D4C3FA4F2F9}"/>
              </a:ext>
            </a:extLst>
          </p:cNvPr>
          <p:cNvGrpSpPr>
            <a:grpSpLocks/>
          </p:cNvGrpSpPr>
          <p:nvPr/>
        </p:nvGrpSpPr>
        <p:grpSpPr bwMode="auto">
          <a:xfrm>
            <a:off x="6410684" y="1833371"/>
            <a:ext cx="1347173" cy="998407"/>
            <a:chOff x="6729786" y="449393"/>
            <a:chExt cx="1347413" cy="998407"/>
          </a:xfrm>
        </p:grpSpPr>
        <p:sp>
          <p:nvSpPr>
            <p:cNvPr id="12298" name="Line 15">
              <a:extLst>
                <a:ext uri="{FF2B5EF4-FFF2-40B4-BE49-F238E27FC236}">
                  <a16:creationId xmlns:a16="http://schemas.microsoft.com/office/drawing/2014/main" id="{D1D8BF99-6D5B-4ED6-A583-BD2045686D51}"/>
                </a:ext>
              </a:extLst>
            </p:cNvPr>
            <p:cNvSpPr>
              <a:spLocks noChangeShapeType="1"/>
            </p:cNvSpPr>
            <p:nvPr/>
          </p:nvSpPr>
          <p:spPr bwMode="auto">
            <a:xfrm>
              <a:off x="7513319" y="801631"/>
              <a:ext cx="563880" cy="646169"/>
            </a:xfrm>
            <a:prstGeom prst="line">
              <a:avLst/>
            </a:prstGeom>
            <a:noFill/>
            <a:ln w="28575">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299" name="Text Box 19">
              <a:extLst>
                <a:ext uri="{FF2B5EF4-FFF2-40B4-BE49-F238E27FC236}">
                  <a16:creationId xmlns:a16="http://schemas.microsoft.com/office/drawing/2014/main" id="{0637B935-872E-4D09-A1DC-4116FDC16686}"/>
                </a:ext>
              </a:extLst>
            </p:cNvPr>
            <p:cNvSpPr txBox="1">
              <a:spLocks noChangeArrowheads="1"/>
            </p:cNvSpPr>
            <p:nvPr/>
          </p:nvSpPr>
          <p:spPr bwMode="auto">
            <a:xfrm>
              <a:off x="6729786" y="449393"/>
              <a:ext cx="1219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i="1" dirty="0">
                  <a:solidFill>
                    <a:srgbClr val="0000FF"/>
                  </a:solidFill>
                  <a:latin typeface="Trebuchet MS" panose="020B0603020202020204" pitchFamily="34" charset="0"/>
                </a:rPr>
                <a:t>Halogens</a:t>
              </a:r>
            </a:p>
          </p:txBody>
        </p:sp>
      </p:grpSp>
      <p:grpSp>
        <p:nvGrpSpPr>
          <p:cNvPr id="5" name="Group 16">
            <a:extLst>
              <a:ext uri="{FF2B5EF4-FFF2-40B4-BE49-F238E27FC236}">
                <a16:creationId xmlns:a16="http://schemas.microsoft.com/office/drawing/2014/main" id="{6B83F553-44EA-4840-81BC-57A887754AFA}"/>
              </a:ext>
            </a:extLst>
          </p:cNvPr>
          <p:cNvGrpSpPr>
            <a:grpSpLocks/>
          </p:cNvGrpSpPr>
          <p:nvPr/>
        </p:nvGrpSpPr>
        <p:grpSpPr bwMode="auto">
          <a:xfrm>
            <a:off x="1386144" y="1965458"/>
            <a:ext cx="1889125" cy="874712"/>
            <a:chOff x="1524000" y="572869"/>
            <a:chExt cx="1889760" cy="874931"/>
          </a:xfrm>
        </p:grpSpPr>
        <p:sp>
          <p:nvSpPr>
            <p:cNvPr id="12296" name="Line 13">
              <a:extLst>
                <a:ext uri="{FF2B5EF4-FFF2-40B4-BE49-F238E27FC236}">
                  <a16:creationId xmlns:a16="http://schemas.microsoft.com/office/drawing/2014/main" id="{B61C8F20-0F92-481D-9130-83B25E8CB9DF}"/>
                </a:ext>
              </a:extLst>
            </p:cNvPr>
            <p:cNvSpPr>
              <a:spLocks noChangeShapeType="1"/>
            </p:cNvSpPr>
            <p:nvPr/>
          </p:nvSpPr>
          <p:spPr bwMode="auto">
            <a:xfrm flipH="1">
              <a:off x="1524000" y="914400"/>
              <a:ext cx="609600" cy="533400"/>
            </a:xfrm>
            <a:prstGeom prst="line">
              <a:avLst/>
            </a:prstGeom>
            <a:noFill/>
            <a:ln w="28575">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297" name="Text Box 20">
              <a:extLst>
                <a:ext uri="{FF2B5EF4-FFF2-40B4-BE49-F238E27FC236}">
                  <a16:creationId xmlns:a16="http://schemas.microsoft.com/office/drawing/2014/main" id="{ADC37061-1FED-45EC-A3DC-7C438698862D}"/>
                </a:ext>
              </a:extLst>
            </p:cNvPr>
            <p:cNvSpPr txBox="1">
              <a:spLocks noChangeArrowheads="1"/>
            </p:cNvSpPr>
            <p:nvPr/>
          </p:nvSpPr>
          <p:spPr bwMode="auto">
            <a:xfrm>
              <a:off x="1661160" y="572869"/>
              <a:ext cx="1752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b="1" i="1" dirty="0">
                  <a:solidFill>
                    <a:srgbClr val="0000FF"/>
                  </a:solidFill>
                  <a:latin typeface="Trebuchet MS" panose="020B0603020202020204" pitchFamily="34" charset="0"/>
                </a:rPr>
                <a:t>Alkaline earth metals</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8F5B163C-C4F9-452C-B70A-4935FE6FA2FF}"/>
              </a:ext>
            </a:extLst>
          </p:cNvPr>
          <p:cNvSpPr>
            <a:spLocks noGrp="1" noChangeArrowheads="1"/>
          </p:cNvSpPr>
          <p:nvPr>
            <p:ph type="title"/>
          </p:nvPr>
        </p:nvSpPr>
        <p:spPr>
          <a:xfrm>
            <a:off x="624522" y="503238"/>
            <a:ext cx="7894956" cy="792162"/>
          </a:xfrm>
          <a:solidFill>
            <a:srgbClr val="FFFFFF">
              <a:alpha val="60000"/>
            </a:srgbClr>
          </a:solidFill>
          <a:ln w="38100">
            <a:solidFill>
              <a:schemeClr val="bg1"/>
            </a:solidFill>
          </a:ln>
        </p:spPr>
        <p:txBody>
          <a:bodyPr/>
          <a:lstStyle/>
          <a:p>
            <a:r>
              <a:rPr lang="en-US" altLang="en-US" b="1" dirty="0">
                <a:solidFill>
                  <a:srgbClr val="0000FF"/>
                </a:solidFill>
                <a:latin typeface="Trebuchet MS" panose="020B0603020202020204" pitchFamily="34" charset="0"/>
              </a:rPr>
              <a:t>The “staircase…”</a:t>
            </a:r>
          </a:p>
        </p:txBody>
      </p:sp>
      <p:pic>
        <p:nvPicPr>
          <p:cNvPr id="4" name="Picture 2" descr="Image result for black and white periodic table">
            <a:extLst>
              <a:ext uri="{FF2B5EF4-FFF2-40B4-BE49-F238E27FC236}">
                <a16:creationId xmlns:a16="http://schemas.microsoft.com/office/drawing/2014/main" id="{C306390A-1C47-476D-A561-938F4A4815B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830" t="6728" r="6830" b="7039"/>
          <a:stretch/>
        </p:blipFill>
        <p:spPr bwMode="auto">
          <a:xfrm>
            <a:off x="624522" y="1524000"/>
            <a:ext cx="7894956" cy="4435342"/>
          </a:xfrm>
          <a:prstGeom prst="rect">
            <a:avLst/>
          </a:prstGeom>
          <a:noFill/>
          <a:ln>
            <a:solidFill>
              <a:schemeClr val="bg1"/>
            </a:solidFill>
          </a:ln>
          <a:effectLst>
            <a:outerShdw blurRad="50800" dist="38100" dir="8100000" algn="tr" rotWithShape="0">
              <a:prstClr val="black">
                <a:alpha val="40000"/>
              </a:prstClr>
            </a:outerShdw>
          </a:effectLst>
          <a:extLst>
            <a:ext uri="{909E8E84-426E-40DD-AFC4-6F175D3DCCD1}">
              <a14:hiddenFill xmlns:a14="http://schemas.microsoft.com/office/drawing/2010/main">
                <a:solidFill>
                  <a:srgbClr val="FFFFFF"/>
                </a:solidFill>
              </a14:hiddenFill>
            </a:ext>
          </a:extLst>
        </p:spPr>
      </p:pic>
      <p:cxnSp>
        <p:nvCxnSpPr>
          <p:cNvPr id="3" name="Straight Connector 2">
            <a:extLst>
              <a:ext uri="{FF2B5EF4-FFF2-40B4-BE49-F238E27FC236}">
                <a16:creationId xmlns:a16="http://schemas.microsoft.com/office/drawing/2014/main" id="{149729A8-CC57-4AD4-95FC-B33C5C45CCFF}"/>
              </a:ext>
            </a:extLst>
          </p:cNvPr>
          <p:cNvCxnSpPr>
            <a:cxnSpLocks/>
          </p:cNvCxnSpPr>
          <p:nvPr/>
        </p:nvCxnSpPr>
        <p:spPr>
          <a:xfrm>
            <a:off x="5876926" y="2300289"/>
            <a:ext cx="0" cy="457200"/>
          </a:xfrm>
          <a:prstGeom prst="line">
            <a:avLst/>
          </a:prstGeom>
          <a:ln w="38100">
            <a:solidFill>
              <a:srgbClr val="0000FF"/>
            </a:solidFill>
          </a:ln>
        </p:spPr>
        <p:style>
          <a:lnRef idx="1">
            <a:schemeClr val="accent4"/>
          </a:lnRef>
          <a:fillRef idx="0">
            <a:schemeClr val="accent4"/>
          </a:fillRef>
          <a:effectRef idx="0">
            <a:schemeClr val="accent4"/>
          </a:effectRef>
          <a:fontRef idx="minor">
            <a:schemeClr val="tx1"/>
          </a:fontRef>
        </p:style>
      </p:cxnSp>
      <p:cxnSp>
        <p:nvCxnSpPr>
          <p:cNvPr id="9" name="Straight Connector 8">
            <a:extLst>
              <a:ext uri="{FF2B5EF4-FFF2-40B4-BE49-F238E27FC236}">
                <a16:creationId xmlns:a16="http://schemas.microsoft.com/office/drawing/2014/main" id="{A85B158A-F4CD-426F-A9DB-17E866D62174}"/>
              </a:ext>
            </a:extLst>
          </p:cNvPr>
          <p:cNvCxnSpPr>
            <a:cxnSpLocks/>
          </p:cNvCxnSpPr>
          <p:nvPr/>
        </p:nvCxnSpPr>
        <p:spPr>
          <a:xfrm rot="5400000">
            <a:off x="6081714" y="2534413"/>
            <a:ext cx="0" cy="400050"/>
          </a:xfrm>
          <a:prstGeom prst="line">
            <a:avLst/>
          </a:prstGeom>
          <a:ln w="38100">
            <a:solidFill>
              <a:srgbClr val="0000FF"/>
            </a:solidFill>
          </a:ln>
        </p:spPr>
        <p:style>
          <a:lnRef idx="1">
            <a:schemeClr val="accent4"/>
          </a:lnRef>
          <a:fillRef idx="0">
            <a:schemeClr val="accent4"/>
          </a:fillRef>
          <a:effectRef idx="0">
            <a:schemeClr val="accent4"/>
          </a:effectRef>
          <a:fontRef idx="minor">
            <a:schemeClr val="tx1"/>
          </a:fontRef>
        </p:style>
      </p:cxnSp>
      <p:cxnSp>
        <p:nvCxnSpPr>
          <p:cNvPr id="10" name="Straight Connector 9">
            <a:extLst>
              <a:ext uri="{FF2B5EF4-FFF2-40B4-BE49-F238E27FC236}">
                <a16:creationId xmlns:a16="http://schemas.microsoft.com/office/drawing/2014/main" id="{44F558A3-07BA-4240-AD46-18D46E0A3D8A}"/>
              </a:ext>
            </a:extLst>
          </p:cNvPr>
          <p:cNvCxnSpPr>
            <a:cxnSpLocks/>
          </p:cNvCxnSpPr>
          <p:nvPr/>
        </p:nvCxnSpPr>
        <p:spPr>
          <a:xfrm>
            <a:off x="6296027" y="2719390"/>
            <a:ext cx="0" cy="438912"/>
          </a:xfrm>
          <a:prstGeom prst="line">
            <a:avLst/>
          </a:prstGeom>
          <a:ln w="38100">
            <a:solidFill>
              <a:srgbClr val="0000FF"/>
            </a:solidFill>
          </a:ln>
        </p:spPr>
        <p:style>
          <a:lnRef idx="1">
            <a:schemeClr val="accent4"/>
          </a:lnRef>
          <a:fillRef idx="0">
            <a:schemeClr val="accent4"/>
          </a:fillRef>
          <a:effectRef idx="0">
            <a:schemeClr val="accent4"/>
          </a:effectRef>
          <a:fontRef idx="minor">
            <a:schemeClr val="tx1"/>
          </a:fontRef>
        </p:style>
      </p:cxnSp>
      <p:cxnSp>
        <p:nvCxnSpPr>
          <p:cNvPr id="11" name="Straight Connector 10">
            <a:extLst>
              <a:ext uri="{FF2B5EF4-FFF2-40B4-BE49-F238E27FC236}">
                <a16:creationId xmlns:a16="http://schemas.microsoft.com/office/drawing/2014/main" id="{5454EE33-DC80-405E-8C29-E13817E8EA57}"/>
              </a:ext>
            </a:extLst>
          </p:cNvPr>
          <p:cNvCxnSpPr>
            <a:cxnSpLocks/>
          </p:cNvCxnSpPr>
          <p:nvPr/>
        </p:nvCxnSpPr>
        <p:spPr>
          <a:xfrm rot="5400000">
            <a:off x="6495670" y="2942848"/>
            <a:ext cx="0" cy="438912"/>
          </a:xfrm>
          <a:prstGeom prst="line">
            <a:avLst/>
          </a:prstGeom>
          <a:ln w="38100">
            <a:solidFill>
              <a:srgbClr val="0000FF"/>
            </a:solidFill>
          </a:ln>
        </p:spPr>
        <p:style>
          <a:lnRef idx="1">
            <a:schemeClr val="accent4"/>
          </a:lnRef>
          <a:fillRef idx="0">
            <a:schemeClr val="accent4"/>
          </a:fillRef>
          <a:effectRef idx="0">
            <a:schemeClr val="accent4"/>
          </a:effectRef>
          <a:fontRef idx="minor">
            <a:schemeClr val="tx1"/>
          </a:fontRef>
        </p:style>
      </p:cxnSp>
      <p:cxnSp>
        <p:nvCxnSpPr>
          <p:cNvPr id="12" name="Straight Connector 11">
            <a:extLst>
              <a:ext uri="{FF2B5EF4-FFF2-40B4-BE49-F238E27FC236}">
                <a16:creationId xmlns:a16="http://schemas.microsoft.com/office/drawing/2014/main" id="{B4D968F8-385A-45B1-8564-4D29C0BB1957}"/>
              </a:ext>
            </a:extLst>
          </p:cNvPr>
          <p:cNvCxnSpPr>
            <a:cxnSpLocks/>
          </p:cNvCxnSpPr>
          <p:nvPr/>
        </p:nvCxnSpPr>
        <p:spPr>
          <a:xfrm>
            <a:off x="6724650" y="3148015"/>
            <a:ext cx="0" cy="438912"/>
          </a:xfrm>
          <a:prstGeom prst="line">
            <a:avLst/>
          </a:prstGeom>
          <a:ln w="38100">
            <a:solidFill>
              <a:srgbClr val="0000FF"/>
            </a:solidFill>
          </a:ln>
        </p:spPr>
        <p:style>
          <a:lnRef idx="1">
            <a:schemeClr val="accent4"/>
          </a:lnRef>
          <a:fillRef idx="0">
            <a:schemeClr val="accent4"/>
          </a:fillRef>
          <a:effectRef idx="0">
            <a:schemeClr val="accent4"/>
          </a:effectRef>
          <a:fontRef idx="minor">
            <a:schemeClr val="tx1"/>
          </a:fontRef>
        </p:style>
      </p:cxnSp>
      <p:cxnSp>
        <p:nvCxnSpPr>
          <p:cNvPr id="13" name="Straight Connector 12">
            <a:extLst>
              <a:ext uri="{FF2B5EF4-FFF2-40B4-BE49-F238E27FC236}">
                <a16:creationId xmlns:a16="http://schemas.microsoft.com/office/drawing/2014/main" id="{8C6E2170-99EB-443F-B78F-98CD7C3D7317}"/>
              </a:ext>
            </a:extLst>
          </p:cNvPr>
          <p:cNvCxnSpPr>
            <a:cxnSpLocks/>
          </p:cNvCxnSpPr>
          <p:nvPr/>
        </p:nvCxnSpPr>
        <p:spPr>
          <a:xfrm rot="5400000">
            <a:off x="6933818" y="3380997"/>
            <a:ext cx="0" cy="438912"/>
          </a:xfrm>
          <a:prstGeom prst="line">
            <a:avLst/>
          </a:prstGeom>
          <a:ln w="38100">
            <a:solidFill>
              <a:srgbClr val="0000FF"/>
            </a:solidFill>
          </a:ln>
        </p:spPr>
        <p:style>
          <a:lnRef idx="1">
            <a:schemeClr val="accent4"/>
          </a:lnRef>
          <a:fillRef idx="0">
            <a:schemeClr val="accent4"/>
          </a:fillRef>
          <a:effectRef idx="0">
            <a:schemeClr val="accent4"/>
          </a:effectRef>
          <a:fontRef idx="minor">
            <a:schemeClr val="tx1"/>
          </a:fontRef>
        </p:style>
      </p:cxnSp>
      <p:cxnSp>
        <p:nvCxnSpPr>
          <p:cNvPr id="14" name="Straight Connector 13">
            <a:extLst>
              <a:ext uri="{FF2B5EF4-FFF2-40B4-BE49-F238E27FC236}">
                <a16:creationId xmlns:a16="http://schemas.microsoft.com/office/drawing/2014/main" id="{DE052250-8C1E-4EF9-8893-D9CB31A9102D}"/>
              </a:ext>
            </a:extLst>
          </p:cNvPr>
          <p:cNvCxnSpPr>
            <a:cxnSpLocks/>
          </p:cNvCxnSpPr>
          <p:nvPr/>
        </p:nvCxnSpPr>
        <p:spPr>
          <a:xfrm>
            <a:off x="7162800" y="3581402"/>
            <a:ext cx="0" cy="438912"/>
          </a:xfrm>
          <a:prstGeom prst="line">
            <a:avLst/>
          </a:prstGeom>
          <a:ln w="38100">
            <a:solidFill>
              <a:srgbClr val="0000FF"/>
            </a:solidFill>
          </a:ln>
        </p:spPr>
        <p:style>
          <a:lnRef idx="1">
            <a:schemeClr val="accent4"/>
          </a:lnRef>
          <a:fillRef idx="0">
            <a:schemeClr val="accent4"/>
          </a:fillRef>
          <a:effectRef idx="0">
            <a:schemeClr val="accent4"/>
          </a:effectRef>
          <a:fontRef idx="minor">
            <a:schemeClr val="tx1"/>
          </a:fontRef>
        </p:style>
      </p:cxnSp>
      <p:cxnSp>
        <p:nvCxnSpPr>
          <p:cNvPr id="15" name="Straight Connector 14">
            <a:extLst>
              <a:ext uri="{FF2B5EF4-FFF2-40B4-BE49-F238E27FC236}">
                <a16:creationId xmlns:a16="http://schemas.microsoft.com/office/drawing/2014/main" id="{B7CEFA9B-F19C-4CAF-9854-7B627AB4EEBE}"/>
              </a:ext>
            </a:extLst>
          </p:cNvPr>
          <p:cNvCxnSpPr>
            <a:cxnSpLocks/>
          </p:cNvCxnSpPr>
          <p:nvPr/>
        </p:nvCxnSpPr>
        <p:spPr>
          <a:xfrm rot="5400000">
            <a:off x="7371969" y="3804858"/>
            <a:ext cx="0" cy="438912"/>
          </a:xfrm>
          <a:prstGeom prst="line">
            <a:avLst/>
          </a:prstGeom>
          <a:ln w="38100">
            <a:solidFill>
              <a:srgbClr val="0000FF"/>
            </a:solidFill>
          </a:ln>
        </p:spPr>
        <p:style>
          <a:lnRef idx="1">
            <a:schemeClr val="accent4"/>
          </a:lnRef>
          <a:fillRef idx="0">
            <a:schemeClr val="accent4"/>
          </a:fillRef>
          <a:effectRef idx="0">
            <a:schemeClr val="accent4"/>
          </a:effectRef>
          <a:fontRef idx="minor">
            <a:schemeClr val="tx1"/>
          </a:fontRef>
        </p:style>
      </p:cxnSp>
      <p:cxnSp>
        <p:nvCxnSpPr>
          <p:cNvPr id="16" name="Straight Connector 15">
            <a:extLst>
              <a:ext uri="{FF2B5EF4-FFF2-40B4-BE49-F238E27FC236}">
                <a16:creationId xmlns:a16="http://schemas.microsoft.com/office/drawing/2014/main" id="{3A908BD1-12AB-47E5-A7B2-37A733BF03CC}"/>
              </a:ext>
            </a:extLst>
          </p:cNvPr>
          <p:cNvCxnSpPr>
            <a:cxnSpLocks/>
          </p:cNvCxnSpPr>
          <p:nvPr/>
        </p:nvCxnSpPr>
        <p:spPr>
          <a:xfrm>
            <a:off x="7591425" y="4014787"/>
            <a:ext cx="0" cy="438912"/>
          </a:xfrm>
          <a:prstGeom prst="line">
            <a:avLst/>
          </a:prstGeom>
          <a:ln w="38100">
            <a:solidFill>
              <a:srgbClr val="0000FF"/>
            </a:solidFill>
          </a:ln>
        </p:spPr>
        <p:style>
          <a:lnRef idx="1">
            <a:schemeClr val="accent4"/>
          </a:lnRef>
          <a:fillRef idx="0">
            <a:schemeClr val="accent4"/>
          </a:fillRef>
          <a:effectRef idx="0">
            <a:schemeClr val="accent4"/>
          </a:effectRef>
          <a:fontRef idx="minor">
            <a:schemeClr val="tx1"/>
          </a:fontRef>
        </p:style>
      </p:cxnSp>
      <p:sp>
        <p:nvSpPr>
          <p:cNvPr id="17" name="Line 13">
            <a:extLst>
              <a:ext uri="{FF2B5EF4-FFF2-40B4-BE49-F238E27FC236}">
                <a16:creationId xmlns:a16="http://schemas.microsoft.com/office/drawing/2014/main" id="{2D9C6744-48EE-4EE2-9F3C-02133E21AA92}"/>
              </a:ext>
            </a:extLst>
          </p:cNvPr>
          <p:cNvSpPr>
            <a:spLocks noChangeShapeType="1"/>
          </p:cNvSpPr>
          <p:nvPr/>
        </p:nvSpPr>
        <p:spPr bwMode="auto">
          <a:xfrm>
            <a:off x="4572000" y="1219201"/>
            <a:ext cx="1219186" cy="1081088"/>
          </a:xfrm>
          <a:prstGeom prst="line">
            <a:avLst/>
          </a:prstGeom>
          <a:noFill/>
          <a:ln w="28575">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9"/>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0"/>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1"/>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12"/>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13"/>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14"/>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15"/>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D739D69-5CD0-46EB-ABD5-C1519C7D7819}"/>
              </a:ext>
            </a:extLst>
          </p:cNvPr>
          <p:cNvGraphicFramePr>
            <a:graphicFrameLocks noGrp="1"/>
          </p:cNvGraphicFramePr>
          <p:nvPr>
            <p:extLst>
              <p:ext uri="{D42A27DB-BD31-4B8C-83A1-F6EECF244321}">
                <p14:modId xmlns:p14="http://schemas.microsoft.com/office/powerpoint/2010/main" val="3268539190"/>
              </p:ext>
            </p:extLst>
          </p:nvPr>
        </p:nvGraphicFramePr>
        <p:xfrm>
          <a:off x="1066800" y="1257300"/>
          <a:ext cx="7543800" cy="1181100"/>
        </p:xfrm>
        <a:graphic>
          <a:graphicData uri="http://schemas.openxmlformats.org/drawingml/2006/table">
            <a:tbl>
              <a:tblPr firstRow="1" bandRow="1">
                <a:tableStyleId>{5C22544A-7EE6-4342-B048-85BDC9FD1C3A}</a:tableStyleId>
              </a:tblPr>
              <a:tblGrid>
                <a:gridCol w="3771900">
                  <a:extLst>
                    <a:ext uri="{9D8B030D-6E8A-4147-A177-3AD203B41FA5}">
                      <a16:colId xmlns:a16="http://schemas.microsoft.com/office/drawing/2014/main" val="20000"/>
                    </a:ext>
                  </a:extLst>
                </a:gridCol>
                <a:gridCol w="3771900">
                  <a:extLst>
                    <a:ext uri="{9D8B030D-6E8A-4147-A177-3AD203B41FA5}">
                      <a16:colId xmlns:a16="http://schemas.microsoft.com/office/drawing/2014/main" val="20001"/>
                    </a:ext>
                  </a:extLst>
                </a:gridCol>
              </a:tblGrid>
              <a:tr h="1181100">
                <a:tc>
                  <a:txBody>
                    <a:bodyPr/>
                    <a:lstStyle/>
                    <a:p>
                      <a:pPr algn="ctr"/>
                      <a:r>
                        <a:rPr lang="en-US" sz="2800" b="0" i="1" dirty="0">
                          <a:solidFill>
                            <a:srgbClr val="0000FF"/>
                          </a:solidFill>
                          <a:latin typeface="Trebuchet MS" pitchFamily="34" charset="0"/>
                        </a:rPr>
                        <a:t>Left</a:t>
                      </a:r>
                      <a:r>
                        <a:rPr lang="en-US" sz="2800" b="0" i="1" baseline="0" dirty="0">
                          <a:solidFill>
                            <a:srgbClr val="0000FF"/>
                          </a:solidFill>
                          <a:latin typeface="Trebuchet MS" pitchFamily="34" charset="0"/>
                        </a:rPr>
                        <a:t> of staircase</a:t>
                      </a:r>
                      <a:endParaRPr lang="en-US" sz="2800" b="0" i="1" dirty="0">
                        <a:solidFill>
                          <a:srgbClr val="0000FF"/>
                        </a:solidFill>
                        <a:latin typeface="Trebuchet MS"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alpha val="60000"/>
                      </a:srgbClr>
                    </a:solidFill>
                  </a:tcPr>
                </a:tc>
                <a:tc>
                  <a:txBody>
                    <a:bodyPr/>
                    <a:lstStyle/>
                    <a:p>
                      <a:pPr algn="ctr"/>
                      <a:r>
                        <a:rPr lang="en-US" sz="2800" b="0" i="1" dirty="0">
                          <a:solidFill>
                            <a:srgbClr val="0000FF"/>
                          </a:solidFill>
                          <a:latin typeface="Trebuchet MS" pitchFamily="34" charset="0"/>
                        </a:rPr>
                        <a:t>Right</a:t>
                      </a:r>
                      <a:r>
                        <a:rPr lang="en-US" sz="2800" b="0" i="1" baseline="0" dirty="0">
                          <a:solidFill>
                            <a:srgbClr val="0000FF"/>
                          </a:solidFill>
                          <a:latin typeface="Trebuchet MS" pitchFamily="34" charset="0"/>
                        </a:rPr>
                        <a:t> side of staircase (include hydrogen!)</a:t>
                      </a:r>
                      <a:endParaRPr lang="en-US" sz="2800" b="0" i="1" dirty="0">
                        <a:solidFill>
                          <a:srgbClr val="0000FF"/>
                        </a:solidFill>
                        <a:latin typeface="Trebuchet MS"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alpha val="60000"/>
                      </a:srgbClr>
                    </a:solidFill>
                  </a:tcPr>
                </a:tc>
                <a:extLst>
                  <a:ext uri="{0D108BD9-81ED-4DB2-BD59-A6C34878D82A}">
                    <a16:rowId xmlns:a16="http://schemas.microsoft.com/office/drawing/2014/main" val="10000"/>
                  </a:ext>
                </a:extLst>
              </a:tr>
            </a:tbl>
          </a:graphicData>
        </a:graphic>
      </p:graphicFrame>
      <p:graphicFrame>
        <p:nvGraphicFramePr>
          <p:cNvPr id="6" name="Table 5">
            <a:extLst>
              <a:ext uri="{FF2B5EF4-FFF2-40B4-BE49-F238E27FC236}">
                <a16:creationId xmlns:a16="http://schemas.microsoft.com/office/drawing/2014/main" id="{AB23A407-D126-43EB-9C42-9674F91A1E8B}"/>
              </a:ext>
            </a:extLst>
          </p:cNvPr>
          <p:cNvGraphicFramePr>
            <a:graphicFrameLocks noGrp="1"/>
          </p:cNvGraphicFramePr>
          <p:nvPr>
            <p:extLst>
              <p:ext uri="{D42A27DB-BD31-4B8C-83A1-F6EECF244321}">
                <p14:modId xmlns:p14="http://schemas.microsoft.com/office/powerpoint/2010/main" val="3396844989"/>
              </p:ext>
            </p:extLst>
          </p:nvPr>
        </p:nvGraphicFramePr>
        <p:xfrm>
          <a:off x="1066800" y="2400300"/>
          <a:ext cx="7543800" cy="1181100"/>
        </p:xfrm>
        <a:graphic>
          <a:graphicData uri="http://schemas.openxmlformats.org/drawingml/2006/table">
            <a:tbl>
              <a:tblPr firstRow="1" bandRow="1">
                <a:tableStyleId>{5C22544A-7EE6-4342-B048-85BDC9FD1C3A}</a:tableStyleId>
              </a:tblPr>
              <a:tblGrid>
                <a:gridCol w="3771900">
                  <a:extLst>
                    <a:ext uri="{9D8B030D-6E8A-4147-A177-3AD203B41FA5}">
                      <a16:colId xmlns:a16="http://schemas.microsoft.com/office/drawing/2014/main" val="20000"/>
                    </a:ext>
                  </a:extLst>
                </a:gridCol>
                <a:gridCol w="3771900">
                  <a:extLst>
                    <a:ext uri="{9D8B030D-6E8A-4147-A177-3AD203B41FA5}">
                      <a16:colId xmlns:a16="http://schemas.microsoft.com/office/drawing/2014/main" val="20001"/>
                    </a:ext>
                  </a:extLst>
                </a:gridCol>
              </a:tblGrid>
              <a:tr h="1181100">
                <a:tc>
                  <a:txBody>
                    <a:bodyPr/>
                    <a:lstStyle/>
                    <a:p>
                      <a:pPr algn="ctr"/>
                      <a:r>
                        <a:rPr lang="en-US" sz="3200" b="0" i="1" dirty="0">
                          <a:solidFill>
                            <a:srgbClr val="0000FF"/>
                          </a:solidFill>
                          <a:latin typeface="Trebuchet MS" pitchFamily="34" charset="0"/>
                        </a:rPr>
                        <a:t>Lustrous (shiny)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alpha val="60000"/>
                      </a:srgbClr>
                    </a:solidFill>
                  </a:tcPr>
                </a:tc>
                <a:tc>
                  <a:txBody>
                    <a:bodyPr/>
                    <a:lstStyle/>
                    <a:p>
                      <a:pPr algn="ctr"/>
                      <a:r>
                        <a:rPr lang="en-US" sz="3200" b="0" i="1" dirty="0">
                          <a:solidFill>
                            <a:srgbClr val="0000FF"/>
                          </a:solidFill>
                          <a:latin typeface="Trebuchet MS" pitchFamily="34" charset="0"/>
                        </a:rPr>
                        <a:t>Non-lustrous</a:t>
                      </a:r>
                      <a:r>
                        <a:rPr lang="en-US" sz="3200" b="0" i="1" baseline="0" dirty="0">
                          <a:solidFill>
                            <a:srgbClr val="0000FF"/>
                          </a:solidFill>
                          <a:latin typeface="Trebuchet MS" pitchFamily="34" charset="0"/>
                        </a:rPr>
                        <a:t> (dull)</a:t>
                      </a:r>
                      <a:endParaRPr lang="en-US" sz="3200" b="0" i="1" dirty="0">
                        <a:solidFill>
                          <a:srgbClr val="0000FF"/>
                        </a:solidFill>
                        <a:latin typeface="Trebuchet MS"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alpha val="60000"/>
                      </a:srgbClr>
                    </a:solidFill>
                  </a:tcPr>
                </a:tc>
                <a:extLst>
                  <a:ext uri="{0D108BD9-81ED-4DB2-BD59-A6C34878D82A}">
                    <a16:rowId xmlns:a16="http://schemas.microsoft.com/office/drawing/2014/main" val="10000"/>
                  </a:ext>
                </a:extLst>
              </a:tr>
            </a:tbl>
          </a:graphicData>
        </a:graphic>
      </p:graphicFrame>
      <p:graphicFrame>
        <p:nvGraphicFramePr>
          <p:cNvPr id="7" name="Table 6">
            <a:extLst>
              <a:ext uri="{FF2B5EF4-FFF2-40B4-BE49-F238E27FC236}">
                <a16:creationId xmlns:a16="http://schemas.microsoft.com/office/drawing/2014/main" id="{03A2F1B0-6659-430D-B0D8-906D734BA220}"/>
              </a:ext>
            </a:extLst>
          </p:cNvPr>
          <p:cNvGraphicFramePr>
            <a:graphicFrameLocks noGrp="1"/>
          </p:cNvGraphicFramePr>
          <p:nvPr>
            <p:extLst>
              <p:ext uri="{D42A27DB-BD31-4B8C-83A1-F6EECF244321}">
                <p14:modId xmlns:p14="http://schemas.microsoft.com/office/powerpoint/2010/main" val="1801942383"/>
              </p:ext>
            </p:extLst>
          </p:nvPr>
        </p:nvGraphicFramePr>
        <p:xfrm>
          <a:off x="1066800" y="3543300"/>
          <a:ext cx="7543800" cy="1798638"/>
        </p:xfrm>
        <a:graphic>
          <a:graphicData uri="http://schemas.openxmlformats.org/drawingml/2006/table">
            <a:tbl>
              <a:tblPr firstRow="1" bandRow="1">
                <a:tableStyleId>{5C22544A-7EE6-4342-B048-85BDC9FD1C3A}</a:tableStyleId>
              </a:tblPr>
              <a:tblGrid>
                <a:gridCol w="3771900">
                  <a:extLst>
                    <a:ext uri="{9D8B030D-6E8A-4147-A177-3AD203B41FA5}">
                      <a16:colId xmlns:a16="http://schemas.microsoft.com/office/drawing/2014/main" val="20000"/>
                    </a:ext>
                  </a:extLst>
                </a:gridCol>
                <a:gridCol w="3771900">
                  <a:extLst>
                    <a:ext uri="{9D8B030D-6E8A-4147-A177-3AD203B41FA5}">
                      <a16:colId xmlns:a16="http://schemas.microsoft.com/office/drawing/2014/main" val="20001"/>
                    </a:ext>
                  </a:extLst>
                </a:gridCol>
              </a:tblGrid>
              <a:tr h="1798638">
                <a:tc>
                  <a:txBody>
                    <a:bodyPr/>
                    <a:lstStyle/>
                    <a:p>
                      <a:pPr algn="ctr"/>
                      <a:r>
                        <a:rPr lang="en-US" sz="2800" b="0" i="1" dirty="0">
                          <a:solidFill>
                            <a:srgbClr val="0000FF"/>
                          </a:solidFill>
                          <a:latin typeface="Trebuchet MS" pitchFamily="34" charset="0"/>
                        </a:rPr>
                        <a:t>Malleable (hammer into thin sheets)</a:t>
                      </a:r>
                      <a:br>
                        <a:rPr lang="en-US" sz="2800" b="0" i="1" dirty="0">
                          <a:solidFill>
                            <a:srgbClr val="0000FF"/>
                          </a:solidFill>
                          <a:latin typeface="Trebuchet MS" pitchFamily="34" charset="0"/>
                        </a:rPr>
                      </a:br>
                      <a:r>
                        <a:rPr lang="en-US" sz="2800" b="0" i="1" dirty="0">
                          <a:solidFill>
                            <a:srgbClr val="0000FF"/>
                          </a:solidFill>
                          <a:latin typeface="Trebuchet MS" pitchFamily="34" charset="0"/>
                        </a:rPr>
                        <a:t>Ductile (make into thin wire)</a:t>
                      </a:r>
                    </a:p>
                  </a:txBody>
                  <a:tcPr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alpha val="60000"/>
                      </a:srgbClr>
                    </a:solidFill>
                  </a:tcPr>
                </a:tc>
                <a:tc>
                  <a:txBody>
                    <a:bodyPr/>
                    <a:lstStyle/>
                    <a:p>
                      <a:pPr algn="ctr"/>
                      <a:r>
                        <a:rPr lang="en-US" sz="2800" b="0" i="1" dirty="0">
                          <a:solidFill>
                            <a:srgbClr val="0000FF"/>
                          </a:solidFill>
                          <a:latin typeface="Trebuchet MS" pitchFamily="34" charset="0"/>
                        </a:rPr>
                        <a:t>Brittle (breaks</a:t>
                      </a:r>
                      <a:r>
                        <a:rPr lang="en-US" sz="2800" b="0" i="1" baseline="0" dirty="0">
                          <a:solidFill>
                            <a:srgbClr val="0000FF"/>
                          </a:solidFill>
                          <a:latin typeface="Trebuchet MS" pitchFamily="34" charset="0"/>
                        </a:rPr>
                        <a:t> easily)</a:t>
                      </a:r>
                      <a:endParaRPr lang="en-US" sz="2800" b="0" i="1" dirty="0">
                        <a:solidFill>
                          <a:srgbClr val="0000FF"/>
                        </a:solidFill>
                        <a:latin typeface="Trebuchet MS" pitchFamily="34" charset="0"/>
                      </a:endParaRPr>
                    </a:p>
                  </a:txBody>
                  <a:tcPr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alpha val="60000"/>
                      </a:srgbClr>
                    </a:solidFill>
                  </a:tcPr>
                </a:tc>
                <a:extLst>
                  <a:ext uri="{0D108BD9-81ED-4DB2-BD59-A6C34878D82A}">
                    <a16:rowId xmlns:a16="http://schemas.microsoft.com/office/drawing/2014/main" val="10000"/>
                  </a:ext>
                </a:extLst>
              </a:tr>
            </a:tbl>
          </a:graphicData>
        </a:graphic>
      </p:graphicFrame>
      <p:graphicFrame>
        <p:nvGraphicFramePr>
          <p:cNvPr id="8" name="Table 7">
            <a:extLst>
              <a:ext uri="{FF2B5EF4-FFF2-40B4-BE49-F238E27FC236}">
                <a16:creationId xmlns:a16="http://schemas.microsoft.com/office/drawing/2014/main" id="{F88E9F29-AEE2-4789-AA42-B15468B72E98}"/>
              </a:ext>
            </a:extLst>
          </p:cNvPr>
          <p:cNvGraphicFramePr>
            <a:graphicFrameLocks noGrp="1"/>
          </p:cNvGraphicFramePr>
          <p:nvPr>
            <p:extLst>
              <p:ext uri="{D42A27DB-BD31-4B8C-83A1-F6EECF244321}">
                <p14:modId xmlns:p14="http://schemas.microsoft.com/office/powerpoint/2010/main" val="2967344400"/>
              </p:ext>
            </p:extLst>
          </p:nvPr>
        </p:nvGraphicFramePr>
        <p:xfrm>
          <a:off x="1066800" y="5295900"/>
          <a:ext cx="7543800" cy="1181100"/>
        </p:xfrm>
        <a:graphic>
          <a:graphicData uri="http://schemas.openxmlformats.org/drawingml/2006/table">
            <a:tbl>
              <a:tblPr firstRow="1" bandRow="1">
                <a:tableStyleId>{5C22544A-7EE6-4342-B048-85BDC9FD1C3A}</a:tableStyleId>
              </a:tblPr>
              <a:tblGrid>
                <a:gridCol w="3771900">
                  <a:extLst>
                    <a:ext uri="{9D8B030D-6E8A-4147-A177-3AD203B41FA5}">
                      <a16:colId xmlns:a16="http://schemas.microsoft.com/office/drawing/2014/main" val="20000"/>
                    </a:ext>
                  </a:extLst>
                </a:gridCol>
                <a:gridCol w="3771900">
                  <a:extLst>
                    <a:ext uri="{9D8B030D-6E8A-4147-A177-3AD203B41FA5}">
                      <a16:colId xmlns:a16="http://schemas.microsoft.com/office/drawing/2014/main" val="20001"/>
                    </a:ext>
                  </a:extLst>
                </a:gridCol>
              </a:tblGrid>
              <a:tr h="1181100">
                <a:tc>
                  <a:txBody>
                    <a:bodyPr/>
                    <a:lstStyle/>
                    <a:p>
                      <a:pPr algn="ctr"/>
                      <a:r>
                        <a:rPr lang="en-US" sz="2800" b="0" i="1" dirty="0">
                          <a:solidFill>
                            <a:srgbClr val="0000FF"/>
                          </a:solidFill>
                          <a:latin typeface="Trebuchet MS" pitchFamily="34" charset="0"/>
                        </a:rPr>
                        <a:t>Good conductors of heat and electricity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alpha val="60000"/>
                      </a:srgbClr>
                    </a:solidFill>
                  </a:tcPr>
                </a:tc>
                <a:tc>
                  <a:txBody>
                    <a:bodyPr/>
                    <a:lstStyle/>
                    <a:p>
                      <a:pPr algn="ctr"/>
                      <a:r>
                        <a:rPr lang="en-US" sz="2800" b="0" i="1" dirty="0">
                          <a:solidFill>
                            <a:srgbClr val="0000FF"/>
                          </a:solidFill>
                          <a:latin typeface="Trebuchet MS" pitchFamily="34" charset="0"/>
                        </a:rPr>
                        <a:t>Poor conductors (good insulator)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alpha val="60000"/>
                      </a:srgbClr>
                    </a:solidFill>
                  </a:tcPr>
                </a:tc>
                <a:extLst>
                  <a:ext uri="{0D108BD9-81ED-4DB2-BD59-A6C34878D82A}">
                    <a16:rowId xmlns:a16="http://schemas.microsoft.com/office/drawing/2014/main" val="10000"/>
                  </a:ext>
                </a:extLst>
              </a:tr>
            </a:tbl>
          </a:graphicData>
        </a:graphic>
      </p:graphicFrame>
      <p:sp>
        <p:nvSpPr>
          <p:cNvPr id="13346" name="Title 9">
            <a:extLst>
              <a:ext uri="{FF2B5EF4-FFF2-40B4-BE49-F238E27FC236}">
                <a16:creationId xmlns:a16="http://schemas.microsoft.com/office/drawing/2014/main" id="{35232F64-5777-4F39-AAAF-1192EC633D12}"/>
              </a:ext>
            </a:extLst>
          </p:cNvPr>
          <p:cNvSpPr>
            <a:spLocks noGrp="1"/>
          </p:cNvSpPr>
          <p:nvPr>
            <p:ph type="title"/>
          </p:nvPr>
        </p:nvSpPr>
        <p:spPr>
          <a:xfrm>
            <a:off x="1066800" y="304800"/>
            <a:ext cx="7543800" cy="762000"/>
          </a:xfrm>
          <a:solidFill>
            <a:srgbClr val="FFFFFF">
              <a:alpha val="60000"/>
            </a:srgbClr>
          </a:solidFill>
          <a:ln w="38100">
            <a:solidFill>
              <a:schemeClr val="bg1"/>
            </a:solidFill>
          </a:ln>
        </p:spPr>
        <p:txBody>
          <a:bodyPr/>
          <a:lstStyle/>
          <a:p>
            <a:r>
              <a:rPr lang="en-US" altLang="en-US" b="1" dirty="0">
                <a:solidFill>
                  <a:schemeClr val="tx1"/>
                </a:solidFill>
                <a:latin typeface="Trebuchet MS" panose="020B0603020202020204" pitchFamily="34" charset="0"/>
              </a:rPr>
              <a:t>Metals vs. Nonmetals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AB9EA6A-94BA-454A-A55E-674FE01FB573}"/>
              </a:ext>
            </a:extLst>
          </p:cNvPr>
          <p:cNvSpPr>
            <a:spLocks noGrp="1"/>
          </p:cNvSpPr>
          <p:nvPr>
            <p:ph idx="1"/>
          </p:nvPr>
        </p:nvSpPr>
        <p:spPr>
          <a:xfrm>
            <a:off x="457200" y="731838"/>
            <a:ext cx="8382000" cy="5135562"/>
          </a:xfrm>
          <a:solidFill>
            <a:srgbClr val="FFFFFF">
              <a:alpha val="60000"/>
            </a:srgbClr>
          </a:solidFill>
          <a:ln w="38100">
            <a:solidFill>
              <a:schemeClr val="bg1"/>
            </a:solidFill>
          </a:ln>
        </p:spPr>
        <p:txBody>
          <a:bodyPr/>
          <a:lstStyle/>
          <a:p>
            <a:pPr marL="0" indent="0">
              <a:buFontTx/>
              <a:buNone/>
              <a:defRPr/>
            </a:pPr>
            <a:r>
              <a:rPr lang="en-US" sz="3800" b="1" dirty="0">
                <a:latin typeface="Trebuchet MS" pitchFamily="34" charset="0"/>
              </a:rPr>
              <a:t>Metalloids: </a:t>
            </a:r>
            <a:r>
              <a:rPr lang="en-US" sz="3800" i="1" dirty="0">
                <a:solidFill>
                  <a:srgbClr val="0000FF"/>
                </a:solidFill>
                <a:latin typeface="Trebuchet MS" pitchFamily="34" charset="0"/>
              </a:rPr>
              <a:t>Touch the staircase and have properties of both metals and nonmetals. (Note: Al is a metal!)</a:t>
            </a:r>
          </a:p>
          <a:p>
            <a:pPr>
              <a:defRPr/>
            </a:pPr>
            <a:r>
              <a:rPr lang="en-US" sz="3800" dirty="0">
                <a:latin typeface="Trebuchet MS" pitchFamily="34" charset="0"/>
              </a:rPr>
              <a:t>They are </a:t>
            </a:r>
            <a:r>
              <a:rPr lang="en-US" sz="3800" i="1" dirty="0">
                <a:solidFill>
                  <a:srgbClr val="0000FF"/>
                </a:solidFill>
                <a:latin typeface="Trebuchet MS" pitchFamily="34" charset="0"/>
              </a:rPr>
              <a:t>semiconductors </a:t>
            </a:r>
            <a:r>
              <a:rPr lang="en-US" sz="3800" dirty="0">
                <a:latin typeface="Trebuchet MS" pitchFamily="34" charset="0"/>
              </a:rPr>
              <a:t>which means they normally do not conduct electricity but will </a:t>
            </a:r>
            <a:r>
              <a:rPr lang="en-US" sz="3800" i="1" dirty="0">
                <a:solidFill>
                  <a:srgbClr val="0000FF"/>
                </a:solidFill>
                <a:latin typeface="Trebuchet MS" pitchFamily="34" charset="0"/>
              </a:rPr>
              <a:t>conduct at high temperatures or when certain substances are added.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a:extLst>
              <a:ext uri="{FF2B5EF4-FFF2-40B4-BE49-F238E27FC236}">
                <a16:creationId xmlns:a16="http://schemas.microsoft.com/office/drawing/2014/main" id="{5AEB34B8-3CFC-467B-A1E8-D72E1EAA684F}"/>
              </a:ext>
            </a:extLst>
          </p:cNvPr>
          <p:cNvSpPr>
            <a:spLocks noGrp="1"/>
          </p:cNvSpPr>
          <p:nvPr>
            <p:ph idx="1"/>
          </p:nvPr>
        </p:nvSpPr>
        <p:spPr>
          <a:xfrm>
            <a:off x="381000" y="2697559"/>
            <a:ext cx="8382000" cy="1462882"/>
          </a:xfrm>
          <a:solidFill>
            <a:srgbClr val="FFFFFF">
              <a:alpha val="60000"/>
            </a:srgbClr>
          </a:solidFill>
          <a:ln w="38100">
            <a:solidFill>
              <a:schemeClr val="bg1"/>
            </a:solidFill>
          </a:ln>
        </p:spPr>
        <p:txBody>
          <a:bodyPr anchor="ctr"/>
          <a:lstStyle/>
          <a:p>
            <a:pPr algn="ctr">
              <a:buFontTx/>
              <a:buNone/>
            </a:pPr>
            <a:r>
              <a:rPr lang="en-US" altLang="en-US" sz="3900" b="1" dirty="0">
                <a:latin typeface="Trebuchet MS" panose="020B0603020202020204" pitchFamily="34" charset="0"/>
              </a:rPr>
              <a:t>Phenomenon: </a:t>
            </a:r>
            <a:r>
              <a:rPr lang="en-US" altLang="en-US" sz="3900" dirty="0">
                <a:latin typeface="Trebuchet MS" panose="020B0603020202020204" pitchFamily="34" charset="0"/>
                <a:hlinkClick r:id="rId2"/>
              </a:rPr>
              <a:t>Alkali metals + Water</a:t>
            </a:r>
            <a:endParaRPr lang="en-US" altLang="en-US" sz="3900" dirty="0">
              <a:latin typeface="Trebuchet MS" panose="020B0603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19">
                                            <p:bg/>
                                          </p:spTgt>
                                        </p:tgtEl>
                                        <p:attrNameLst>
                                          <p:attrName>style.visibility</p:attrName>
                                        </p:attrNameLst>
                                      </p:cBhvr>
                                      <p:to>
                                        <p:strVal val="visible"/>
                                      </p:to>
                                    </p:set>
                                    <p:animEffect transition="in" filter="fade">
                                      <p:cBhvr>
                                        <p:cTn id="7" dur="500"/>
                                        <p:tgtEl>
                                          <p:spTgt spid="9219">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219">
                                            <p:txEl>
                                              <p:pRg st="0" end="0"/>
                                            </p:txEl>
                                          </p:spTgt>
                                        </p:tgtEl>
                                        <p:attrNameLst>
                                          <p:attrName>style.visibility</p:attrName>
                                        </p:attrNameLst>
                                      </p:cBhvr>
                                      <p:to>
                                        <p:strVal val="visible"/>
                                      </p:to>
                                    </p:set>
                                    <p:animEffect transition="in" filter="fade">
                                      <p:cBhvr>
                                        <p:cTn id="10" dur="500"/>
                                        <p:tgtEl>
                                          <p:spTgt spid="92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uiExpand="1"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B3223EB-71D5-401F-AE15-4E016820F539}"/>
              </a:ext>
            </a:extLst>
          </p:cNvPr>
          <p:cNvSpPr txBox="1">
            <a:spLocks/>
          </p:cNvSpPr>
          <p:nvPr/>
        </p:nvSpPr>
        <p:spPr bwMode="auto">
          <a:xfrm>
            <a:off x="342900" y="2000250"/>
            <a:ext cx="8458200" cy="2857500"/>
          </a:xfrm>
          <a:prstGeom prst="rect">
            <a:avLst/>
          </a:prstGeom>
          <a:solidFill>
            <a:schemeClr val="bg1">
              <a:alpha val="70195"/>
            </a:schemeClr>
          </a:solidFill>
          <a:ln w="38100">
            <a:solidFill>
              <a:schemeClr val="bg1"/>
            </a:solidFill>
            <a:miter lim="800000"/>
            <a:headEnd/>
            <a:tailEnd/>
          </a:ln>
        </p:spPr>
        <p:txBody>
          <a:bodyPr vert="horz" wrap="none" lIns="91440" tIns="0" rIns="91440" bIns="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altLang="en-US" sz="11500" b="1" dirty="0">
                <a:latin typeface="Trebuchet MS" panose="020B0603020202020204" pitchFamily="34" charset="0"/>
              </a:rPr>
              <a:t>Questions?</a:t>
            </a:r>
          </a:p>
          <a:p>
            <a:pPr eaLnBrk="1" hangingPunct="1"/>
            <a:r>
              <a:rPr lang="en-US" altLang="en-US" i="1" dirty="0">
                <a:latin typeface="Trebuchet MS" panose="020B0603020202020204" pitchFamily="34" charset="0"/>
              </a:rPr>
              <a:t>Begin Worksheet #1</a:t>
            </a:r>
          </a:p>
        </p:txBody>
      </p:sp>
    </p:spTree>
    <p:extLst>
      <p:ext uri="{BB962C8B-B14F-4D97-AF65-F5344CB8AC3E}">
        <p14:creationId xmlns:p14="http://schemas.microsoft.com/office/powerpoint/2010/main" val="1602207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a:extLst>
              <a:ext uri="{FF2B5EF4-FFF2-40B4-BE49-F238E27FC236}">
                <a16:creationId xmlns:a16="http://schemas.microsoft.com/office/drawing/2014/main" id="{04878E6B-3800-47EA-AA00-18733DAF0CD4}"/>
              </a:ext>
            </a:extLst>
          </p:cNvPr>
          <p:cNvSpPr>
            <a:spLocks noGrp="1" noChangeArrowheads="1"/>
          </p:cNvSpPr>
          <p:nvPr>
            <p:ph type="title"/>
          </p:nvPr>
        </p:nvSpPr>
        <p:spPr>
          <a:xfrm>
            <a:off x="457200" y="304800"/>
            <a:ext cx="8229600" cy="884238"/>
          </a:xfrm>
          <a:solidFill>
            <a:srgbClr val="FFFFFF">
              <a:alpha val="60000"/>
            </a:srgbClr>
          </a:solidFill>
          <a:ln w="38100">
            <a:solidFill>
              <a:schemeClr val="bg1"/>
            </a:solidFill>
            <a:miter lim="800000"/>
            <a:headEnd/>
            <a:tailEnd/>
          </a:ln>
        </p:spPr>
        <p:txBody>
          <a:bodyPr/>
          <a:lstStyle/>
          <a:p>
            <a:pPr eaLnBrk="1" hangingPunct="1"/>
            <a:r>
              <a:rPr lang="en-US" altLang="en-US" sz="3600" b="1" dirty="0">
                <a:solidFill>
                  <a:srgbClr val="0000FF"/>
                </a:solidFill>
                <a:latin typeface="Trebuchet MS" panose="020B0603020202020204" pitchFamily="34" charset="0"/>
              </a:rPr>
              <a:t>After today, you should be able to…</a:t>
            </a:r>
          </a:p>
        </p:txBody>
      </p:sp>
      <p:sp>
        <p:nvSpPr>
          <p:cNvPr id="2052" name="Rectangle 5">
            <a:extLst>
              <a:ext uri="{FF2B5EF4-FFF2-40B4-BE49-F238E27FC236}">
                <a16:creationId xmlns:a16="http://schemas.microsoft.com/office/drawing/2014/main" id="{A3570428-9060-4740-86FD-295A1BB6401E}"/>
              </a:ext>
            </a:extLst>
          </p:cNvPr>
          <p:cNvSpPr>
            <a:spLocks noGrp="1" noChangeArrowheads="1"/>
          </p:cNvSpPr>
          <p:nvPr>
            <p:ph idx="1"/>
          </p:nvPr>
        </p:nvSpPr>
        <p:spPr>
          <a:xfrm>
            <a:off x="457200" y="1295400"/>
            <a:ext cx="8229600" cy="5105400"/>
          </a:xfrm>
          <a:solidFill>
            <a:srgbClr val="FFFFFF">
              <a:alpha val="60000"/>
            </a:srgbClr>
          </a:solidFill>
          <a:ln w="38100">
            <a:solidFill>
              <a:schemeClr val="bg1"/>
            </a:solidFill>
            <a:miter lim="800000"/>
            <a:headEnd/>
            <a:tailEnd/>
          </a:ln>
        </p:spPr>
        <p:txBody>
          <a:bodyPr/>
          <a:lstStyle/>
          <a:p>
            <a:pPr eaLnBrk="1" hangingPunct="1"/>
            <a:r>
              <a:rPr lang="en-US" altLang="en-US" sz="3000" dirty="0">
                <a:latin typeface="Trebuchet MS" panose="020B0603020202020204" pitchFamily="34" charset="0"/>
              </a:rPr>
              <a:t>Describe how the modern Periodic Table is arranged</a:t>
            </a:r>
          </a:p>
          <a:p>
            <a:pPr eaLnBrk="1" hangingPunct="1"/>
            <a:r>
              <a:rPr lang="en-US" altLang="en-US" sz="3000" dirty="0">
                <a:latin typeface="Trebuchet MS" panose="020B0603020202020204" pitchFamily="34" charset="0"/>
              </a:rPr>
              <a:t>Explain basic similarities and differences among groups and periods on the Periodic Table</a:t>
            </a:r>
          </a:p>
          <a:p>
            <a:pPr eaLnBrk="1" hangingPunct="1"/>
            <a:r>
              <a:rPr lang="en-US" altLang="en-US" sz="3000" dirty="0">
                <a:latin typeface="Trebuchet MS" panose="020B0603020202020204" pitchFamily="34" charset="0"/>
              </a:rPr>
              <a:t>Locate and label common groups on the Periodic Table</a:t>
            </a:r>
          </a:p>
          <a:p>
            <a:r>
              <a:rPr lang="en-US" altLang="en-US" sz="3000" dirty="0">
                <a:latin typeface="Trebuchet MS" panose="020B0603020202020204" pitchFamily="34" charset="0"/>
              </a:rPr>
              <a:t>Locate and list properties of metals and nonmetals</a:t>
            </a:r>
          </a:p>
          <a:p>
            <a:r>
              <a:rPr lang="en-US" altLang="en-US" sz="3000" dirty="0">
                <a:latin typeface="Trebuchet MS" panose="020B0603020202020204" pitchFamily="34" charset="0"/>
              </a:rPr>
              <a:t>Describe what a metalloid is</a:t>
            </a:r>
          </a:p>
          <a:p>
            <a:pPr eaLnBrk="1" hangingPunct="1">
              <a:buFontTx/>
              <a:buNone/>
            </a:pPr>
            <a:endParaRPr lang="en-US" altLang="en-US" sz="3000" dirty="0">
              <a:latin typeface="Trebuchet MS" panose="020B0603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19D41F17-4ECC-4EE1-B4B6-C2A3E7A37C3A}"/>
              </a:ext>
            </a:extLst>
          </p:cNvPr>
          <p:cNvSpPr>
            <a:spLocks noGrp="1" noChangeArrowheads="1"/>
          </p:cNvSpPr>
          <p:nvPr>
            <p:ph type="title"/>
          </p:nvPr>
        </p:nvSpPr>
        <p:spPr>
          <a:xfrm>
            <a:off x="228600" y="274638"/>
            <a:ext cx="8458200" cy="1143000"/>
          </a:xfrm>
          <a:solidFill>
            <a:srgbClr val="FFFFFF">
              <a:alpha val="60000"/>
            </a:srgbClr>
          </a:solidFill>
          <a:ln w="38100">
            <a:solidFill>
              <a:schemeClr val="bg1"/>
            </a:solidFill>
          </a:ln>
        </p:spPr>
        <p:txBody>
          <a:bodyPr/>
          <a:lstStyle/>
          <a:p>
            <a:pPr eaLnBrk="1" hangingPunct="1"/>
            <a:r>
              <a:rPr lang="en-US" altLang="en-US" sz="4200" b="1" dirty="0">
                <a:solidFill>
                  <a:schemeClr val="tx1"/>
                </a:solidFill>
                <a:latin typeface="Trebuchet MS" panose="020B0603020202020204" pitchFamily="34" charset="0"/>
              </a:rPr>
              <a:t>History of the Periodic Table: Dmitri Mendeleev</a:t>
            </a:r>
          </a:p>
        </p:txBody>
      </p:sp>
      <p:sp>
        <p:nvSpPr>
          <p:cNvPr id="2" name="Rectangle 3">
            <a:extLst>
              <a:ext uri="{FF2B5EF4-FFF2-40B4-BE49-F238E27FC236}">
                <a16:creationId xmlns:a16="http://schemas.microsoft.com/office/drawing/2014/main" id="{F2321308-B3CD-431C-B048-39F752CDFF54}"/>
              </a:ext>
            </a:extLst>
          </p:cNvPr>
          <p:cNvSpPr>
            <a:spLocks noGrp="1" noChangeArrowheads="1"/>
          </p:cNvSpPr>
          <p:nvPr>
            <p:ph type="body" idx="1"/>
          </p:nvPr>
        </p:nvSpPr>
        <p:spPr>
          <a:xfrm>
            <a:off x="228600" y="1600200"/>
            <a:ext cx="4343400" cy="4038600"/>
          </a:xfrm>
          <a:solidFill>
            <a:srgbClr val="FFFFFF">
              <a:alpha val="60000"/>
            </a:srgbClr>
          </a:solidFill>
          <a:ln w="38100">
            <a:solidFill>
              <a:schemeClr val="bg1"/>
            </a:solidFill>
          </a:ln>
        </p:spPr>
        <p:txBody>
          <a:bodyPr/>
          <a:lstStyle/>
          <a:p>
            <a:pPr marL="0" indent="0" eaLnBrk="1" hangingPunct="1">
              <a:buFontTx/>
              <a:buNone/>
              <a:defRPr/>
            </a:pPr>
            <a:r>
              <a:rPr lang="en-US" sz="3100" b="1" dirty="0">
                <a:latin typeface="Trebuchet MS" pitchFamily="34" charset="0"/>
              </a:rPr>
              <a:t>Mendeleev (1869):</a:t>
            </a:r>
          </a:p>
          <a:p>
            <a:pPr marL="122238" indent="-122238" eaLnBrk="1" hangingPunct="1">
              <a:buFontTx/>
              <a:buNone/>
              <a:defRPr/>
            </a:pPr>
            <a:r>
              <a:rPr lang="en-US" sz="3100" i="1" dirty="0">
                <a:solidFill>
                  <a:srgbClr val="0000FF"/>
                </a:solidFill>
                <a:latin typeface="Trebuchet MS" pitchFamily="34" charset="0"/>
              </a:rPr>
              <a:t>	Organized the elements by increasing atomic mass AND so that elements in the same row have similar properties.</a:t>
            </a:r>
          </a:p>
        </p:txBody>
      </p:sp>
      <p:pic>
        <p:nvPicPr>
          <p:cNvPr id="4101" name="Picture 5" descr="https://encrypted-tbn0.gstatic.com/images?q=tbn:ANd9GcRSqW3ATzfZxLdqTmPLGLN_DB53vWE7thS0188F2jkBn5dBr82zeg">
            <a:extLst>
              <a:ext uri="{FF2B5EF4-FFF2-40B4-BE49-F238E27FC236}">
                <a16:creationId xmlns:a16="http://schemas.microsoft.com/office/drawing/2014/main" id="{662396CD-1200-43B6-8D4A-2D22FFB32D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0944" y="1600200"/>
            <a:ext cx="3925856" cy="4038600"/>
          </a:xfrm>
          <a:prstGeom prst="rect">
            <a:avLst/>
          </a:prstGeom>
          <a:solidFill>
            <a:schemeClr val="bg1"/>
          </a:solidFill>
          <a:ln w="38100">
            <a:solidFill>
              <a:schemeClr val="bg1"/>
            </a:solidFill>
          </a:ln>
          <a:effectLst>
            <a:outerShdw blurRad="50800" dist="38100" dir="8100000" algn="tr" rotWithShape="0">
              <a:prstClr val="black">
                <a:alpha val="40000"/>
              </a:prstClr>
            </a:outerShdw>
          </a:effectLst>
        </p:spPr>
      </p:pic>
      <p:sp>
        <p:nvSpPr>
          <p:cNvPr id="3" name="Rectangle 2">
            <a:extLst>
              <a:ext uri="{FF2B5EF4-FFF2-40B4-BE49-F238E27FC236}">
                <a16:creationId xmlns:a16="http://schemas.microsoft.com/office/drawing/2014/main" id="{C9BC641F-EEAE-422D-93AE-937ADBEA683B}"/>
              </a:ext>
            </a:extLst>
          </p:cNvPr>
          <p:cNvSpPr/>
          <p:nvPr/>
        </p:nvSpPr>
        <p:spPr>
          <a:xfrm>
            <a:off x="228600" y="5830669"/>
            <a:ext cx="8458200" cy="646331"/>
          </a:xfrm>
          <a:prstGeom prst="rect">
            <a:avLst/>
          </a:prstGeom>
          <a:solidFill>
            <a:srgbClr val="FFFFFF">
              <a:alpha val="60000"/>
            </a:srgbClr>
          </a:solidFill>
          <a:ln w="38100">
            <a:solidFill>
              <a:schemeClr val="bg1"/>
            </a:solidFill>
          </a:ln>
        </p:spPr>
        <p:txBody>
          <a:bodyPr wrap="square">
            <a:spAutoFit/>
          </a:bodyPr>
          <a:lstStyle/>
          <a:p>
            <a:pPr algn="ctr" eaLnBrk="1" hangingPunct="1">
              <a:defRPr/>
            </a:pPr>
            <a:r>
              <a:rPr lang="en-US" sz="3600" dirty="0">
                <a:solidFill>
                  <a:srgbClr val="0000FF"/>
                </a:solidFill>
                <a:latin typeface="Trebuchet MS" pitchFamily="34" charset="0"/>
                <a:hlinkClick r:id="rId3"/>
              </a:rPr>
              <a:t>TED-Ed: The Genius of Mendeleev’s PT</a:t>
            </a:r>
            <a:endParaRPr lang="en-US" sz="3600" dirty="0">
              <a:solidFill>
                <a:srgbClr val="0000FF"/>
              </a:solidFill>
              <a:latin typeface="Trebuchet MS"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3" presetClass="entr" presetSubtype="16" fill="hold" nodeType="withEffect">
                                  <p:stCondLst>
                                    <p:cond delay="0"/>
                                  </p:stCondLst>
                                  <p:childTnLst>
                                    <p:set>
                                      <p:cBhvr>
                                        <p:cTn id="12" dur="1" fill="hold">
                                          <p:stCondLst>
                                            <p:cond delay="0"/>
                                          </p:stCondLst>
                                        </p:cTn>
                                        <p:tgtEl>
                                          <p:spTgt spid="4101"/>
                                        </p:tgtEl>
                                        <p:attrNameLst>
                                          <p:attrName>style.visibility</p:attrName>
                                        </p:attrNameLst>
                                      </p:cBhvr>
                                      <p:to>
                                        <p:strVal val="visible"/>
                                      </p:to>
                                    </p:set>
                                    <p:animEffect transition="in" filter="plus(in)">
                                      <p:cBhvr>
                                        <p:cTn id="13" dur="500"/>
                                        <p:tgtEl>
                                          <p:spTgt spid="4101"/>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animBg="1"/>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5E6B8AAC-C961-4DEC-BEDD-14B5EC851243}"/>
              </a:ext>
            </a:extLst>
          </p:cNvPr>
          <p:cNvSpPr>
            <a:spLocks noGrp="1" noChangeArrowheads="1"/>
          </p:cNvSpPr>
          <p:nvPr>
            <p:ph type="title"/>
          </p:nvPr>
        </p:nvSpPr>
        <p:spPr>
          <a:solidFill>
            <a:srgbClr val="FFFFFF">
              <a:alpha val="60000"/>
            </a:srgbClr>
          </a:solidFill>
          <a:ln w="38100">
            <a:solidFill>
              <a:schemeClr val="bg1"/>
            </a:solidFill>
          </a:ln>
        </p:spPr>
        <p:txBody>
          <a:bodyPr/>
          <a:lstStyle/>
          <a:p>
            <a:pPr eaLnBrk="1" hangingPunct="1"/>
            <a:r>
              <a:rPr lang="en-US" altLang="en-US" sz="4200" b="1" dirty="0">
                <a:solidFill>
                  <a:schemeClr val="tx1"/>
                </a:solidFill>
                <a:latin typeface="Trebuchet MS" panose="020B0603020202020204" pitchFamily="34" charset="0"/>
              </a:rPr>
              <a:t>History of the Periodic Table: Henry Moseley</a:t>
            </a:r>
            <a:endParaRPr lang="en-US" altLang="en-US" sz="4200" dirty="0">
              <a:solidFill>
                <a:schemeClr val="tx1"/>
              </a:solidFill>
              <a:latin typeface="Trebuchet MS" panose="020B0603020202020204" pitchFamily="34" charset="0"/>
            </a:endParaRPr>
          </a:p>
        </p:txBody>
      </p:sp>
      <p:sp>
        <p:nvSpPr>
          <p:cNvPr id="5123" name="Rectangle 3">
            <a:extLst>
              <a:ext uri="{FF2B5EF4-FFF2-40B4-BE49-F238E27FC236}">
                <a16:creationId xmlns:a16="http://schemas.microsoft.com/office/drawing/2014/main" id="{62917CFA-2D59-4CEC-A77D-02474525D1D2}"/>
              </a:ext>
            </a:extLst>
          </p:cNvPr>
          <p:cNvSpPr>
            <a:spLocks noGrp="1" noChangeArrowheads="1"/>
          </p:cNvSpPr>
          <p:nvPr>
            <p:ph type="body" idx="1"/>
          </p:nvPr>
        </p:nvSpPr>
        <p:spPr>
          <a:xfrm>
            <a:off x="4191000" y="1722438"/>
            <a:ext cx="4495800" cy="4525962"/>
          </a:xfrm>
          <a:solidFill>
            <a:srgbClr val="FFFFFF">
              <a:alpha val="60000"/>
            </a:srgbClr>
          </a:solidFill>
          <a:ln w="38100">
            <a:solidFill>
              <a:schemeClr val="bg1"/>
            </a:solidFill>
          </a:ln>
        </p:spPr>
        <p:txBody>
          <a:bodyPr/>
          <a:lstStyle/>
          <a:p>
            <a:pPr marL="0" indent="0" eaLnBrk="1" hangingPunct="1">
              <a:buFontTx/>
              <a:buNone/>
            </a:pPr>
            <a:r>
              <a:rPr lang="en-US" altLang="en-US" b="1" dirty="0">
                <a:latin typeface="Trebuchet MS" panose="020B0603020202020204" pitchFamily="34" charset="0"/>
              </a:rPr>
              <a:t>Moseley (1913): </a:t>
            </a:r>
            <a:r>
              <a:rPr lang="en-US" altLang="en-US" i="1" dirty="0">
                <a:solidFill>
                  <a:srgbClr val="0000FF"/>
                </a:solidFill>
                <a:latin typeface="Trebuchet MS" panose="020B0603020202020204" pitchFamily="34" charset="0"/>
              </a:rPr>
              <a:t>Rearranged the elements by increasing atomic number.</a:t>
            </a:r>
          </a:p>
          <a:p>
            <a:pPr eaLnBrk="1" hangingPunct="1"/>
            <a:r>
              <a:rPr lang="en-US" altLang="en-US" sz="3200" i="1" dirty="0">
                <a:solidFill>
                  <a:srgbClr val="0000FF"/>
                </a:solidFill>
                <a:latin typeface="Trebuchet MS" panose="020B0603020202020204" pitchFamily="34" charset="0"/>
              </a:rPr>
              <a:t>This is how the modern Periodic Table is arranged today.</a:t>
            </a:r>
          </a:p>
        </p:txBody>
      </p:sp>
      <p:pic>
        <p:nvPicPr>
          <p:cNvPr id="5131" name="Picture 11" descr="http://www.chemistryexplained.com/images/chfa_03_img0588.jpg">
            <a:extLst>
              <a:ext uri="{FF2B5EF4-FFF2-40B4-BE49-F238E27FC236}">
                <a16:creationId xmlns:a16="http://schemas.microsoft.com/office/drawing/2014/main" id="{A7306EDE-6A2E-46E5-BC9B-94B338F92F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722438"/>
            <a:ext cx="3561036" cy="4525962"/>
          </a:xfrm>
          <a:prstGeom prst="rect">
            <a:avLst/>
          </a:prstGeom>
          <a:noFill/>
          <a:ln w="38100">
            <a:solidFill>
              <a:schemeClr val="bg1"/>
            </a:solidFill>
            <a:miter lim="800000"/>
            <a:headEnd/>
            <a:tailEnd/>
          </a:ln>
          <a:effectLst>
            <a:outerShdw blurRad="50800" dist="38100" dir="8100000" algn="tr"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nodeType="clickEffect">
                                  <p:stCondLst>
                                    <p:cond delay="0"/>
                                  </p:stCondLst>
                                  <p:childTnLst>
                                    <p:set>
                                      <p:cBhvr>
                                        <p:cTn id="6" dur="1" fill="hold">
                                          <p:stCondLst>
                                            <p:cond delay="0"/>
                                          </p:stCondLst>
                                        </p:cTn>
                                        <p:tgtEl>
                                          <p:spTgt spid="5131"/>
                                        </p:tgtEl>
                                        <p:attrNameLst>
                                          <p:attrName>style.visibility</p:attrName>
                                        </p:attrNameLst>
                                      </p:cBhvr>
                                      <p:to>
                                        <p:strVal val="visible"/>
                                      </p:to>
                                    </p:set>
                                    <p:animEffect transition="in" filter="barn(inHorizontal)">
                                      <p:cBhvr>
                                        <p:cTn id="7" dur="500"/>
                                        <p:tgtEl>
                                          <p:spTgt spid="5131"/>
                                        </p:tgtEl>
                                      </p:cBhvr>
                                    </p:animEffect>
                                  </p:childTnLst>
                                </p:cTn>
                              </p:par>
                              <p:par>
                                <p:cTn id="8" presetID="1" presetClass="entr" presetSubtype="0" fill="hold" grpId="0" nodeType="withEffect">
                                  <p:stCondLst>
                                    <p:cond delay="0"/>
                                  </p:stCondLst>
                                  <p:childTnLst>
                                    <p:set>
                                      <p:cBhvr>
                                        <p:cTn id="9" dur="1" fill="hold">
                                          <p:stCondLst>
                                            <p:cond delay="0"/>
                                          </p:stCondLst>
                                        </p:cTn>
                                        <p:tgtEl>
                                          <p:spTgt spid="5123">
                                            <p:bg/>
                                          </p:spTgt>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a16="http://schemas.microsoft.com/office/drawing/2014/main" id="{F809AF8F-D6AF-4169-A6FB-ABCA506E6AE0}"/>
              </a:ext>
            </a:extLst>
          </p:cNvPr>
          <p:cNvSpPr>
            <a:spLocks noGrp="1" noChangeArrowheads="1"/>
          </p:cNvSpPr>
          <p:nvPr>
            <p:ph type="body" idx="1"/>
          </p:nvPr>
        </p:nvSpPr>
        <p:spPr>
          <a:xfrm>
            <a:off x="457200" y="1257300"/>
            <a:ext cx="8229600" cy="4343400"/>
          </a:xfrm>
          <a:solidFill>
            <a:srgbClr val="FFFFFF">
              <a:alpha val="60000"/>
            </a:srgbClr>
          </a:solidFill>
          <a:ln w="38100">
            <a:solidFill>
              <a:schemeClr val="bg1"/>
            </a:solidFill>
          </a:ln>
        </p:spPr>
        <p:txBody>
          <a:bodyPr/>
          <a:lstStyle/>
          <a:p>
            <a:pPr marL="0" indent="0" algn="ctr" eaLnBrk="1" hangingPunct="1">
              <a:buFontTx/>
              <a:buNone/>
            </a:pPr>
            <a:r>
              <a:rPr lang="en-US" altLang="en-US" sz="4400" b="1" dirty="0">
                <a:latin typeface="Trebuchet MS" panose="020B0603020202020204" pitchFamily="34" charset="0"/>
              </a:rPr>
              <a:t>Periodic Law: </a:t>
            </a:r>
            <a:r>
              <a:rPr lang="en-US" altLang="en-US" sz="4400" b="1" i="1" dirty="0">
                <a:solidFill>
                  <a:srgbClr val="0000FF"/>
                </a:solidFill>
                <a:latin typeface="Trebuchet MS" panose="020B0603020202020204" pitchFamily="34" charset="0"/>
              </a:rPr>
              <a:t>“</a:t>
            </a:r>
            <a:r>
              <a:rPr lang="en-US" altLang="en-US" sz="4400" i="1" dirty="0">
                <a:solidFill>
                  <a:srgbClr val="0000FF"/>
                </a:solidFill>
                <a:latin typeface="Trebuchet MS" panose="020B0603020202020204" pitchFamily="34" charset="0"/>
              </a:rPr>
              <a:t>When elements are arranged in order of increasing atomic number, there is a periodic pattern in their physical and chemical properties.”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animEffect transition="in" filter="fade">
                                      <p:cBhvr>
                                        <p:cTn id="7" dur="500"/>
                                        <p:tgtEl>
                                          <p:spTgt spid="614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E931DD90-54C5-43AE-82F1-AF78366B7D43}"/>
              </a:ext>
            </a:extLst>
          </p:cNvPr>
          <p:cNvSpPr>
            <a:spLocks noGrp="1" noChangeArrowheads="1"/>
          </p:cNvSpPr>
          <p:nvPr>
            <p:ph type="body" idx="1"/>
          </p:nvPr>
        </p:nvSpPr>
        <p:spPr>
          <a:xfrm>
            <a:off x="3368675" y="1219200"/>
            <a:ext cx="5562600" cy="1752600"/>
          </a:xfrm>
          <a:solidFill>
            <a:srgbClr val="FFFFFF">
              <a:alpha val="60000"/>
            </a:srgbClr>
          </a:solidFill>
          <a:ln w="38100">
            <a:solidFill>
              <a:schemeClr val="bg1"/>
            </a:solidFill>
          </a:ln>
        </p:spPr>
        <p:txBody>
          <a:bodyPr/>
          <a:lstStyle/>
          <a:p>
            <a:pPr eaLnBrk="1" hangingPunct="1"/>
            <a:r>
              <a:rPr lang="en-US" altLang="en-US" sz="3600" b="1" u="sng" dirty="0">
                <a:latin typeface="Trebuchet MS" panose="020B0603020202020204" pitchFamily="34" charset="0"/>
              </a:rPr>
              <a:t>Period:</a:t>
            </a:r>
            <a:r>
              <a:rPr lang="en-US" altLang="en-US" sz="3600" b="1" dirty="0">
                <a:latin typeface="Trebuchet MS" panose="020B0603020202020204" pitchFamily="34" charset="0"/>
              </a:rPr>
              <a:t> </a:t>
            </a:r>
            <a:r>
              <a:rPr lang="en-US" altLang="en-US" sz="3600" dirty="0">
                <a:latin typeface="Trebuchet MS" panose="020B0603020202020204" pitchFamily="34" charset="0"/>
              </a:rPr>
              <a:t>(series) </a:t>
            </a:r>
            <a:r>
              <a:rPr lang="en-US" altLang="en-US" sz="3600" i="1" dirty="0">
                <a:solidFill>
                  <a:srgbClr val="0000FF"/>
                </a:solidFill>
                <a:latin typeface="Trebuchet MS" panose="020B0603020202020204" pitchFamily="34" charset="0"/>
              </a:rPr>
              <a:t>The horizontal rows of the Periodic Table</a:t>
            </a:r>
          </a:p>
        </p:txBody>
      </p:sp>
      <p:pic>
        <p:nvPicPr>
          <p:cNvPr id="7171" name="Picture 5" descr="fig0907">
            <a:extLst>
              <a:ext uri="{FF2B5EF4-FFF2-40B4-BE49-F238E27FC236}">
                <a16:creationId xmlns:a16="http://schemas.microsoft.com/office/drawing/2014/main" id="{0B689D02-06BA-4F88-A9A9-0805AF1C058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489" t="7615" r="4907" b="51476"/>
          <a:stretch/>
        </p:blipFill>
        <p:spPr bwMode="auto">
          <a:xfrm>
            <a:off x="380999" y="1409700"/>
            <a:ext cx="2667001" cy="1371600"/>
          </a:xfrm>
          <a:prstGeom prst="rect">
            <a:avLst/>
          </a:prstGeom>
          <a:noFill/>
          <a:ln w="38100">
            <a:solidFill>
              <a:schemeClr val="bg1"/>
            </a:solidFill>
            <a:miter lim="800000"/>
            <a:headEnd/>
            <a:tailEnd/>
          </a:ln>
          <a:effectLst>
            <a:outerShdw blurRad="50800" dist="38100" dir="8100000" algn="tr"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4" name="Picture 5" descr="fig0907">
            <a:extLst>
              <a:ext uri="{FF2B5EF4-FFF2-40B4-BE49-F238E27FC236}">
                <a16:creationId xmlns:a16="http://schemas.microsoft.com/office/drawing/2014/main" id="{8B559D93-2FFE-4752-9957-0FBFB51A3DB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4248" t="58498" r="6520" b="4150"/>
          <a:stretch/>
        </p:blipFill>
        <p:spPr bwMode="auto">
          <a:xfrm>
            <a:off x="6019800" y="3924300"/>
            <a:ext cx="2911475" cy="1371600"/>
          </a:xfrm>
          <a:prstGeom prst="rect">
            <a:avLst/>
          </a:prstGeom>
          <a:noFill/>
          <a:ln w="38100">
            <a:solidFill>
              <a:schemeClr val="bg1"/>
            </a:solidFill>
            <a:miter lim="800000"/>
            <a:headEnd/>
            <a:tailEnd/>
          </a:ln>
          <a:effectLst>
            <a:outerShdw blurRad="50800" dist="38100" dir="8100000" algn="tr"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6" name="Rectangle 3">
            <a:extLst>
              <a:ext uri="{FF2B5EF4-FFF2-40B4-BE49-F238E27FC236}">
                <a16:creationId xmlns:a16="http://schemas.microsoft.com/office/drawing/2014/main" id="{CC21ACC6-007A-4891-8B9C-E26361DDBC7A}"/>
              </a:ext>
            </a:extLst>
          </p:cNvPr>
          <p:cNvSpPr txBox="1">
            <a:spLocks noChangeArrowheads="1"/>
          </p:cNvSpPr>
          <p:nvPr/>
        </p:nvSpPr>
        <p:spPr bwMode="auto">
          <a:xfrm>
            <a:off x="279400" y="3733800"/>
            <a:ext cx="5562600" cy="1752600"/>
          </a:xfrm>
          <a:prstGeom prst="rect">
            <a:avLst/>
          </a:prstGeom>
          <a:solidFill>
            <a:srgbClr val="FFFFFF">
              <a:alpha val="60000"/>
            </a:srgbClr>
          </a:solidFill>
          <a:ln w="38100">
            <a:solidFill>
              <a:schemeClr val="bg1"/>
            </a:solidFill>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r>
              <a:rPr lang="en-US" altLang="en-US" sz="3600" b="1" u="sng" kern="0" dirty="0">
                <a:latin typeface="Trebuchet MS" panose="020B0603020202020204" pitchFamily="34" charset="0"/>
              </a:rPr>
              <a:t>Group:</a:t>
            </a:r>
            <a:r>
              <a:rPr lang="en-US" altLang="en-US" sz="3600" b="1" kern="0" dirty="0">
                <a:latin typeface="Trebuchet MS" panose="020B0603020202020204" pitchFamily="34" charset="0"/>
              </a:rPr>
              <a:t> </a:t>
            </a:r>
            <a:r>
              <a:rPr lang="en-US" altLang="en-US" sz="3600" kern="0" dirty="0">
                <a:latin typeface="Trebuchet MS" panose="020B0603020202020204" pitchFamily="34" charset="0"/>
              </a:rPr>
              <a:t>(families)</a:t>
            </a:r>
            <a:r>
              <a:rPr lang="en-US" altLang="en-US" sz="3600" b="1" kern="0" dirty="0">
                <a:latin typeface="Trebuchet MS" panose="020B0603020202020204" pitchFamily="34" charset="0"/>
              </a:rPr>
              <a:t> </a:t>
            </a:r>
            <a:r>
              <a:rPr lang="en-US" altLang="en-US" sz="3600" i="1" kern="0" dirty="0">
                <a:solidFill>
                  <a:srgbClr val="0000FF"/>
                </a:solidFill>
                <a:latin typeface="Trebuchet MS" panose="020B0603020202020204" pitchFamily="34" charset="0"/>
              </a:rPr>
              <a:t>The vertical columns on the Periodic Table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0">
                                            <p:txEl>
                                              <p:pRg st="0" end="0"/>
                                            </p:txEl>
                                          </p:spTgt>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7171"/>
                                        </p:tgtEl>
                                        <p:attrNameLst>
                                          <p:attrName>style.visibility</p:attrName>
                                        </p:attrNameLst>
                                      </p:cBhvr>
                                      <p:to>
                                        <p:strVal val="visible"/>
                                      </p:to>
                                    </p:set>
                                    <p:animEffect transition="in" filter="fade">
                                      <p:cBhvr>
                                        <p:cTn id="9" dur="500"/>
                                        <p:tgtEl>
                                          <p:spTgt spid="7171"/>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uiExpand="1" build="p"/>
      <p:bldP spid="6"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a:extLst>
              <a:ext uri="{FF2B5EF4-FFF2-40B4-BE49-F238E27FC236}">
                <a16:creationId xmlns:a16="http://schemas.microsoft.com/office/drawing/2014/main" id="{3A84EE6F-AB04-4EE1-AD65-F429027701DB}"/>
              </a:ext>
            </a:extLst>
          </p:cNvPr>
          <p:cNvSpPr>
            <a:spLocks noGrp="1" noChangeArrowheads="1"/>
          </p:cNvSpPr>
          <p:nvPr>
            <p:ph type="body" idx="1"/>
          </p:nvPr>
        </p:nvSpPr>
        <p:spPr>
          <a:xfrm>
            <a:off x="228600" y="2019300"/>
            <a:ext cx="8686800" cy="2819400"/>
          </a:xfrm>
          <a:solidFill>
            <a:srgbClr val="FFFFFF">
              <a:alpha val="60000"/>
            </a:srgbClr>
          </a:solidFill>
          <a:ln w="38100">
            <a:solidFill>
              <a:schemeClr val="bg1"/>
            </a:solidFill>
          </a:ln>
        </p:spPr>
        <p:txBody>
          <a:bodyPr/>
          <a:lstStyle/>
          <a:p>
            <a:pPr marL="0" indent="0" eaLnBrk="1" hangingPunct="1">
              <a:buFontTx/>
              <a:buNone/>
            </a:pPr>
            <a:r>
              <a:rPr lang="en-US" altLang="en-US" sz="5100" dirty="0">
                <a:latin typeface="Trebuchet MS" panose="020B0603020202020204" pitchFamily="34" charset="0"/>
              </a:rPr>
              <a:t>Elements in the same group </a:t>
            </a:r>
            <a:r>
              <a:rPr lang="en-US" altLang="en-US" sz="5100" i="1" dirty="0">
                <a:solidFill>
                  <a:srgbClr val="0000FF"/>
                </a:solidFill>
                <a:latin typeface="Trebuchet MS" panose="020B0603020202020204" pitchFamily="34" charset="0"/>
              </a:rPr>
              <a:t>have similar properties.</a:t>
            </a:r>
          </a:p>
          <a:p>
            <a:pPr eaLnBrk="1" hangingPunct="1"/>
            <a:r>
              <a:rPr lang="en-US" altLang="en-US" sz="5100" i="1" dirty="0">
                <a:solidFill>
                  <a:srgbClr val="0000FF"/>
                </a:solidFill>
                <a:latin typeface="Trebuchet MS" panose="020B0603020202020204" pitchFamily="34" charset="0"/>
              </a:rPr>
              <a:t>Groups are numbered 1-18</a:t>
            </a:r>
            <a:endParaRPr lang="en-US" altLang="en-US" sz="5100" dirty="0">
              <a:latin typeface="Trebuchet MS" panose="020B0603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a:extLst>
              <a:ext uri="{FF2B5EF4-FFF2-40B4-BE49-F238E27FC236}">
                <a16:creationId xmlns:a16="http://schemas.microsoft.com/office/drawing/2014/main" id="{4DA52C94-7B76-4E80-814A-48261F950D05}"/>
              </a:ext>
            </a:extLst>
          </p:cNvPr>
          <p:cNvSpPr>
            <a:spLocks noGrp="1" noChangeArrowheads="1"/>
          </p:cNvSpPr>
          <p:nvPr>
            <p:ph type="body" idx="1"/>
          </p:nvPr>
        </p:nvSpPr>
        <p:spPr>
          <a:xfrm>
            <a:off x="457200" y="1383110"/>
            <a:ext cx="8229600" cy="4091781"/>
          </a:xfrm>
          <a:solidFill>
            <a:srgbClr val="FFFFFF">
              <a:alpha val="60000"/>
            </a:srgbClr>
          </a:solidFill>
          <a:ln w="38100">
            <a:solidFill>
              <a:schemeClr val="bg1"/>
            </a:solidFill>
          </a:ln>
        </p:spPr>
        <p:txBody>
          <a:bodyPr/>
          <a:lstStyle/>
          <a:p>
            <a:pPr marL="0" indent="0" eaLnBrk="1" hangingPunct="1">
              <a:lnSpc>
                <a:spcPct val="90000"/>
              </a:lnSpc>
              <a:buFontTx/>
              <a:buNone/>
            </a:pPr>
            <a:r>
              <a:rPr lang="en-US" altLang="en-US" sz="4500" dirty="0">
                <a:latin typeface="Trebuchet MS" panose="020B0603020202020204" pitchFamily="34" charset="0"/>
              </a:rPr>
              <a:t>Elements in the same period </a:t>
            </a:r>
            <a:r>
              <a:rPr lang="en-US" altLang="en-US" sz="4500" i="1" u="sng" dirty="0">
                <a:solidFill>
                  <a:srgbClr val="0000FF"/>
                </a:solidFill>
                <a:latin typeface="Trebuchet MS" panose="020B0603020202020204" pitchFamily="34" charset="0"/>
              </a:rPr>
              <a:t>do not</a:t>
            </a:r>
            <a:r>
              <a:rPr lang="en-US" altLang="en-US" sz="4500" i="1" dirty="0">
                <a:solidFill>
                  <a:srgbClr val="0000FF"/>
                </a:solidFill>
                <a:latin typeface="Trebuchet MS" panose="020B0603020202020204" pitchFamily="34" charset="0"/>
              </a:rPr>
              <a:t> have similar properties.</a:t>
            </a:r>
          </a:p>
          <a:p>
            <a:pPr eaLnBrk="1" hangingPunct="1">
              <a:lnSpc>
                <a:spcPct val="90000"/>
              </a:lnSpc>
            </a:pPr>
            <a:r>
              <a:rPr lang="en-US" altLang="en-US" sz="4500" i="1" dirty="0">
                <a:solidFill>
                  <a:srgbClr val="0000FF"/>
                </a:solidFill>
                <a:latin typeface="Trebuchet MS" panose="020B0603020202020204" pitchFamily="34" charset="0"/>
              </a:rPr>
              <a:t>Periods are numbered 1-7</a:t>
            </a:r>
          </a:p>
          <a:p>
            <a:pPr eaLnBrk="1" hangingPunct="1">
              <a:lnSpc>
                <a:spcPct val="90000"/>
              </a:lnSpc>
            </a:pPr>
            <a:r>
              <a:rPr lang="en-US" altLang="en-US" sz="4500" dirty="0">
                <a:latin typeface="Trebuchet MS" panose="020B0603020202020204" pitchFamily="34" charset="0"/>
              </a:rPr>
              <a:t>But they </a:t>
            </a:r>
            <a:r>
              <a:rPr lang="en-US" altLang="en-US" sz="4500" i="1" dirty="0">
                <a:latin typeface="Trebuchet MS" panose="020B0603020202020204" pitchFamily="34" charset="0"/>
              </a:rPr>
              <a:t>do </a:t>
            </a:r>
            <a:r>
              <a:rPr lang="en-US" altLang="en-US" sz="4500" dirty="0">
                <a:latin typeface="Trebuchet MS" panose="020B0603020202020204" pitchFamily="34" charset="0"/>
              </a:rPr>
              <a:t>have </a:t>
            </a:r>
            <a:r>
              <a:rPr lang="en-US" altLang="en-US" sz="4500" i="1" dirty="0">
                <a:solidFill>
                  <a:srgbClr val="0000FF"/>
                </a:solidFill>
                <a:latin typeface="Trebuchet MS" panose="020B0603020202020204" pitchFamily="34" charset="0"/>
              </a:rPr>
              <a:t>the same number of occupied energy levels.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a:extLst>
              <a:ext uri="{FF2B5EF4-FFF2-40B4-BE49-F238E27FC236}">
                <a16:creationId xmlns:a16="http://schemas.microsoft.com/office/drawing/2014/main" id="{0878B222-07A8-4ED5-8E3B-DE73E2F35DB1}"/>
              </a:ext>
            </a:extLst>
          </p:cNvPr>
          <p:cNvSpPr>
            <a:spLocks noGrp="1" noChangeArrowheads="1"/>
          </p:cNvSpPr>
          <p:nvPr>
            <p:ph type="body" sz="half" idx="1"/>
          </p:nvPr>
        </p:nvSpPr>
        <p:spPr>
          <a:xfrm>
            <a:off x="152400" y="381000"/>
            <a:ext cx="8839200" cy="2643188"/>
          </a:xfrm>
          <a:solidFill>
            <a:srgbClr val="FFFFFF">
              <a:alpha val="60000"/>
            </a:srgbClr>
          </a:solidFill>
          <a:ln w="38100">
            <a:solidFill>
              <a:schemeClr val="bg1"/>
            </a:solidFill>
          </a:ln>
        </p:spPr>
        <p:txBody>
          <a:bodyPr/>
          <a:lstStyle/>
          <a:p>
            <a:pPr algn="ctr" eaLnBrk="1" hangingPunct="1">
              <a:lnSpc>
                <a:spcPct val="90000"/>
              </a:lnSpc>
              <a:buFontTx/>
              <a:buNone/>
            </a:pPr>
            <a:r>
              <a:rPr lang="en-US" altLang="en-US" sz="4400" b="1" dirty="0">
                <a:solidFill>
                  <a:srgbClr val="0000FF"/>
                </a:solidFill>
                <a:latin typeface="Trebuchet MS" panose="020B0603020202020204" pitchFamily="34" charset="0"/>
              </a:rPr>
              <a:t>Blocks on the Periodic Table:</a:t>
            </a:r>
          </a:p>
          <a:p>
            <a:pPr marL="576263" lvl="1" eaLnBrk="1" hangingPunct="1">
              <a:lnSpc>
                <a:spcPct val="90000"/>
              </a:lnSpc>
              <a:buFontTx/>
              <a:buNone/>
            </a:pPr>
            <a:r>
              <a:rPr lang="en-US" altLang="en-US" sz="3500" dirty="0">
                <a:latin typeface="Trebuchet MS" panose="020B0603020202020204" pitchFamily="34" charset="0"/>
              </a:rPr>
              <a:t>s and p blocks= </a:t>
            </a:r>
            <a:r>
              <a:rPr lang="en-US" altLang="en-US" sz="3500" i="1" dirty="0">
                <a:solidFill>
                  <a:srgbClr val="0000FF"/>
                </a:solidFill>
                <a:latin typeface="Trebuchet MS" panose="020B0603020202020204" pitchFamily="34" charset="0"/>
              </a:rPr>
              <a:t>Representative elements</a:t>
            </a:r>
          </a:p>
          <a:p>
            <a:pPr marL="576263" lvl="1" eaLnBrk="1" hangingPunct="1">
              <a:lnSpc>
                <a:spcPct val="90000"/>
              </a:lnSpc>
              <a:buFontTx/>
              <a:buNone/>
            </a:pPr>
            <a:r>
              <a:rPr lang="en-US" altLang="en-US" sz="3500" dirty="0">
                <a:latin typeface="Trebuchet MS" panose="020B0603020202020204" pitchFamily="34" charset="0"/>
              </a:rPr>
              <a:t>d block = </a:t>
            </a:r>
            <a:r>
              <a:rPr lang="en-US" altLang="en-US" sz="3500" i="1" dirty="0">
                <a:solidFill>
                  <a:srgbClr val="0000FF"/>
                </a:solidFill>
                <a:latin typeface="Trebuchet MS" panose="020B0603020202020204" pitchFamily="34" charset="0"/>
              </a:rPr>
              <a:t>Transition metals</a:t>
            </a:r>
          </a:p>
          <a:p>
            <a:pPr marL="576263" lvl="1" eaLnBrk="1" hangingPunct="1">
              <a:lnSpc>
                <a:spcPct val="90000"/>
              </a:lnSpc>
              <a:buFontTx/>
              <a:buNone/>
            </a:pPr>
            <a:r>
              <a:rPr lang="en-US" altLang="en-US" sz="3500" dirty="0">
                <a:latin typeface="Trebuchet MS" panose="020B0603020202020204" pitchFamily="34" charset="0"/>
              </a:rPr>
              <a:t>f block = </a:t>
            </a:r>
            <a:r>
              <a:rPr lang="en-US" altLang="en-US" sz="3500" i="1" dirty="0">
                <a:solidFill>
                  <a:srgbClr val="0000FF"/>
                </a:solidFill>
                <a:latin typeface="Trebuchet MS" panose="020B0603020202020204" pitchFamily="34" charset="0"/>
              </a:rPr>
              <a:t>Inner transition metals</a:t>
            </a:r>
          </a:p>
        </p:txBody>
      </p:sp>
      <p:pic>
        <p:nvPicPr>
          <p:cNvPr id="17412" name="Picture 4" descr="Rep">
            <a:extLst>
              <a:ext uri="{FF2B5EF4-FFF2-40B4-BE49-F238E27FC236}">
                <a16:creationId xmlns:a16="http://schemas.microsoft.com/office/drawing/2014/main" id="{25910BBF-1345-4FEF-99E0-87F454C6D0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6300" y="2895600"/>
            <a:ext cx="7391400" cy="350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Custom 26">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CC"/>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390</TotalTime>
  <Words>429</Words>
  <Application>Microsoft Office PowerPoint</Application>
  <PresentationFormat>On-screen Show (4:3)</PresentationFormat>
  <Paragraphs>52</Paragraphs>
  <Slides>15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Script MT Bold</vt:lpstr>
      <vt:lpstr>Trebuchet MS</vt:lpstr>
      <vt:lpstr>Default Design</vt:lpstr>
      <vt:lpstr>Unit: Periodic Trends</vt:lpstr>
      <vt:lpstr>After today, you should be able to…</vt:lpstr>
      <vt:lpstr>History of the Periodic Table: Dmitri Mendeleev</vt:lpstr>
      <vt:lpstr>History of the Periodic Table: Henry Moseley</vt:lpstr>
      <vt:lpstr>PowerPoint Presentation</vt:lpstr>
      <vt:lpstr>PowerPoint Presentation</vt:lpstr>
      <vt:lpstr>PowerPoint Presentation</vt:lpstr>
      <vt:lpstr>PowerPoint Presentation</vt:lpstr>
      <vt:lpstr>PowerPoint Presentation</vt:lpstr>
      <vt:lpstr>PowerPoint Presentation</vt:lpstr>
      <vt:lpstr>The “staircase…”</vt:lpstr>
      <vt:lpstr>Metals vs. Nonmetals</vt:lpstr>
      <vt:lpstr>PowerPoint Presentation</vt:lpstr>
      <vt:lpstr>PowerPoint Presentation</vt:lpstr>
      <vt:lpstr>PowerPoint Presentation</vt:lpstr>
    </vt:vector>
  </TitlesOfParts>
  <Company>MsRazz ChemClass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4: Periodic Trends</dc:title>
  <dc:creator>Karen Randazzo</dc:creator>
  <cp:keywords>All rights are reserved by the author. This product is for personal classroom use only and may not be redistributed or posted to any website or educational blog in part or in its entirety. Store Copyright © 2011 by Karen Randazzo (a.k.a. MsRazz ChemClass)</cp:keywords>
  <dc:description>All rights are reserved by the author. This product is for personal classroom use only and may not be redistributed or posted to any website or educational blog in part or in its entirety. Store Copyright © 2011 by Karen Randazzo (a.k.a. MsRazz ChemClass)</dc:description>
  <cp:lastModifiedBy>Karen Randazzo</cp:lastModifiedBy>
  <cp:revision>84</cp:revision>
  <dcterms:created xsi:type="dcterms:W3CDTF">2008-10-23T20:55:51Z</dcterms:created>
  <dcterms:modified xsi:type="dcterms:W3CDTF">2019-07-15T16:19:38Z</dcterms:modified>
  <cp:category>All rights are reserved by the author. This product is for personal classroom use only and may not be redistributed or posted to any website or educational blog in part or in its entirety. Store Copyright © 2011 by Karen Randazzo (a.k.a. MsRazz ChemClass)</cp:category>
</cp:coreProperties>
</file>