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83" r:id="rId2"/>
    <p:sldId id="282" r:id="rId3"/>
    <p:sldId id="272" r:id="rId4"/>
    <p:sldId id="273" r:id="rId5"/>
    <p:sldId id="284" r:id="rId6"/>
    <p:sldId id="290" r:id="rId7"/>
    <p:sldId id="274" r:id="rId8"/>
    <p:sldId id="276" r:id="rId9"/>
    <p:sldId id="291" r:id="rId10"/>
    <p:sldId id="292" r:id="rId11"/>
    <p:sldId id="293" r:id="rId12"/>
    <p:sldId id="294" r:id="rId13"/>
    <p:sldId id="289" r:id="rId14"/>
  </p:sldIdLst>
  <p:sldSz cx="9144000" cy="6858000" type="screen4x3"/>
  <p:notesSz cx="6858000" cy="9144000"/>
  <p:defaultTextStyle>
    <a:defPPr>
      <a:defRPr lang="en-US"/>
    </a:defPPr>
    <a:lvl1pPr algn="ctr" rtl="0" fontAlgn="base">
      <a:spcBef>
        <a:spcPct val="50000"/>
      </a:spcBef>
      <a:spcAft>
        <a:spcPct val="0"/>
      </a:spcAft>
      <a:defRPr b="1" kern="1200">
        <a:solidFill>
          <a:schemeClr val="bg1"/>
        </a:solidFill>
        <a:latin typeface="Trebuchet MS" panose="020B0603020202020204" pitchFamily="34" charset="0"/>
        <a:ea typeface="+mn-ea"/>
        <a:cs typeface="+mn-cs"/>
      </a:defRPr>
    </a:lvl1pPr>
    <a:lvl2pPr marL="457200" algn="ctr" rtl="0" fontAlgn="base">
      <a:spcBef>
        <a:spcPct val="50000"/>
      </a:spcBef>
      <a:spcAft>
        <a:spcPct val="0"/>
      </a:spcAft>
      <a:defRPr b="1" kern="1200">
        <a:solidFill>
          <a:schemeClr val="bg1"/>
        </a:solidFill>
        <a:latin typeface="Trebuchet MS" panose="020B0603020202020204" pitchFamily="34" charset="0"/>
        <a:ea typeface="+mn-ea"/>
        <a:cs typeface="+mn-cs"/>
      </a:defRPr>
    </a:lvl2pPr>
    <a:lvl3pPr marL="914400" algn="ctr" rtl="0" fontAlgn="base">
      <a:spcBef>
        <a:spcPct val="50000"/>
      </a:spcBef>
      <a:spcAft>
        <a:spcPct val="0"/>
      </a:spcAft>
      <a:defRPr b="1" kern="1200">
        <a:solidFill>
          <a:schemeClr val="bg1"/>
        </a:solidFill>
        <a:latin typeface="Trebuchet MS" panose="020B0603020202020204" pitchFamily="34" charset="0"/>
        <a:ea typeface="+mn-ea"/>
        <a:cs typeface="+mn-cs"/>
      </a:defRPr>
    </a:lvl3pPr>
    <a:lvl4pPr marL="1371600" algn="ctr" rtl="0" fontAlgn="base">
      <a:spcBef>
        <a:spcPct val="50000"/>
      </a:spcBef>
      <a:spcAft>
        <a:spcPct val="0"/>
      </a:spcAft>
      <a:defRPr b="1" kern="1200">
        <a:solidFill>
          <a:schemeClr val="bg1"/>
        </a:solidFill>
        <a:latin typeface="Trebuchet MS" panose="020B0603020202020204" pitchFamily="34" charset="0"/>
        <a:ea typeface="+mn-ea"/>
        <a:cs typeface="+mn-cs"/>
      </a:defRPr>
    </a:lvl4pPr>
    <a:lvl5pPr marL="1828800" algn="ctr" rtl="0" fontAlgn="base">
      <a:spcBef>
        <a:spcPct val="50000"/>
      </a:spcBef>
      <a:spcAft>
        <a:spcPct val="0"/>
      </a:spcAft>
      <a:defRPr b="1" kern="1200">
        <a:solidFill>
          <a:schemeClr val="bg1"/>
        </a:solidFill>
        <a:latin typeface="Trebuchet MS" panose="020B0603020202020204" pitchFamily="34" charset="0"/>
        <a:ea typeface="+mn-ea"/>
        <a:cs typeface="+mn-cs"/>
      </a:defRPr>
    </a:lvl5pPr>
    <a:lvl6pPr marL="2286000" algn="l" defTabSz="914400" rtl="0" eaLnBrk="1" latinLnBrk="0" hangingPunct="1">
      <a:defRPr b="1" kern="1200">
        <a:solidFill>
          <a:schemeClr val="bg1"/>
        </a:solidFill>
        <a:latin typeface="Trebuchet MS" panose="020B0603020202020204" pitchFamily="34" charset="0"/>
        <a:ea typeface="+mn-ea"/>
        <a:cs typeface="+mn-cs"/>
      </a:defRPr>
    </a:lvl6pPr>
    <a:lvl7pPr marL="2743200" algn="l" defTabSz="914400" rtl="0" eaLnBrk="1" latinLnBrk="0" hangingPunct="1">
      <a:defRPr b="1" kern="1200">
        <a:solidFill>
          <a:schemeClr val="bg1"/>
        </a:solidFill>
        <a:latin typeface="Trebuchet MS" panose="020B0603020202020204" pitchFamily="34" charset="0"/>
        <a:ea typeface="+mn-ea"/>
        <a:cs typeface="+mn-cs"/>
      </a:defRPr>
    </a:lvl7pPr>
    <a:lvl8pPr marL="3200400" algn="l" defTabSz="914400" rtl="0" eaLnBrk="1" latinLnBrk="0" hangingPunct="1">
      <a:defRPr b="1" kern="1200">
        <a:solidFill>
          <a:schemeClr val="bg1"/>
        </a:solidFill>
        <a:latin typeface="Trebuchet MS" panose="020B0603020202020204" pitchFamily="34" charset="0"/>
        <a:ea typeface="+mn-ea"/>
        <a:cs typeface="+mn-cs"/>
      </a:defRPr>
    </a:lvl8pPr>
    <a:lvl9pPr marL="3657600" algn="l" defTabSz="914400" rtl="0" eaLnBrk="1" latinLnBrk="0" hangingPunct="1">
      <a:defRPr b="1" kern="1200">
        <a:solidFill>
          <a:schemeClr val="bg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9900"/>
    <a:srgbClr val="000000"/>
    <a:srgbClr val="9900FF"/>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94" autoAdjust="0"/>
    <p:restoredTop sz="86403" autoAdjust="0"/>
  </p:normalViewPr>
  <p:slideViewPr>
    <p:cSldViewPr>
      <p:cViewPr>
        <p:scale>
          <a:sx n="40" d="100"/>
          <a:sy n="40" d="100"/>
        </p:scale>
        <p:origin x="1336" y="424"/>
      </p:cViewPr>
      <p:guideLst>
        <p:guide orient="horz" pos="2160"/>
        <p:guide pos="2880"/>
      </p:guideLst>
    </p:cSldViewPr>
  </p:slideViewPr>
  <p:outlineViewPr>
    <p:cViewPr>
      <p:scale>
        <a:sx n="33" d="100"/>
        <a:sy n="33" d="100"/>
      </p:scale>
      <p:origin x="0" y="12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39B244A-71F6-4391-8E68-CA888AE0920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en-US"/>
          </a:p>
        </p:txBody>
      </p:sp>
      <p:sp>
        <p:nvSpPr>
          <p:cNvPr id="28675" name="Rectangle 3">
            <a:extLst>
              <a:ext uri="{FF2B5EF4-FFF2-40B4-BE49-F238E27FC236}">
                <a16:creationId xmlns:a16="http://schemas.microsoft.com/office/drawing/2014/main" id="{03189957-5BC4-4E6A-BCF3-AD6BC930400F}"/>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defRPr>
            </a:lvl1pPr>
          </a:lstStyle>
          <a:p>
            <a:pPr>
              <a:defRPr/>
            </a:pPr>
            <a:endParaRPr lang="en-US"/>
          </a:p>
        </p:txBody>
      </p:sp>
      <p:sp>
        <p:nvSpPr>
          <p:cNvPr id="28676" name="Rectangle 4">
            <a:extLst>
              <a:ext uri="{FF2B5EF4-FFF2-40B4-BE49-F238E27FC236}">
                <a16:creationId xmlns:a16="http://schemas.microsoft.com/office/drawing/2014/main" id="{599FB5C4-BC9E-45FC-BD36-BA2387F26A3F}"/>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en-US"/>
          </a:p>
        </p:txBody>
      </p:sp>
      <p:sp>
        <p:nvSpPr>
          <p:cNvPr id="28677" name="Rectangle 5">
            <a:extLst>
              <a:ext uri="{FF2B5EF4-FFF2-40B4-BE49-F238E27FC236}">
                <a16:creationId xmlns:a16="http://schemas.microsoft.com/office/drawing/2014/main" id="{5DF6224E-EC0E-426E-B21B-765934DCD8AF}"/>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Arial" panose="020B0604020202020204" pitchFamily="34" charset="0"/>
              </a:defRPr>
            </a:lvl1pPr>
          </a:lstStyle>
          <a:p>
            <a:fld id="{3844E3B2-15F5-4AE3-B41F-E543E17373A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8DFD71A-5FC9-496F-BD1A-710509D2C1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3A8EEA-0489-4C5F-826C-F00471C8FB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B39D1F-067D-4FEF-B382-68ED87F35A79}"/>
              </a:ext>
            </a:extLst>
          </p:cNvPr>
          <p:cNvSpPr>
            <a:spLocks noGrp="1" noChangeArrowheads="1"/>
          </p:cNvSpPr>
          <p:nvPr>
            <p:ph type="sldNum" sz="quarter" idx="12"/>
          </p:nvPr>
        </p:nvSpPr>
        <p:spPr>
          <a:ln/>
        </p:spPr>
        <p:txBody>
          <a:bodyPr/>
          <a:lstStyle>
            <a:lvl1pPr>
              <a:defRPr/>
            </a:lvl1pPr>
          </a:lstStyle>
          <a:p>
            <a:fld id="{BF90C78A-2CB1-4C3D-AC31-8AC23E3FD845}" type="slidenum">
              <a:rPr lang="en-US" altLang="en-US"/>
              <a:pPr/>
              <a:t>‹#›</a:t>
            </a:fld>
            <a:endParaRPr lang="en-US" altLang="en-US"/>
          </a:p>
        </p:txBody>
      </p:sp>
    </p:spTree>
    <p:extLst>
      <p:ext uri="{BB962C8B-B14F-4D97-AF65-F5344CB8AC3E}">
        <p14:creationId xmlns:p14="http://schemas.microsoft.com/office/powerpoint/2010/main" val="288217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1D68F1-7DA5-4338-A659-EA3EB2B80B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E26B0F-27DF-4E6D-A8F2-6E38A1DFD0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BD1DE4-0346-4A98-AA0F-E5307938575F}"/>
              </a:ext>
            </a:extLst>
          </p:cNvPr>
          <p:cNvSpPr>
            <a:spLocks noGrp="1" noChangeArrowheads="1"/>
          </p:cNvSpPr>
          <p:nvPr>
            <p:ph type="sldNum" sz="quarter" idx="12"/>
          </p:nvPr>
        </p:nvSpPr>
        <p:spPr>
          <a:ln/>
        </p:spPr>
        <p:txBody>
          <a:bodyPr/>
          <a:lstStyle>
            <a:lvl1pPr>
              <a:defRPr/>
            </a:lvl1pPr>
          </a:lstStyle>
          <a:p>
            <a:fld id="{CC25010E-D58E-486F-8FDE-BEF5729EBFFA}" type="slidenum">
              <a:rPr lang="en-US" altLang="en-US"/>
              <a:pPr/>
              <a:t>‹#›</a:t>
            </a:fld>
            <a:endParaRPr lang="en-US" altLang="en-US"/>
          </a:p>
        </p:txBody>
      </p:sp>
    </p:spTree>
    <p:extLst>
      <p:ext uri="{BB962C8B-B14F-4D97-AF65-F5344CB8AC3E}">
        <p14:creationId xmlns:p14="http://schemas.microsoft.com/office/powerpoint/2010/main" val="20929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06E6C4-E617-491E-A6D1-4A8988AFF3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64DCCA-5302-493D-AF25-3C45895AB6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06E125-5B76-4A80-8763-4B0C588A2A60}"/>
              </a:ext>
            </a:extLst>
          </p:cNvPr>
          <p:cNvSpPr>
            <a:spLocks noGrp="1" noChangeArrowheads="1"/>
          </p:cNvSpPr>
          <p:nvPr>
            <p:ph type="sldNum" sz="quarter" idx="12"/>
          </p:nvPr>
        </p:nvSpPr>
        <p:spPr>
          <a:ln/>
        </p:spPr>
        <p:txBody>
          <a:bodyPr/>
          <a:lstStyle>
            <a:lvl1pPr>
              <a:defRPr/>
            </a:lvl1pPr>
          </a:lstStyle>
          <a:p>
            <a:fld id="{061FFE18-5010-4BB2-9823-191DAB81E3B0}" type="slidenum">
              <a:rPr lang="en-US" altLang="en-US"/>
              <a:pPr/>
              <a:t>‹#›</a:t>
            </a:fld>
            <a:endParaRPr lang="en-US" altLang="en-US"/>
          </a:p>
        </p:txBody>
      </p:sp>
    </p:spTree>
    <p:extLst>
      <p:ext uri="{BB962C8B-B14F-4D97-AF65-F5344CB8AC3E}">
        <p14:creationId xmlns:p14="http://schemas.microsoft.com/office/powerpoint/2010/main" val="20367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F49DB90-D92C-4FD3-A822-D5234BD7FA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8425F55-D7A7-4A1E-B37D-948226A5B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E2C6A25-35F0-4764-90F3-9D0A7C418A12}"/>
              </a:ext>
            </a:extLst>
          </p:cNvPr>
          <p:cNvSpPr>
            <a:spLocks noGrp="1" noChangeArrowheads="1"/>
          </p:cNvSpPr>
          <p:nvPr>
            <p:ph type="sldNum" sz="quarter" idx="12"/>
          </p:nvPr>
        </p:nvSpPr>
        <p:spPr>
          <a:ln/>
        </p:spPr>
        <p:txBody>
          <a:bodyPr/>
          <a:lstStyle>
            <a:lvl1pPr>
              <a:defRPr/>
            </a:lvl1pPr>
          </a:lstStyle>
          <a:p>
            <a:fld id="{4C4F3366-E426-450D-ACA2-AAB67A2258CA}" type="slidenum">
              <a:rPr lang="en-US" altLang="en-US"/>
              <a:pPr/>
              <a:t>‹#›</a:t>
            </a:fld>
            <a:endParaRPr lang="en-US" altLang="en-US"/>
          </a:p>
        </p:txBody>
      </p:sp>
    </p:spTree>
    <p:extLst>
      <p:ext uri="{BB962C8B-B14F-4D97-AF65-F5344CB8AC3E}">
        <p14:creationId xmlns:p14="http://schemas.microsoft.com/office/powerpoint/2010/main" val="74168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AF52641-E523-4E8E-BA74-248D4D7D44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216F6E-33A4-44E7-8F21-6A1BC583E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363AA5-57CD-4074-83A3-B679215616FB}"/>
              </a:ext>
            </a:extLst>
          </p:cNvPr>
          <p:cNvSpPr>
            <a:spLocks noGrp="1" noChangeArrowheads="1"/>
          </p:cNvSpPr>
          <p:nvPr>
            <p:ph type="sldNum" sz="quarter" idx="12"/>
          </p:nvPr>
        </p:nvSpPr>
        <p:spPr>
          <a:ln/>
        </p:spPr>
        <p:txBody>
          <a:bodyPr/>
          <a:lstStyle>
            <a:lvl1pPr>
              <a:defRPr/>
            </a:lvl1pPr>
          </a:lstStyle>
          <a:p>
            <a:fld id="{12E80CE2-57D5-4F75-B4CB-D5A4A2F8A4EA}" type="slidenum">
              <a:rPr lang="en-US" altLang="en-US"/>
              <a:pPr/>
              <a:t>‹#›</a:t>
            </a:fld>
            <a:endParaRPr lang="en-US" altLang="en-US"/>
          </a:p>
        </p:txBody>
      </p:sp>
    </p:spTree>
    <p:extLst>
      <p:ext uri="{BB962C8B-B14F-4D97-AF65-F5344CB8AC3E}">
        <p14:creationId xmlns:p14="http://schemas.microsoft.com/office/powerpoint/2010/main" val="272509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89BAEAFF-A376-464A-BB28-32BF976F9A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03A932-5B6B-4539-9C22-419666FE3E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246CEF-E80F-46C4-9B30-861541E1EAD3}"/>
              </a:ext>
            </a:extLst>
          </p:cNvPr>
          <p:cNvSpPr>
            <a:spLocks noGrp="1" noChangeArrowheads="1"/>
          </p:cNvSpPr>
          <p:nvPr>
            <p:ph type="sldNum" sz="quarter" idx="12"/>
          </p:nvPr>
        </p:nvSpPr>
        <p:spPr>
          <a:ln/>
        </p:spPr>
        <p:txBody>
          <a:bodyPr/>
          <a:lstStyle>
            <a:lvl1pPr>
              <a:defRPr/>
            </a:lvl1pPr>
          </a:lstStyle>
          <a:p>
            <a:fld id="{76315AC4-90CD-42BC-A6FA-E45DF2953E60}" type="slidenum">
              <a:rPr lang="en-US" altLang="en-US"/>
              <a:pPr/>
              <a:t>‹#›</a:t>
            </a:fld>
            <a:endParaRPr lang="en-US" altLang="en-US"/>
          </a:p>
        </p:txBody>
      </p:sp>
    </p:spTree>
    <p:extLst>
      <p:ext uri="{BB962C8B-B14F-4D97-AF65-F5344CB8AC3E}">
        <p14:creationId xmlns:p14="http://schemas.microsoft.com/office/powerpoint/2010/main" val="395286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6D242D-C528-493A-9C20-D5DB8744E5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9716FF-63A9-42DA-A486-A297FE9CA0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986C90-0D1A-401E-8402-A3482C55D22B}"/>
              </a:ext>
            </a:extLst>
          </p:cNvPr>
          <p:cNvSpPr>
            <a:spLocks noGrp="1" noChangeArrowheads="1"/>
          </p:cNvSpPr>
          <p:nvPr>
            <p:ph type="sldNum" sz="quarter" idx="12"/>
          </p:nvPr>
        </p:nvSpPr>
        <p:spPr>
          <a:ln/>
        </p:spPr>
        <p:txBody>
          <a:bodyPr/>
          <a:lstStyle>
            <a:lvl1pPr>
              <a:defRPr/>
            </a:lvl1pPr>
          </a:lstStyle>
          <a:p>
            <a:fld id="{899C1B23-6E1C-4012-B07F-E70E19822333}" type="slidenum">
              <a:rPr lang="en-US" altLang="en-US"/>
              <a:pPr/>
              <a:t>‹#›</a:t>
            </a:fld>
            <a:endParaRPr lang="en-US" altLang="en-US"/>
          </a:p>
        </p:txBody>
      </p:sp>
    </p:spTree>
    <p:extLst>
      <p:ext uri="{BB962C8B-B14F-4D97-AF65-F5344CB8AC3E}">
        <p14:creationId xmlns:p14="http://schemas.microsoft.com/office/powerpoint/2010/main" val="363025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449F5A7-14A3-4F9A-B98D-253D8C2F51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D2E365-37BD-43F9-99C4-D1CD1EE4D5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ED3BF9-67EE-421F-8542-6151EA7AD310}"/>
              </a:ext>
            </a:extLst>
          </p:cNvPr>
          <p:cNvSpPr>
            <a:spLocks noGrp="1" noChangeArrowheads="1"/>
          </p:cNvSpPr>
          <p:nvPr>
            <p:ph type="sldNum" sz="quarter" idx="12"/>
          </p:nvPr>
        </p:nvSpPr>
        <p:spPr>
          <a:ln/>
        </p:spPr>
        <p:txBody>
          <a:bodyPr/>
          <a:lstStyle>
            <a:lvl1pPr>
              <a:defRPr/>
            </a:lvl1pPr>
          </a:lstStyle>
          <a:p>
            <a:fld id="{90DEC7D9-E976-4FC2-AC3B-2CE64CBC3206}" type="slidenum">
              <a:rPr lang="en-US" altLang="en-US"/>
              <a:pPr/>
              <a:t>‹#›</a:t>
            </a:fld>
            <a:endParaRPr lang="en-US" altLang="en-US"/>
          </a:p>
        </p:txBody>
      </p:sp>
    </p:spTree>
    <p:extLst>
      <p:ext uri="{BB962C8B-B14F-4D97-AF65-F5344CB8AC3E}">
        <p14:creationId xmlns:p14="http://schemas.microsoft.com/office/powerpoint/2010/main" val="356900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411BDA-413A-4F01-87A5-5F8B6153A8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2BD64F4-A44A-4300-94D8-FA6BC4A9D3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742A8DB-9EDC-4BD2-9AC9-6D6141A6C410}"/>
              </a:ext>
            </a:extLst>
          </p:cNvPr>
          <p:cNvSpPr>
            <a:spLocks noGrp="1" noChangeArrowheads="1"/>
          </p:cNvSpPr>
          <p:nvPr>
            <p:ph type="sldNum" sz="quarter" idx="12"/>
          </p:nvPr>
        </p:nvSpPr>
        <p:spPr>
          <a:ln/>
        </p:spPr>
        <p:txBody>
          <a:bodyPr/>
          <a:lstStyle>
            <a:lvl1pPr>
              <a:defRPr/>
            </a:lvl1pPr>
          </a:lstStyle>
          <a:p>
            <a:fld id="{CBAA50B7-9BA1-4279-93B9-1ABEA1204675}" type="slidenum">
              <a:rPr lang="en-US" altLang="en-US"/>
              <a:pPr/>
              <a:t>‹#›</a:t>
            </a:fld>
            <a:endParaRPr lang="en-US" altLang="en-US"/>
          </a:p>
        </p:txBody>
      </p:sp>
    </p:spTree>
    <p:extLst>
      <p:ext uri="{BB962C8B-B14F-4D97-AF65-F5344CB8AC3E}">
        <p14:creationId xmlns:p14="http://schemas.microsoft.com/office/powerpoint/2010/main" val="94589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E2F1D3E-591D-4590-8C2C-2796700189B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5DEDC0E-ED63-4AFC-B284-41E866A8A3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910103E-D9E9-43B0-A450-5D2167466724}"/>
              </a:ext>
            </a:extLst>
          </p:cNvPr>
          <p:cNvSpPr>
            <a:spLocks noGrp="1" noChangeArrowheads="1"/>
          </p:cNvSpPr>
          <p:nvPr>
            <p:ph type="sldNum" sz="quarter" idx="12"/>
          </p:nvPr>
        </p:nvSpPr>
        <p:spPr>
          <a:ln/>
        </p:spPr>
        <p:txBody>
          <a:bodyPr/>
          <a:lstStyle>
            <a:lvl1pPr>
              <a:defRPr/>
            </a:lvl1pPr>
          </a:lstStyle>
          <a:p>
            <a:fld id="{756E3299-93FF-43D5-9C1E-8562D10D3628}" type="slidenum">
              <a:rPr lang="en-US" altLang="en-US"/>
              <a:pPr/>
              <a:t>‹#›</a:t>
            </a:fld>
            <a:endParaRPr lang="en-US" altLang="en-US"/>
          </a:p>
        </p:txBody>
      </p:sp>
    </p:spTree>
    <p:extLst>
      <p:ext uri="{BB962C8B-B14F-4D97-AF65-F5344CB8AC3E}">
        <p14:creationId xmlns:p14="http://schemas.microsoft.com/office/powerpoint/2010/main" val="38330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21907FD-499B-4095-9D77-3F5AF062B3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36E9C65-AC58-447E-B61B-51B6A3BC8D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87AF21-1403-4897-B2EB-57B467947ED5}"/>
              </a:ext>
            </a:extLst>
          </p:cNvPr>
          <p:cNvSpPr>
            <a:spLocks noGrp="1" noChangeArrowheads="1"/>
          </p:cNvSpPr>
          <p:nvPr>
            <p:ph type="sldNum" sz="quarter" idx="12"/>
          </p:nvPr>
        </p:nvSpPr>
        <p:spPr>
          <a:ln/>
        </p:spPr>
        <p:txBody>
          <a:bodyPr/>
          <a:lstStyle>
            <a:lvl1pPr>
              <a:defRPr/>
            </a:lvl1pPr>
          </a:lstStyle>
          <a:p>
            <a:fld id="{FE4A9C29-7F1F-4D6C-89CF-E4986B0BAFE9}" type="slidenum">
              <a:rPr lang="en-US" altLang="en-US"/>
              <a:pPr/>
              <a:t>‹#›</a:t>
            </a:fld>
            <a:endParaRPr lang="en-US" altLang="en-US"/>
          </a:p>
        </p:txBody>
      </p:sp>
    </p:spTree>
    <p:extLst>
      <p:ext uri="{BB962C8B-B14F-4D97-AF65-F5344CB8AC3E}">
        <p14:creationId xmlns:p14="http://schemas.microsoft.com/office/powerpoint/2010/main" val="268559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D5FF47-4073-490F-8E4D-97B8E218563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24DC8E-8970-4CC8-9D1E-FA2CB87D05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380EB4D-E7CD-43E7-B4CF-0333FEFA955E}"/>
              </a:ext>
            </a:extLst>
          </p:cNvPr>
          <p:cNvSpPr>
            <a:spLocks noGrp="1" noChangeArrowheads="1"/>
          </p:cNvSpPr>
          <p:nvPr>
            <p:ph type="sldNum" sz="quarter" idx="12"/>
          </p:nvPr>
        </p:nvSpPr>
        <p:spPr>
          <a:ln/>
        </p:spPr>
        <p:txBody>
          <a:bodyPr/>
          <a:lstStyle>
            <a:lvl1pPr>
              <a:defRPr/>
            </a:lvl1pPr>
          </a:lstStyle>
          <a:p>
            <a:fld id="{C86C5A74-BC9F-45A3-8860-85E0F7DF67A4}" type="slidenum">
              <a:rPr lang="en-US" altLang="en-US"/>
              <a:pPr/>
              <a:t>‹#›</a:t>
            </a:fld>
            <a:endParaRPr lang="en-US" altLang="en-US"/>
          </a:p>
        </p:txBody>
      </p:sp>
    </p:spTree>
    <p:extLst>
      <p:ext uri="{BB962C8B-B14F-4D97-AF65-F5344CB8AC3E}">
        <p14:creationId xmlns:p14="http://schemas.microsoft.com/office/powerpoint/2010/main" val="335205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271381-C0DB-46E9-ABA5-9545D742BC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8216C7-B884-40F6-9E52-0A0958EC00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2E8A61E-B38E-4EE5-8009-9F718B57318E}"/>
              </a:ext>
            </a:extLst>
          </p:cNvPr>
          <p:cNvSpPr>
            <a:spLocks noGrp="1" noChangeArrowheads="1"/>
          </p:cNvSpPr>
          <p:nvPr>
            <p:ph type="sldNum" sz="quarter" idx="12"/>
          </p:nvPr>
        </p:nvSpPr>
        <p:spPr>
          <a:ln/>
        </p:spPr>
        <p:txBody>
          <a:bodyPr/>
          <a:lstStyle>
            <a:lvl1pPr>
              <a:defRPr/>
            </a:lvl1pPr>
          </a:lstStyle>
          <a:p>
            <a:fld id="{7A6AE789-5B88-4B7B-8D4E-706CA1B9D6BD}" type="slidenum">
              <a:rPr lang="en-US" altLang="en-US"/>
              <a:pPr/>
              <a:t>‹#›</a:t>
            </a:fld>
            <a:endParaRPr lang="en-US" altLang="en-US"/>
          </a:p>
        </p:txBody>
      </p:sp>
    </p:spTree>
    <p:extLst>
      <p:ext uri="{BB962C8B-B14F-4D97-AF65-F5344CB8AC3E}">
        <p14:creationId xmlns:p14="http://schemas.microsoft.com/office/powerpoint/2010/main" val="327011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E12C97-D430-49DC-8229-90725839AE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E0A0DEA-7EA1-499B-A475-333296F5B3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555F496-82FF-4704-A0E3-0D5D8B5864F2}"/>
              </a:ext>
            </a:extLst>
          </p:cNvPr>
          <p:cNvSpPr>
            <a:spLocks noGrp="1" noChangeArrowheads="1"/>
          </p:cNvSpPr>
          <p:nvPr>
            <p:ph type="sldNum" sz="quarter" idx="12"/>
          </p:nvPr>
        </p:nvSpPr>
        <p:spPr>
          <a:ln/>
        </p:spPr>
        <p:txBody>
          <a:bodyPr/>
          <a:lstStyle>
            <a:lvl1pPr>
              <a:defRPr/>
            </a:lvl1pPr>
          </a:lstStyle>
          <a:p>
            <a:fld id="{1B1848F3-8F5E-4BCE-B170-A16D6F615474}" type="slidenum">
              <a:rPr lang="en-US" altLang="en-US"/>
              <a:pPr/>
              <a:t>‹#›</a:t>
            </a:fld>
            <a:endParaRPr lang="en-US" altLang="en-US"/>
          </a:p>
        </p:txBody>
      </p:sp>
    </p:spTree>
    <p:extLst>
      <p:ext uri="{BB962C8B-B14F-4D97-AF65-F5344CB8AC3E}">
        <p14:creationId xmlns:p14="http://schemas.microsoft.com/office/powerpoint/2010/main" val="50680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77CF949-CE50-4F48-B82E-B1C60FF5712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FC961C39-CB4F-4A60-B69A-BC075131C23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4">
            <a:extLst>
              <a:ext uri="{FF2B5EF4-FFF2-40B4-BE49-F238E27FC236}">
                <a16:creationId xmlns:a16="http://schemas.microsoft.com/office/drawing/2014/main" id="{43874C73-A122-43BD-9370-46A8F87E4B3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C3F4C546-C3DB-4B9B-A283-140D2266C0C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Arial" charset="0"/>
              </a:defRPr>
            </a:lvl1pPr>
          </a:lstStyle>
          <a:p>
            <a:pPr>
              <a:defRPr/>
            </a:pPr>
            <a:endParaRPr lang="en-US"/>
          </a:p>
        </p:txBody>
      </p:sp>
      <p:sp>
        <p:nvSpPr>
          <p:cNvPr id="1030" name="Rectangle 6">
            <a:extLst>
              <a:ext uri="{FF2B5EF4-FFF2-40B4-BE49-F238E27FC236}">
                <a16:creationId xmlns:a16="http://schemas.microsoft.com/office/drawing/2014/main" id="{06E11E0C-984C-4D7B-AEAA-758CAF8207B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Arial" panose="020B0604020202020204" pitchFamily="34" charset="0"/>
              </a:defRPr>
            </a:lvl1pPr>
          </a:lstStyle>
          <a:p>
            <a:fld id="{CFBBC23B-8806-41D2-BC28-35811AEF13FC}" type="slidenum">
              <a:rPr lang="en-US" altLang="en-US"/>
              <a:pPr/>
              <a:t>‹#›</a:t>
            </a:fld>
            <a:endParaRPr lang="en-US" altLang="en-US"/>
          </a:p>
        </p:txBody>
      </p:sp>
      <p:sp>
        <p:nvSpPr>
          <p:cNvPr id="7" name="Text Box 7">
            <a:extLst>
              <a:ext uri="{FF2B5EF4-FFF2-40B4-BE49-F238E27FC236}">
                <a16:creationId xmlns:a16="http://schemas.microsoft.com/office/drawing/2014/main" id="{9B7AD8B3-EDA8-4587-83EE-A25A0C374CDC}"/>
              </a:ext>
            </a:extLst>
          </p:cNvPr>
          <p:cNvSpPr txBox="1">
            <a:spLocks noChangeArrowheads="1"/>
          </p:cNvSpPr>
          <p:nvPr userDrawn="1"/>
        </p:nvSpPr>
        <p:spPr bwMode="auto">
          <a:xfrm>
            <a:off x="6973888" y="6642100"/>
            <a:ext cx="2170112" cy="215900"/>
          </a:xfrm>
          <a:prstGeom prst="rect">
            <a:avLst/>
          </a:prstGeom>
          <a:noFill/>
          <a:ln w="9525">
            <a:noFill/>
            <a:miter lim="800000"/>
            <a:headEnd/>
            <a:tailEnd/>
          </a:ln>
        </p:spPr>
        <p:txBody>
          <a:bodyPr>
            <a:spAutoFit/>
          </a:bodyPr>
          <a:lstStyle/>
          <a:p>
            <a:pPr algn="r">
              <a:defRPr/>
            </a:pPr>
            <a:r>
              <a:rPr lang="en-US" sz="800" b="0" dirty="0">
                <a:solidFill>
                  <a:schemeClr val="bg1"/>
                </a:solidFill>
              </a:rPr>
              <a:t>Copyright © 2011 - MsRazz ChemClass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E92AB69-559E-47C9-90EB-600F73A5D41B}"/>
              </a:ext>
            </a:extLst>
          </p:cNvPr>
          <p:cNvSpPr>
            <a:spLocks noGrp="1" noChangeArrowheads="1"/>
          </p:cNvSpPr>
          <p:nvPr>
            <p:ph type="ctrTitle"/>
          </p:nvPr>
        </p:nvSpPr>
        <p:spPr>
          <a:xfrm>
            <a:off x="304800" y="1981200"/>
            <a:ext cx="8763000" cy="1470025"/>
          </a:xfrm>
        </p:spPr>
        <p:txBody>
          <a:bodyPr/>
          <a:lstStyle/>
          <a:p>
            <a:pPr eaLnBrk="1" hangingPunct="1"/>
            <a:r>
              <a:rPr lang="en-US" altLang="en-US" sz="5500" b="1">
                <a:solidFill>
                  <a:schemeClr val="tx1"/>
                </a:solidFill>
                <a:latin typeface="Trebuchet MS" panose="020B0603020202020204" pitchFamily="34" charset="0"/>
              </a:rPr>
              <a:t>Unit: Chemical Bonding</a:t>
            </a:r>
          </a:p>
        </p:txBody>
      </p:sp>
      <p:sp>
        <p:nvSpPr>
          <p:cNvPr id="3" name="Rectangle 2">
            <a:extLst>
              <a:ext uri="{FF2B5EF4-FFF2-40B4-BE49-F238E27FC236}">
                <a16:creationId xmlns:a16="http://schemas.microsoft.com/office/drawing/2014/main" id="{74626D9E-2151-46D8-AB93-2D79829F15CD}"/>
              </a:ext>
            </a:extLst>
          </p:cNvPr>
          <p:cNvSpPr txBox="1">
            <a:spLocks noChangeArrowheads="1"/>
          </p:cNvSpPr>
          <p:nvPr/>
        </p:nvSpPr>
        <p:spPr bwMode="auto">
          <a:xfrm>
            <a:off x="3200400" y="2667000"/>
            <a:ext cx="5715000" cy="1470025"/>
          </a:xfrm>
          <a:prstGeom prst="rect">
            <a:avLst/>
          </a:prstGeom>
          <a:noFill/>
          <a:ln w="9525">
            <a:noFill/>
            <a:miter lim="800000"/>
            <a:headEnd/>
            <a:tailEnd/>
          </a:ln>
        </p:spPr>
        <p:txBody>
          <a:bodyPr anchor="ctr"/>
          <a:lstStyle/>
          <a:p>
            <a:pPr algn="r">
              <a:spcBef>
                <a:spcPct val="0"/>
              </a:spcBef>
              <a:defRPr/>
            </a:pPr>
            <a:r>
              <a:rPr lang="en-US" sz="3800" b="0" i="1" kern="0" dirty="0">
                <a:solidFill>
                  <a:schemeClr val="tx1"/>
                </a:solidFill>
                <a:ea typeface="+mj-ea"/>
                <a:cs typeface="+mj-cs"/>
              </a:rPr>
              <a:t>Intermolecular Forces</a:t>
            </a:r>
          </a:p>
        </p:txBody>
      </p:sp>
      <p:sp>
        <p:nvSpPr>
          <p:cNvPr id="3076" name="AutoShape 4">
            <a:extLst>
              <a:ext uri="{FF2B5EF4-FFF2-40B4-BE49-F238E27FC236}">
                <a16:creationId xmlns:a16="http://schemas.microsoft.com/office/drawing/2014/main" id="{93733F6A-1245-4F2E-AEA4-CD3B3EEF9212}"/>
              </a:ext>
            </a:extLst>
          </p:cNvPr>
          <p:cNvSpPr>
            <a:spLocks noChangeArrowheads="1"/>
          </p:cNvSpPr>
          <p:nvPr/>
        </p:nvSpPr>
        <p:spPr bwMode="auto">
          <a:xfrm rot="550893">
            <a:off x="5168900" y="825500"/>
            <a:ext cx="3759200" cy="1239838"/>
          </a:xfrm>
          <a:prstGeom prst="irregularSeal1">
            <a:avLst/>
          </a:prstGeom>
          <a:noFill/>
          <a:ln w="25400">
            <a:solidFill>
              <a:srgbClr val="000000"/>
            </a:solidFill>
            <a:miter lim="800000"/>
            <a:headEnd/>
            <a:tailEnd/>
          </a:ln>
          <a:effectLst>
            <a:outerShdw blurRad="50800" dist="38100" dir="2700000" algn="tl" rotWithShape="0">
              <a:prstClr val="black">
                <a:alpha val="40000"/>
              </a:prstClr>
            </a:outerShdw>
          </a:effectLst>
        </p:spPr>
        <p:txBody>
          <a:bodyPr anchor="ctr"/>
          <a:lstStyle/>
          <a:p>
            <a:pPr>
              <a:spcAft>
                <a:spcPts val="1000"/>
              </a:spcAft>
              <a:defRPr/>
            </a:pPr>
            <a:r>
              <a:rPr lang="en-US" sz="2400" dirty="0">
                <a:solidFill>
                  <a:schemeClr val="tx1"/>
                </a:solidFill>
                <a:latin typeface="Script MT Bold" pitchFamily="66" charset="0"/>
              </a:rPr>
              <a:t>Day 7 - Notes</a:t>
            </a:r>
          </a:p>
        </p:txBody>
      </p:sp>
      <p:pic>
        <p:nvPicPr>
          <p:cNvPr id="5" name="Picture 7" descr="C:\Users\Karen\AppData\Local\Microsoft\Windows\Temporary Internet Files\Content.IE5\WXWBRAY4\MC900237945[1].wmf">
            <a:extLst>
              <a:ext uri="{FF2B5EF4-FFF2-40B4-BE49-F238E27FC236}">
                <a16:creationId xmlns:a16="http://schemas.microsoft.com/office/drawing/2014/main" id="{64C4CB8B-4071-4C31-A9C0-9757FB5DB81D}"/>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4491038"/>
            <a:ext cx="28575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0053-0182-4561-BE8D-8F93FCF6F958}"/>
              </a:ext>
            </a:extLst>
          </p:cNvPr>
          <p:cNvSpPr>
            <a:spLocks noGrp="1"/>
          </p:cNvSpPr>
          <p:nvPr>
            <p:ph type="title"/>
          </p:nvPr>
        </p:nvSpPr>
        <p:spPr/>
        <p:txBody>
          <a:bodyPr/>
          <a:lstStyle/>
          <a:p>
            <a:r>
              <a:rPr lang="en-US" altLang="en-US" sz="4400" b="1" u="sng" dirty="0">
                <a:latin typeface="Arial" panose="020B0604020202020204" pitchFamily="34" charset="0"/>
              </a:rPr>
              <a:t>Dispersion Forces</a:t>
            </a:r>
            <a:endParaRPr lang="en-US" dirty="0"/>
          </a:p>
        </p:txBody>
      </p:sp>
      <p:sp>
        <p:nvSpPr>
          <p:cNvPr id="3" name="Content Placeholder 2">
            <a:extLst>
              <a:ext uri="{FF2B5EF4-FFF2-40B4-BE49-F238E27FC236}">
                <a16:creationId xmlns:a16="http://schemas.microsoft.com/office/drawing/2014/main" id="{6865455E-BF99-4811-A6D2-76F6E7435093}"/>
              </a:ext>
            </a:extLst>
          </p:cNvPr>
          <p:cNvSpPr>
            <a:spLocks noGrp="1"/>
          </p:cNvSpPr>
          <p:nvPr>
            <p:ph idx="1"/>
          </p:nvPr>
        </p:nvSpPr>
        <p:spPr>
          <a:xfrm>
            <a:off x="457200" y="1600200"/>
            <a:ext cx="4114800" cy="4525963"/>
          </a:xfrm>
        </p:spPr>
        <p:txBody>
          <a:bodyPr/>
          <a:lstStyle/>
          <a:p>
            <a:r>
              <a:rPr lang="en-US" altLang="en-US" sz="3200" b="1" u="sng" dirty="0">
                <a:solidFill>
                  <a:srgbClr val="0000FF"/>
                </a:solidFill>
                <a:latin typeface="Arial" panose="020B0604020202020204" pitchFamily="34" charset="0"/>
              </a:rPr>
              <a:t>van der Waals forces/London forces (weakest)</a:t>
            </a:r>
          </a:p>
          <a:p>
            <a:r>
              <a:rPr lang="en-US" altLang="en-US" sz="3200" dirty="0">
                <a:latin typeface="Arial" panose="020B0604020202020204" pitchFamily="34" charset="0"/>
              </a:rPr>
              <a:t>Attractive forces that arise as a result of </a:t>
            </a:r>
            <a:r>
              <a:rPr lang="en-US" altLang="en-US" sz="3200" b="1" dirty="0">
                <a:solidFill>
                  <a:srgbClr val="0000FF"/>
                </a:solidFill>
                <a:latin typeface="Arial" panose="020B0604020202020204" pitchFamily="34" charset="0"/>
              </a:rPr>
              <a:t>temporary dipoles created</a:t>
            </a:r>
            <a:r>
              <a:rPr lang="en-US" altLang="en-US" sz="3200" dirty="0">
                <a:solidFill>
                  <a:srgbClr val="0000FF"/>
                </a:solidFill>
                <a:latin typeface="Arial" panose="020B0604020202020204" pitchFamily="34" charset="0"/>
              </a:rPr>
              <a:t> </a:t>
            </a:r>
            <a:r>
              <a:rPr lang="en-US" altLang="en-US" sz="3200" dirty="0">
                <a:latin typeface="Arial" panose="020B0604020202020204" pitchFamily="34" charset="0"/>
              </a:rPr>
              <a:t>in atoms or molecules</a:t>
            </a:r>
            <a:endParaRPr lang="en-US" altLang="en-US" sz="3200" b="1" dirty="0">
              <a:latin typeface="Arial" panose="020B0604020202020204" pitchFamily="34" charset="0"/>
            </a:endParaRPr>
          </a:p>
          <a:p>
            <a:pPr marL="0" indent="0">
              <a:buNone/>
            </a:pPr>
            <a:endParaRPr lang="en-US" dirty="0"/>
          </a:p>
        </p:txBody>
      </p:sp>
      <p:pic>
        <p:nvPicPr>
          <p:cNvPr id="6" name="Picture 13" descr="npo00019e">
            <a:extLst>
              <a:ext uri="{FF2B5EF4-FFF2-40B4-BE49-F238E27FC236}">
                <a16:creationId xmlns:a16="http://schemas.microsoft.com/office/drawing/2014/main" id="{B5F6E6F2-59AB-4C77-8FE8-A7986A4BCA9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375" b="94167" l="44219" r="93750">
                        <a14:foregroundMark x1="49063" y1="36458" x2="74219" y2="34792"/>
                        <a14:foregroundMark x1="74219" y1="34792" x2="86406" y2="35208"/>
                        <a14:foregroundMark x1="86406" y1="35208" x2="93906" y2="42292"/>
                        <a14:foregroundMark x1="93906" y1="42292" x2="92969" y2="95417"/>
                        <a14:foregroundMark x1="92969" y1="95417" x2="84375" y2="98750"/>
                        <a14:foregroundMark x1="84375" y1="98750" x2="48281" y2="98958"/>
                        <a14:foregroundMark x1="48281" y1="98958" x2="49375" y2="38958"/>
                        <a14:foregroundMark x1="49375" y1="38958" x2="64063" y2="31875"/>
                        <a14:foregroundMark x1="64063" y1="31875" x2="59219" y2="16875"/>
                        <a14:foregroundMark x1="59219" y1="16875" x2="49688" y2="14375"/>
                        <a14:foregroundMark x1="49688" y1="14375" x2="67813" y2="6042"/>
                        <a14:foregroundMark x1="67813" y1="6042" x2="80938" y2="6667"/>
                        <a14:foregroundMark x1="80938" y1="6667" x2="93750" y2="70208"/>
                        <a14:foregroundMark x1="48750" y1="3750" x2="81563" y2="14167"/>
                        <a14:foregroundMark x1="81563" y1="14167" x2="96250" y2="13958"/>
                        <a14:foregroundMark x1="96250" y1="13958" x2="89219" y2="4375"/>
                        <a14:foregroundMark x1="89219" y1="4375" x2="44219" y2="8333"/>
                        <a14:foregroundMark x1="87031" y1="19167" x2="73281" y2="14792"/>
                        <a14:foregroundMark x1="73281" y1="14792" x2="77969" y2="38125"/>
                        <a14:foregroundMark x1="77969" y1="38125" x2="85000" y2="13125"/>
                        <a14:foregroundMark x1="85000" y1="13125" x2="68281" y2="17083"/>
                        <a14:foregroundMark x1="60000" y1="36042" x2="50469" y2="41875"/>
                        <a14:foregroundMark x1="50469" y1="41875" x2="51875" y2="52708"/>
                        <a14:foregroundMark x1="51875" y1="52708" x2="62813" y2="49375"/>
                        <a14:foregroundMark x1="62813" y1="49375" x2="62813" y2="38333"/>
                        <a14:foregroundMark x1="62813" y1="38333" x2="53594" y2="38333"/>
                        <a14:foregroundMark x1="53594" y1="38333" x2="49375" y2="50000"/>
                        <a14:foregroundMark x1="49375" y1="50000" x2="56875" y2="55625"/>
                        <a14:foregroundMark x1="56875" y1="55625" x2="62656" y2="53750"/>
                        <a14:foregroundMark x1="61094" y1="42083" x2="50625" y2="44792"/>
                        <a14:foregroundMark x1="50625" y1="44792" x2="60469" y2="53958"/>
                        <a14:foregroundMark x1="60469" y1="53958" x2="57344" y2="49375"/>
                        <a14:foregroundMark x1="54063" y1="41250" x2="55625" y2="47500"/>
                        <a14:foregroundMark x1="64063" y1="42708" x2="53594" y2="50000"/>
                        <a14:foregroundMark x1="53594" y1="50000" x2="55625" y2="45417"/>
                        <a14:foregroundMark x1="87031" y1="38750" x2="74844" y2="38542"/>
                        <a14:foregroundMark x1="74844" y1="38542" x2="68281" y2="47500"/>
                        <a14:foregroundMark x1="68281" y1="47500" x2="78125" y2="44167"/>
                        <a14:foregroundMark x1="78125" y1="44167" x2="86875" y2="44167"/>
                        <a14:foregroundMark x1="86875" y1="44167" x2="79688" y2="37083"/>
                        <a14:foregroundMark x1="79688" y1="37083" x2="68750" y2="38125"/>
                        <a14:foregroundMark x1="68750" y1="38125" x2="67344" y2="39167"/>
                        <a14:foregroundMark x1="89063" y1="39375" x2="77031" y2="35833"/>
                        <a14:foregroundMark x1="77031" y1="35833" x2="67031" y2="41458"/>
                        <a14:foregroundMark x1="67031" y1="41458" x2="75469" y2="47500"/>
                        <a14:foregroundMark x1="75469" y1="47500" x2="85000" y2="44167"/>
                        <a14:foregroundMark x1="85000" y1="44167" x2="82031" y2="36042"/>
                        <a14:foregroundMark x1="84531" y1="38333" x2="70781" y2="38958"/>
                        <a14:foregroundMark x1="70781" y1="38958" x2="82969" y2="46458"/>
                        <a14:foregroundMark x1="82969" y1="46458" x2="82031" y2="37500"/>
                        <a14:foregroundMark x1="86250" y1="44583" x2="86250" y2="44583"/>
                        <a14:foregroundMark x1="65781" y1="81042" x2="54688" y2="73750"/>
                        <a14:foregroundMark x1="54688" y1="73750" x2="47031" y2="85417"/>
                        <a14:foregroundMark x1="47031" y1="85417" x2="57656" y2="92083"/>
                        <a14:foregroundMark x1="57656" y1="92083" x2="63125" y2="81667"/>
                        <a14:foregroundMark x1="63125" y1="81667" x2="55625" y2="72917"/>
                        <a14:foregroundMark x1="66250" y1="86458" x2="54531" y2="77708"/>
                        <a14:foregroundMark x1="54531" y1="77708" x2="57969" y2="91875"/>
                        <a14:foregroundMark x1="57969" y1="91875" x2="62344" y2="79792"/>
                        <a14:foregroundMark x1="62344" y1="79792" x2="53750" y2="76667"/>
                        <a14:foregroundMark x1="64688" y1="77292" x2="50938" y2="77292"/>
                        <a14:foregroundMark x1="50938" y1="77292" x2="57969" y2="90208"/>
                        <a14:foregroundMark x1="57969" y1="90208" x2="64063" y2="82500"/>
                        <a14:foregroundMark x1="64063" y1="82500" x2="54063" y2="75000"/>
                        <a14:foregroundMark x1="54063" y1="75000" x2="49531" y2="82917"/>
                        <a14:foregroundMark x1="56250" y1="83958" x2="57500" y2="96667"/>
                        <a14:foregroundMark x1="57500" y1="96667" x2="66094" y2="94167"/>
                        <a14:foregroundMark x1="66094" y1="94167" x2="63594" y2="82708"/>
                        <a14:foregroundMark x1="63594" y1="82708" x2="52969" y2="80000"/>
                        <a14:foregroundMark x1="52969" y1="80000" x2="48906" y2="90417"/>
                        <a14:foregroundMark x1="48906" y1="90417" x2="48906" y2="90417"/>
                        <a14:foregroundMark x1="48906" y1="90417" x2="90469" y2="74792"/>
                        <a14:foregroundMark x1="90469" y1="74792" x2="90469" y2="74792"/>
                        <a14:foregroundMark x1="88125" y1="73750" x2="74531" y2="71667"/>
                        <a14:foregroundMark x1="74531" y1="71667" x2="81563" y2="80208"/>
                        <a14:foregroundMark x1="81563" y1="80208" x2="89063" y2="73750"/>
                        <a14:foregroundMark x1="89063" y1="73750" x2="80469" y2="73333"/>
                        <a14:foregroundMark x1="80156" y1="73125" x2="69375" y2="72708"/>
                        <a14:foregroundMark x1="69375" y1="72708" x2="77344" y2="79583"/>
                        <a14:foregroundMark x1="77344" y1="79583" x2="75469" y2="70833"/>
                        <a14:foregroundMark x1="74375" y1="70833" x2="72344" y2="70833"/>
                        <a14:foregroundMark x1="71094" y1="71667" x2="67813" y2="75000"/>
                        <a14:foregroundMark x1="73438" y1="75833" x2="68750" y2="74792"/>
                        <a14:foregroundMark x1="75156" y1="77708" x2="74844" y2="77708"/>
                        <a14:foregroundMark x1="78750" y1="40000" x2="74688" y2="40000"/>
                      </a14:backgroundRemoval>
                    </a14:imgEffect>
                  </a14:imgLayer>
                </a14:imgProps>
              </a:ext>
              <a:ext uri="{28A0092B-C50C-407E-A947-70E740481C1C}">
                <a14:useLocalDpi xmlns:a14="http://schemas.microsoft.com/office/drawing/2010/main" val="0"/>
              </a:ext>
            </a:extLst>
          </a:blip>
          <a:srcRect l="47256" t="3000" r="7877"/>
          <a:stretch>
            <a:fillRect/>
          </a:stretch>
        </p:blipFill>
        <p:spPr bwMode="auto">
          <a:xfrm>
            <a:off x="5662999" y="1745456"/>
            <a:ext cx="2613025" cy="423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19">
            <a:extLst>
              <a:ext uri="{FF2B5EF4-FFF2-40B4-BE49-F238E27FC236}">
                <a16:creationId xmlns:a16="http://schemas.microsoft.com/office/drawing/2014/main" id="{A02A4008-F6C4-497E-B364-1DDA5D3C2CF3}"/>
              </a:ext>
            </a:extLst>
          </p:cNvPr>
          <p:cNvSpPr txBox="1">
            <a:spLocks noChangeArrowheads="1"/>
          </p:cNvSpPr>
          <p:nvPr/>
        </p:nvSpPr>
        <p:spPr bwMode="auto">
          <a:xfrm>
            <a:off x="5589973" y="4038600"/>
            <a:ext cx="27590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ion-induced dipole interaction</a:t>
            </a:r>
          </a:p>
        </p:txBody>
      </p:sp>
      <p:sp>
        <p:nvSpPr>
          <p:cNvPr id="10" name="TextBox 9">
            <a:extLst>
              <a:ext uri="{FF2B5EF4-FFF2-40B4-BE49-F238E27FC236}">
                <a16:creationId xmlns:a16="http://schemas.microsoft.com/office/drawing/2014/main" id="{0144140C-C55C-494D-86B1-814A5B47494A}"/>
              </a:ext>
            </a:extLst>
          </p:cNvPr>
          <p:cNvSpPr txBox="1"/>
          <p:nvPr/>
        </p:nvSpPr>
        <p:spPr>
          <a:xfrm>
            <a:off x="5902711" y="5562600"/>
            <a:ext cx="2133600" cy="646331"/>
          </a:xfrm>
          <a:prstGeom prst="rect">
            <a:avLst/>
          </a:prstGeom>
          <a:noFill/>
        </p:spPr>
        <p:txBody>
          <a:bodyPr wrap="square">
            <a:spAutoFit/>
          </a:bodyPr>
          <a:lstStyle/>
          <a:p>
            <a:pPr eaLnBrk="1" hangingPunct="1">
              <a:spcBef>
                <a:spcPct val="0"/>
              </a:spcBef>
              <a:buFontTx/>
              <a:buNone/>
            </a:pPr>
            <a:r>
              <a:rPr lang="en-US" altLang="en-US" sz="1800" dirty="0">
                <a:solidFill>
                  <a:schemeClr val="tx1"/>
                </a:solidFill>
                <a:latin typeface="Arial" panose="020B0604020202020204" pitchFamily="34" charset="0"/>
              </a:rPr>
              <a:t>dipole-induced dipole interaction</a:t>
            </a:r>
          </a:p>
        </p:txBody>
      </p:sp>
    </p:spTree>
    <p:extLst>
      <p:ext uri="{BB962C8B-B14F-4D97-AF65-F5344CB8AC3E}">
        <p14:creationId xmlns:p14="http://schemas.microsoft.com/office/powerpoint/2010/main" val="57088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6C1E-6EDF-45C6-ADC1-D9B681C9FA0E}"/>
              </a:ext>
            </a:extLst>
          </p:cNvPr>
          <p:cNvSpPr>
            <a:spLocks noGrp="1"/>
          </p:cNvSpPr>
          <p:nvPr>
            <p:ph type="title"/>
          </p:nvPr>
        </p:nvSpPr>
        <p:spPr>
          <a:xfrm>
            <a:off x="449262" y="130003"/>
            <a:ext cx="8229600" cy="2455847"/>
          </a:xfrm>
        </p:spPr>
        <p:txBody>
          <a:bodyPr/>
          <a:lstStyle/>
          <a:p>
            <a:r>
              <a:rPr lang="en-US" altLang="en-US" dirty="0">
                <a:solidFill>
                  <a:schemeClr val="tx1"/>
                </a:solidFill>
                <a:latin typeface="Arial" panose="020B0604020202020204" pitchFamily="34" charset="0"/>
              </a:rPr>
              <a:t>What type(s) of intermolecular forces exist between each of the following molecules?</a:t>
            </a:r>
            <a:endParaRPr lang="en-US" dirty="0"/>
          </a:p>
        </p:txBody>
      </p:sp>
      <p:sp>
        <p:nvSpPr>
          <p:cNvPr id="5" name="TextBox 4">
            <a:extLst>
              <a:ext uri="{FF2B5EF4-FFF2-40B4-BE49-F238E27FC236}">
                <a16:creationId xmlns:a16="http://schemas.microsoft.com/office/drawing/2014/main" id="{191EFF3F-02BF-4081-8A22-6490238F12E4}"/>
              </a:ext>
            </a:extLst>
          </p:cNvPr>
          <p:cNvSpPr txBox="1"/>
          <p:nvPr/>
        </p:nvSpPr>
        <p:spPr>
          <a:xfrm>
            <a:off x="-1717675" y="2420715"/>
            <a:ext cx="4572000" cy="523220"/>
          </a:xfrm>
          <a:prstGeom prst="rect">
            <a:avLst/>
          </a:prstGeom>
          <a:noFill/>
        </p:spPr>
        <p:txBody>
          <a:bodyPr wrap="square">
            <a:spAutoFit/>
          </a:bodyPr>
          <a:lstStyle/>
          <a:p>
            <a:pPr eaLnBrk="1" hangingPunct="1">
              <a:spcBef>
                <a:spcPct val="0"/>
              </a:spcBef>
              <a:buFontTx/>
              <a:buNone/>
            </a:pPr>
            <a:r>
              <a:rPr lang="en-US" altLang="en-US" sz="2800" dirty="0">
                <a:solidFill>
                  <a:schemeClr val="tx1"/>
                </a:solidFill>
                <a:latin typeface="Arial" panose="020B0604020202020204" pitchFamily="34" charset="0"/>
              </a:rPr>
              <a:t>HBr</a:t>
            </a:r>
          </a:p>
        </p:txBody>
      </p:sp>
      <p:sp>
        <p:nvSpPr>
          <p:cNvPr id="6" name="Text Box 31">
            <a:extLst>
              <a:ext uri="{FF2B5EF4-FFF2-40B4-BE49-F238E27FC236}">
                <a16:creationId xmlns:a16="http://schemas.microsoft.com/office/drawing/2014/main" id="{4C514E33-5269-49B8-93C0-4BE869193CAD}"/>
              </a:ext>
            </a:extLst>
          </p:cNvPr>
          <p:cNvSpPr txBox="1">
            <a:spLocks noChangeArrowheads="1"/>
          </p:cNvSpPr>
          <p:nvPr/>
        </p:nvSpPr>
        <p:spPr bwMode="auto">
          <a:xfrm>
            <a:off x="1019562" y="2400045"/>
            <a:ext cx="8245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HBr is a polar molecule: dipole-dipole forces.  There are also dispersion forces between HBr molecules.</a:t>
            </a:r>
          </a:p>
        </p:txBody>
      </p:sp>
      <p:sp>
        <p:nvSpPr>
          <p:cNvPr id="7" name="Text Box 32">
            <a:extLst>
              <a:ext uri="{FF2B5EF4-FFF2-40B4-BE49-F238E27FC236}">
                <a16:creationId xmlns:a16="http://schemas.microsoft.com/office/drawing/2014/main" id="{74FD1BE3-A0B8-4279-AE41-706BC3AB6EE9}"/>
              </a:ext>
            </a:extLst>
          </p:cNvPr>
          <p:cNvSpPr txBox="1">
            <a:spLocks noChangeArrowheads="1"/>
          </p:cNvSpPr>
          <p:nvPr/>
        </p:nvSpPr>
        <p:spPr bwMode="auto">
          <a:xfrm>
            <a:off x="152400" y="3505200"/>
            <a:ext cx="833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CH</a:t>
            </a:r>
            <a:r>
              <a:rPr lang="en-US" altLang="en-US" sz="2800" baseline="-25000" dirty="0">
                <a:latin typeface="Arial" panose="020B0604020202020204" pitchFamily="34" charset="0"/>
              </a:rPr>
              <a:t>4</a:t>
            </a:r>
            <a:endParaRPr lang="en-US" altLang="en-US" sz="2800" dirty="0">
              <a:latin typeface="Arial" panose="020B0604020202020204" pitchFamily="34" charset="0"/>
            </a:endParaRPr>
          </a:p>
        </p:txBody>
      </p:sp>
      <p:sp>
        <p:nvSpPr>
          <p:cNvPr id="8" name="Text Box 33">
            <a:extLst>
              <a:ext uri="{FF2B5EF4-FFF2-40B4-BE49-F238E27FC236}">
                <a16:creationId xmlns:a16="http://schemas.microsoft.com/office/drawing/2014/main" id="{850FF5EF-0F87-4B20-A465-38C707C4AFD7}"/>
              </a:ext>
            </a:extLst>
          </p:cNvPr>
          <p:cNvSpPr txBox="1">
            <a:spLocks noChangeArrowheads="1"/>
          </p:cNvSpPr>
          <p:nvPr/>
        </p:nvSpPr>
        <p:spPr bwMode="auto">
          <a:xfrm>
            <a:off x="1482111" y="3536091"/>
            <a:ext cx="4875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CH</a:t>
            </a:r>
            <a:r>
              <a:rPr lang="en-US" altLang="en-US" sz="2400" baseline="-25000" dirty="0">
                <a:latin typeface="Arial" panose="020B0604020202020204" pitchFamily="34" charset="0"/>
              </a:rPr>
              <a:t>4</a:t>
            </a:r>
            <a:r>
              <a:rPr lang="en-US" altLang="en-US" sz="2400" dirty="0">
                <a:latin typeface="Arial" panose="020B0604020202020204" pitchFamily="34" charset="0"/>
              </a:rPr>
              <a:t> is nonpolar: dispersion forces.</a:t>
            </a:r>
          </a:p>
        </p:txBody>
      </p:sp>
      <p:grpSp>
        <p:nvGrpSpPr>
          <p:cNvPr id="9" name="Group 39">
            <a:extLst>
              <a:ext uri="{FF2B5EF4-FFF2-40B4-BE49-F238E27FC236}">
                <a16:creationId xmlns:a16="http://schemas.microsoft.com/office/drawing/2014/main" id="{2F75CAE5-5792-4430-8676-92C1044C1D1C}"/>
              </a:ext>
            </a:extLst>
          </p:cNvPr>
          <p:cNvGrpSpPr>
            <a:grpSpLocks/>
          </p:cNvGrpSpPr>
          <p:nvPr/>
        </p:nvGrpSpPr>
        <p:grpSpPr bwMode="auto">
          <a:xfrm>
            <a:off x="1371600" y="4348848"/>
            <a:ext cx="1854200" cy="685800"/>
            <a:chOff x="4272" y="2496"/>
            <a:chExt cx="1168" cy="432"/>
          </a:xfrm>
        </p:grpSpPr>
        <p:sp>
          <p:nvSpPr>
            <p:cNvPr id="10" name="Text Box 3">
              <a:extLst>
                <a:ext uri="{FF2B5EF4-FFF2-40B4-BE49-F238E27FC236}">
                  <a16:creationId xmlns:a16="http://schemas.microsoft.com/office/drawing/2014/main" id="{144968C1-0686-47AD-8C20-CF32FD74DB08}"/>
                </a:ext>
              </a:extLst>
            </p:cNvPr>
            <p:cNvSpPr txBox="1">
              <a:spLocks noChangeArrowheads="1"/>
            </p:cNvSpPr>
            <p:nvPr/>
          </p:nvSpPr>
          <p:spPr bwMode="auto">
            <a:xfrm>
              <a:off x="4726" y="2503"/>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S</a:t>
              </a:r>
            </a:p>
          </p:txBody>
        </p:sp>
        <p:grpSp>
          <p:nvGrpSpPr>
            <p:cNvPr id="11" name="Group 37">
              <a:extLst>
                <a:ext uri="{FF2B5EF4-FFF2-40B4-BE49-F238E27FC236}">
                  <a16:creationId xmlns:a16="http://schemas.microsoft.com/office/drawing/2014/main" id="{EBC2DB37-63CE-457E-A808-5BFE7AB3D629}"/>
                </a:ext>
              </a:extLst>
            </p:cNvPr>
            <p:cNvGrpSpPr>
              <a:grpSpLocks/>
            </p:cNvGrpSpPr>
            <p:nvPr/>
          </p:nvGrpSpPr>
          <p:grpSpPr bwMode="auto">
            <a:xfrm rot="-1652731">
              <a:off x="4272" y="2633"/>
              <a:ext cx="480" cy="295"/>
              <a:chOff x="4272" y="2496"/>
              <a:chExt cx="480" cy="295"/>
            </a:xfrm>
          </p:grpSpPr>
          <p:sp>
            <p:nvSpPr>
              <p:cNvPr id="27" name="Text Box 4">
                <a:extLst>
                  <a:ext uri="{FF2B5EF4-FFF2-40B4-BE49-F238E27FC236}">
                    <a16:creationId xmlns:a16="http://schemas.microsoft.com/office/drawing/2014/main" id="{39744B25-F466-45F9-B351-A180BB4B72F4}"/>
                  </a:ext>
                </a:extLst>
              </p:cNvPr>
              <p:cNvSpPr txBox="1">
                <a:spLocks noChangeArrowheads="1"/>
              </p:cNvSpPr>
              <p:nvPr/>
            </p:nvSpPr>
            <p:spPr bwMode="auto">
              <a:xfrm>
                <a:off x="4272" y="2503"/>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O</a:t>
                </a:r>
              </a:p>
            </p:txBody>
          </p:sp>
          <p:grpSp>
            <p:nvGrpSpPr>
              <p:cNvPr id="28" name="Group 5">
                <a:extLst>
                  <a:ext uri="{FF2B5EF4-FFF2-40B4-BE49-F238E27FC236}">
                    <a16:creationId xmlns:a16="http://schemas.microsoft.com/office/drawing/2014/main" id="{C8043DA4-28A5-46DB-8A07-85A0FC054718}"/>
                  </a:ext>
                </a:extLst>
              </p:cNvPr>
              <p:cNvGrpSpPr>
                <a:grpSpLocks/>
              </p:cNvGrpSpPr>
              <p:nvPr/>
            </p:nvGrpSpPr>
            <p:grpSpPr bwMode="auto">
              <a:xfrm>
                <a:off x="4512" y="2625"/>
                <a:ext cx="240" cy="44"/>
                <a:chOff x="960" y="3712"/>
                <a:chExt cx="240" cy="44"/>
              </a:xfrm>
            </p:grpSpPr>
            <p:sp>
              <p:nvSpPr>
                <p:cNvPr id="35" name="Line 6">
                  <a:extLst>
                    <a:ext uri="{FF2B5EF4-FFF2-40B4-BE49-F238E27FC236}">
                      <a16:creationId xmlns:a16="http://schemas.microsoft.com/office/drawing/2014/main" id="{EE0BAC43-19C3-4C0B-9A97-11FCE1EC4A0A}"/>
                    </a:ext>
                  </a:extLst>
                </p:cNvPr>
                <p:cNvSpPr>
                  <a:spLocks noChangeShapeType="1"/>
                </p:cNvSpPr>
                <p:nvPr/>
              </p:nvSpPr>
              <p:spPr bwMode="auto">
                <a:xfrm>
                  <a:off x="960" y="3756"/>
                  <a:ext cx="24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7">
                  <a:extLst>
                    <a:ext uri="{FF2B5EF4-FFF2-40B4-BE49-F238E27FC236}">
                      <a16:creationId xmlns:a16="http://schemas.microsoft.com/office/drawing/2014/main" id="{288ABB05-F401-4926-8821-67012DB0B355}"/>
                    </a:ext>
                  </a:extLst>
                </p:cNvPr>
                <p:cNvSpPr>
                  <a:spLocks noChangeShapeType="1"/>
                </p:cNvSpPr>
                <p:nvPr/>
              </p:nvSpPr>
              <p:spPr bwMode="auto">
                <a:xfrm>
                  <a:off x="960" y="3712"/>
                  <a:ext cx="24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29" name="Group 10">
                <a:extLst>
                  <a:ext uri="{FF2B5EF4-FFF2-40B4-BE49-F238E27FC236}">
                    <a16:creationId xmlns:a16="http://schemas.microsoft.com/office/drawing/2014/main" id="{E5838658-A941-45DC-AB84-A9E0FA622D6D}"/>
                  </a:ext>
                </a:extLst>
              </p:cNvPr>
              <p:cNvGrpSpPr>
                <a:grpSpLocks/>
              </p:cNvGrpSpPr>
              <p:nvPr/>
            </p:nvGrpSpPr>
            <p:grpSpPr bwMode="auto">
              <a:xfrm rot="10800000">
                <a:off x="4336" y="2496"/>
                <a:ext cx="144" cy="48"/>
                <a:chOff x="3824" y="3888"/>
                <a:chExt cx="144" cy="48"/>
              </a:xfrm>
            </p:grpSpPr>
            <p:sp>
              <p:nvSpPr>
                <p:cNvPr id="33" name="Oval 11">
                  <a:extLst>
                    <a:ext uri="{FF2B5EF4-FFF2-40B4-BE49-F238E27FC236}">
                      <a16:creationId xmlns:a16="http://schemas.microsoft.com/office/drawing/2014/main" id="{675594BE-E897-4717-BC76-6385E90B4445}"/>
                    </a:ext>
                  </a:extLst>
                </p:cNvPr>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34" name="Oval 12">
                  <a:extLst>
                    <a:ext uri="{FF2B5EF4-FFF2-40B4-BE49-F238E27FC236}">
                      <a16:creationId xmlns:a16="http://schemas.microsoft.com/office/drawing/2014/main" id="{18D4984F-5392-4AF0-9AE2-0368DEC33B1A}"/>
                    </a:ext>
                  </a:extLst>
                </p:cNvPr>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grpSp>
          <p:grpSp>
            <p:nvGrpSpPr>
              <p:cNvPr id="30" name="Group 13">
                <a:extLst>
                  <a:ext uri="{FF2B5EF4-FFF2-40B4-BE49-F238E27FC236}">
                    <a16:creationId xmlns:a16="http://schemas.microsoft.com/office/drawing/2014/main" id="{3F7B459F-F002-4E16-8D1E-55C58AD354C2}"/>
                  </a:ext>
                </a:extLst>
              </p:cNvPr>
              <p:cNvGrpSpPr>
                <a:grpSpLocks/>
              </p:cNvGrpSpPr>
              <p:nvPr/>
            </p:nvGrpSpPr>
            <p:grpSpPr bwMode="auto">
              <a:xfrm rot="10800000">
                <a:off x="4336" y="2736"/>
                <a:ext cx="144" cy="48"/>
                <a:chOff x="3824" y="3888"/>
                <a:chExt cx="144" cy="48"/>
              </a:xfrm>
            </p:grpSpPr>
            <p:sp>
              <p:nvSpPr>
                <p:cNvPr id="31" name="Oval 14">
                  <a:extLst>
                    <a:ext uri="{FF2B5EF4-FFF2-40B4-BE49-F238E27FC236}">
                      <a16:creationId xmlns:a16="http://schemas.microsoft.com/office/drawing/2014/main" id="{5EE63F23-C2F0-4D76-8162-16FE9EF18A8C}"/>
                    </a:ext>
                  </a:extLst>
                </p:cNvPr>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32" name="Oval 15">
                  <a:extLst>
                    <a:ext uri="{FF2B5EF4-FFF2-40B4-BE49-F238E27FC236}">
                      <a16:creationId xmlns:a16="http://schemas.microsoft.com/office/drawing/2014/main" id="{C46ED02C-D085-4200-B466-05E319C47C4B}"/>
                    </a:ext>
                  </a:extLst>
                </p:cNvPr>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grpSp>
        </p:grpSp>
        <p:grpSp>
          <p:nvGrpSpPr>
            <p:cNvPr id="12" name="Group 22">
              <a:extLst>
                <a:ext uri="{FF2B5EF4-FFF2-40B4-BE49-F238E27FC236}">
                  <a16:creationId xmlns:a16="http://schemas.microsoft.com/office/drawing/2014/main" id="{12746311-6B68-43C4-8BD8-186D5C0A6F18}"/>
                </a:ext>
              </a:extLst>
            </p:cNvPr>
            <p:cNvGrpSpPr>
              <a:grpSpLocks/>
            </p:cNvGrpSpPr>
            <p:nvPr/>
          </p:nvGrpSpPr>
          <p:grpSpPr bwMode="auto">
            <a:xfrm rot="10800000">
              <a:off x="4768" y="2496"/>
              <a:ext cx="144" cy="48"/>
              <a:chOff x="3824" y="3888"/>
              <a:chExt cx="144" cy="48"/>
            </a:xfrm>
          </p:grpSpPr>
          <p:sp>
            <p:nvSpPr>
              <p:cNvPr id="25" name="Oval 23">
                <a:extLst>
                  <a:ext uri="{FF2B5EF4-FFF2-40B4-BE49-F238E27FC236}">
                    <a16:creationId xmlns:a16="http://schemas.microsoft.com/office/drawing/2014/main" id="{20E5EA2E-EAB4-47A5-A474-4EAFAEFA2387}"/>
                  </a:ext>
                </a:extLst>
              </p:cNvPr>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26" name="Oval 24">
                <a:extLst>
                  <a:ext uri="{FF2B5EF4-FFF2-40B4-BE49-F238E27FC236}">
                    <a16:creationId xmlns:a16="http://schemas.microsoft.com/office/drawing/2014/main" id="{C1444B51-4C27-4D78-9D8D-F4A0081555D9}"/>
                  </a:ext>
                </a:extLst>
              </p:cNvPr>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grpSp>
        <p:grpSp>
          <p:nvGrpSpPr>
            <p:cNvPr id="13" name="Group 38">
              <a:extLst>
                <a:ext uri="{FF2B5EF4-FFF2-40B4-BE49-F238E27FC236}">
                  <a16:creationId xmlns:a16="http://schemas.microsoft.com/office/drawing/2014/main" id="{39EBF60D-C61F-4021-B7F2-23510765826E}"/>
                </a:ext>
              </a:extLst>
            </p:cNvPr>
            <p:cNvGrpSpPr>
              <a:grpSpLocks/>
            </p:cNvGrpSpPr>
            <p:nvPr/>
          </p:nvGrpSpPr>
          <p:grpSpPr bwMode="auto">
            <a:xfrm rot="1356682">
              <a:off x="4945" y="2586"/>
              <a:ext cx="495" cy="294"/>
              <a:chOff x="4945" y="2496"/>
              <a:chExt cx="495" cy="294"/>
            </a:xfrm>
          </p:grpSpPr>
          <p:sp>
            <p:nvSpPr>
              <p:cNvPr id="14" name="Line 8">
                <a:extLst>
                  <a:ext uri="{FF2B5EF4-FFF2-40B4-BE49-F238E27FC236}">
                    <a16:creationId xmlns:a16="http://schemas.microsoft.com/office/drawing/2014/main" id="{326EAFDC-6BD0-48D1-8FD6-9DD8CB06892F}"/>
                  </a:ext>
                </a:extLst>
              </p:cNvPr>
              <p:cNvSpPr>
                <a:spLocks noChangeShapeType="1"/>
              </p:cNvSpPr>
              <p:nvPr/>
            </p:nvSpPr>
            <p:spPr bwMode="auto">
              <a:xfrm>
                <a:off x="4945" y="2646"/>
                <a:ext cx="24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9">
                <a:extLst>
                  <a:ext uri="{FF2B5EF4-FFF2-40B4-BE49-F238E27FC236}">
                    <a16:creationId xmlns:a16="http://schemas.microsoft.com/office/drawing/2014/main" id="{08618C6C-83DD-4683-A889-25EACA0976CF}"/>
                  </a:ext>
                </a:extLst>
              </p:cNvPr>
              <p:cNvSpPr txBox="1">
                <a:spLocks noChangeArrowheads="1"/>
              </p:cNvSpPr>
              <p:nvPr/>
            </p:nvSpPr>
            <p:spPr bwMode="auto">
              <a:xfrm>
                <a:off x="5159" y="2502"/>
                <a:ext cx="2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O</a:t>
                </a:r>
              </a:p>
            </p:txBody>
          </p:sp>
          <p:grpSp>
            <p:nvGrpSpPr>
              <p:cNvPr id="16" name="Group 16">
                <a:extLst>
                  <a:ext uri="{FF2B5EF4-FFF2-40B4-BE49-F238E27FC236}">
                    <a16:creationId xmlns:a16="http://schemas.microsoft.com/office/drawing/2014/main" id="{923201BF-27C8-491D-8BD7-2C2087B9DF6E}"/>
                  </a:ext>
                </a:extLst>
              </p:cNvPr>
              <p:cNvGrpSpPr>
                <a:grpSpLocks/>
              </p:cNvGrpSpPr>
              <p:nvPr/>
            </p:nvGrpSpPr>
            <p:grpSpPr bwMode="auto">
              <a:xfrm rot="10800000">
                <a:off x="5216" y="2496"/>
                <a:ext cx="144" cy="48"/>
                <a:chOff x="3824" y="3888"/>
                <a:chExt cx="144" cy="48"/>
              </a:xfrm>
            </p:grpSpPr>
            <p:sp>
              <p:nvSpPr>
                <p:cNvPr id="23" name="Oval 17">
                  <a:extLst>
                    <a:ext uri="{FF2B5EF4-FFF2-40B4-BE49-F238E27FC236}">
                      <a16:creationId xmlns:a16="http://schemas.microsoft.com/office/drawing/2014/main" id="{897A6202-A076-455C-9BA0-5D89B191700B}"/>
                    </a:ext>
                  </a:extLst>
                </p:cNvPr>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24" name="Oval 18">
                  <a:extLst>
                    <a:ext uri="{FF2B5EF4-FFF2-40B4-BE49-F238E27FC236}">
                      <a16:creationId xmlns:a16="http://schemas.microsoft.com/office/drawing/2014/main" id="{BBD4617A-09D1-448A-9B8D-06699BB386AE}"/>
                    </a:ext>
                  </a:extLst>
                </p:cNvPr>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grpSp>
          <p:grpSp>
            <p:nvGrpSpPr>
              <p:cNvPr id="17" name="Group 19">
                <a:extLst>
                  <a:ext uri="{FF2B5EF4-FFF2-40B4-BE49-F238E27FC236}">
                    <a16:creationId xmlns:a16="http://schemas.microsoft.com/office/drawing/2014/main" id="{58F9E06B-62EB-4049-8BDD-014D6641F1F1}"/>
                  </a:ext>
                </a:extLst>
              </p:cNvPr>
              <p:cNvGrpSpPr>
                <a:grpSpLocks/>
              </p:cNvGrpSpPr>
              <p:nvPr/>
            </p:nvGrpSpPr>
            <p:grpSpPr bwMode="auto">
              <a:xfrm rot="10800000">
                <a:off x="5216" y="2736"/>
                <a:ext cx="144" cy="48"/>
                <a:chOff x="3824" y="3888"/>
                <a:chExt cx="144" cy="48"/>
              </a:xfrm>
            </p:grpSpPr>
            <p:sp>
              <p:nvSpPr>
                <p:cNvPr id="21" name="Oval 20">
                  <a:extLst>
                    <a:ext uri="{FF2B5EF4-FFF2-40B4-BE49-F238E27FC236}">
                      <a16:creationId xmlns:a16="http://schemas.microsoft.com/office/drawing/2014/main" id="{274842AD-3187-4886-99BD-4C2432EF14A6}"/>
                    </a:ext>
                  </a:extLst>
                </p:cNvPr>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22" name="Oval 21">
                  <a:extLst>
                    <a:ext uri="{FF2B5EF4-FFF2-40B4-BE49-F238E27FC236}">
                      <a16:creationId xmlns:a16="http://schemas.microsoft.com/office/drawing/2014/main" id="{D2EEDAFB-1BA0-4E82-B175-2F994A09FA66}"/>
                    </a:ext>
                  </a:extLst>
                </p:cNvPr>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grpSp>
          <p:grpSp>
            <p:nvGrpSpPr>
              <p:cNvPr id="18" name="Group 25">
                <a:extLst>
                  <a:ext uri="{FF2B5EF4-FFF2-40B4-BE49-F238E27FC236}">
                    <a16:creationId xmlns:a16="http://schemas.microsoft.com/office/drawing/2014/main" id="{F6C97339-1E8F-4914-8CE4-B72E7B20A64A}"/>
                  </a:ext>
                </a:extLst>
              </p:cNvPr>
              <p:cNvGrpSpPr>
                <a:grpSpLocks/>
              </p:cNvGrpSpPr>
              <p:nvPr/>
            </p:nvGrpSpPr>
            <p:grpSpPr bwMode="auto">
              <a:xfrm rot="5400000">
                <a:off x="5344" y="2624"/>
                <a:ext cx="144" cy="48"/>
                <a:chOff x="3824" y="3888"/>
                <a:chExt cx="144" cy="48"/>
              </a:xfrm>
            </p:grpSpPr>
            <p:sp>
              <p:nvSpPr>
                <p:cNvPr id="19" name="Oval 26">
                  <a:extLst>
                    <a:ext uri="{FF2B5EF4-FFF2-40B4-BE49-F238E27FC236}">
                      <a16:creationId xmlns:a16="http://schemas.microsoft.com/office/drawing/2014/main" id="{969ED1B9-E101-43AD-9971-D73BCE2620BB}"/>
                    </a:ext>
                  </a:extLst>
                </p:cNvPr>
                <p:cNvSpPr>
                  <a:spLocks noChangeArrowheads="1"/>
                </p:cNvSpPr>
                <p:nvPr/>
              </p:nvSpPr>
              <p:spPr bwMode="auto">
                <a:xfrm rot="5400000">
                  <a:off x="3920"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20" name="Oval 27">
                  <a:extLst>
                    <a:ext uri="{FF2B5EF4-FFF2-40B4-BE49-F238E27FC236}">
                      <a16:creationId xmlns:a16="http://schemas.microsoft.com/office/drawing/2014/main" id="{DA2F65B8-7826-4BA0-A9DF-2E1DD5E40156}"/>
                    </a:ext>
                  </a:extLst>
                </p:cNvPr>
                <p:cNvSpPr>
                  <a:spLocks noChangeArrowheads="1"/>
                </p:cNvSpPr>
                <p:nvPr/>
              </p:nvSpPr>
              <p:spPr bwMode="auto">
                <a:xfrm rot="5400000">
                  <a:off x="3824" y="3888"/>
                  <a:ext cx="48" cy="4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grpSp>
        </p:grpSp>
      </p:grpSp>
      <p:sp>
        <p:nvSpPr>
          <p:cNvPr id="37" name="Text Box 34">
            <a:extLst>
              <a:ext uri="{FF2B5EF4-FFF2-40B4-BE49-F238E27FC236}">
                <a16:creationId xmlns:a16="http://schemas.microsoft.com/office/drawing/2014/main" id="{21028AEF-C047-4EC6-A93F-8244863CBF04}"/>
              </a:ext>
            </a:extLst>
          </p:cNvPr>
          <p:cNvSpPr txBox="1">
            <a:spLocks noChangeArrowheads="1"/>
          </p:cNvSpPr>
          <p:nvPr/>
        </p:nvSpPr>
        <p:spPr bwMode="auto">
          <a:xfrm>
            <a:off x="173900" y="4694626"/>
            <a:ext cx="831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SO</a:t>
            </a:r>
            <a:r>
              <a:rPr lang="en-US" altLang="en-US" sz="2800" baseline="-25000" dirty="0">
                <a:latin typeface="Arial" panose="020B0604020202020204" pitchFamily="34" charset="0"/>
              </a:rPr>
              <a:t>2</a:t>
            </a:r>
            <a:endParaRPr lang="en-US" altLang="en-US" sz="2800" dirty="0">
              <a:latin typeface="Arial" panose="020B0604020202020204" pitchFamily="34" charset="0"/>
            </a:endParaRPr>
          </a:p>
        </p:txBody>
      </p:sp>
      <p:sp>
        <p:nvSpPr>
          <p:cNvPr id="38" name="Text Box 36">
            <a:extLst>
              <a:ext uri="{FF2B5EF4-FFF2-40B4-BE49-F238E27FC236}">
                <a16:creationId xmlns:a16="http://schemas.microsoft.com/office/drawing/2014/main" id="{338D9528-00B9-4A54-A492-F06FCFEAED8C}"/>
              </a:ext>
            </a:extLst>
          </p:cNvPr>
          <p:cNvSpPr txBox="1">
            <a:spLocks noChangeArrowheads="1"/>
          </p:cNvSpPr>
          <p:nvPr/>
        </p:nvSpPr>
        <p:spPr bwMode="auto">
          <a:xfrm>
            <a:off x="449262" y="5321876"/>
            <a:ext cx="8245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SO</a:t>
            </a:r>
            <a:r>
              <a:rPr lang="en-US" altLang="en-US" sz="2400" baseline="-25000" dirty="0">
                <a:latin typeface="Arial" panose="020B0604020202020204" pitchFamily="34" charset="0"/>
              </a:rPr>
              <a:t>2</a:t>
            </a:r>
            <a:r>
              <a:rPr lang="en-US" altLang="en-US" sz="2400" dirty="0">
                <a:latin typeface="Arial" panose="020B0604020202020204" pitchFamily="34" charset="0"/>
              </a:rPr>
              <a:t> is a polar molecule: dipole-dipole forces.  There are also dispersion forces between SO</a:t>
            </a:r>
            <a:r>
              <a:rPr lang="en-US" altLang="en-US" sz="2400" baseline="-25000" dirty="0">
                <a:latin typeface="Arial" panose="020B0604020202020204" pitchFamily="34" charset="0"/>
              </a:rPr>
              <a:t>2</a:t>
            </a:r>
            <a:r>
              <a:rPr lang="en-US" altLang="en-US" sz="2400" dirty="0">
                <a:latin typeface="Arial" panose="020B0604020202020204" pitchFamily="34" charset="0"/>
              </a:rPr>
              <a:t> molecules.</a:t>
            </a:r>
          </a:p>
        </p:txBody>
      </p:sp>
    </p:spTree>
    <p:extLst>
      <p:ext uri="{BB962C8B-B14F-4D97-AF65-F5344CB8AC3E}">
        <p14:creationId xmlns:p14="http://schemas.microsoft.com/office/powerpoint/2010/main" val="10686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8" grpId="0" autoUpdateAnimBg="0"/>
      <p:bldP spid="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D182-DF82-47AC-B6E5-13861D6047F1}"/>
              </a:ext>
            </a:extLst>
          </p:cNvPr>
          <p:cNvSpPr>
            <a:spLocks noGrp="1"/>
          </p:cNvSpPr>
          <p:nvPr>
            <p:ph type="title"/>
          </p:nvPr>
        </p:nvSpPr>
        <p:spPr>
          <a:xfrm>
            <a:off x="457200" y="274638"/>
            <a:ext cx="8229600" cy="1143000"/>
          </a:xfrm>
        </p:spPr>
        <p:txBody>
          <a:bodyPr wrap="square" anchor="ctr">
            <a:normAutofit/>
          </a:bodyPr>
          <a:lstStyle/>
          <a:p>
            <a:r>
              <a:rPr lang="en-US" dirty="0"/>
              <a:t>Summary</a:t>
            </a:r>
          </a:p>
        </p:txBody>
      </p:sp>
      <p:pic>
        <p:nvPicPr>
          <p:cNvPr id="4" name="Picture 3" descr="Diagram&#10;&#10;Description automatically generated">
            <a:extLst>
              <a:ext uri="{FF2B5EF4-FFF2-40B4-BE49-F238E27FC236}">
                <a16:creationId xmlns:a16="http://schemas.microsoft.com/office/drawing/2014/main" id="{B475F5F4-DDCF-4FE6-A518-EE15B74A4A29}"/>
              </a:ext>
            </a:extLst>
          </p:cNvPr>
          <p:cNvPicPr>
            <a:picLocks noChangeAspect="1"/>
          </p:cNvPicPr>
          <p:nvPr/>
        </p:nvPicPr>
        <p:blipFill>
          <a:blip r:embed="rId2"/>
          <a:srcRect b="2546"/>
          <a:stretch>
            <a:fillRect/>
          </a:stretch>
        </p:blipFill>
        <p:spPr>
          <a:xfrm>
            <a:off x="1984699" y="1600200"/>
            <a:ext cx="5174602" cy="4525963"/>
          </a:xfrm>
          <a:prstGeom prst="rect">
            <a:avLst/>
          </a:prstGeom>
          <a:noFill/>
        </p:spPr>
      </p:pic>
    </p:spTree>
    <p:extLst>
      <p:ext uri="{BB962C8B-B14F-4D97-AF65-F5344CB8AC3E}">
        <p14:creationId xmlns:p14="http://schemas.microsoft.com/office/powerpoint/2010/main" val="1016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B3223EB-71D5-401F-AE15-4E016820F539}"/>
              </a:ext>
            </a:extLst>
          </p:cNvPr>
          <p:cNvSpPr txBox="1">
            <a:spLocks/>
          </p:cNvSpPr>
          <p:nvPr/>
        </p:nvSpPr>
        <p:spPr bwMode="auto">
          <a:xfrm>
            <a:off x="342900" y="2000250"/>
            <a:ext cx="8458200" cy="2857500"/>
          </a:xfrm>
          <a:prstGeom prst="rect">
            <a:avLst/>
          </a:prstGeom>
          <a:solidFill>
            <a:schemeClr val="bg1">
              <a:alpha val="70195"/>
            </a:schemeClr>
          </a:solidFill>
          <a:ln w="38100">
            <a:noFill/>
            <a:miter lim="800000"/>
            <a:headEnd/>
            <a:tailEnd/>
          </a:ln>
        </p:spPr>
        <p:txBody>
          <a:bodyPr vert="horz" wrap="none" lIns="91440" tIns="0" rIns="91440" bIns="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11500" b="1" dirty="0">
                <a:latin typeface="Trebuchet MS" panose="020B0603020202020204" pitchFamily="34" charset="0"/>
              </a:rPr>
              <a:t>Questions?</a:t>
            </a:r>
          </a:p>
          <a:p>
            <a:pPr eaLnBrk="1" hangingPunct="1"/>
            <a:r>
              <a:rPr lang="en-US" altLang="en-US" b="0" i="1" dirty="0">
                <a:solidFill>
                  <a:srgbClr val="0000FF"/>
                </a:solidFill>
                <a:latin typeface="Trebuchet MS" panose="020B0603020202020204" pitchFamily="34" charset="0"/>
              </a:rPr>
              <a:t>Begin Worksheet #3</a:t>
            </a:r>
          </a:p>
        </p:txBody>
      </p:sp>
    </p:spTree>
    <p:extLst>
      <p:ext uri="{BB962C8B-B14F-4D97-AF65-F5344CB8AC3E}">
        <p14:creationId xmlns:p14="http://schemas.microsoft.com/office/powerpoint/2010/main" val="160220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4FEEAFF0-838D-449C-B96B-FB1A10FB1869}"/>
              </a:ext>
            </a:extLst>
          </p:cNvPr>
          <p:cNvSpPr>
            <a:spLocks noGrp="1" noChangeArrowheads="1"/>
          </p:cNvSpPr>
          <p:nvPr>
            <p:ph type="title"/>
          </p:nvPr>
        </p:nvSpPr>
        <p:spPr>
          <a:xfrm>
            <a:off x="123825" y="139700"/>
            <a:ext cx="8915400" cy="1143000"/>
          </a:xfrm>
        </p:spPr>
        <p:txBody>
          <a:bodyPr/>
          <a:lstStyle/>
          <a:p>
            <a:pPr eaLnBrk="1" hangingPunct="1"/>
            <a:r>
              <a:rPr lang="en-US" altLang="en-US" sz="4000" b="1" dirty="0">
                <a:solidFill>
                  <a:srgbClr val="0000FF"/>
                </a:solidFill>
                <a:latin typeface="Trebuchet MS" panose="020B0603020202020204" pitchFamily="34" charset="0"/>
              </a:rPr>
              <a:t>After today, you should be able to…</a:t>
            </a:r>
          </a:p>
        </p:txBody>
      </p:sp>
      <p:sp>
        <p:nvSpPr>
          <p:cNvPr id="2051" name="Rectangle 5">
            <a:extLst>
              <a:ext uri="{FF2B5EF4-FFF2-40B4-BE49-F238E27FC236}">
                <a16:creationId xmlns:a16="http://schemas.microsoft.com/office/drawing/2014/main" id="{23C8704F-48C8-4AB9-B1A9-AE10DFDDEA8F}"/>
              </a:ext>
            </a:extLst>
          </p:cNvPr>
          <p:cNvSpPr>
            <a:spLocks noGrp="1" noChangeArrowheads="1"/>
          </p:cNvSpPr>
          <p:nvPr>
            <p:ph type="body" idx="1"/>
          </p:nvPr>
        </p:nvSpPr>
        <p:spPr>
          <a:xfrm>
            <a:off x="180975" y="1143000"/>
            <a:ext cx="8763000" cy="4525963"/>
          </a:xfrm>
        </p:spPr>
        <p:txBody>
          <a:bodyPr/>
          <a:lstStyle/>
          <a:p>
            <a:r>
              <a:rPr lang="en-US" altLang="en-US" sz="3600" dirty="0">
                <a:latin typeface="Trebuchet MS" panose="020B0603020202020204" pitchFamily="34" charset="0"/>
              </a:rPr>
              <a:t>Identify the different types of intermolecular forces</a:t>
            </a:r>
          </a:p>
          <a:p>
            <a:r>
              <a:rPr lang="en-US" altLang="en-US" sz="3600" dirty="0">
                <a:latin typeface="Trebuchet MS" panose="020B0603020202020204" pitchFamily="34" charset="0"/>
              </a:rPr>
              <a:t>Explain the differences</a:t>
            </a:r>
          </a:p>
          <a:p>
            <a:pPr marL="0" indent="0">
              <a:buNone/>
            </a:pPr>
            <a:endParaRPr lang="en-US" altLang="en-US" sz="3600" dirty="0">
              <a:latin typeface="Trebuchet MS" panose="020B0603020202020204" pitchFamily="34" charset="0"/>
            </a:endParaRPr>
          </a:p>
          <a:p>
            <a:pPr marL="0" indent="0">
              <a:buNone/>
            </a:pPr>
            <a:r>
              <a:rPr lang="en-US" altLang="en-US" sz="3600" dirty="0">
                <a:latin typeface="Trebuchet MS" panose="020B0603020202020204" pitchFamily="34" charset="0"/>
              </a:rPr>
              <a:t>Definition:</a:t>
            </a:r>
          </a:p>
          <a:p>
            <a:pPr marL="0" indent="0">
              <a:buNone/>
            </a:pPr>
            <a:r>
              <a:rPr lang="en-US" altLang="en-US" sz="3600" dirty="0">
                <a:latin typeface="Trebuchet MS" panose="020B0603020202020204" pitchFamily="34" charset="0"/>
              </a:rPr>
              <a:t>Dipole – </a:t>
            </a:r>
            <a:r>
              <a:rPr lang="en-US" altLang="en-US" sz="3600" dirty="0">
                <a:solidFill>
                  <a:srgbClr val="0000FF"/>
                </a:solidFill>
                <a:latin typeface="Trebuchet MS" panose="020B0603020202020204" pitchFamily="34" charset="0"/>
              </a:rPr>
              <a:t>a molecule with positively and negatively charged sides</a:t>
            </a:r>
            <a:endParaRPr lang="en-US" altLang="en-US" sz="4400" dirty="0">
              <a:solidFill>
                <a:srgbClr val="0000FF"/>
              </a:solidFill>
              <a:latin typeface="Trebuchet MS" panose="020B06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39276C4-ED48-4921-BF43-2DDF670C3BAF}"/>
              </a:ext>
            </a:extLst>
          </p:cNvPr>
          <p:cNvSpPr>
            <a:spLocks noGrp="1" noChangeArrowheads="1"/>
          </p:cNvSpPr>
          <p:nvPr>
            <p:ph type="title"/>
          </p:nvPr>
        </p:nvSpPr>
        <p:spPr>
          <a:xfrm>
            <a:off x="457200" y="-76200"/>
            <a:ext cx="8229600" cy="1143000"/>
          </a:xfrm>
        </p:spPr>
        <p:txBody>
          <a:bodyPr/>
          <a:lstStyle/>
          <a:p>
            <a:r>
              <a:rPr lang="en-US" altLang="en-US" sz="4800" b="1" dirty="0">
                <a:solidFill>
                  <a:schemeClr val="tx1"/>
                </a:solidFill>
                <a:latin typeface="Trebuchet MS" panose="020B0603020202020204" pitchFamily="34" charset="0"/>
              </a:rPr>
              <a:t>Intermolecular Forces</a:t>
            </a:r>
          </a:p>
        </p:txBody>
      </p:sp>
      <p:sp>
        <p:nvSpPr>
          <p:cNvPr id="22531" name="Rectangle 3">
            <a:extLst>
              <a:ext uri="{FF2B5EF4-FFF2-40B4-BE49-F238E27FC236}">
                <a16:creationId xmlns:a16="http://schemas.microsoft.com/office/drawing/2014/main" id="{7DD098C6-88AD-498D-8EDC-646F011F3BB7}"/>
              </a:ext>
            </a:extLst>
          </p:cNvPr>
          <p:cNvSpPr>
            <a:spLocks noGrp="1" noChangeArrowheads="1"/>
          </p:cNvSpPr>
          <p:nvPr>
            <p:ph type="body" idx="1"/>
          </p:nvPr>
        </p:nvSpPr>
        <p:spPr>
          <a:xfrm>
            <a:off x="457200" y="876300"/>
            <a:ext cx="8229600" cy="5105400"/>
          </a:xfrm>
        </p:spPr>
        <p:txBody>
          <a:bodyPr/>
          <a:lstStyle/>
          <a:p>
            <a:pPr eaLnBrk="1" hangingPunct="1">
              <a:spcBef>
                <a:spcPct val="0"/>
              </a:spcBef>
            </a:pPr>
            <a:r>
              <a:rPr lang="en-US" altLang="en-US" sz="3600" b="1" i="1" dirty="0">
                <a:solidFill>
                  <a:schemeClr val="accent2"/>
                </a:solidFill>
                <a:latin typeface="Arial" panose="020B0604020202020204" pitchFamily="34" charset="0"/>
              </a:rPr>
              <a:t>Intermolecular forces</a:t>
            </a:r>
            <a:r>
              <a:rPr lang="en-US" altLang="en-US" sz="3600" dirty="0">
                <a:solidFill>
                  <a:schemeClr val="accent2"/>
                </a:solidFill>
                <a:latin typeface="Arial" panose="020B0604020202020204" pitchFamily="34" charset="0"/>
              </a:rPr>
              <a:t> </a:t>
            </a:r>
            <a:r>
              <a:rPr lang="en-US" altLang="en-US" sz="3600" dirty="0">
                <a:latin typeface="Arial" panose="020B0604020202020204" pitchFamily="34" charset="0"/>
              </a:rPr>
              <a:t>are attractive forces </a:t>
            </a:r>
            <a:r>
              <a:rPr lang="en-US" altLang="en-US" sz="3600" b="1" dirty="0">
                <a:latin typeface="Arial" panose="020B0604020202020204" pitchFamily="34" charset="0"/>
              </a:rPr>
              <a:t>between </a:t>
            </a:r>
            <a:r>
              <a:rPr lang="en-US" altLang="en-US" sz="3600" dirty="0">
                <a:solidFill>
                  <a:srgbClr val="0000FF"/>
                </a:solidFill>
                <a:latin typeface="Arial" panose="020B0604020202020204" pitchFamily="34" charset="0"/>
              </a:rPr>
              <a:t>molecules.</a:t>
            </a:r>
          </a:p>
          <a:p>
            <a:pPr lvl="1" eaLnBrk="1" hangingPunct="1">
              <a:spcBef>
                <a:spcPct val="0"/>
              </a:spcBef>
            </a:pPr>
            <a:r>
              <a:rPr lang="en-US" altLang="en-US" sz="3200" dirty="0">
                <a:latin typeface="Arial" panose="020B0604020202020204" pitchFamily="34" charset="0"/>
              </a:rPr>
              <a:t>Boiling a cup of water</a:t>
            </a:r>
            <a:endParaRPr lang="en-US" altLang="en-US" sz="3200" b="1" i="1" dirty="0">
              <a:solidFill>
                <a:schemeClr val="accent2"/>
              </a:solidFill>
              <a:latin typeface="Arial" panose="020B0604020202020204" pitchFamily="34" charset="0"/>
            </a:endParaRPr>
          </a:p>
          <a:p>
            <a:pPr eaLnBrk="1" hangingPunct="1">
              <a:spcBef>
                <a:spcPct val="0"/>
              </a:spcBef>
            </a:pPr>
            <a:r>
              <a:rPr lang="en-US" altLang="en-US" sz="3600" b="1" i="1" dirty="0">
                <a:solidFill>
                  <a:srgbClr val="FF0000"/>
                </a:solidFill>
                <a:latin typeface="Arial" panose="020B0604020202020204" pitchFamily="34" charset="0"/>
              </a:rPr>
              <a:t>Intramolecular forces</a:t>
            </a:r>
            <a:r>
              <a:rPr lang="en-US" altLang="en-US" sz="3600" dirty="0">
                <a:solidFill>
                  <a:srgbClr val="FF0000"/>
                </a:solidFill>
                <a:latin typeface="Arial" panose="020B0604020202020204" pitchFamily="34" charset="0"/>
              </a:rPr>
              <a:t> </a:t>
            </a:r>
            <a:r>
              <a:rPr lang="en-US" altLang="en-US" sz="3600" dirty="0">
                <a:latin typeface="Arial" panose="020B0604020202020204" pitchFamily="34" charset="0"/>
              </a:rPr>
              <a:t>are attractive forces between </a:t>
            </a:r>
            <a:r>
              <a:rPr lang="en-US" altLang="en-US" sz="3600" dirty="0">
                <a:solidFill>
                  <a:srgbClr val="0000FF"/>
                </a:solidFill>
                <a:latin typeface="Arial" panose="020B0604020202020204" pitchFamily="34" charset="0"/>
              </a:rPr>
              <a:t>atoms in a molecule.</a:t>
            </a:r>
            <a:endParaRPr lang="en-US" altLang="en-US" sz="3600" b="1" i="1" dirty="0">
              <a:solidFill>
                <a:srgbClr val="0000FF"/>
              </a:solidFill>
              <a:latin typeface="Arial" panose="020B0604020202020204" pitchFamily="34" charset="0"/>
            </a:endParaRPr>
          </a:p>
          <a:p>
            <a:pPr lvl="1" eaLnBrk="1" hangingPunct="1">
              <a:spcBef>
                <a:spcPct val="0"/>
              </a:spcBef>
            </a:pPr>
            <a:r>
              <a:rPr lang="en-US" altLang="en-US" sz="3200" dirty="0">
                <a:latin typeface="Arial" panose="020B0604020202020204" pitchFamily="34" charset="0"/>
              </a:rPr>
              <a:t>Breaking break all O-H bonds in a cup of water</a:t>
            </a:r>
          </a:p>
          <a:p>
            <a:pPr eaLnBrk="1" hangingPunct="1">
              <a:spcBef>
                <a:spcPct val="0"/>
              </a:spcBef>
            </a:pPr>
            <a:r>
              <a:rPr lang="en-US" altLang="en-US" sz="3600" dirty="0">
                <a:latin typeface="Arial" panose="020B0604020202020204" pitchFamily="34" charset="0"/>
              </a:rPr>
              <a:t>Generally, </a:t>
            </a:r>
            <a:r>
              <a:rPr lang="en-US" altLang="en-US" sz="3600" b="1" dirty="0">
                <a:latin typeface="Arial" panose="020B0604020202020204" pitchFamily="34" charset="0"/>
              </a:rPr>
              <a:t>inter</a:t>
            </a:r>
            <a:r>
              <a:rPr lang="en-US" altLang="en-US" sz="3600" dirty="0">
                <a:latin typeface="Arial" panose="020B0604020202020204" pitchFamily="34" charset="0"/>
              </a:rPr>
              <a:t>molecular forces are much </a:t>
            </a:r>
            <a:r>
              <a:rPr lang="en-US" altLang="en-US" sz="3600" dirty="0">
                <a:solidFill>
                  <a:srgbClr val="0000FF"/>
                </a:solidFill>
                <a:latin typeface="Arial" panose="020B0604020202020204" pitchFamily="34" charset="0"/>
              </a:rPr>
              <a:t>weaker</a:t>
            </a:r>
            <a:r>
              <a:rPr lang="en-US" altLang="en-US" sz="3600" dirty="0">
                <a:latin typeface="Arial" panose="020B0604020202020204" pitchFamily="34" charset="0"/>
              </a:rPr>
              <a:t> than </a:t>
            </a:r>
            <a:r>
              <a:rPr lang="en-US" altLang="en-US" sz="3600" b="1" dirty="0">
                <a:latin typeface="Arial" panose="020B0604020202020204" pitchFamily="34" charset="0"/>
              </a:rPr>
              <a:t>intra</a:t>
            </a:r>
            <a:r>
              <a:rPr lang="en-US" altLang="en-US" sz="3600" dirty="0">
                <a:latin typeface="Arial" panose="020B0604020202020204" pitchFamily="34" charset="0"/>
              </a:rPr>
              <a:t>molecular forces.</a:t>
            </a:r>
          </a:p>
          <a:p>
            <a:pPr eaLnBrk="1" hangingPunct="1">
              <a:spcBef>
                <a:spcPct val="0"/>
              </a:spcBef>
              <a:buFontTx/>
              <a:buNone/>
            </a:pPr>
            <a:endParaRPr lang="en-US" altLang="en-US" sz="3600" b="1" i="1" dirty="0">
              <a:solidFill>
                <a:schemeClr val="accent2"/>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6DBE1BA-308A-43EF-9420-77E54FBCEB2C}"/>
              </a:ext>
            </a:extLst>
          </p:cNvPr>
          <p:cNvSpPr>
            <a:spLocks noGrp="1" noChangeArrowheads="1"/>
          </p:cNvSpPr>
          <p:nvPr>
            <p:ph type="title"/>
          </p:nvPr>
        </p:nvSpPr>
        <p:spPr>
          <a:xfrm>
            <a:off x="228600" y="152400"/>
            <a:ext cx="8686800" cy="1143000"/>
          </a:xfrm>
        </p:spPr>
        <p:txBody>
          <a:bodyPr/>
          <a:lstStyle/>
          <a:p>
            <a:pPr eaLnBrk="1" hangingPunct="1"/>
            <a:r>
              <a:rPr lang="en-US" altLang="en-US" sz="4000" b="1" dirty="0">
                <a:solidFill>
                  <a:schemeClr val="tx1"/>
                </a:solidFill>
                <a:latin typeface="Trebuchet MS" panose="020B0603020202020204" pitchFamily="34" charset="0"/>
              </a:rPr>
              <a:t>Types of Intermolecular Forces</a:t>
            </a:r>
          </a:p>
        </p:txBody>
      </p:sp>
      <p:sp>
        <p:nvSpPr>
          <p:cNvPr id="25603" name="Rectangle 3">
            <a:extLst>
              <a:ext uri="{FF2B5EF4-FFF2-40B4-BE49-F238E27FC236}">
                <a16:creationId xmlns:a16="http://schemas.microsoft.com/office/drawing/2014/main" id="{993D2DB0-80F4-4090-8B45-3489E37A61DA}"/>
              </a:ext>
            </a:extLst>
          </p:cNvPr>
          <p:cNvSpPr>
            <a:spLocks noGrp="1" noChangeArrowheads="1"/>
          </p:cNvSpPr>
          <p:nvPr>
            <p:ph type="body" idx="1"/>
          </p:nvPr>
        </p:nvSpPr>
        <p:spPr>
          <a:xfrm>
            <a:off x="457200" y="1219200"/>
            <a:ext cx="8229600" cy="7239000"/>
          </a:xfrm>
        </p:spPr>
        <p:txBody>
          <a:bodyPr/>
          <a:lstStyle/>
          <a:p>
            <a:r>
              <a:rPr lang="en-US" altLang="en-US" sz="4000" dirty="0"/>
              <a:t>Strongest to Weakest forces:</a:t>
            </a:r>
          </a:p>
          <a:p>
            <a:pPr>
              <a:buClr>
                <a:srgbClr val="003300"/>
              </a:buClr>
              <a:buFont typeface="Wingdings" pitchFamily="2" charset="2"/>
              <a:buChar char="Ø"/>
            </a:pPr>
            <a:r>
              <a:rPr lang="en-US" altLang="en-US" sz="4000" dirty="0"/>
              <a:t>ion–dipole forces</a:t>
            </a:r>
          </a:p>
          <a:p>
            <a:pPr>
              <a:buClr>
                <a:srgbClr val="003300"/>
              </a:buClr>
              <a:buFont typeface="Wingdings" pitchFamily="2" charset="2"/>
              <a:buChar char="Ø"/>
            </a:pPr>
            <a:r>
              <a:rPr lang="en-US" altLang="en-US" sz="4000" dirty="0"/>
              <a:t>hydrogen bonding (a special dipole–dipole force)</a:t>
            </a:r>
          </a:p>
          <a:p>
            <a:pPr>
              <a:buClr>
                <a:srgbClr val="003300"/>
              </a:buClr>
              <a:buFont typeface="Wingdings" pitchFamily="2" charset="2"/>
              <a:buChar char="Ø"/>
            </a:pPr>
            <a:r>
              <a:rPr lang="en-US" altLang="en-US" sz="4000" dirty="0"/>
              <a:t>dipole–dipole forces</a:t>
            </a:r>
          </a:p>
          <a:p>
            <a:pPr>
              <a:buClr>
                <a:srgbClr val="003300"/>
              </a:buClr>
              <a:buFont typeface="Wingdings" pitchFamily="2" charset="2"/>
              <a:buChar char="Ø"/>
            </a:pPr>
            <a:r>
              <a:rPr lang="en-US" altLang="en-US" sz="4000" dirty="0"/>
              <a:t>dispersion forces (or London dispersion forces)</a:t>
            </a:r>
          </a:p>
          <a:p>
            <a:pPr lvl="1">
              <a:buClr>
                <a:srgbClr val="003300"/>
              </a:buClr>
              <a:buFont typeface="Wingdings" pitchFamily="2" charset="2"/>
              <a:buChar char="Ø"/>
            </a:pPr>
            <a:r>
              <a:rPr lang="en-US" altLang="en-US" sz="3600" dirty="0"/>
              <a:t>Aka Van Der Waals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31">
            <a:extLst>
              <a:ext uri="{FF2B5EF4-FFF2-40B4-BE49-F238E27FC236}">
                <a16:creationId xmlns:a16="http://schemas.microsoft.com/office/drawing/2014/main" id="{2FE93D31-1C5C-4EF3-B144-B2BCFD8E37F4}"/>
              </a:ext>
            </a:extLst>
          </p:cNvPr>
          <p:cNvSpPr>
            <a:spLocks noGrp="1"/>
          </p:cNvSpPr>
          <p:nvPr>
            <p:ph type="title"/>
          </p:nvPr>
        </p:nvSpPr>
        <p:spPr>
          <a:xfrm>
            <a:off x="228600" y="173117"/>
            <a:ext cx="8686800" cy="1143000"/>
          </a:xfrm>
        </p:spPr>
        <p:txBody>
          <a:bodyPr/>
          <a:lstStyle/>
          <a:p>
            <a:pPr eaLnBrk="1" hangingPunct="1">
              <a:spcBef>
                <a:spcPct val="50000"/>
              </a:spcBef>
              <a:buFontTx/>
              <a:buNone/>
            </a:pPr>
            <a:r>
              <a:rPr lang="en-US" altLang="en-US" sz="4400" b="1" u="sng" dirty="0">
                <a:latin typeface="Arial" panose="020B0604020202020204" pitchFamily="34" charset="0"/>
              </a:rPr>
              <a:t>Ion-Dipole Forces</a:t>
            </a:r>
            <a:endParaRPr lang="en-US" altLang="en-US" sz="4400" dirty="0">
              <a:latin typeface="Arial" panose="020B0604020202020204" pitchFamily="34" charset="0"/>
            </a:endParaRPr>
          </a:p>
        </p:txBody>
      </p:sp>
      <p:sp>
        <p:nvSpPr>
          <p:cNvPr id="29" name="TextBox 28">
            <a:extLst>
              <a:ext uri="{FF2B5EF4-FFF2-40B4-BE49-F238E27FC236}">
                <a16:creationId xmlns:a16="http://schemas.microsoft.com/office/drawing/2014/main" id="{F292E65E-5B84-4A44-A602-DE48DD591258}"/>
              </a:ext>
            </a:extLst>
          </p:cNvPr>
          <p:cNvSpPr txBox="1"/>
          <p:nvPr/>
        </p:nvSpPr>
        <p:spPr>
          <a:xfrm>
            <a:off x="665018" y="1593175"/>
            <a:ext cx="7813964" cy="1200329"/>
          </a:xfrm>
          <a:prstGeom prst="rect">
            <a:avLst/>
          </a:prstGeom>
          <a:noFill/>
        </p:spPr>
        <p:txBody>
          <a:bodyPr wrap="square">
            <a:spAutoFit/>
          </a:bodyPr>
          <a:lstStyle/>
          <a:p>
            <a:pPr algn="l"/>
            <a:r>
              <a:rPr lang="en-US" altLang="en-US" sz="3600" b="0" dirty="0">
                <a:solidFill>
                  <a:schemeClr val="tx1"/>
                </a:solidFill>
                <a:latin typeface="Arial" panose="020B0604020202020204" pitchFamily="34" charset="0"/>
              </a:rPr>
              <a:t>Attractive forces between </a:t>
            </a:r>
            <a:r>
              <a:rPr lang="en-US" altLang="en-US" sz="3600" b="0" dirty="0">
                <a:solidFill>
                  <a:srgbClr val="0000FF"/>
                </a:solidFill>
                <a:latin typeface="Arial" panose="020B0604020202020204" pitchFamily="34" charset="0"/>
              </a:rPr>
              <a:t>an ion and a polar molecule</a:t>
            </a:r>
          </a:p>
        </p:txBody>
      </p:sp>
      <p:grpSp>
        <p:nvGrpSpPr>
          <p:cNvPr id="30" name="Group 11">
            <a:extLst>
              <a:ext uri="{FF2B5EF4-FFF2-40B4-BE49-F238E27FC236}">
                <a16:creationId xmlns:a16="http://schemas.microsoft.com/office/drawing/2014/main" id="{97310824-DE31-442E-BF4D-8CC8279B3825}"/>
              </a:ext>
            </a:extLst>
          </p:cNvPr>
          <p:cNvGrpSpPr>
            <a:grpSpLocks/>
          </p:cNvGrpSpPr>
          <p:nvPr/>
        </p:nvGrpSpPr>
        <p:grpSpPr bwMode="auto">
          <a:xfrm>
            <a:off x="1600200" y="3632580"/>
            <a:ext cx="5943600" cy="2590800"/>
            <a:chOff x="1008" y="1753"/>
            <a:chExt cx="3744" cy="2327"/>
          </a:xfrm>
        </p:grpSpPr>
        <p:pic>
          <p:nvPicPr>
            <p:cNvPr id="31" name="Picture 9" descr="npo00019c">
              <a:extLst>
                <a:ext uri="{FF2B5EF4-FFF2-40B4-BE49-F238E27FC236}">
                  <a16:creationId xmlns:a16="http://schemas.microsoft.com/office/drawing/2014/main" id="{2BA4BA0D-8072-4F03-9346-BC87F539B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996" b="7498"/>
            <a:stretch>
              <a:fillRect/>
            </a:stretch>
          </p:blipFill>
          <p:spPr bwMode="auto">
            <a:xfrm>
              <a:off x="1008" y="1988"/>
              <a:ext cx="3744" cy="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Text Box 10">
              <a:extLst>
                <a:ext uri="{FF2B5EF4-FFF2-40B4-BE49-F238E27FC236}">
                  <a16:creationId xmlns:a16="http://schemas.microsoft.com/office/drawing/2014/main" id="{403591C8-A090-448C-B055-90A132FE4106}"/>
                </a:ext>
              </a:extLst>
            </p:cNvPr>
            <p:cNvSpPr txBox="1">
              <a:spLocks noChangeArrowheads="1"/>
            </p:cNvSpPr>
            <p:nvPr/>
          </p:nvSpPr>
          <p:spPr bwMode="auto">
            <a:xfrm>
              <a:off x="1918" y="1753"/>
              <a:ext cx="19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Ion-Dipole Interaction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po00019d">
            <a:extLst>
              <a:ext uri="{FF2B5EF4-FFF2-40B4-BE49-F238E27FC236}">
                <a16:creationId xmlns:a16="http://schemas.microsoft.com/office/drawing/2014/main" id="{6F063B0F-5D3C-432C-B039-0E6C4DDBB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67"/>
          <a:stretch>
            <a:fillRect/>
          </a:stretch>
        </p:blipFill>
        <p:spPr bwMode="auto">
          <a:xfrm>
            <a:off x="90488" y="99974"/>
            <a:ext cx="8963025" cy="644215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09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C1F523A9-39F3-40F3-B716-9463F7A97E9D}"/>
              </a:ext>
            </a:extLst>
          </p:cNvPr>
          <p:cNvSpPr>
            <a:spLocks noGrp="1" noChangeArrowheads="1"/>
          </p:cNvSpPr>
          <p:nvPr>
            <p:ph type="body" idx="1"/>
          </p:nvPr>
        </p:nvSpPr>
        <p:spPr>
          <a:xfrm>
            <a:off x="228600" y="2209801"/>
            <a:ext cx="8686800" cy="3036470"/>
          </a:xfrm>
        </p:spPr>
        <p:txBody>
          <a:bodyPr/>
          <a:lstStyle/>
          <a:p>
            <a:pPr marL="0" indent="0" eaLnBrk="1" hangingPunct="1">
              <a:buNone/>
              <a:defRPr/>
            </a:pPr>
            <a:r>
              <a:rPr lang="en-US" altLang="en-US" sz="3600" dirty="0">
                <a:latin typeface="Arial" panose="020B0604020202020204" pitchFamily="34" charset="0"/>
              </a:rPr>
              <a:t>The </a:t>
            </a:r>
            <a:r>
              <a:rPr lang="en-US" altLang="en-US" sz="3600" b="1" i="1" dirty="0">
                <a:latin typeface="Arial" panose="020B0604020202020204" pitchFamily="34" charset="0"/>
              </a:rPr>
              <a:t>hydrogen bond</a:t>
            </a:r>
            <a:r>
              <a:rPr lang="en-US" altLang="en-US" sz="3600" dirty="0">
                <a:latin typeface="Arial" panose="020B0604020202020204" pitchFamily="34" charset="0"/>
              </a:rPr>
              <a:t> is a special </a:t>
            </a:r>
            <a:r>
              <a:rPr lang="en-US" altLang="en-US" sz="3600" dirty="0">
                <a:solidFill>
                  <a:srgbClr val="0000FF"/>
                </a:solidFill>
                <a:latin typeface="Arial" panose="020B0604020202020204" pitchFamily="34" charset="0"/>
              </a:rPr>
              <a:t>dipole-dipole interaction</a:t>
            </a:r>
            <a:r>
              <a:rPr lang="en-US" altLang="en-US" sz="3600" dirty="0">
                <a:latin typeface="Arial" panose="020B0604020202020204" pitchFamily="34" charset="0"/>
              </a:rPr>
              <a:t> between the </a:t>
            </a:r>
            <a:r>
              <a:rPr lang="en-US" altLang="en-US" sz="3600" dirty="0">
                <a:solidFill>
                  <a:srgbClr val="0000FF"/>
                </a:solidFill>
                <a:latin typeface="Arial" panose="020B0604020202020204" pitchFamily="34" charset="0"/>
              </a:rPr>
              <a:t>hydrogen atom in a polar N-H, O-H, or F-H bond </a:t>
            </a:r>
            <a:r>
              <a:rPr lang="en-US" altLang="en-US" sz="3600" dirty="0">
                <a:latin typeface="Arial" panose="020B0604020202020204" pitchFamily="34" charset="0"/>
              </a:rPr>
              <a:t>and </a:t>
            </a:r>
            <a:r>
              <a:rPr lang="en-US" altLang="en-US" sz="3600" dirty="0">
                <a:solidFill>
                  <a:srgbClr val="0000FF"/>
                </a:solidFill>
                <a:latin typeface="Arial" panose="020B0604020202020204" pitchFamily="34" charset="0"/>
              </a:rPr>
              <a:t>an electronegative O, N, or F</a:t>
            </a:r>
            <a:r>
              <a:rPr lang="en-US" altLang="en-US" sz="3600" dirty="0">
                <a:latin typeface="Arial" panose="020B0604020202020204" pitchFamily="34" charset="0"/>
              </a:rPr>
              <a:t> atom.  </a:t>
            </a:r>
            <a:r>
              <a:rPr lang="en-US" altLang="en-US" sz="3600" dirty="0">
                <a:solidFill>
                  <a:srgbClr val="FF0000"/>
                </a:solidFill>
                <a:latin typeface="Arial" panose="020B0604020202020204" pitchFamily="34" charset="0"/>
              </a:rPr>
              <a:t>IT IS NOT A BOND.</a:t>
            </a:r>
          </a:p>
          <a:p>
            <a:pPr marL="0" indent="0" eaLnBrk="1" hangingPunct="1">
              <a:buFontTx/>
              <a:buNone/>
              <a:defRPr/>
            </a:pPr>
            <a:endParaRPr lang="en-US" sz="3600" baseline="-30000" dirty="0">
              <a:latin typeface="Trebuchet MS" pitchFamily="34" charset="0"/>
            </a:endParaRPr>
          </a:p>
        </p:txBody>
      </p:sp>
      <p:sp>
        <p:nvSpPr>
          <p:cNvPr id="5" name="Rectangle 2">
            <a:extLst>
              <a:ext uri="{FF2B5EF4-FFF2-40B4-BE49-F238E27FC236}">
                <a16:creationId xmlns:a16="http://schemas.microsoft.com/office/drawing/2014/main" id="{22399AD2-05CC-433D-B998-255979B0E7F3}"/>
              </a:ext>
            </a:extLst>
          </p:cNvPr>
          <p:cNvSpPr txBox="1">
            <a:spLocks noChangeArrowheads="1"/>
          </p:cNvSpPr>
          <p:nvPr/>
        </p:nvSpPr>
        <p:spPr bwMode="auto">
          <a:xfrm>
            <a:off x="228600" y="-40105"/>
            <a:ext cx="8686800" cy="1143000"/>
          </a:xfrm>
          <a:prstGeom prst="rect">
            <a:avLst/>
          </a:prstGeom>
          <a:noFill/>
          <a:ln w="9525">
            <a:noFill/>
            <a:miter lim="800000"/>
            <a:headEnd/>
            <a:tailEnd/>
          </a:ln>
        </p:spPr>
        <p:txBody>
          <a:bodyPr anchor="ctr"/>
          <a:lstStyle/>
          <a:p>
            <a:pPr>
              <a:spcBef>
                <a:spcPct val="0"/>
              </a:spcBef>
              <a:defRPr/>
            </a:pPr>
            <a:r>
              <a:rPr lang="en-US" sz="4000" kern="0" dirty="0">
                <a:solidFill>
                  <a:schemeClr val="tx1"/>
                </a:solidFill>
                <a:ea typeface="+mj-ea"/>
                <a:cs typeface="+mj-cs"/>
              </a:rPr>
              <a:t>Types of Intermolecular Forces</a:t>
            </a:r>
          </a:p>
        </p:txBody>
      </p:sp>
      <p:sp>
        <p:nvSpPr>
          <p:cNvPr id="6" name="Text Box 3">
            <a:extLst>
              <a:ext uri="{FF2B5EF4-FFF2-40B4-BE49-F238E27FC236}">
                <a16:creationId xmlns:a16="http://schemas.microsoft.com/office/drawing/2014/main" id="{8BBEE8D8-7163-416F-858C-5E7F5DE580C7}"/>
              </a:ext>
            </a:extLst>
          </p:cNvPr>
          <p:cNvSpPr txBox="1">
            <a:spLocks noChangeArrowheads="1"/>
          </p:cNvSpPr>
          <p:nvPr/>
        </p:nvSpPr>
        <p:spPr bwMode="auto">
          <a:xfrm>
            <a:off x="-36095" y="10668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u="sng" dirty="0">
                <a:latin typeface="Arial" panose="020B0604020202020204" pitchFamily="34" charset="0"/>
              </a:rPr>
              <a:t>1. Hydrogen Bond (strongest)</a:t>
            </a:r>
            <a:endParaRPr lang="en-US" altLang="en-US" sz="2400" dirty="0">
              <a:latin typeface="Arial" panose="020B0604020202020204" pitchFamily="34" charset="0"/>
            </a:endParaRPr>
          </a:p>
        </p:txBody>
      </p:sp>
      <p:grpSp>
        <p:nvGrpSpPr>
          <p:cNvPr id="7" name="Group 26">
            <a:extLst>
              <a:ext uri="{FF2B5EF4-FFF2-40B4-BE49-F238E27FC236}">
                <a16:creationId xmlns:a16="http://schemas.microsoft.com/office/drawing/2014/main" id="{3AC2CC34-56FC-401E-86A2-8DED00CDAA16}"/>
              </a:ext>
            </a:extLst>
          </p:cNvPr>
          <p:cNvGrpSpPr>
            <a:grpSpLocks/>
          </p:cNvGrpSpPr>
          <p:nvPr/>
        </p:nvGrpSpPr>
        <p:grpSpPr bwMode="auto">
          <a:xfrm>
            <a:off x="1354138" y="5565777"/>
            <a:ext cx="5651501" cy="565151"/>
            <a:chOff x="1007" y="1680"/>
            <a:chExt cx="3560" cy="356"/>
          </a:xfrm>
        </p:grpSpPr>
        <p:grpSp>
          <p:nvGrpSpPr>
            <p:cNvPr id="8" name="Group 17">
              <a:extLst>
                <a:ext uri="{FF2B5EF4-FFF2-40B4-BE49-F238E27FC236}">
                  <a16:creationId xmlns:a16="http://schemas.microsoft.com/office/drawing/2014/main" id="{48504A78-09A4-4581-BC9B-1B69424829BE}"/>
                </a:ext>
              </a:extLst>
            </p:cNvPr>
            <p:cNvGrpSpPr>
              <a:grpSpLocks/>
            </p:cNvGrpSpPr>
            <p:nvPr/>
          </p:nvGrpSpPr>
          <p:grpSpPr bwMode="auto">
            <a:xfrm>
              <a:off x="1007" y="1680"/>
              <a:ext cx="1052" cy="356"/>
              <a:chOff x="795" y="2216"/>
              <a:chExt cx="1052" cy="356"/>
            </a:xfrm>
          </p:grpSpPr>
          <p:sp>
            <p:nvSpPr>
              <p:cNvPr id="16" name="Text Box 12">
                <a:extLst>
                  <a:ext uri="{FF2B5EF4-FFF2-40B4-BE49-F238E27FC236}">
                    <a16:creationId xmlns:a16="http://schemas.microsoft.com/office/drawing/2014/main" id="{F8465B3E-9132-4189-819F-30457D852D88}"/>
                  </a:ext>
                </a:extLst>
              </p:cNvPr>
              <p:cNvSpPr txBox="1">
                <a:spLocks noChangeArrowheads="1"/>
              </p:cNvSpPr>
              <p:nvPr/>
            </p:nvSpPr>
            <p:spPr bwMode="auto">
              <a:xfrm>
                <a:off x="795" y="2281"/>
                <a:ext cx="26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O</a:t>
                </a:r>
              </a:p>
            </p:txBody>
          </p:sp>
          <p:sp>
            <p:nvSpPr>
              <p:cNvPr id="17" name="Text Box 13">
                <a:extLst>
                  <a:ext uri="{FF2B5EF4-FFF2-40B4-BE49-F238E27FC236}">
                    <a16:creationId xmlns:a16="http://schemas.microsoft.com/office/drawing/2014/main" id="{B634F715-A849-4558-B95E-F295B728DEEC}"/>
                  </a:ext>
                </a:extLst>
              </p:cNvPr>
              <p:cNvSpPr txBox="1">
                <a:spLocks noChangeArrowheads="1"/>
              </p:cNvSpPr>
              <p:nvPr/>
            </p:nvSpPr>
            <p:spPr bwMode="auto">
              <a:xfrm>
                <a:off x="1248" y="228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H</a:t>
                </a:r>
              </a:p>
            </p:txBody>
          </p:sp>
          <p:sp>
            <p:nvSpPr>
              <p:cNvPr id="18" name="Text Box 14">
                <a:extLst>
                  <a:ext uri="{FF2B5EF4-FFF2-40B4-BE49-F238E27FC236}">
                    <a16:creationId xmlns:a16="http://schemas.microsoft.com/office/drawing/2014/main" id="{D134774E-7434-4FED-8EAC-A127DFADF134}"/>
                  </a:ext>
                </a:extLst>
              </p:cNvPr>
              <p:cNvSpPr txBox="1">
                <a:spLocks noChangeArrowheads="1"/>
              </p:cNvSpPr>
              <p:nvPr/>
            </p:nvSpPr>
            <p:spPr bwMode="auto">
              <a:xfrm>
                <a:off x="1400" y="221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t>
                </a:r>
              </a:p>
            </p:txBody>
          </p:sp>
          <p:sp>
            <p:nvSpPr>
              <p:cNvPr id="19" name="Text Box 15">
                <a:extLst>
                  <a:ext uri="{FF2B5EF4-FFF2-40B4-BE49-F238E27FC236}">
                    <a16:creationId xmlns:a16="http://schemas.microsoft.com/office/drawing/2014/main" id="{C073D824-2C46-48DD-A683-977900D4BB1E}"/>
                  </a:ext>
                </a:extLst>
              </p:cNvPr>
              <p:cNvSpPr txBox="1">
                <a:spLocks noChangeArrowheads="1"/>
              </p:cNvSpPr>
              <p:nvPr/>
            </p:nvSpPr>
            <p:spPr bwMode="auto">
              <a:xfrm>
                <a:off x="1613" y="2280"/>
                <a:ext cx="2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F</a:t>
                </a:r>
              </a:p>
            </p:txBody>
          </p:sp>
          <p:sp>
            <p:nvSpPr>
              <p:cNvPr id="20" name="Line 16">
                <a:extLst>
                  <a:ext uri="{FF2B5EF4-FFF2-40B4-BE49-F238E27FC236}">
                    <a16:creationId xmlns:a16="http://schemas.microsoft.com/office/drawing/2014/main" id="{6BE240C5-C10C-49AE-ACE4-CDB1454A63AE}"/>
                  </a:ext>
                </a:extLst>
              </p:cNvPr>
              <p:cNvSpPr>
                <a:spLocks noChangeShapeType="1"/>
              </p:cNvSpPr>
              <p:nvPr/>
            </p:nvSpPr>
            <p:spPr bwMode="auto">
              <a:xfrm>
                <a:off x="1053" y="2425"/>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18">
              <a:extLst>
                <a:ext uri="{FF2B5EF4-FFF2-40B4-BE49-F238E27FC236}">
                  <a16:creationId xmlns:a16="http://schemas.microsoft.com/office/drawing/2014/main" id="{B189DC23-18F4-4BF0-AE76-E754C47E7F48}"/>
                </a:ext>
              </a:extLst>
            </p:cNvPr>
            <p:cNvGrpSpPr>
              <a:grpSpLocks/>
            </p:cNvGrpSpPr>
            <p:nvPr/>
          </p:nvGrpSpPr>
          <p:grpSpPr bwMode="auto">
            <a:xfrm>
              <a:off x="3519" y="1680"/>
              <a:ext cx="1048" cy="356"/>
              <a:chOff x="811" y="2216"/>
              <a:chExt cx="1048" cy="356"/>
            </a:xfrm>
          </p:grpSpPr>
          <p:sp>
            <p:nvSpPr>
              <p:cNvPr id="11" name="Text Box 19">
                <a:extLst>
                  <a:ext uri="{FF2B5EF4-FFF2-40B4-BE49-F238E27FC236}">
                    <a16:creationId xmlns:a16="http://schemas.microsoft.com/office/drawing/2014/main" id="{32560E3C-9CCF-42D4-A400-873685E2766A}"/>
                  </a:ext>
                </a:extLst>
              </p:cNvPr>
              <p:cNvSpPr txBox="1">
                <a:spLocks noChangeArrowheads="1"/>
              </p:cNvSpPr>
              <p:nvPr/>
            </p:nvSpPr>
            <p:spPr bwMode="auto">
              <a:xfrm>
                <a:off x="811" y="2281"/>
                <a:ext cx="23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F</a:t>
                </a:r>
              </a:p>
            </p:txBody>
          </p:sp>
          <p:sp>
            <p:nvSpPr>
              <p:cNvPr id="12" name="Text Box 20">
                <a:extLst>
                  <a:ext uri="{FF2B5EF4-FFF2-40B4-BE49-F238E27FC236}">
                    <a16:creationId xmlns:a16="http://schemas.microsoft.com/office/drawing/2014/main" id="{C295E5FE-7293-47A9-837E-E6DA261D8AE1}"/>
                  </a:ext>
                </a:extLst>
              </p:cNvPr>
              <p:cNvSpPr txBox="1">
                <a:spLocks noChangeArrowheads="1"/>
              </p:cNvSpPr>
              <p:nvPr/>
            </p:nvSpPr>
            <p:spPr bwMode="auto">
              <a:xfrm>
                <a:off x="1248" y="2280"/>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H</a:t>
                </a:r>
              </a:p>
            </p:txBody>
          </p:sp>
          <p:sp>
            <p:nvSpPr>
              <p:cNvPr id="13" name="Text Box 21">
                <a:extLst>
                  <a:ext uri="{FF2B5EF4-FFF2-40B4-BE49-F238E27FC236}">
                    <a16:creationId xmlns:a16="http://schemas.microsoft.com/office/drawing/2014/main" id="{B6F67CD4-64FA-4C83-9584-77BEBDEE8E7C}"/>
                  </a:ext>
                </a:extLst>
              </p:cNvPr>
              <p:cNvSpPr txBox="1">
                <a:spLocks noChangeArrowheads="1"/>
              </p:cNvSpPr>
              <p:nvPr/>
            </p:nvSpPr>
            <p:spPr bwMode="auto">
              <a:xfrm>
                <a:off x="1400" y="221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t>
                </a:r>
              </a:p>
            </p:txBody>
          </p:sp>
          <p:sp>
            <p:nvSpPr>
              <p:cNvPr id="14" name="Text Box 22">
                <a:extLst>
                  <a:ext uri="{FF2B5EF4-FFF2-40B4-BE49-F238E27FC236}">
                    <a16:creationId xmlns:a16="http://schemas.microsoft.com/office/drawing/2014/main" id="{4A912ACF-1787-4FDF-85CD-E725D450DC2E}"/>
                  </a:ext>
                </a:extLst>
              </p:cNvPr>
              <p:cNvSpPr txBox="1">
                <a:spLocks noChangeArrowheads="1"/>
              </p:cNvSpPr>
              <p:nvPr/>
            </p:nvSpPr>
            <p:spPr bwMode="auto">
              <a:xfrm>
                <a:off x="1602" y="2280"/>
                <a:ext cx="25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N</a:t>
                </a:r>
              </a:p>
            </p:txBody>
          </p:sp>
          <p:sp>
            <p:nvSpPr>
              <p:cNvPr id="15" name="Line 23">
                <a:extLst>
                  <a:ext uri="{FF2B5EF4-FFF2-40B4-BE49-F238E27FC236}">
                    <a16:creationId xmlns:a16="http://schemas.microsoft.com/office/drawing/2014/main" id="{A7B36EF1-9A62-492E-A6B7-D62D44FCD34C}"/>
                  </a:ext>
                </a:extLst>
              </p:cNvPr>
              <p:cNvSpPr>
                <a:spLocks noChangeShapeType="1"/>
              </p:cNvSpPr>
              <p:nvPr/>
            </p:nvSpPr>
            <p:spPr bwMode="auto">
              <a:xfrm>
                <a:off x="1053" y="2425"/>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4">
              <a:extLst>
                <a:ext uri="{FF2B5EF4-FFF2-40B4-BE49-F238E27FC236}">
                  <a16:creationId xmlns:a16="http://schemas.microsoft.com/office/drawing/2014/main" id="{53682CBD-6CF7-47DF-84AB-A49EAD1A800A}"/>
                </a:ext>
              </a:extLst>
            </p:cNvPr>
            <p:cNvSpPr txBox="1">
              <a:spLocks noChangeArrowheads="1"/>
            </p:cNvSpPr>
            <p:nvPr/>
          </p:nvSpPr>
          <p:spPr bwMode="auto">
            <a:xfrm>
              <a:off x="2737" y="1712"/>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or</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npo0001a3">
            <a:extLst>
              <a:ext uri="{FF2B5EF4-FFF2-40B4-BE49-F238E27FC236}">
                <a16:creationId xmlns:a16="http://schemas.microsoft.com/office/drawing/2014/main" id="{C879315B-AD4E-48E3-B879-D4133D240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4" t="2777"/>
          <a:stretch>
            <a:fillRect/>
          </a:stretch>
        </p:blipFill>
        <p:spPr bwMode="auto">
          <a:xfrm>
            <a:off x="762000" y="130175"/>
            <a:ext cx="5638800" cy="493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 name="Picture 3" descr="npo0001a5">
            <a:extLst>
              <a:ext uri="{FF2B5EF4-FFF2-40B4-BE49-F238E27FC236}">
                <a16:creationId xmlns:a16="http://schemas.microsoft.com/office/drawing/2014/main" id="{10D9E9CC-B17F-4C1B-BB0F-FEE8C476F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831" b="19443"/>
          <a:stretch>
            <a:fillRect/>
          </a:stretch>
        </p:blipFill>
        <p:spPr bwMode="auto">
          <a:xfrm>
            <a:off x="4114800" y="4816475"/>
            <a:ext cx="4267200" cy="191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3B03-3C77-434B-8677-A7E29D8AAA73}"/>
              </a:ext>
            </a:extLst>
          </p:cNvPr>
          <p:cNvSpPr>
            <a:spLocks noGrp="1"/>
          </p:cNvSpPr>
          <p:nvPr>
            <p:ph type="title"/>
          </p:nvPr>
        </p:nvSpPr>
        <p:spPr/>
        <p:txBody>
          <a:bodyPr/>
          <a:lstStyle/>
          <a:p>
            <a:r>
              <a:rPr lang="en-US" altLang="en-US" sz="4400" b="1" u="sng" dirty="0">
                <a:latin typeface="Arial" panose="020B0604020202020204" pitchFamily="34" charset="0"/>
              </a:rPr>
              <a:t>Dipole-Dipole Forces</a:t>
            </a:r>
            <a:br>
              <a:rPr lang="en-US" altLang="en-US" sz="4400" dirty="0">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8189B68-FECC-41A3-A81B-1E8D44D824C4}"/>
              </a:ext>
            </a:extLst>
          </p:cNvPr>
          <p:cNvSpPr>
            <a:spLocks noGrp="1"/>
          </p:cNvSpPr>
          <p:nvPr>
            <p:ph idx="1"/>
          </p:nvPr>
        </p:nvSpPr>
        <p:spPr/>
        <p:txBody>
          <a:bodyPr/>
          <a:lstStyle/>
          <a:p>
            <a:r>
              <a:rPr lang="en-US" altLang="en-US" sz="3200" dirty="0">
                <a:latin typeface="Arial" panose="020B0604020202020204" pitchFamily="34" charset="0"/>
              </a:rPr>
              <a:t>Attractive forces between </a:t>
            </a:r>
            <a:r>
              <a:rPr lang="en-US" altLang="en-US" sz="3200" dirty="0">
                <a:solidFill>
                  <a:srgbClr val="0000FF"/>
                </a:solidFill>
                <a:latin typeface="Arial" panose="020B0604020202020204" pitchFamily="34" charset="0"/>
              </a:rPr>
              <a:t>polar molecules</a:t>
            </a:r>
          </a:p>
          <a:p>
            <a:endParaRPr lang="en-US" dirty="0"/>
          </a:p>
        </p:txBody>
      </p:sp>
      <p:grpSp>
        <p:nvGrpSpPr>
          <p:cNvPr id="4" name="Group 7">
            <a:extLst>
              <a:ext uri="{FF2B5EF4-FFF2-40B4-BE49-F238E27FC236}">
                <a16:creationId xmlns:a16="http://schemas.microsoft.com/office/drawing/2014/main" id="{3E54C620-42CC-402F-A335-4D4F83047C43}"/>
              </a:ext>
            </a:extLst>
          </p:cNvPr>
          <p:cNvGrpSpPr>
            <a:grpSpLocks/>
          </p:cNvGrpSpPr>
          <p:nvPr/>
        </p:nvGrpSpPr>
        <p:grpSpPr bwMode="auto">
          <a:xfrm>
            <a:off x="762000" y="3062204"/>
            <a:ext cx="7315200" cy="3513137"/>
            <a:chOff x="576" y="1627"/>
            <a:chExt cx="4608" cy="2213"/>
          </a:xfrm>
        </p:grpSpPr>
        <p:pic>
          <p:nvPicPr>
            <p:cNvPr id="5" name="Picture 5" descr="npo00019b">
              <a:extLst>
                <a:ext uri="{FF2B5EF4-FFF2-40B4-BE49-F238E27FC236}">
                  <a16:creationId xmlns:a16="http://schemas.microsoft.com/office/drawing/2014/main" id="{437BFC50-D9DA-47CB-B7BD-F52280E8E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996" b="11998"/>
            <a:stretch>
              <a:fillRect/>
            </a:stretch>
          </p:blipFill>
          <p:spPr bwMode="auto">
            <a:xfrm>
              <a:off x="576" y="1938"/>
              <a:ext cx="4608" cy="1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6">
              <a:extLst>
                <a:ext uri="{FF2B5EF4-FFF2-40B4-BE49-F238E27FC236}">
                  <a16:creationId xmlns:a16="http://schemas.microsoft.com/office/drawing/2014/main" id="{D46A4F83-715E-4F2F-BC07-B88CA7AE7AD6}"/>
                </a:ext>
              </a:extLst>
            </p:cNvPr>
            <p:cNvSpPr txBox="1">
              <a:spLocks noChangeArrowheads="1"/>
            </p:cNvSpPr>
            <p:nvPr/>
          </p:nvSpPr>
          <p:spPr bwMode="auto">
            <a:xfrm>
              <a:off x="1130" y="1627"/>
              <a:ext cx="35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Orientation of Polar Molecules in a Solid</a:t>
              </a:r>
            </a:p>
          </p:txBody>
        </p:sp>
      </p:grpSp>
    </p:spTree>
    <p:extLst>
      <p:ext uri="{BB962C8B-B14F-4D97-AF65-F5344CB8AC3E}">
        <p14:creationId xmlns:p14="http://schemas.microsoft.com/office/powerpoint/2010/main" val="28362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2060"/>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319</Words>
  <Application>Microsoft Office PowerPoint</Application>
  <PresentationFormat>On-screen Show (4:3)</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Script MT Bold</vt:lpstr>
      <vt:lpstr>Trebuchet MS</vt:lpstr>
      <vt:lpstr>Wingdings</vt:lpstr>
      <vt:lpstr>Default Design</vt:lpstr>
      <vt:lpstr>Unit: Chemical Bonding</vt:lpstr>
      <vt:lpstr>After today, you should be able to…</vt:lpstr>
      <vt:lpstr>Intermolecular Forces</vt:lpstr>
      <vt:lpstr>Types of Intermolecular Forces</vt:lpstr>
      <vt:lpstr>Ion-Dipole Forces</vt:lpstr>
      <vt:lpstr>PowerPoint Presentation</vt:lpstr>
      <vt:lpstr>PowerPoint Presentation</vt:lpstr>
      <vt:lpstr>PowerPoint Presentation</vt:lpstr>
      <vt:lpstr>Dipole-Dipole Forces </vt:lpstr>
      <vt:lpstr>Dispersion Forces</vt:lpstr>
      <vt:lpstr>What type(s) of intermolecular forces exist between each of the following molecules?</vt:lpstr>
      <vt:lpstr>Summary</vt:lpstr>
      <vt:lpstr>PowerPoint Presentation</vt:lpstr>
    </vt:vector>
  </TitlesOfParts>
  <Company>MsRazz ChemClass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Bonding</dc:title>
  <dc:creator>Karen Randazzo</dc:creator>
  <cp:keywords>All rights are reserved by the author. This product is for personal classroom use only and may not be redistributed or posted to any website or educational blog in part or in its entirety. Store Copyright © 2011 by Karen Randazzo (a.k.a. MsRazz ChemClass)</cp:keywords>
  <dc:description>All rights are reserved by the author. This product is for personal classroom use only and may not be redistributed or posted to any website or educational blog in part or in its entirety. Store Copyright © 2011 by Karen Randazzo (a.k.a. MsRazz ChemClass)</dc:description>
  <cp:lastModifiedBy>Heather Lee _ Staff - VernonMaloneHS</cp:lastModifiedBy>
  <cp:revision>96</cp:revision>
  <dcterms:created xsi:type="dcterms:W3CDTF">2008-10-23T20:55:51Z</dcterms:created>
  <dcterms:modified xsi:type="dcterms:W3CDTF">2022-03-02T17:02:34Z</dcterms:modified>
  <cp:category>All rights are reserved by the author. This product is for personal classroom use only and may not be redistributed or posted to any website or educational blog in part or in its entirety. Store Copyright © 2011 by Karen Randazzo (a.k.a. MsRazz ChemClass)</cp:category>
</cp:coreProperties>
</file>