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83" r:id="rId2"/>
    <p:sldId id="282" r:id="rId3"/>
    <p:sldId id="295" r:id="rId4"/>
    <p:sldId id="296" r:id="rId5"/>
    <p:sldId id="297" r:id="rId6"/>
    <p:sldId id="298" r:id="rId7"/>
    <p:sldId id="299" r:id="rId8"/>
    <p:sldId id="300" r:id="rId9"/>
    <p:sldId id="294" r:id="rId10"/>
    <p:sldId id="289" r:id="rId11"/>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mn-ea"/>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mn-ea"/>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mn-ea"/>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mn-ea"/>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mn-ea"/>
        <a:cs typeface="+mn-cs"/>
      </a:defRPr>
    </a:lvl5pPr>
    <a:lvl6pPr marL="2286000" algn="l" defTabSz="914400" rtl="0" eaLnBrk="1" latinLnBrk="0" hangingPunct="1">
      <a:defRPr b="1" kern="1200">
        <a:solidFill>
          <a:schemeClr val="bg1"/>
        </a:solidFill>
        <a:latin typeface="Trebuchet MS" panose="020B0603020202020204" pitchFamily="34" charset="0"/>
        <a:ea typeface="+mn-ea"/>
        <a:cs typeface="+mn-cs"/>
      </a:defRPr>
    </a:lvl6pPr>
    <a:lvl7pPr marL="2743200" algn="l" defTabSz="914400" rtl="0" eaLnBrk="1" latinLnBrk="0" hangingPunct="1">
      <a:defRPr b="1" kern="1200">
        <a:solidFill>
          <a:schemeClr val="bg1"/>
        </a:solidFill>
        <a:latin typeface="Trebuchet MS" panose="020B0603020202020204" pitchFamily="34" charset="0"/>
        <a:ea typeface="+mn-ea"/>
        <a:cs typeface="+mn-cs"/>
      </a:defRPr>
    </a:lvl7pPr>
    <a:lvl8pPr marL="3200400" algn="l" defTabSz="914400" rtl="0" eaLnBrk="1" latinLnBrk="0" hangingPunct="1">
      <a:defRPr b="1" kern="1200">
        <a:solidFill>
          <a:schemeClr val="bg1"/>
        </a:solidFill>
        <a:latin typeface="Trebuchet MS" panose="020B0603020202020204" pitchFamily="34" charset="0"/>
        <a:ea typeface="+mn-ea"/>
        <a:cs typeface="+mn-cs"/>
      </a:defRPr>
    </a:lvl8pPr>
    <a:lvl9pPr marL="3657600" algn="l" defTabSz="914400" rtl="0" eaLnBrk="1" latinLnBrk="0" hangingPunct="1">
      <a:defRPr b="1" kern="1200">
        <a:solidFill>
          <a:schemeClr val="bg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9900"/>
    <a:srgbClr val="000000"/>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94" autoAdjust="0"/>
    <p:restoredTop sz="86403"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12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39B244A-71F6-4391-8E68-CA888AE0920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5" name="Rectangle 3">
            <a:extLst>
              <a:ext uri="{FF2B5EF4-FFF2-40B4-BE49-F238E27FC236}">
                <a16:creationId xmlns:a16="http://schemas.microsoft.com/office/drawing/2014/main" id="{03189957-5BC4-4E6A-BCF3-AD6BC930400F}"/>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defRPr>
            </a:lvl1pPr>
          </a:lstStyle>
          <a:p>
            <a:pPr>
              <a:defRPr/>
            </a:pPr>
            <a:endParaRPr lang="en-US"/>
          </a:p>
        </p:txBody>
      </p:sp>
      <p:sp>
        <p:nvSpPr>
          <p:cNvPr id="28676" name="Rectangle 4">
            <a:extLst>
              <a:ext uri="{FF2B5EF4-FFF2-40B4-BE49-F238E27FC236}">
                <a16:creationId xmlns:a16="http://schemas.microsoft.com/office/drawing/2014/main" id="{599FB5C4-BC9E-45FC-BD36-BA2387F26A3F}"/>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7" name="Rectangle 5">
            <a:extLst>
              <a:ext uri="{FF2B5EF4-FFF2-40B4-BE49-F238E27FC236}">
                <a16:creationId xmlns:a16="http://schemas.microsoft.com/office/drawing/2014/main" id="{5DF6224E-EC0E-426E-B21B-765934DCD8AF}"/>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3844E3B2-15F5-4AE3-B41F-E543E17373A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8DFD71A-5FC9-496F-BD1A-710509D2C1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3A8EEA-0489-4C5F-826C-F00471C8FB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B39D1F-067D-4FEF-B382-68ED87F35A79}"/>
              </a:ext>
            </a:extLst>
          </p:cNvPr>
          <p:cNvSpPr>
            <a:spLocks noGrp="1" noChangeArrowheads="1"/>
          </p:cNvSpPr>
          <p:nvPr>
            <p:ph type="sldNum" sz="quarter" idx="12"/>
          </p:nvPr>
        </p:nvSpPr>
        <p:spPr>
          <a:ln/>
        </p:spPr>
        <p:txBody>
          <a:bodyPr/>
          <a:lstStyle>
            <a:lvl1pPr>
              <a:defRPr/>
            </a:lvl1pPr>
          </a:lstStyle>
          <a:p>
            <a:fld id="{BF90C78A-2CB1-4C3D-AC31-8AC23E3FD845}" type="slidenum">
              <a:rPr lang="en-US" altLang="en-US"/>
              <a:pPr/>
              <a:t>‹#›</a:t>
            </a:fld>
            <a:endParaRPr lang="en-US" altLang="en-US"/>
          </a:p>
        </p:txBody>
      </p:sp>
    </p:spTree>
    <p:extLst>
      <p:ext uri="{BB962C8B-B14F-4D97-AF65-F5344CB8AC3E}">
        <p14:creationId xmlns:p14="http://schemas.microsoft.com/office/powerpoint/2010/main" val="288217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91D68F1-7DA5-4338-A659-EA3EB2B80B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E26B0F-27DF-4E6D-A8F2-6E38A1DFD0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2BD1DE4-0346-4A98-AA0F-E5307938575F}"/>
              </a:ext>
            </a:extLst>
          </p:cNvPr>
          <p:cNvSpPr>
            <a:spLocks noGrp="1" noChangeArrowheads="1"/>
          </p:cNvSpPr>
          <p:nvPr>
            <p:ph type="sldNum" sz="quarter" idx="12"/>
          </p:nvPr>
        </p:nvSpPr>
        <p:spPr>
          <a:ln/>
        </p:spPr>
        <p:txBody>
          <a:bodyPr/>
          <a:lstStyle>
            <a:lvl1pPr>
              <a:defRPr/>
            </a:lvl1pPr>
          </a:lstStyle>
          <a:p>
            <a:fld id="{CC25010E-D58E-486F-8FDE-BEF5729EBFFA}" type="slidenum">
              <a:rPr lang="en-US" altLang="en-US"/>
              <a:pPr/>
              <a:t>‹#›</a:t>
            </a:fld>
            <a:endParaRPr lang="en-US" altLang="en-US"/>
          </a:p>
        </p:txBody>
      </p:sp>
    </p:spTree>
    <p:extLst>
      <p:ext uri="{BB962C8B-B14F-4D97-AF65-F5344CB8AC3E}">
        <p14:creationId xmlns:p14="http://schemas.microsoft.com/office/powerpoint/2010/main" val="20929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06E6C4-E617-491E-A6D1-4A8988AFF3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E64DCCA-5302-493D-AF25-3C45895AB6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E06E125-5B76-4A80-8763-4B0C588A2A60}"/>
              </a:ext>
            </a:extLst>
          </p:cNvPr>
          <p:cNvSpPr>
            <a:spLocks noGrp="1" noChangeArrowheads="1"/>
          </p:cNvSpPr>
          <p:nvPr>
            <p:ph type="sldNum" sz="quarter" idx="12"/>
          </p:nvPr>
        </p:nvSpPr>
        <p:spPr>
          <a:ln/>
        </p:spPr>
        <p:txBody>
          <a:bodyPr/>
          <a:lstStyle>
            <a:lvl1pPr>
              <a:defRPr/>
            </a:lvl1pPr>
          </a:lstStyle>
          <a:p>
            <a:fld id="{061FFE18-5010-4BB2-9823-191DAB81E3B0}" type="slidenum">
              <a:rPr lang="en-US" altLang="en-US"/>
              <a:pPr/>
              <a:t>‹#›</a:t>
            </a:fld>
            <a:endParaRPr lang="en-US" altLang="en-US"/>
          </a:p>
        </p:txBody>
      </p:sp>
    </p:spTree>
    <p:extLst>
      <p:ext uri="{BB962C8B-B14F-4D97-AF65-F5344CB8AC3E}">
        <p14:creationId xmlns:p14="http://schemas.microsoft.com/office/powerpoint/2010/main" val="203677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F49DB90-D92C-4FD3-A822-D5234BD7FA1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8425F55-D7A7-4A1E-B37D-948226A5B4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E2C6A25-35F0-4764-90F3-9D0A7C418A12}"/>
              </a:ext>
            </a:extLst>
          </p:cNvPr>
          <p:cNvSpPr>
            <a:spLocks noGrp="1" noChangeArrowheads="1"/>
          </p:cNvSpPr>
          <p:nvPr>
            <p:ph type="sldNum" sz="quarter" idx="12"/>
          </p:nvPr>
        </p:nvSpPr>
        <p:spPr>
          <a:ln/>
        </p:spPr>
        <p:txBody>
          <a:bodyPr/>
          <a:lstStyle>
            <a:lvl1pPr>
              <a:defRPr/>
            </a:lvl1pPr>
          </a:lstStyle>
          <a:p>
            <a:fld id="{4C4F3366-E426-450D-ACA2-AAB67A2258CA}" type="slidenum">
              <a:rPr lang="en-US" altLang="en-US"/>
              <a:pPr/>
              <a:t>‹#›</a:t>
            </a:fld>
            <a:endParaRPr lang="en-US" altLang="en-US"/>
          </a:p>
        </p:txBody>
      </p:sp>
    </p:spTree>
    <p:extLst>
      <p:ext uri="{BB962C8B-B14F-4D97-AF65-F5344CB8AC3E}">
        <p14:creationId xmlns:p14="http://schemas.microsoft.com/office/powerpoint/2010/main" val="74168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AF52641-E523-4E8E-BA74-248D4D7D44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216F6E-33A4-44E7-8F21-6A1BC583EF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4363AA5-57CD-4074-83A3-B679215616FB}"/>
              </a:ext>
            </a:extLst>
          </p:cNvPr>
          <p:cNvSpPr>
            <a:spLocks noGrp="1" noChangeArrowheads="1"/>
          </p:cNvSpPr>
          <p:nvPr>
            <p:ph type="sldNum" sz="quarter" idx="12"/>
          </p:nvPr>
        </p:nvSpPr>
        <p:spPr>
          <a:ln/>
        </p:spPr>
        <p:txBody>
          <a:bodyPr/>
          <a:lstStyle>
            <a:lvl1pPr>
              <a:defRPr/>
            </a:lvl1pPr>
          </a:lstStyle>
          <a:p>
            <a:fld id="{12E80CE2-57D5-4F75-B4CB-D5A4A2F8A4EA}" type="slidenum">
              <a:rPr lang="en-US" altLang="en-US"/>
              <a:pPr/>
              <a:t>‹#›</a:t>
            </a:fld>
            <a:endParaRPr lang="en-US" altLang="en-US"/>
          </a:p>
        </p:txBody>
      </p:sp>
    </p:spTree>
    <p:extLst>
      <p:ext uri="{BB962C8B-B14F-4D97-AF65-F5344CB8AC3E}">
        <p14:creationId xmlns:p14="http://schemas.microsoft.com/office/powerpoint/2010/main" val="272509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89BAEAFF-A376-464A-BB28-32BF976F9A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03A932-5B6B-4539-9C22-419666FE3E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246CEF-E80F-46C4-9B30-861541E1EAD3}"/>
              </a:ext>
            </a:extLst>
          </p:cNvPr>
          <p:cNvSpPr>
            <a:spLocks noGrp="1" noChangeArrowheads="1"/>
          </p:cNvSpPr>
          <p:nvPr>
            <p:ph type="sldNum" sz="quarter" idx="12"/>
          </p:nvPr>
        </p:nvSpPr>
        <p:spPr>
          <a:ln/>
        </p:spPr>
        <p:txBody>
          <a:bodyPr/>
          <a:lstStyle>
            <a:lvl1pPr>
              <a:defRPr/>
            </a:lvl1pPr>
          </a:lstStyle>
          <a:p>
            <a:fld id="{76315AC4-90CD-42BC-A6FA-E45DF2953E60}" type="slidenum">
              <a:rPr lang="en-US" altLang="en-US"/>
              <a:pPr/>
              <a:t>‹#›</a:t>
            </a:fld>
            <a:endParaRPr lang="en-US" altLang="en-US"/>
          </a:p>
        </p:txBody>
      </p:sp>
    </p:spTree>
    <p:extLst>
      <p:ext uri="{BB962C8B-B14F-4D97-AF65-F5344CB8AC3E}">
        <p14:creationId xmlns:p14="http://schemas.microsoft.com/office/powerpoint/2010/main" val="395286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D242D-C528-493A-9C20-D5DB8744E5B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9716FF-63A9-42DA-A486-A297FE9CA0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F986C90-0D1A-401E-8402-A3482C55D22B}"/>
              </a:ext>
            </a:extLst>
          </p:cNvPr>
          <p:cNvSpPr>
            <a:spLocks noGrp="1" noChangeArrowheads="1"/>
          </p:cNvSpPr>
          <p:nvPr>
            <p:ph type="sldNum" sz="quarter" idx="12"/>
          </p:nvPr>
        </p:nvSpPr>
        <p:spPr>
          <a:ln/>
        </p:spPr>
        <p:txBody>
          <a:bodyPr/>
          <a:lstStyle>
            <a:lvl1pPr>
              <a:defRPr/>
            </a:lvl1pPr>
          </a:lstStyle>
          <a:p>
            <a:fld id="{899C1B23-6E1C-4012-B07F-E70E19822333}" type="slidenum">
              <a:rPr lang="en-US" altLang="en-US"/>
              <a:pPr/>
              <a:t>‹#›</a:t>
            </a:fld>
            <a:endParaRPr lang="en-US" altLang="en-US"/>
          </a:p>
        </p:txBody>
      </p:sp>
    </p:spTree>
    <p:extLst>
      <p:ext uri="{BB962C8B-B14F-4D97-AF65-F5344CB8AC3E}">
        <p14:creationId xmlns:p14="http://schemas.microsoft.com/office/powerpoint/2010/main" val="363025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49F5A7-14A3-4F9A-B98D-253D8C2F51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D2E365-37BD-43F9-99C4-D1CD1EE4D5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ED3BF9-67EE-421F-8542-6151EA7AD310}"/>
              </a:ext>
            </a:extLst>
          </p:cNvPr>
          <p:cNvSpPr>
            <a:spLocks noGrp="1" noChangeArrowheads="1"/>
          </p:cNvSpPr>
          <p:nvPr>
            <p:ph type="sldNum" sz="quarter" idx="12"/>
          </p:nvPr>
        </p:nvSpPr>
        <p:spPr>
          <a:ln/>
        </p:spPr>
        <p:txBody>
          <a:bodyPr/>
          <a:lstStyle>
            <a:lvl1pPr>
              <a:defRPr/>
            </a:lvl1pPr>
          </a:lstStyle>
          <a:p>
            <a:fld id="{90DEC7D9-E976-4FC2-AC3B-2CE64CBC3206}" type="slidenum">
              <a:rPr lang="en-US" altLang="en-US"/>
              <a:pPr/>
              <a:t>‹#›</a:t>
            </a:fld>
            <a:endParaRPr lang="en-US" altLang="en-US"/>
          </a:p>
        </p:txBody>
      </p:sp>
    </p:spTree>
    <p:extLst>
      <p:ext uri="{BB962C8B-B14F-4D97-AF65-F5344CB8AC3E}">
        <p14:creationId xmlns:p14="http://schemas.microsoft.com/office/powerpoint/2010/main" val="35690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C411BDA-413A-4F01-87A5-5F8B6153A8D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2BD64F4-A44A-4300-94D8-FA6BC4A9D3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42A8DB-9EDC-4BD2-9AC9-6D6141A6C410}"/>
              </a:ext>
            </a:extLst>
          </p:cNvPr>
          <p:cNvSpPr>
            <a:spLocks noGrp="1" noChangeArrowheads="1"/>
          </p:cNvSpPr>
          <p:nvPr>
            <p:ph type="sldNum" sz="quarter" idx="12"/>
          </p:nvPr>
        </p:nvSpPr>
        <p:spPr>
          <a:ln/>
        </p:spPr>
        <p:txBody>
          <a:bodyPr/>
          <a:lstStyle>
            <a:lvl1pPr>
              <a:defRPr/>
            </a:lvl1pPr>
          </a:lstStyle>
          <a:p>
            <a:fld id="{CBAA50B7-9BA1-4279-93B9-1ABEA1204675}" type="slidenum">
              <a:rPr lang="en-US" altLang="en-US"/>
              <a:pPr/>
              <a:t>‹#›</a:t>
            </a:fld>
            <a:endParaRPr lang="en-US" altLang="en-US"/>
          </a:p>
        </p:txBody>
      </p:sp>
    </p:spTree>
    <p:extLst>
      <p:ext uri="{BB962C8B-B14F-4D97-AF65-F5344CB8AC3E}">
        <p14:creationId xmlns:p14="http://schemas.microsoft.com/office/powerpoint/2010/main" val="945892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E2F1D3E-591D-4590-8C2C-2796700189B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5DEDC0E-ED63-4AFC-B284-41E866A8A3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910103E-D9E9-43B0-A450-5D2167466724}"/>
              </a:ext>
            </a:extLst>
          </p:cNvPr>
          <p:cNvSpPr>
            <a:spLocks noGrp="1" noChangeArrowheads="1"/>
          </p:cNvSpPr>
          <p:nvPr>
            <p:ph type="sldNum" sz="quarter" idx="12"/>
          </p:nvPr>
        </p:nvSpPr>
        <p:spPr>
          <a:ln/>
        </p:spPr>
        <p:txBody>
          <a:bodyPr/>
          <a:lstStyle>
            <a:lvl1pPr>
              <a:defRPr/>
            </a:lvl1pPr>
          </a:lstStyle>
          <a:p>
            <a:fld id="{756E3299-93FF-43D5-9C1E-8562D10D3628}" type="slidenum">
              <a:rPr lang="en-US" altLang="en-US"/>
              <a:pPr/>
              <a:t>‹#›</a:t>
            </a:fld>
            <a:endParaRPr lang="en-US" altLang="en-US"/>
          </a:p>
        </p:txBody>
      </p:sp>
    </p:spTree>
    <p:extLst>
      <p:ext uri="{BB962C8B-B14F-4D97-AF65-F5344CB8AC3E}">
        <p14:creationId xmlns:p14="http://schemas.microsoft.com/office/powerpoint/2010/main" val="38330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21907FD-499B-4095-9D77-3F5AF062B39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36E9C65-AC58-447E-B61B-51B6A3BC8D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C87AF21-1403-4897-B2EB-57B467947ED5}"/>
              </a:ext>
            </a:extLst>
          </p:cNvPr>
          <p:cNvSpPr>
            <a:spLocks noGrp="1" noChangeArrowheads="1"/>
          </p:cNvSpPr>
          <p:nvPr>
            <p:ph type="sldNum" sz="quarter" idx="12"/>
          </p:nvPr>
        </p:nvSpPr>
        <p:spPr>
          <a:ln/>
        </p:spPr>
        <p:txBody>
          <a:bodyPr/>
          <a:lstStyle>
            <a:lvl1pPr>
              <a:defRPr/>
            </a:lvl1pPr>
          </a:lstStyle>
          <a:p>
            <a:fld id="{FE4A9C29-7F1F-4D6C-89CF-E4986B0BAFE9}" type="slidenum">
              <a:rPr lang="en-US" altLang="en-US"/>
              <a:pPr/>
              <a:t>‹#›</a:t>
            </a:fld>
            <a:endParaRPr lang="en-US" altLang="en-US"/>
          </a:p>
        </p:txBody>
      </p:sp>
    </p:spTree>
    <p:extLst>
      <p:ext uri="{BB962C8B-B14F-4D97-AF65-F5344CB8AC3E}">
        <p14:creationId xmlns:p14="http://schemas.microsoft.com/office/powerpoint/2010/main" val="268559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D5FF47-4073-490F-8E4D-97B8E218563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424DC8E-8970-4CC8-9D1E-FA2CB87D05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380EB4D-E7CD-43E7-B4CF-0333FEFA955E}"/>
              </a:ext>
            </a:extLst>
          </p:cNvPr>
          <p:cNvSpPr>
            <a:spLocks noGrp="1" noChangeArrowheads="1"/>
          </p:cNvSpPr>
          <p:nvPr>
            <p:ph type="sldNum" sz="quarter" idx="12"/>
          </p:nvPr>
        </p:nvSpPr>
        <p:spPr>
          <a:ln/>
        </p:spPr>
        <p:txBody>
          <a:bodyPr/>
          <a:lstStyle>
            <a:lvl1pPr>
              <a:defRPr/>
            </a:lvl1pPr>
          </a:lstStyle>
          <a:p>
            <a:fld id="{C86C5A74-BC9F-45A3-8860-85E0F7DF67A4}" type="slidenum">
              <a:rPr lang="en-US" altLang="en-US"/>
              <a:pPr/>
              <a:t>‹#›</a:t>
            </a:fld>
            <a:endParaRPr lang="en-US" altLang="en-US"/>
          </a:p>
        </p:txBody>
      </p:sp>
    </p:spTree>
    <p:extLst>
      <p:ext uri="{BB962C8B-B14F-4D97-AF65-F5344CB8AC3E}">
        <p14:creationId xmlns:p14="http://schemas.microsoft.com/office/powerpoint/2010/main" val="335205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271381-C0DB-46E9-ABA5-9545D742BC5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48216C7-B884-40F6-9E52-0A0958EC00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2E8A61E-B38E-4EE5-8009-9F718B57318E}"/>
              </a:ext>
            </a:extLst>
          </p:cNvPr>
          <p:cNvSpPr>
            <a:spLocks noGrp="1" noChangeArrowheads="1"/>
          </p:cNvSpPr>
          <p:nvPr>
            <p:ph type="sldNum" sz="quarter" idx="12"/>
          </p:nvPr>
        </p:nvSpPr>
        <p:spPr>
          <a:ln/>
        </p:spPr>
        <p:txBody>
          <a:bodyPr/>
          <a:lstStyle>
            <a:lvl1pPr>
              <a:defRPr/>
            </a:lvl1pPr>
          </a:lstStyle>
          <a:p>
            <a:fld id="{7A6AE789-5B88-4B7B-8D4E-706CA1B9D6BD}" type="slidenum">
              <a:rPr lang="en-US" altLang="en-US"/>
              <a:pPr/>
              <a:t>‹#›</a:t>
            </a:fld>
            <a:endParaRPr lang="en-US" altLang="en-US"/>
          </a:p>
        </p:txBody>
      </p:sp>
    </p:spTree>
    <p:extLst>
      <p:ext uri="{BB962C8B-B14F-4D97-AF65-F5344CB8AC3E}">
        <p14:creationId xmlns:p14="http://schemas.microsoft.com/office/powerpoint/2010/main" val="327011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3E12C97-D430-49DC-8229-90725839AED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0A0DEA-7EA1-499B-A475-333296F5B3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555F496-82FF-4704-A0E3-0D5D8B5864F2}"/>
              </a:ext>
            </a:extLst>
          </p:cNvPr>
          <p:cNvSpPr>
            <a:spLocks noGrp="1" noChangeArrowheads="1"/>
          </p:cNvSpPr>
          <p:nvPr>
            <p:ph type="sldNum" sz="quarter" idx="12"/>
          </p:nvPr>
        </p:nvSpPr>
        <p:spPr>
          <a:ln/>
        </p:spPr>
        <p:txBody>
          <a:bodyPr/>
          <a:lstStyle>
            <a:lvl1pPr>
              <a:defRPr/>
            </a:lvl1pPr>
          </a:lstStyle>
          <a:p>
            <a:fld id="{1B1848F3-8F5E-4BCE-B170-A16D6F615474}" type="slidenum">
              <a:rPr lang="en-US" altLang="en-US"/>
              <a:pPr/>
              <a:t>‹#›</a:t>
            </a:fld>
            <a:endParaRPr lang="en-US" altLang="en-US"/>
          </a:p>
        </p:txBody>
      </p:sp>
    </p:spTree>
    <p:extLst>
      <p:ext uri="{BB962C8B-B14F-4D97-AF65-F5344CB8AC3E}">
        <p14:creationId xmlns:p14="http://schemas.microsoft.com/office/powerpoint/2010/main" val="50680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A77CF949-CE50-4F48-B82E-B1C60FF5712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FC961C39-CB4F-4A60-B69A-BC075131C23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Rectangle 4">
            <a:extLst>
              <a:ext uri="{FF2B5EF4-FFF2-40B4-BE49-F238E27FC236}">
                <a16:creationId xmlns:a16="http://schemas.microsoft.com/office/drawing/2014/main" id="{43874C73-A122-43BD-9370-46A8F87E4B3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C3F4C546-C3DB-4B9B-A283-140D2266C0C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06E11E0C-984C-4D7B-AEAA-758CAF8207B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CFBBC23B-8806-41D2-BC28-35811AEF13FC}" type="slidenum">
              <a:rPr lang="en-US" altLang="en-US"/>
              <a:pPr/>
              <a:t>‹#›</a:t>
            </a:fld>
            <a:endParaRPr lang="en-US" altLang="en-US"/>
          </a:p>
        </p:txBody>
      </p:sp>
      <p:sp>
        <p:nvSpPr>
          <p:cNvPr id="7" name="Text Box 7">
            <a:extLst>
              <a:ext uri="{FF2B5EF4-FFF2-40B4-BE49-F238E27FC236}">
                <a16:creationId xmlns:a16="http://schemas.microsoft.com/office/drawing/2014/main" id="{9B7AD8B3-EDA8-4587-83EE-A25A0C374CDC}"/>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p>
            <a:pPr algn="r">
              <a:defRPr/>
            </a:pPr>
            <a:r>
              <a:rPr lang="en-US" sz="800" b="0" dirty="0">
                <a:solidFill>
                  <a:schemeClr val="bg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E92AB69-559E-47C9-90EB-600F73A5D41B}"/>
              </a:ext>
            </a:extLst>
          </p:cNvPr>
          <p:cNvSpPr>
            <a:spLocks noGrp="1" noChangeArrowheads="1"/>
          </p:cNvSpPr>
          <p:nvPr>
            <p:ph type="ctrTitle"/>
          </p:nvPr>
        </p:nvSpPr>
        <p:spPr>
          <a:xfrm>
            <a:off x="304800" y="1981200"/>
            <a:ext cx="8763000" cy="1470025"/>
          </a:xfrm>
        </p:spPr>
        <p:txBody>
          <a:bodyPr/>
          <a:lstStyle/>
          <a:p>
            <a:pPr eaLnBrk="1" hangingPunct="1"/>
            <a:r>
              <a:rPr lang="en-US" altLang="en-US" sz="5500" b="1">
                <a:solidFill>
                  <a:schemeClr val="tx1"/>
                </a:solidFill>
                <a:latin typeface="Trebuchet MS" panose="020B0603020202020204" pitchFamily="34" charset="0"/>
              </a:rPr>
              <a:t>Unit: Chemical Bonding</a:t>
            </a:r>
          </a:p>
        </p:txBody>
      </p:sp>
      <p:sp>
        <p:nvSpPr>
          <p:cNvPr id="3" name="Rectangle 2">
            <a:extLst>
              <a:ext uri="{FF2B5EF4-FFF2-40B4-BE49-F238E27FC236}">
                <a16:creationId xmlns:a16="http://schemas.microsoft.com/office/drawing/2014/main" id="{74626D9E-2151-46D8-AB93-2D79829F15CD}"/>
              </a:ext>
            </a:extLst>
          </p:cNvPr>
          <p:cNvSpPr txBox="1">
            <a:spLocks noChangeArrowheads="1"/>
          </p:cNvSpPr>
          <p:nvPr/>
        </p:nvSpPr>
        <p:spPr bwMode="auto">
          <a:xfrm>
            <a:off x="3200400" y="2667000"/>
            <a:ext cx="5715000" cy="1470025"/>
          </a:xfrm>
          <a:prstGeom prst="rect">
            <a:avLst/>
          </a:prstGeom>
          <a:noFill/>
          <a:ln w="9525">
            <a:noFill/>
            <a:miter lim="800000"/>
            <a:headEnd/>
            <a:tailEnd/>
          </a:ln>
        </p:spPr>
        <p:txBody>
          <a:bodyPr anchor="ctr"/>
          <a:lstStyle/>
          <a:p>
            <a:pPr algn="r">
              <a:spcBef>
                <a:spcPct val="0"/>
              </a:spcBef>
              <a:defRPr/>
            </a:pPr>
            <a:r>
              <a:rPr lang="en-US" sz="3800" b="0" i="1" kern="0" dirty="0">
                <a:solidFill>
                  <a:schemeClr val="tx1"/>
                </a:solidFill>
                <a:ea typeface="+mj-ea"/>
                <a:cs typeface="+mj-cs"/>
              </a:rPr>
              <a:t>Metallic Bonds</a:t>
            </a:r>
          </a:p>
        </p:txBody>
      </p:sp>
      <p:sp>
        <p:nvSpPr>
          <p:cNvPr id="3076" name="AutoShape 4">
            <a:extLst>
              <a:ext uri="{FF2B5EF4-FFF2-40B4-BE49-F238E27FC236}">
                <a16:creationId xmlns:a16="http://schemas.microsoft.com/office/drawing/2014/main" id="{93733F6A-1245-4F2E-AEA4-CD3B3EEF9212}"/>
              </a:ext>
            </a:extLst>
          </p:cNvPr>
          <p:cNvSpPr>
            <a:spLocks noChangeArrowheads="1"/>
          </p:cNvSpPr>
          <p:nvPr/>
        </p:nvSpPr>
        <p:spPr bwMode="auto">
          <a:xfrm rot="550893">
            <a:off x="5168900" y="825500"/>
            <a:ext cx="3759200" cy="1239838"/>
          </a:xfrm>
          <a:prstGeom prst="irregularSeal1">
            <a:avLst/>
          </a:prstGeom>
          <a:noFill/>
          <a:ln w="25400">
            <a:solidFill>
              <a:srgbClr val="000000"/>
            </a:solidFill>
            <a:miter lim="800000"/>
            <a:headEnd/>
            <a:tailEnd/>
          </a:ln>
          <a:effectLst>
            <a:outerShdw blurRad="50800" dist="38100" dir="2700000" algn="tl" rotWithShape="0">
              <a:prstClr val="black">
                <a:alpha val="40000"/>
              </a:prstClr>
            </a:outerShdw>
          </a:effectLst>
        </p:spPr>
        <p:txBody>
          <a:bodyPr anchor="ctr"/>
          <a:lstStyle/>
          <a:p>
            <a:pPr>
              <a:spcAft>
                <a:spcPts val="1000"/>
              </a:spcAft>
              <a:defRPr/>
            </a:pPr>
            <a:r>
              <a:rPr lang="en-US" sz="2400" dirty="0">
                <a:solidFill>
                  <a:schemeClr val="tx1"/>
                </a:solidFill>
                <a:latin typeface="Script MT Bold" pitchFamily="66" charset="0"/>
              </a:rPr>
              <a:t>Day 6 - Notes</a:t>
            </a:r>
          </a:p>
        </p:txBody>
      </p:sp>
      <p:pic>
        <p:nvPicPr>
          <p:cNvPr id="5" name="Picture 7" descr="C:\Users\Karen\AppData\Local\Microsoft\Windows\Temporary Internet Files\Content.IE5\WXWBRAY4\MC900237945[1].wmf">
            <a:extLst>
              <a:ext uri="{FF2B5EF4-FFF2-40B4-BE49-F238E27FC236}">
                <a16:creationId xmlns:a16="http://schemas.microsoft.com/office/drawing/2014/main" id="{64C4CB8B-4071-4C31-A9C0-9757FB5DB81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4491038"/>
            <a:ext cx="2857500" cy="23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3223EB-71D5-401F-AE15-4E016820F539}"/>
              </a:ext>
            </a:extLst>
          </p:cNvPr>
          <p:cNvSpPr txBox="1">
            <a:spLocks/>
          </p:cNvSpPr>
          <p:nvPr/>
        </p:nvSpPr>
        <p:spPr bwMode="auto">
          <a:xfrm>
            <a:off x="342900" y="2000250"/>
            <a:ext cx="8458200" cy="2857500"/>
          </a:xfrm>
          <a:prstGeom prst="rect">
            <a:avLst/>
          </a:prstGeom>
          <a:solidFill>
            <a:schemeClr val="bg1">
              <a:alpha val="70195"/>
            </a:schemeClr>
          </a:solidFill>
          <a:ln w="38100">
            <a:noFill/>
            <a:miter lim="800000"/>
            <a:headEnd/>
            <a:tailEnd/>
          </a:ln>
        </p:spPr>
        <p:txBody>
          <a:bodyPr vert="horz" wrap="none" lIns="91440" tIns="0" rIns="91440" bIns="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11500" b="1" dirty="0">
                <a:latin typeface="Trebuchet MS" panose="020B0603020202020204" pitchFamily="34" charset="0"/>
              </a:rPr>
              <a:t>Questions?</a:t>
            </a:r>
          </a:p>
          <a:p>
            <a:pPr eaLnBrk="1" hangingPunct="1"/>
            <a:r>
              <a:rPr lang="en-US" altLang="en-US" b="0" i="1" dirty="0">
                <a:solidFill>
                  <a:srgbClr val="0000FF"/>
                </a:solidFill>
                <a:latin typeface="Trebuchet MS" panose="020B0603020202020204" pitchFamily="34" charset="0"/>
              </a:rPr>
              <a:t>Begin Worksheet #3</a:t>
            </a:r>
          </a:p>
        </p:txBody>
      </p:sp>
    </p:spTree>
    <p:extLst>
      <p:ext uri="{BB962C8B-B14F-4D97-AF65-F5344CB8AC3E}">
        <p14:creationId xmlns:p14="http://schemas.microsoft.com/office/powerpoint/2010/main" val="160220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4FEEAFF0-838D-449C-B96B-FB1A10FB1869}"/>
              </a:ext>
            </a:extLst>
          </p:cNvPr>
          <p:cNvSpPr>
            <a:spLocks noGrp="1" noChangeArrowheads="1"/>
          </p:cNvSpPr>
          <p:nvPr>
            <p:ph type="title"/>
          </p:nvPr>
        </p:nvSpPr>
        <p:spPr>
          <a:xfrm>
            <a:off x="123825" y="139700"/>
            <a:ext cx="8915400" cy="1143000"/>
          </a:xfrm>
        </p:spPr>
        <p:txBody>
          <a:bodyPr/>
          <a:lstStyle/>
          <a:p>
            <a:pPr eaLnBrk="1" hangingPunct="1"/>
            <a:r>
              <a:rPr lang="en-US" altLang="en-US" sz="4000" b="1" dirty="0">
                <a:solidFill>
                  <a:srgbClr val="0000FF"/>
                </a:solidFill>
                <a:latin typeface="Trebuchet MS" panose="020B0603020202020204" pitchFamily="34" charset="0"/>
              </a:rPr>
              <a:t>After today, you should be able to…</a:t>
            </a:r>
          </a:p>
        </p:txBody>
      </p:sp>
      <p:sp>
        <p:nvSpPr>
          <p:cNvPr id="2051" name="Rectangle 5">
            <a:extLst>
              <a:ext uri="{FF2B5EF4-FFF2-40B4-BE49-F238E27FC236}">
                <a16:creationId xmlns:a16="http://schemas.microsoft.com/office/drawing/2014/main" id="{23C8704F-48C8-4AB9-B1A9-AE10DFDDEA8F}"/>
              </a:ext>
            </a:extLst>
          </p:cNvPr>
          <p:cNvSpPr>
            <a:spLocks noGrp="1" noChangeArrowheads="1"/>
          </p:cNvSpPr>
          <p:nvPr>
            <p:ph type="body" idx="1"/>
          </p:nvPr>
        </p:nvSpPr>
        <p:spPr>
          <a:xfrm>
            <a:off x="180975" y="1143000"/>
            <a:ext cx="8763000" cy="4525963"/>
          </a:xfrm>
        </p:spPr>
        <p:txBody>
          <a:bodyPr/>
          <a:lstStyle/>
          <a:p>
            <a:r>
              <a:rPr lang="en-US" altLang="en-US" sz="3600" dirty="0">
                <a:latin typeface="Trebuchet MS" panose="020B0603020202020204" pitchFamily="34" charset="0"/>
              </a:rPr>
              <a:t>Explain properties of metallic bonds</a:t>
            </a:r>
          </a:p>
          <a:p>
            <a:r>
              <a:rPr lang="en-US" altLang="en-US" sz="3600" dirty="0">
                <a:latin typeface="Trebuchet MS" panose="020B0603020202020204" pitchFamily="34" charset="0"/>
              </a:rPr>
              <a:t>Identify metallic bonds</a:t>
            </a:r>
          </a:p>
          <a:p>
            <a:r>
              <a:rPr lang="en-US" altLang="en-US" sz="3600" dirty="0">
                <a:latin typeface="Trebuchet MS" panose="020B0603020202020204" pitchFamily="34" charset="0"/>
              </a:rPr>
              <a:t>Differentiate between metallic, covalent, and ionic bonds</a:t>
            </a:r>
            <a:endParaRPr lang="en-US" altLang="en-US" sz="4400" dirty="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78FF9-B403-4961-BA2C-81A32B624D40}"/>
              </a:ext>
            </a:extLst>
          </p:cNvPr>
          <p:cNvSpPr>
            <a:spLocks noGrp="1"/>
          </p:cNvSpPr>
          <p:nvPr>
            <p:ph type="title"/>
          </p:nvPr>
        </p:nvSpPr>
        <p:spPr>
          <a:xfrm>
            <a:off x="457200" y="274638"/>
            <a:ext cx="8229600" cy="1143000"/>
          </a:xfrm>
        </p:spPr>
        <p:txBody>
          <a:bodyPr wrap="square" anchor="ctr">
            <a:normAutofit/>
          </a:bodyPr>
          <a:lstStyle/>
          <a:p>
            <a:r>
              <a:rPr lang="en-US" spc="-10" dirty="0"/>
              <a:t>Metallic</a:t>
            </a:r>
            <a:r>
              <a:rPr lang="en-US" spc="-40" dirty="0"/>
              <a:t> </a:t>
            </a:r>
            <a:r>
              <a:rPr lang="en-US" dirty="0"/>
              <a:t>Bonds</a:t>
            </a:r>
          </a:p>
        </p:txBody>
      </p:sp>
      <p:sp>
        <p:nvSpPr>
          <p:cNvPr id="3" name="Content Placeholder 2">
            <a:extLst>
              <a:ext uri="{FF2B5EF4-FFF2-40B4-BE49-F238E27FC236}">
                <a16:creationId xmlns:a16="http://schemas.microsoft.com/office/drawing/2014/main" id="{9805460B-8858-4850-A029-2C9C4C122C6E}"/>
              </a:ext>
            </a:extLst>
          </p:cNvPr>
          <p:cNvSpPr>
            <a:spLocks noGrp="1"/>
          </p:cNvSpPr>
          <p:nvPr>
            <p:ph sz="half" idx="1"/>
          </p:nvPr>
        </p:nvSpPr>
        <p:spPr>
          <a:xfrm>
            <a:off x="457200" y="1600200"/>
            <a:ext cx="4038600" cy="4525963"/>
          </a:xfrm>
        </p:spPr>
        <p:txBody>
          <a:bodyPr wrap="square" anchor="t">
            <a:normAutofit/>
          </a:bodyPr>
          <a:lstStyle/>
          <a:p>
            <a:r>
              <a:rPr lang="en-US" dirty="0"/>
              <a:t>In </a:t>
            </a:r>
            <a:r>
              <a:rPr lang="en-US" spc="-15" dirty="0"/>
              <a:t>metals </a:t>
            </a:r>
            <a:r>
              <a:rPr lang="en-US" dirty="0"/>
              <a:t>the </a:t>
            </a:r>
            <a:r>
              <a:rPr lang="en-US" spc="-10" dirty="0">
                <a:solidFill>
                  <a:srgbClr val="0000FF"/>
                </a:solidFill>
              </a:rPr>
              <a:t>outer</a:t>
            </a:r>
            <a:r>
              <a:rPr lang="en-US" spc="-10" dirty="0"/>
              <a:t> energy </a:t>
            </a:r>
            <a:r>
              <a:rPr lang="en-US" spc="-800" dirty="0"/>
              <a:t> </a:t>
            </a:r>
            <a:r>
              <a:rPr lang="en-US" dirty="0"/>
              <a:t>l</a:t>
            </a:r>
            <a:r>
              <a:rPr lang="en-US" spc="-20" dirty="0"/>
              <a:t>e</a:t>
            </a:r>
            <a:r>
              <a:rPr lang="en-US" spc="-35" dirty="0"/>
              <a:t>v</a:t>
            </a:r>
            <a:r>
              <a:rPr lang="en-US" dirty="0"/>
              <a:t>els</a:t>
            </a:r>
            <a:r>
              <a:rPr lang="en-US" spc="-20" dirty="0"/>
              <a:t> </a:t>
            </a:r>
            <a:r>
              <a:rPr lang="en-US" spc="-45" dirty="0"/>
              <a:t>t</a:t>
            </a:r>
            <a:r>
              <a:rPr lang="en-US" dirty="0"/>
              <a:t>end</a:t>
            </a:r>
            <a:r>
              <a:rPr lang="en-US" spc="-15" dirty="0"/>
              <a:t> </a:t>
            </a:r>
            <a:r>
              <a:rPr lang="en-US" spc="-45" dirty="0"/>
              <a:t>t</a:t>
            </a:r>
            <a:r>
              <a:rPr lang="en-US" dirty="0"/>
              <a:t>o</a:t>
            </a:r>
            <a:r>
              <a:rPr lang="en-US" spc="-10" dirty="0"/>
              <a:t> </a:t>
            </a:r>
            <a:r>
              <a:rPr lang="en-US" spc="-20" dirty="0"/>
              <a:t>o</a:t>
            </a:r>
            <a:r>
              <a:rPr lang="en-US" spc="-35" dirty="0"/>
              <a:t>v</a:t>
            </a:r>
            <a:r>
              <a:rPr lang="en-US" dirty="0"/>
              <a:t>erlap.	</a:t>
            </a:r>
            <a:r>
              <a:rPr lang="en-US" spc="-5" dirty="0"/>
              <a:t>The  </a:t>
            </a:r>
            <a:r>
              <a:rPr lang="en-US" spc="-10" dirty="0">
                <a:solidFill>
                  <a:srgbClr val="0000FF"/>
                </a:solidFill>
              </a:rPr>
              <a:t>valence</a:t>
            </a:r>
            <a:r>
              <a:rPr lang="en-US" spc="-10" dirty="0"/>
              <a:t> electrons then </a:t>
            </a:r>
            <a:r>
              <a:rPr lang="en-US" spc="-5" dirty="0"/>
              <a:t> </a:t>
            </a:r>
            <a:r>
              <a:rPr lang="en-US" spc="-10" dirty="0"/>
              <a:t>moves </a:t>
            </a:r>
            <a:r>
              <a:rPr lang="en-US" dirty="0"/>
              <a:t>about a </a:t>
            </a:r>
            <a:r>
              <a:rPr lang="en-US" spc="-15" dirty="0"/>
              <a:t>group </a:t>
            </a:r>
            <a:r>
              <a:rPr lang="en-US" spc="-5" dirty="0"/>
              <a:t>of </a:t>
            </a:r>
            <a:r>
              <a:rPr lang="en-US" dirty="0"/>
              <a:t> </a:t>
            </a:r>
            <a:r>
              <a:rPr lang="en-US" spc="-20" dirty="0"/>
              <a:t>metal</a:t>
            </a:r>
            <a:r>
              <a:rPr lang="en-US" spc="-15" dirty="0"/>
              <a:t> </a:t>
            </a:r>
            <a:r>
              <a:rPr lang="en-US" spc="-20" dirty="0"/>
              <a:t>atoms,</a:t>
            </a:r>
            <a:r>
              <a:rPr lang="en-US" spc="-5" dirty="0"/>
              <a:t> </a:t>
            </a:r>
            <a:r>
              <a:rPr lang="en-US" dirty="0"/>
              <a:t>making</a:t>
            </a:r>
            <a:r>
              <a:rPr lang="en-US" spc="-5" dirty="0"/>
              <a:t> </a:t>
            </a:r>
            <a:r>
              <a:rPr lang="en-US" spc="-10" dirty="0"/>
              <a:t>the </a:t>
            </a:r>
            <a:r>
              <a:rPr lang="en-US" spc="-5" dirty="0"/>
              <a:t> </a:t>
            </a:r>
            <a:r>
              <a:rPr lang="en-US" spc="-15" dirty="0"/>
              <a:t>metals</a:t>
            </a:r>
            <a:r>
              <a:rPr lang="en-US" spc="-10" dirty="0"/>
              <a:t> </a:t>
            </a:r>
            <a:r>
              <a:rPr lang="en-US" spc="-10" dirty="0">
                <a:solidFill>
                  <a:srgbClr val="0000FF"/>
                </a:solidFill>
              </a:rPr>
              <a:t>positively</a:t>
            </a:r>
            <a:r>
              <a:rPr lang="en-US" spc="-25" dirty="0">
                <a:solidFill>
                  <a:srgbClr val="0000FF"/>
                </a:solidFill>
              </a:rPr>
              <a:t> </a:t>
            </a:r>
            <a:r>
              <a:rPr lang="en-US" spc="-10" dirty="0">
                <a:solidFill>
                  <a:srgbClr val="0000FF"/>
                </a:solidFill>
              </a:rPr>
              <a:t>charged</a:t>
            </a:r>
            <a:r>
              <a:rPr lang="en-US" spc="-10" dirty="0"/>
              <a:t>.</a:t>
            </a:r>
            <a:endParaRPr lang="en-US" dirty="0"/>
          </a:p>
          <a:p>
            <a:endParaRPr lang="en-US" dirty="0"/>
          </a:p>
        </p:txBody>
      </p:sp>
      <p:pic>
        <p:nvPicPr>
          <p:cNvPr id="6" name="object 4">
            <a:extLst>
              <a:ext uri="{FF2B5EF4-FFF2-40B4-BE49-F238E27FC236}">
                <a16:creationId xmlns:a16="http://schemas.microsoft.com/office/drawing/2014/main" id="{1EAA46F8-E904-4538-A46C-37179BA178C0}"/>
              </a:ext>
            </a:extLst>
          </p:cNvPr>
          <p:cNvPicPr/>
          <p:nvPr/>
        </p:nvPicPr>
        <p:blipFill>
          <a:blip r:embed="rId2" cstate="print"/>
          <a:stretch>
            <a:fillRect/>
          </a:stretch>
        </p:blipFill>
        <p:spPr>
          <a:xfrm>
            <a:off x="4648200" y="1761701"/>
            <a:ext cx="4038600" cy="4202961"/>
          </a:xfrm>
          <a:prstGeom prst="rect">
            <a:avLst/>
          </a:prstGeom>
          <a:noFill/>
        </p:spPr>
      </p:pic>
    </p:spTree>
    <p:extLst>
      <p:ext uri="{BB962C8B-B14F-4D97-AF65-F5344CB8AC3E}">
        <p14:creationId xmlns:p14="http://schemas.microsoft.com/office/powerpoint/2010/main" val="117180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39A1A-E0CB-49E0-8A37-B35EDBF38F28}"/>
              </a:ext>
            </a:extLst>
          </p:cNvPr>
          <p:cNvSpPr>
            <a:spLocks noGrp="1"/>
          </p:cNvSpPr>
          <p:nvPr>
            <p:ph type="title"/>
          </p:nvPr>
        </p:nvSpPr>
        <p:spPr>
          <a:xfrm>
            <a:off x="457200" y="274638"/>
            <a:ext cx="8229600" cy="1143000"/>
          </a:xfrm>
        </p:spPr>
        <p:txBody>
          <a:bodyPr wrap="square" anchor="ctr">
            <a:normAutofit/>
          </a:bodyPr>
          <a:lstStyle/>
          <a:p>
            <a:r>
              <a:rPr lang="en-US" spc="-10" dirty="0"/>
              <a:t>Metallic</a:t>
            </a:r>
            <a:r>
              <a:rPr lang="en-US" spc="-40" dirty="0"/>
              <a:t> </a:t>
            </a:r>
            <a:r>
              <a:rPr lang="en-US" dirty="0"/>
              <a:t>Bonds</a:t>
            </a:r>
          </a:p>
        </p:txBody>
      </p:sp>
      <p:pic>
        <p:nvPicPr>
          <p:cNvPr id="4" name="object 4">
            <a:extLst>
              <a:ext uri="{FF2B5EF4-FFF2-40B4-BE49-F238E27FC236}">
                <a16:creationId xmlns:a16="http://schemas.microsoft.com/office/drawing/2014/main" id="{D874ABDE-18A9-4E49-8455-E3958E2297FF}"/>
              </a:ext>
            </a:extLst>
          </p:cNvPr>
          <p:cNvPicPr/>
          <p:nvPr/>
        </p:nvPicPr>
        <p:blipFill>
          <a:blip r:embed="rId2" cstate="print"/>
          <a:stretch>
            <a:fillRect/>
          </a:stretch>
        </p:blipFill>
        <p:spPr>
          <a:xfrm>
            <a:off x="457200" y="1738983"/>
            <a:ext cx="4038600" cy="4248397"/>
          </a:xfrm>
          <a:prstGeom prst="rect">
            <a:avLst/>
          </a:prstGeom>
          <a:noFill/>
        </p:spPr>
      </p:pic>
      <p:sp>
        <p:nvSpPr>
          <p:cNvPr id="3" name="Content Placeholder 2">
            <a:extLst>
              <a:ext uri="{FF2B5EF4-FFF2-40B4-BE49-F238E27FC236}">
                <a16:creationId xmlns:a16="http://schemas.microsoft.com/office/drawing/2014/main" id="{7DB2A3F7-96CF-4B74-9285-D19FE9C81205}"/>
              </a:ext>
            </a:extLst>
          </p:cNvPr>
          <p:cNvSpPr>
            <a:spLocks noGrp="1"/>
          </p:cNvSpPr>
          <p:nvPr>
            <p:ph sz="half" idx="2"/>
          </p:nvPr>
        </p:nvSpPr>
        <p:spPr>
          <a:xfrm>
            <a:off x="4648200" y="1600200"/>
            <a:ext cx="4038600" cy="4525963"/>
          </a:xfrm>
        </p:spPr>
        <p:txBody>
          <a:bodyPr wrap="square" anchor="t">
            <a:normAutofit/>
          </a:bodyPr>
          <a:lstStyle/>
          <a:p>
            <a:r>
              <a:rPr lang="en-US" spc="-5" dirty="0"/>
              <a:t>The </a:t>
            </a:r>
            <a:r>
              <a:rPr lang="en-US" spc="-10" dirty="0">
                <a:solidFill>
                  <a:srgbClr val="0000FF"/>
                </a:solidFill>
              </a:rPr>
              <a:t>positively charged </a:t>
            </a:r>
            <a:r>
              <a:rPr lang="en-US" spc="-20" dirty="0">
                <a:solidFill>
                  <a:srgbClr val="0000FF"/>
                </a:solidFill>
              </a:rPr>
              <a:t>metal </a:t>
            </a:r>
            <a:r>
              <a:rPr lang="en-US" spc="-15" dirty="0">
                <a:solidFill>
                  <a:srgbClr val="0000FF"/>
                </a:solidFill>
              </a:rPr>
              <a:t> </a:t>
            </a:r>
            <a:r>
              <a:rPr lang="en-US" dirty="0">
                <a:solidFill>
                  <a:srgbClr val="0000FF"/>
                </a:solidFill>
              </a:rPr>
              <a:t>ion </a:t>
            </a:r>
            <a:r>
              <a:rPr lang="en-US" spc="-10" dirty="0"/>
              <a:t>then </a:t>
            </a:r>
            <a:r>
              <a:rPr lang="en-US" spc="-25" dirty="0"/>
              <a:t>attracts </a:t>
            </a:r>
            <a:r>
              <a:rPr lang="en-US" spc="-10" dirty="0"/>
              <a:t>electrons </a:t>
            </a:r>
            <a:r>
              <a:rPr lang="en-US" spc="-5" dirty="0"/>
              <a:t> f</a:t>
            </a:r>
            <a:r>
              <a:rPr lang="en-US" spc="-55" dirty="0"/>
              <a:t>r</a:t>
            </a:r>
            <a:r>
              <a:rPr lang="en-US" spc="-5" dirty="0"/>
              <a:t>o</a:t>
            </a:r>
            <a:r>
              <a:rPr lang="en-US" dirty="0"/>
              <a:t>m</a:t>
            </a:r>
            <a:r>
              <a:rPr lang="en-US" spc="-5" dirty="0"/>
              <a:t> o</a:t>
            </a:r>
            <a:r>
              <a:rPr lang="en-US" spc="-20" dirty="0"/>
              <a:t>t</a:t>
            </a:r>
            <a:r>
              <a:rPr lang="en-US" spc="-5" dirty="0"/>
              <a:t>he</a:t>
            </a:r>
            <a:r>
              <a:rPr lang="en-US" dirty="0"/>
              <a:t>r</a:t>
            </a:r>
            <a:r>
              <a:rPr lang="en-US" spc="-25" dirty="0"/>
              <a:t> </a:t>
            </a:r>
            <a:r>
              <a:rPr lang="en-US" dirty="0"/>
              <a:t>m</a:t>
            </a:r>
            <a:r>
              <a:rPr lang="en-US" spc="-25" dirty="0"/>
              <a:t>e</a:t>
            </a:r>
            <a:r>
              <a:rPr lang="en-US" spc="-55" dirty="0"/>
              <a:t>t</a:t>
            </a:r>
            <a:r>
              <a:rPr lang="en-US" dirty="0"/>
              <a:t>al</a:t>
            </a:r>
            <a:r>
              <a:rPr lang="en-US" spc="-5" dirty="0"/>
              <a:t> </a:t>
            </a:r>
            <a:r>
              <a:rPr lang="en-US" spc="-30" dirty="0"/>
              <a:t>a</a:t>
            </a:r>
            <a:r>
              <a:rPr lang="en-US" spc="-45" dirty="0"/>
              <a:t>t</a:t>
            </a:r>
            <a:r>
              <a:rPr lang="en-US" spc="-5" dirty="0"/>
              <a:t>oms</a:t>
            </a:r>
            <a:r>
              <a:rPr lang="en-US" dirty="0"/>
              <a:t>.	</a:t>
            </a:r>
            <a:r>
              <a:rPr lang="en-US" spc="-5" dirty="0"/>
              <a:t>T</a:t>
            </a:r>
            <a:r>
              <a:rPr lang="en-US" spc="5" dirty="0"/>
              <a:t>h</a:t>
            </a:r>
            <a:r>
              <a:rPr lang="en-US" dirty="0"/>
              <a:t>e  </a:t>
            </a:r>
            <a:r>
              <a:rPr lang="en-US" spc="-20" dirty="0"/>
              <a:t>attraction </a:t>
            </a:r>
            <a:r>
              <a:rPr lang="en-US" spc="-5" dirty="0"/>
              <a:t>of </a:t>
            </a:r>
            <a:r>
              <a:rPr lang="en-US" dirty="0"/>
              <a:t>a </a:t>
            </a:r>
            <a:r>
              <a:rPr lang="en-US" spc="-10" dirty="0"/>
              <a:t>positive </a:t>
            </a:r>
            <a:r>
              <a:rPr lang="en-US" spc="-5" dirty="0"/>
              <a:t> </a:t>
            </a:r>
            <a:r>
              <a:rPr lang="en-US" spc="-10" dirty="0"/>
              <a:t>metallic</a:t>
            </a:r>
            <a:r>
              <a:rPr lang="en-US" spc="-15" dirty="0"/>
              <a:t> </a:t>
            </a:r>
            <a:r>
              <a:rPr lang="en-US" dirty="0"/>
              <a:t>ion</a:t>
            </a:r>
            <a:r>
              <a:rPr lang="en-US" spc="-5" dirty="0"/>
              <a:t> </a:t>
            </a:r>
            <a:r>
              <a:rPr lang="en-US" spc="-30" dirty="0"/>
              <a:t>for</a:t>
            </a:r>
            <a:r>
              <a:rPr lang="en-US" spc="-15" dirty="0"/>
              <a:t> </a:t>
            </a:r>
            <a:r>
              <a:rPr lang="en-US" spc="-15" dirty="0">
                <a:solidFill>
                  <a:srgbClr val="0000FF"/>
                </a:solidFill>
              </a:rPr>
              <a:t>delocalized </a:t>
            </a:r>
            <a:r>
              <a:rPr lang="en-US" spc="-10" dirty="0">
                <a:solidFill>
                  <a:srgbClr val="0000FF"/>
                </a:solidFill>
              </a:rPr>
              <a:t> </a:t>
            </a:r>
            <a:r>
              <a:rPr lang="en-US" spc="-5" dirty="0">
                <a:solidFill>
                  <a:srgbClr val="0000FF"/>
                </a:solidFill>
              </a:rPr>
              <a:t>(mobile</a:t>
            </a:r>
            <a:r>
              <a:rPr lang="en-US" spc="-5" dirty="0"/>
              <a:t>) </a:t>
            </a:r>
            <a:r>
              <a:rPr lang="en-US" spc="-10" dirty="0"/>
              <a:t>electrons </a:t>
            </a:r>
            <a:r>
              <a:rPr lang="en-US" dirty="0"/>
              <a:t>is </a:t>
            </a:r>
            <a:r>
              <a:rPr lang="en-US" spc="-5" dirty="0"/>
              <a:t>called </a:t>
            </a:r>
            <a:r>
              <a:rPr lang="en-US" dirty="0">
                <a:solidFill>
                  <a:srgbClr val="0000FF"/>
                </a:solidFill>
              </a:rPr>
              <a:t>a </a:t>
            </a:r>
            <a:r>
              <a:rPr lang="en-US" spc="5" dirty="0">
                <a:solidFill>
                  <a:srgbClr val="0000FF"/>
                </a:solidFill>
              </a:rPr>
              <a:t> </a:t>
            </a:r>
            <a:r>
              <a:rPr lang="en-US" spc="-10" dirty="0">
                <a:solidFill>
                  <a:srgbClr val="0000FF"/>
                </a:solidFill>
              </a:rPr>
              <a:t>metallic</a:t>
            </a:r>
            <a:r>
              <a:rPr lang="en-US" spc="-5" dirty="0">
                <a:solidFill>
                  <a:srgbClr val="0000FF"/>
                </a:solidFill>
              </a:rPr>
              <a:t> bond</a:t>
            </a:r>
            <a:r>
              <a:rPr lang="en-US" spc="-5" dirty="0"/>
              <a:t>.</a:t>
            </a:r>
            <a:endParaRPr lang="en-US" dirty="0"/>
          </a:p>
          <a:p>
            <a:endParaRPr lang="en-US" dirty="0"/>
          </a:p>
        </p:txBody>
      </p:sp>
    </p:spTree>
    <p:extLst>
      <p:ext uri="{BB962C8B-B14F-4D97-AF65-F5344CB8AC3E}">
        <p14:creationId xmlns:p14="http://schemas.microsoft.com/office/powerpoint/2010/main" val="274717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6FA0-D81E-4A9A-A852-8C3E5C656D04}"/>
              </a:ext>
            </a:extLst>
          </p:cNvPr>
          <p:cNvSpPr>
            <a:spLocks noGrp="1"/>
          </p:cNvSpPr>
          <p:nvPr>
            <p:ph type="title"/>
          </p:nvPr>
        </p:nvSpPr>
        <p:spPr/>
        <p:txBody>
          <a:bodyPr/>
          <a:lstStyle/>
          <a:p>
            <a:r>
              <a:rPr lang="en-US" spc="-10" dirty="0"/>
              <a:t>The electron sea model</a:t>
            </a:r>
            <a:endParaRPr lang="en-US" dirty="0"/>
          </a:p>
        </p:txBody>
      </p:sp>
      <p:sp>
        <p:nvSpPr>
          <p:cNvPr id="3" name="Content Placeholder 2">
            <a:extLst>
              <a:ext uri="{FF2B5EF4-FFF2-40B4-BE49-F238E27FC236}">
                <a16:creationId xmlns:a16="http://schemas.microsoft.com/office/drawing/2014/main" id="{28EBC477-5E88-4BED-9049-6D4B170193E9}"/>
              </a:ext>
            </a:extLst>
          </p:cNvPr>
          <p:cNvSpPr>
            <a:spLocks noGrp="1"/>
          </p:cNvSpPr>
          <p:nvPr>
            <p:ph idx="1"/>
          </p:nvPr>
        </p:nvSpPr>
        <p:spPr/>
        <p:txBody>
          <a:bodyPr/>
          <a:lstStyle/>
          <a:p>
            <a:r>
              <a:rPr lang="en-US" sz="3200" spc="-5" dirty="0">
                <a:latin typeface="Calibri"/>
                <a:cs typeface="Calibri"/>
              </a:rPr>
              <a:t>The</a:t>
            </a:r>
            <a:r>
              <a:rPr lang="en-US" sz="3200" spc="100" dirty="0">
                <a:latin typeface="Calibri"/>
                <a:cs typeface="Calibri"/>
              </a:rPr>
              <a:t> </a:t>
            </a:r>
            <a:r>
              <a:rPr lang="en-US" sz="3200" spc="-15" dirty="0">
                <a:solidFill>
                  <a:srgbClr val="0000FF"/>
                </a:solidFill>
                <a:latin typeface="Calibri"/>
                <a:cs typeface="Calibri"/>
              </a:rPr>
              <a:t>electron</a:t>
            </a:r>
            <a:r>
              <a:rPr lang="en-US" sz="3200" spc="95" dirty="0">
                <a:solidFill>
                  <a:srgbClr val="0000FF"/>
                </a:solidFill>
                <a:latin typeface="Calibri"/>
                <a:cs typeface="Calibri"/>
              </a:rPr>
              <a:t> </a:t>
            </a:r>
            <a:r>
              <a:rPr lang="en-US" sz="3200" spc="-5" dirty="0">
                <a:solidFill>
                  <a:srgbClr val="0000FF"/>
                </a:solidFill>
                <a:latin typeface="Calibri"/>
                <a:cs typeface="Calibri"/>
              </a:rPr>
              <a:t>sea</a:t>
            </a:r>
            <a:r>
              <a:rPr lang="en-US" sz="3200" spc="105" dirty="0">
                <a:solidFill>
                  <a:srgbClr val="0000FF"/>
                </a:solidFill>
                <a:latin typeface="Calibri"/>
                <a:cs typeface="Calibri"/>
              </a:rPr>
              <a:t> </a:t>
            </a:r>
            <a:r>
              <a:rPr lang="en-US" sz="3200" dirty="0">
                <a:latin typeface="Calibri"/>
                <a:cs typeface="Calibri"/>
              </a:rPr>
              <a:t>model</a:t>
            </a:r>
            <a:r>
              <a:rPr lang="en-US" sz="3200" spc="100" dirty="0">
                <a:latin typeface="Calibri"/>
                <a:cs typeface="Calibri"/>
              </a:rPr>
              <a:t> </a:t>
            </a:r>
            <a:r>
              <a:rPr lang="en-US" sz="3200" spc="-15" dirty="0">
                <a:latin typeface="Calibri"/>
                <a:cs typeface="Calibri"/>
              </a:rPr>
              <a:t>proposes</a:t>
            </a:r>
            <a:r>
              <a:rPr lang="en-US" sz="3200" spc="105" dirty="0">
                <a:latin typeface="Calibri"/>
                <a:cs typeface="Calibri"/>
              </a:rPr>
              <a:t> </a:t>
            </a:r>
            <a:r>
              <a:rPr lang="en-US" sz="3200" spc="-15" dirty="0">
                <a:latin typeface="Calibri"/>
                <a:cs typeface="Calibri"/>
              </a:rPr>
              <a:t>that </a:t>
            </a:r>
            <a:r>
              <a:rPr lang="en-US" sz="3200" spc="-10" dirty="0">
                <a:latin typeface="Calibri"/>
                <a:cs typeface="Calibri"/>
              </a:rPr>
              <a:t> </a:t>
            </a:r>
            <a:r>
              <a:rPr lang="en-US" sz="3200" dirty="0">
                <a:latin typeface="Calibri"/>
                <a:cs typeface="Calibri"/>
              </a:rPr>
              <a:t>all </a:t>
            </a:r>
            <a:r>
              <a:rPr lang="en-US" sz="3200" spc="-20" dirty="0">
                <a:latin typeface="Calibri"/>
                <a:cs typeface="Calibri"/>
              </a:rPr>
              <a:t>metal atoms </a:t>
            </a:r>
            <a:r>
              <a:rPr lang="en-US" sz="3200" spc="-10" dirty="0">
                <a:latin typeface="Calibri"/>
                <a:cs typeface="Calibri"/>
              </a:rPr>
              <a:t>contribute </a:t>
            </a:r>
            <a:r>
              <a:rPr lang="en-US" sz="3200" dirty="0">
                <a:solidFill>
                  <a:srgbClr val="0000FF"/>
                </a:solidFill>
                <a:latin typeface="Calibri"/>
                <a:cs typeface="Calibri"/>
              </a:rPr>
              <a:t>their </a:t>
            </a:r>
            <a:r>
              <a:rPr lang="en-US" sz="3200" spc="-10" dirty="0">
                <a:solidFill>
                  <a:srgbClr val="0000FF"/>
                </a:solidFill>
                <a:latin typeface="Calibri"/>
                <a:cs typeface="Calibri"/>
              </a:rPr>
              <a:t>valence </a:t>
            </a:r>
            <a:r>
              <a:rPr lang="en-US" sz="3200" spc="-800" dirty="0">
                <a:solidFill>
                  <a:srgbClr val="0000FF"/>
                </a:solidFill>
                <a:latin typeface="Calibri"/>
                <a:cs typeface="Calibri"/>
              </a:rPr>
              <a:t> </a:t>
            </a:r>
            <a:r>
              <a:rPr lang="en-US" sz="3200" spc="-10" dirty="0">
                <a:solidFill>
                  <a:srgbClr val="0000FF"/>
                </a:solidFill>
                <a:latin typeface="Calibri"/>
                <a:cs typeface="Calibri"/>
              </a:rPr>
              <a:t>electrons</a:t>
            </a:r>
            <a:r>
              <a:rPr lang="en-US" sz="3200" spc="-20" dirty="0">
                <a:solidFill>
                  <a:srgbClr val="0000FF"/>
                </a:solidFill>
                <a:latin typeface="Calibri"/>
                <a:cs typeface="Calibri"/>
              </a:rPr>
              <a:t> </a:t>
            </a:r>
            <a:r>
              <a:rPr lang="en-US" sz="3200" spc="-25" dirty="0">
                <a:latin typeface="Calibri"/>
                <a:cs typeface="Calibri"/>
              </a:rPr>
              <a:t>to</a:t>
            </a:r>
            <a:r>
              <a:rPr lang="en-US" sz="3200" spc="-10" dirty="0">
                <a:latin typeface="Calibri"/>
                <a:cs typeface="Calibri"/>
              </a:rPr>
              <a:t> </a:t>
            </a:r>
            <a:r>
              <a:rPr lang="en-US" sz="3200" spc="-20" dirty="0">
                <a:latin typeface="Calibri"/>
                <a:cs typeface="Calibri"/>
              </a:rPr>
              <a:t>form</a:t>
            </a:r>
            <a:r>
              <a:rPr lang="en-US" sz="3200" spc="-30" dirty="0">
                <a:latin typeface="Calibri"/>
                <a:cs typeface="Calibri"/>
              </a:rPr>
              <a:t> </a:t>
            </a:r>
            <a:r>
              <a:rPr lang="en-US" sz="3200" dirty="0">
                <a:latin typeface="Calibri"/>
                <a:cs typeface="Calibri"/>
              </a:rPr>
              <a:t>a </a:t>
            </a:r>
            <a:r>
              <a:rPr lang="en-US" sz="3200" spc="-20" dirty="0">
                <a:solidFill>
                  <a:srgbClr val="0000FF"/>
                </a:solidFill>
                <a:latin typeface="Calibri"/>
                <a:cs typeface="Calibri"/>
              </a:rPr>
              <a:t>“sea”</a:t>
            </a:r>
            <a:r>
              <a:rPr lang="en-US" sz="3200" spc="-10" dirty="0">
                <a:solidFill>
                  <a:srgbClr val="0000FF"/>
                </a:solidFill>
                <a:latin typeface="Calibri"/>
                <a:cs typeface="Calibri"/>
              </a:rPr>
              <a:t> </a:t>
            </a:r>
            <a:r>
              <a:rPr lang="en-US" sz="3200" spc="-5" dirty="0">
                <a:solidFill>
                  <a:srgbClr val="0000FF"/>
                </a:solidFill>
                <a:latin typeface="Calibri"/>
                <a:cs typeface="Calibri"/>
              </a:rPr>
              <a:t>of</a:t>
            </a:r>
            <a:r>
              <a:rPr lang="en-US" sz="3200" spc="20" dirty="0">
                <a:solidFill>
                  <a:srgbClr val="0000FF"/>
                </a:solidFill>
                <a:latin typeface="Calibri"/>
                <a:cs typeface="Calibri"/>
              </a:rPr>
              <a:t> </a:t>
            </a:r>
            <a:r>
              <a:rPr lang="en-US" sz="3200" spc="-10" dirty="0">
                <a:solidFill>
                  <a:srgbClr val="0000FF"/>
                </a:solidFill>
                <a:latin typeface="Calibri"/>
                <a:cs typeface="Calibri"/>
              </a:rPr>
              <a:t>electrons</a:t>
            </a:r>
            <a:r>
              <a:rPr lang="en-US" sz="3200" spc="-10" dirty="0">
                <a:latin typeface="Calibri"/>
                <a:cs typeface="Calibri"/>
              </a:rPr>
              <a:t>. </a:t>
            </a:r>
            <a:r>
              <a:rPr lang="en-US" sz="3200" spc="-5" dirty="0">
                <a:latin typeface="Calibri"/>
                <a:cs typeface="Calibri"/>
              </a:rPr>
              <a:t> </a:t>
            </a:r>
            <a:r>
              <a:rPr lang="en-US" sz="3200" spc="-15" dirty="0">
                <a:latin typeface="Calibri"/>
                <a:cs typeface="Calibri"/>
              </a:rPr>
              <a:t>Metals </a:t>
            </a:r>
            <a:r>
              <a:rPr lang="en-US" sz="3200" spc="-20" dirty="0">
                <a:latin typeface="Calibri"/>
                <a:cs typeface="Calibri"/>
              </a:rPr>
              <a:t>owe </a:t>
            </a:r>
            <a:r>
              <a:rPr lang="en-US" sz="3200" dirty="0">
                <a:latin typeface="Calibri"/>
                <a:cs typeface="Calibri"/>
              </a:rPr>
              <a:t>their </a:t>
            </a:r>
            <a:r>
              <a:rPr lang="en-US" sz="3200" spc="-20" dirty="0">
                <a:latin typeface="Calibri"/>
                <a:cs typeface="Calibri"/>
              </a:rPr>
              <a:t>physical </a:t>
            </a:r>
            <a:r>
              <a:rPr lang="en-US" sz="3200" spc="-10" dirty="0">
                <a:latin typeface="Calibri"/>
                <a:cs typeface="Calibri"/>
              </a:rPr>
              <a:t>properties </a:t>
            </a:r>
            <a:r>
              <a:rPr lang="en-US" sz="3200" spc="-25" dirty="0">
                <a:latin typeface="Calibri"/>
                <a:cs typeface="Calibri"/>
              </a:rPr>
              <a:t>to </a:t>
            </a:r>
            <a:r>
              <a:rPr lang="en-US" sz="3200" spc="-20" dirty="0">
                <a:latin typeface="Calibri"/>
                <a:cs typeface="Calibri"/>
              </a:rPr>
              <a:t> </a:t>
            </a:r>
            <a:r>
              <a:rPr lang="en-US" sz="3200" dirty="0">
                <a:latin typeface="Calibri"/>
                <a:cs typeface="Calibri"/>
              </a:rPr>
              <a:t>their </a:t>
            </a:r>
            <a:r>
              <a:rPr lang="en-US" sz="3200" spc="-15" dirty="0">
                <a:solidFill>
                  <a:srgbClr val="0000FF"/>
                </a:solidFill>
                <a:latin typeface="Calibri"/>
                <a:cs typeface="Calibri"/>
              </a:rPr>
              <a:t>delocalized </a:t>
            </a:r>
            <a:r>
              <a:rPr lang="en-US" sz="3200" spc="-10" dirty="0">
                <a:solidFill>
                  <a:srgbClr val="0000FF"/>
                </a:solidFill>
                <a:latin typeface="Calibri"/>
                <a:cs typeface="Calibri"/>
              </a:rPr>
              <a:t>electrons</a:t>
            </a:r>
            <a:r>
              <a:rPr lang="en-US" sz="3200" spc="-10" dirty="0">
                <a:latin typeface="Calibri"/>
                <a:cs typeface="Calibri"/>
              </a:rPr>
              <a:t>. </a:t>
            </a:r>
            <a:r>
              <a:rPr lang="en-US" sz="3200" spc="-25" dirty="0">
                <a:latin typeface="Calibri"/>
                <a:cs typeface="Calibri"/>
              </a:rPr>
              <a:t>For </a:t>
            </a:r>
            <a:r>
              <a:rPr lang="en-US" sz="3200" spc="-20" dirty="0">
                <a:latin typeface="Calibri"/>
                <a:cs typeface="Calibri"/>
              </a:rPr>
              <a:t>example, </a:t>
            </a:r>
            <a:r>
              <a:rPr lang="en-US" sz="3200" spc="-800" dirty="0">
                <a:latin typeface="Calibri"/>
                <a:cs typeface="Calibri"/>
              </a:rPr>
              <a:t> </a:t>
            </a:r>
            <a:r>
              <a:rPr lang="en-US" sz="3200" spc="-15" dirty="0">
                <a:latin typeface="Calibri"/>
                <a:cs typeface="Calibri"/>
              </a:rPr>
              <a:t>metals</a:t>
            </a:r>
            <a:r>
              <a:rPr lang="en-US" sz="3200" spc="-10" dirty="0">
                <a:latin typeface="Calibri"/>
                <a:cs typeface="Calibri"/>
              </a:rPr>
              <a:t> are…</a:t>
            </a:r>
            <a:endParaRPr lang="en-US" sz="3200" dirty="0">
              <a:latin typeface="Calibri"/>
              <a:cs typeface="Calibri"/>
            </a:endParaRPr>
          </a:p>
          <a:p>
            <a:endParaRPr lang="en-US" dirty="0"/>
          </a:p>
        </p:txBody>
      </p:sp>
    </p:spTree>
    <p:extLst>
      <p:ext uri="{BB962C8B-B14F-4D97-AF65-F5344CB8AC3E}">
        <p14:creationId xmlns:p14="http://schemas.microsoft.com/office/powerpoint/2010/main" val="155830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4DA4-853D-4896-9591-593E6DC8773A}"/>
              </a:ext>
            </a:extLst>
          </p:cNvPr>
          <p:cNvSpPr>
            <a:spLocks noGrp="1"/>
          </p:cNvSpPr>
          <p:nvPr>
            <p:ph type="title"/>
          </p:nvPr>
        </p:nvSpPr>
        <p:spPr/>
        <p:txBody>
          <a:bodyPr/>
          <a:lstStyle/>
          <a:p>
            <a:r>
              <a:rPr lang="en-US" spc="-15" dirty="0"/>
              <a:t>Metallic</a:t>
            </a:r>
            <a:r>
              <a:rPr lang="en-US" spc="-45" dirty="0"/>
              <a:t> </a:t>
            </a:r>
            <a:r>
              <a:rPr lang="en-US" spc="-5" dirty="0"/>
              <a:t>Bonds</a:t>
            </a:r>
            <a:endParaRPr lang="en-US" dirty="0"/>
          </a:p>
        </p:txBody>
      </p:sp>
      <p:sp>
        <p:nvSpPr>
          <p:cNvPr id="3" name="Content Placeholder 2">
            <a:extLst>
              <a:ext uri="{FF2B5EF4-FFF2-40B4-BE49-F238E27FC236}">
                <a16:creationId xmlns:a16="http://schemas.microsoft.com/office/drawing/2014/main" id="{004AC096-B377-4171-A402-7EA119C20D8A}"/>
              </a:ext>
            </a:extLst>
          </p:cNvPr>
          <p:cNvSpPr>
            <a:spLocks noGrp="1"/>
          </p:cNvSpPr>
          <p:nvPr>
            <p:ph idx="1"/>
          </p:nvPr>
        </p:nvSpPr>
        <p:spPr/>
        <p:txBody>
          <a:bodyPr/>
          <a:lstStyle/>
          <a:p>
            <a:pPr marL="0" indent="0">
              <a:buNone/>
            </a:pPr>
            <a:r>
              <a:rPr lang="en-US" sz="3200" dirty="0">
                <a:latin typeface="Calibri"/>
                <a:cs typeface="Calibri"/>
              </a:rPr>
              <a:t>Malleable:</a:t>
            </a:r>
            <a:r>
              <a:rPr lang="en-US" sz="3200" spc="-35" dirty="0">
                <a:latin typeface="Calibri"/>
                <a:cs typeface="Calibri"/>
              </a:rPr>
              <a:t> </a:t>
            </a:r>
            <a:r>
              <a:rPr lang="en-US" sz="3200" spc="-10" dirty="0">
                <a:solidFill>
                  <a:srgbClr val="0000FF"/>
                </a:solidFill>
                <a:latin typeface="Calibri"/>
                <a:cs typeface="Calibri"/>
              </a:rPr>
              <a:t>can</a:t>
            </a:r>
            <a:r>
              <a:rPr lang="en-US" sz="3200" spc="-20" dirty="0">
                <a:solidFill>
                  <a:srgbClr val="0000FF"/>
                </a:solidFill>
                <a:latin typeface="Calibri"/>
                <a:cs typeface="Calibri"/>
              </a:rPr>
              <a:t> </a:t>
            </a:r>
            <a:r>
              <a:rPr lang="en-US" sz="3200" spc="-5" dirty="0">
                <a:solidFill>
                  <a:srgbClr val="0000FF"/>
                </a:solidFill>
                <a:latin typeface="Calibri"/>
                <a:cs typeface="Calibri"/>
              </a:rPr>
              <a:t>be</a:t>
            </a:r>
            <a:r>
              <a:rPr lang="en-US" sz="3200" spc="-10" dirty="0">
                <a:solidFill>
                  <a:srgbClr val="0000FF"/>
                </a:solidFill>
                <a:latin typeface="Calibri"/>
                <a:cs typeface="Calibri"/>
              </a:rPr>
              <a:t> hammered</a:t>
            </a:r>
            <a:r>
              <a:rPr lang="en-US" sz="3200" spc="-55" dirty="0">
                <a:solidFill>
                  <a:srgbClr val="0000FF"/>
                </a:solidFill>
                <a:latin typeface="Calibri"/>
                <a:cs typeface="Calibri"/>
              </a:rPr>
              <a:t> </a:t>
            </a:r>
            <a:r>
              <a:rPr lang="en-US" sz="3200" spc="-20" dirty="0">
                <a:solidFill>
                  <a:srgbClr val="0000FF"/>
                </a:solidFill>
                <a:latin typeface="Calibri"/>
                <a:cs typeface="Calibri"/>
              </a:rPr>
              <a:t>into</a:t>
            </a:r>
            <a:r>
              <a:rPr lang="en-US" sz="3200" spc="-5" dirty="0">
                <a:solidFill>
                  <a:srgbClr val="0000FF"/>
                </a:solidFill>
                <a:latin typeface="Calibri"/>
                <a:cs typeface="Calibri"/>
              </a:rPr>
              <a:t> </a:t>
            </a:r>
            <a:r>
              <a:rPr lang="en-US" sz="3200" dirty="0">
                <a:solidFill>
                  <a:srgbClr val="0000FF"/>
                </a:solidFill>
                <a:latin typeface="Calibri"/>
                <a:cs typeface="Calibri"/>
              </a:rPr>
              <a:t>thin</a:t>
            </a:r>
            <a:r>
              <a:rPr lang="en-US" sz="3200" spc="-20" dirty="0">
                <a:solidFill>
                  <a:srgbClr val="0000FF"/>
                </a:solidFill>
                <a:latin typeface="Calibri"/>
                <a:cs typeface="Calibri"/>
              </a:rPr>
              <a:t> </a:t>
            </a:r>
            <a:r>
              <a:rPr lang="en-US" sz="3200" spc="-10" dirty="0">
                <a:solidFill>
                  <a:srgbClr val="0000FF"/>
                </a:solidFill>
                <a:latin typeface="Calibri"/>
                <a:cs typeface="Calibri"/>
              </a:rPr>
              <a:t>sheets</a:t>
            </a:r>
            <a:endParaRPr lang="en-US" dirty="0">
              <a:solidFill>
                <a:srgbClr val="0000FF"/>
              </a:solidFill>
            </a:endParaRPr>
          </a:p>
        </p:txBody>
      </p:sp>
      <p:grpSp>
        <p:nvGrpSpPr>
          <p:cNvPr id="4" name="object 2">
            <a:extLst>
              <a:ext uri="{FF2B5EF4-FFF2-40B4-BE49-F238E27FC236}">
                <a16:creationId xmlns:a16="http://schemas.microsoft.com/office/drawing/2014/main" id="{CC0DA515-96A5-46DA-A72C-F003ECA54FEB}"/>
              </a:ext>
            </a:extLst>
          </p:cNvPr>
          <p:cNvGrpSpPr/>
          <p:nvPr/>
        </p:nvGrpSpPr>
        <p:grpSpPr>
          <a:xfrm>
            <a:off x="-8021" y="3354889"/>
            <a:ext cx="8305800" cy="2743200"/>
            <a:chOff x="838200" y="2743200"/>
            <a:chExt cx="8305800" cy="2743200"/>
          </a:xfrm>
        </p:grpSpPr>
        <p:pic>
          <p:nvPicPr>
            <p:cNvPr id="5" name="object 3">
              <a:extLst>
                <a:ext uri="{FF2B5EF4-FFF2-40B4-BE49-F238E27FC236}">
                  <a16:creationId xmlns:a16="http://schemas.microsoft.com/office/drawing/2014/main" id="{1824771E-841A-44EC-B391-42A504BEE120}"/>
                </a:ext>
              </a:extLst>
            </p:cNvPr>
            <p:cNvPicPr/>
            <p:nvPr/>
          </p:nvPicPr>
          <p:blipFill>
            <a:blip r:embed="rId2" cstate="print"/>
            <a:stretch>
              <a:fillRect/>
            </a:stretch>
          </p:blipFill>
          <p:spPr>
            <a:xfrm>
              <a:off x="4876800" y="2819400"/>
              <a:ext cx="4267199" cy="2427732"/>
            </a:xfrm>
            <a:prstGeom prst="rect">
              <a:avLst/>
            </a:prstGeom>
          </p:spPr>
        </p:pic>
        <p:pic>
          <p:nvPicPr>
            <p:cNvPr id="6" name="object 4">
              <a:extLst>
                <a:ext uri="{FF2B5EF4-FFF2-40B4-BE49-F238E27FC236}">
                  <a16:creationId xmlns:a16="http://schemas.microsoft.com/office/drawing/2014/main" id="{FE6D9A74-829B-4B93-A4CA-3ADEA2442616}"/>
                </a:ext>
              </a:extLst>
            </p:cNvPr>
            <p:cNvPicPr/>
            <p:nvPr/>
          </p:nvPicPr>
          <p:blipFill>
            <a:blip r:embed="rId3" cstate="print"/>
            <a:stretch>
              <a:fillRect/>
            </a:stretch>
          </p:blipFill>
          <p:spPr>
            <a:xfrm>
              <a:off x="838200" y="2743200"/>
              <a:ext cx="4114800" cy="2743200"/>
            </a:xfrm>
            <a:prstGeom prst="rect">
              <a:avLst/>
            </a:prstGeom>
          </p:spPr>
        </p:pic>
      </p:grpSp>
    </p:spTree>
    <p:extLst>
      <p:ext uri="{BB962C8B-B14F-4D97-AF65-F5344CB8AC3E}">
        <p14:creationId xmlns:p14="http://schemas.microsoft.com/office/powerpoint/2010/main" val="213262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3344-4765-4E67-A012-C36EDACAC770}"/>
              </a:ext>
            </a:extLst>
          </p:cNvPr>
          <p:cNvSpPr>
            <a:spLocks noGrp="1"/>
          </p:cNvSpPr>
          <p:nvPr>
            <p:ph type="title"/>
          </p:nvPr>
        </p:nvSpPr>
        <p:spPr/>
        <p:txBody>
          <a:bodyPr/>
          <a:lstStyle/>
          <a:p>
            <a:r>
              <a:rPr lang="en-US" spc="-15" dirty="0"/>
              <a:t>Metallic</a:t>
            </a:r>
            <a:r>
              <a:rPr lang="en-US" spc="-45" dirty="0"/>
              <a:t> </a:t>
            </a:r>
            <a:r>
              <a:rPr lang="en-US" spc="-5" dirty="0"/>
              <a:t>Bonds</a:t>
            </a:r>
            <a:endParaRPr lang="en-US" dirty="0"/>
          </a:p>
        </p:txBody>
      </p:sp>
      <p:sp>
        <p:nvSpPr>
          <p:cNvPr id="3" name="Content Placeholder 2">
            <a:extLst>
              <a:ext uri="{FF2B5EF4-FFF2-40B4-BE49-F238E27FC236}">
                <a16:creationId xmlns:a16="http://schemas.microsoft.com/office/drawing/2014/main" id="{8CD07955-748E-474D-B01C-4B67011C05A8}"/>
              </a:ext>
            </a:extLst>
          </p:cNvPr>
          <p:cNvSpPr>
            <a:spLocks noGrp="1"/>
          </p:cNvSpPr>
          <p:nvPr>
            <p:ph idx="1"/>
          </p:nvPr>
        </p:nvSpPr>
        <p:spPr/>
        <p:txBody>
          <a:bodyPr/>
          <a:lstStyle/>
          <a:p>
            <a:r>
              <a:rPr lang="en-US" sz="3200" spc="-5" dirty="0">
                <a:latin typeface="Calibri"/>
                <a:cs typeface="Calibri"/>
              </a:rPr>
              <a:t>Ductile:</a:t>
            </a:r>
            <a:r>
              <a:rPr lang="en-US" sz="3200" spc="-55" dirty="0">
                <a:latin typeface="Calibri"/>
                <a:cs typeface="Calibri"/>
              </a:rPr>
              <a:t> </a:t>
            </a:r>
            <a:r>
              <a:rPr lang="en-US" sz="3200" dirty="0">
                <a:solidFill>
                  <a:srgbClr val="0000FF"/>
                </a:solidFill>
                <a:latin typeface="Calibri"/>
                <a:cs typeface="Calibri"/>
              </a:rPr>
              <a:t>Pulled</a:t>
            </a:r>
            <a:r>
              <a:rPr lang="en-US" sz="3200" spc="-30" dirty="0">
                <a:solidFill>
                  <a:srgbClr val="0000FF"/>
                </a:solidFill>
                <a:latin typeface="Calibri"/>
                <a:cs typeface="Calibri"/>
              </a:rPr>
              <a:t> </a:t>
            </a:r>
            <a:r>
              <a:rPr lang="en-US" sz="3200" spc="-20" dirty="0">
                <a:solidFill>
                  <a:srgbClr val="0000FF"/>
                </a:solidFill>
                <a:latin typeface="Calibri"/>
                <a:cs typeface="Calibri"/>
              </a:rPr>
              <a:t>into</a:t>
            </a:r>
            <a:r>
              <a:rPr lang="en-US" sz="3200" spc="-25" dirty="0">
                <a:solidFill>
                  <a:srgbClr val="0000FF"/>
                </a:solidFill>
                <a:latin typeface="Calibri"/>
                <a:cs typeface="Calibri"/>
              </a:rPr>
              <a:t> </a:t>
            </a:r>
            <a:r>
              <a:rPr lang="en-US" sz="3200" spc="-15" dirty="0">
                <a:solidFill>
                  <a:srgbClr val="0000FF"/>
                </a:solidFill>
                <a:latin typeface="Calibri"/>
                <a:cs typeface="Calibri"/>
              </a:rPr>
              <a:t>wire</a:t>
            </a:r>
            <a:endParaRPr lang="en-US" dirty="0">
              <a:solidFill>
                <a:srgbClr val="0000FF"/>
              </a:solidFill>
            </a:endParaRPr>
          </a:p>
        </p:txBody>
      </p:sp>
      <p:grpSp>
        <p:nvGrpSpPr>
          <p:cNvPr id="4" name="object 3">
            <a:extLst>
              <a:ext uri="{FF2B5EF4-FFF2-40B4-BE49-F238E27FC236}">
                <a16:creationId xmlns:a16="http://schemas.microsoft.com/office/drawing/2014/main" id="{52970F78-CAF6-45D6-8F89-974D4DB763A3}"/>
              </a:ext>
            </a:extLst>
          </p:cNvPr>
          <p:cNvGrpSpPr/>
          <p:nvPr/>
        </p:nvGrpSpPr>
        <p:grpSpPr>
          <a:xfrm>
            <a:off x="5238549" y="2197936"/>
            <a:ext cx="3444240" cy="4114800"/>
            <a:chOff x="457200" y="1981200"/>
            <a:chExt cx="3444240" cy="4114800"/>
          </a:xfrm>
        </p:grpSpPr>
        <p:pic>
          <p:nvPicPr>
            <p:cNvPr id="5" name="object 4">
              <a:extLst>
                <a:ext uri="{FF2B5EF4-FFF2-40B4-BE49-F238E27FC236}">
                  <a16:creationId xmlns:a16="http://schemas.microsoft.com/office/drawing/2014/main" id="{7C02BDAD-29F4-40B8-82BD-2E3C5CC92362}"/>
                </a:ext>
              </a:extLst>
            </p:cNvPr>
            <p:cNvPicPr/>
            <p:nvPr/>
          </p:nvPicPr>
          <p:blipFill>
            <a:blip r:embed="rId2" cstate="print"/>
            <a:stretch>
              <a:fillRect/>
            </a:stretch>
          </p:blipFill>
          <p:spPr>
            <a:xfrm>
              <a:off x="3596639" y="2141220"/>
              <a:ext cx="304800" cy="320039"/>
            </a:xfrm>
            <a:prstGeom prst="rect">
              <a:avLst/>
            </a:prstGeom>
          </p:spPr>
        </p:pic>
        <p:pic>
          <p:nvPicPr>
            <p:cNvPr id="6" name="object 5">
              <a:extLst>
                <a:ext uri="{FF2B5EF4-FFF2-40B4-BE49-F238E27FC236}">
                  <a16:creationId xmlns:a16="http://schemas.microsoft.com/office/drawing/2014/main" id="{58AAE0B9-A363-458A-B755-7D782D98D331}"/>
                </a:ext>
              </a:extLst>
            </p:cNvPr>
            <p:cNvPicPr/>
            <p:nvPr/>
          </p:nvPicPr>
          <p:blipFill>
            <a:blip r:embed="rId3" cstate="print"/>
            <a:stretch>
              <a:fillRect/>
            </a:stretch>
          </p:blipFill>
          <p:spPr>
            <a:xfrm>
              <a:off x="457200" y="1981200"/>
              <a:ext cx="3320796" cy="4114800"/>
            </a:xfrm>
            <a:prstGeom prst="rect">
              <a:avLst/>
            </a:prstGeom>
          </p:spPr>
        </p:pic>
      </p:grpSp>
    </p:spTree>
    <p:extLst>
      <p:ext uri="{BB962C8B-B14F-4D97-AF65-F5344CB8AC3E}">
        <p14:creationId xmlns:p14="http://schemas.microsoft.com/office/powerpoint/2010/main" val="200211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956F6-19C0-42F5-A7DE-048758B590C3}"/>
              </a:ext>
            </a:extLst>
          </p:cNvPr>
          <p:cNvSpPr>
            <a:spLocks noGrp="1"/>
          </p:cNvSpPr>
          <p:nvPr>
            <p:ph type="title"/>
          </p:nvPr>
        </p:nvSpPr>
        <p:spPr/>
        <p:txBody>
          <a:bodyPr/>
          <a:lstStyle/>
          <a:p>
            <a:r>
              <a:rPr lang="en-US" spc="-15" dirty="0"/>
              <a:t>Metallic</a:t>
            </a:r>
            <a:r>
              <a:rPr lang="en-US" spc="-45" dirty="0"/>
              <a:t> </a:t>
            </a:r>
            <a:r>
              <a:rPr lang="en-US" spc="-5" dirty="0"/>
              <a:t>Bonds</a:t>
            </a:r>
            <a:endParaRPr lang="en-US" dirty="0"/>
          </a:p>
        </p:txBody>
      </p:sp>
      <p:sp>
        <p:nvSpPr>
          <p:cNvPr id="3" name="Content Placeholder 2">
            <a:extLst>
              <a:ext uri="{FF2B5EF4-FFF2-40B4-BE49-F238E27FC236}">
                <a16:creationId xmlns:a16="http://schemas.microsoft.com/office/drawing/2014/main" id="{585B1237-E420-4C32-A9C5-1DC506180886}"/>
              </a:ext>
            </a:extLst>
          </p:cNvPr>
          <p:cNvSpPr>
            <a:spLocks noGrp="1"/>
          </p:cNvSpPr>
          <p:nvPr>
            <p:ph idx="1"/>
          </p:nvPr>
        </p:nvSpPr>
        <p:spPr/>
        <p:txBody>
          <a:bodyPr/>
          <a:lstStyle/>
          <a:p>
            <a:r>
              <a:rPr lang="en-US" sz="3200" dirty="0">
                <a:latin typeface="Calibri"/>
                <a:cs typeface="Calibri"/>
              </a:rPr>
              <a:t>Good</a:t>
            </a:r>
            <a:r>
              <a:rPr lang="en-US" sz="3200" spc="-30" dirty="0">
                <a:latin typeface="Calibri"/>
                <a:cs typeface="Calibri"/>
              </a:rPr>
              <a:t> </a:t>
            </a:r>
            <a:r>
              <a:rPr lang="en-US" sz="3200" spc="-15" dirty="0">
                <a:solidFill>
                  <a:srgbClr val="0000FF"/>
                </a:solidFill>
                <a:latin typeface="Calibri"/>
                <a:cs typeface="Calibri"/>
              </a:rPr>
              <a:t>conductors</a:t>
            </a:r>
            <a:endParaRPr lang="en-US" sz="3200" dirty="0">
              <a:solidFill>
                <a:srgbClr val="0000FF"/>
              </a:solidFill>
              <a:latin typeface="Calibri"/>
              <a:cs typeface="Calibri"/>
            </a:endParaRPr>
          </a:p>
          <a:p>
            <a:endParaRPr lang="en-US" dirty="0"/>
          </a:p>
        </p:txBody>
      </p:sp>
      <p:pic>
        <p:nvPicPr>
          <p:cNvPr id="4" name="object 4">
            <a:extLst>
              <a:ext uri="{FF2B5EF4-FFF2-40B4-BE49-F238E27FC236}">
                <a16:creationId xmlns:a16="http://schemas.microsoft.com/office/drawing/2014/main" id="{CAD24C34-0D0E-4E24-A60F-AD5DE16C341A}"/>
              </a:ext>
            </a:extLst>
          </p:cNvPr>
          <p:cNvPicPr/>
          <p:nvPr/>
        </p:nvPicPr>
        <p:blipFill>
          <a:blip r:embed="rId2" cstate="print"/>
          <a:stretch>
            <a:fillRect/>
          </a:stretch>
        </p:blipFill>
        <p:spPr>
          <a:xfrm>
            <a:off x="4191000" y="2721159"/>
            <a:ext cx="4313529" cy="2528620"/>
          </a:xfrm>
          <a:prstGeom prst="rect">
            <a:avLst/>
          </a:prstGeom>
        </p:spPr>
      </p:pic>
      <p:pic>
        <p:nvPicPr>
          <p:cNvPr id="5" name="object 3">
            <a:extLst>
              <a:ext uri="{FF2B5EF4-FFF2-40B4-BE49-F238E27FC236}">
                <a16:creationId xmlns:a16="http://schemas.microsoft.com/office/drawing/2014/main" id="{52015BF3-36D6-4B26-A53C-7748223AFC33}"/>
              </a:ext>
            </a:extLst>
          </p:cNvPr>
          <p:cNvPicPr/>
          <p:nvPr/>
        </p:nvPicPr>
        <p:blipFill>
          <a:blip r:embed="rId3" cstate="print"/>
          <a:stretch>
            <a:fillRect/>
          </a:stretch>
        </p:blipFill>
        <p:spPr>
          <a:xfrm>
            <a:off x="838200" y="2831754"/>
            <a:ext cx="2743200" cy="2401983"/>
          </a:xfrm>
          <a:prstGeom prst="rect">
            <a:avLst/>
          </a:prstGeom>
        </p:spPr>
      </p:pic>
    </p:spTree>
    <p:extLst>
      <p:ext uri="{BB962C8B-B14F-4D97-AF65-F5344CB8AC3E}">
        <p14:creationId xmlns:p14="http://schemas.microsoft.com/office/powerpoint/2010/main" val="112710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BD182-DF82-47AC-B6E5-13861D6047F1}"/>
              </a:ext>
            </a:extLst>
          </p:cNvPr>
          <p:cNvSpPr>
            <a:spLocks noGrp="1"/>
          </p:cNvSpPr>
          <p:nvPr>
            <p:ph type="title"/>
          </p:nvPr>
        </p:nvSpPr>
        <p:spPr>
          <a:xfrm>
            <a:off x="457200" y="76200"/>
            <a:ext cx="8229600" cy="1143000"/>
          </a:xfrm>
        </p:spPr>
        <p:txBody>
          <a:bodyPr wrap="square" anchor="ctr">
            <a:normAutofit/>
          </a:bodyPr>
          <a:lstStyle/>
          <a:p>
            <a:r>
              <a:rPr lang="en-US" dirty="0"/>
              <a:t>Summary</a:t>
            </a:r>
          </a:p>
        </p:txBody>
      </p:sp>
      <p:graphicFrame>
        <p:nvGraphicFramePr>
          <p:cNvPr id="5" name="object 2">
            <a:extLst>
              <a:ext uri="{FF2B5EF4-FFF2-40B4-BE49-F238E27FC236}">
                <a16:creationId xmlns:a16="http://schemas.microsoft.com/office/drawing/2014/main" id="{73DAF6B7-5E7F-44F0-9ADB-B83CA4FCE0C2}"/>
              </a:ext>
            </a:extLst>
          </p:cNvPr>
          <p:cNvGraphicFramePr>
            <a:graphicFrameLocks noGrp="1"/>
          </p:cNvGraphicFramePr>
          <p:nvPr>
            <p:extLst>
              <p:ext uri="{D42A27DB-BD31-4B8C-83A1-F6EECF244321}">
                <p14:modId xmlns:p14="http://schemas.microsoft.com/office/powerpoint/2010/main" val="344421534"/>
              </p:ext>
            </p:extLst>
          </p:nvPr>
        </p:nvGraphicFramePr>
        <p:xfrm>
          <a:off x="228600" y="1219200"/>
          <a:ext cx="8686800" cy="5224440"/>
        </p:xfrm>
        <a:graphic>
          <a:graphicData uri="http://schemas.openxmlformats.org/drawingml/2006/table">
            <a:tbl>
              <a:tblPr firstRow="1" bandRow="1">
                <a:tableStyleId>{2D5ABB26-0587-4C30-8999-92F81FD0307C}</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427609">
                <a:tc>
                  <a:txBody>
                    <a:bodyPr/>
                    <a:lstStyle/>
                    <a:p>
                      <a:pPr>
                        <a:lnSpc>
                          <a:spcPct val="100000"/>
                        </a:lnSpc>
                      </a:pPr>
                      <a:endParaRPr sz="2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50"/>
                        </a:lnSpc>
                      </a:pPr>
                      <a:r>
                        <a:rPr sz="2400" spc="-5" dirty="0">
                          <a:latin typeface="Calibri"/>
                          <a:cs typeface="Calibri"/>
                        </a:rPr>
                        <a:t>Ionic</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D9F0"/>
                    </a:solidFill>
                  </a:tcPr>
                </a:tc>
                <a:tc>
                  <a:txBody>
                    <a:bodyPr/>
                    <a:lstStyle/>
                    <a:p>
                      <a:pPr algn="ctr">
                        <a:lnSpc>
                          <a:spcPts val="2750"/>
                        </a:lnSpc>
                      </a:pPr>
                      <a:r>
                        <a:rPr sz="2400" spc="-15" dirty="0">
                          <a:latin typeface="Calibri"/>
                          <a:cs typeface="Calibri"/>
                        </a:rPr>
                        <a:t>Covalent</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D9F0"/>
                    </a:solidFill>
                  </a:tcPr>
                </a:tc>
                <a:tc>
                  <a:txBody>
                    <a:bodyPr/>
                    <a:lstStyle/>
                    <a:p>
                      <a:pPr algn="ctr">
                        <a:lnSpc>
                          <a:spcPts val="2750"/>
                        </a:lnSpc>
                      </a:pPr>
                      <a:r>
                        <a:rPr sz="2400" spc="-5" dirty="0">
                          <a:latin typeface="Calibri"/>
                          <a:cs typeface="Calibri"/>
                        </a:rPr>
                        <a:t>Metallic</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C5D9F0"/>
                    </a:solidFill>
                  </a:tcPr>
                </a:tc>
                <a:extLst>
                  <a:ext uri="{0D108BD9-81ED-4DB2-BD59-A6C34878D82A}">
                    <a16:rowId xmlns:a16="http://schemas.microsoft.com/office/drawing/2014/main" val="10000"/>
                  </a:ext>
                </a:extLst>
              </a:tr>
              <a:tr h="1463039">
                <a:tc>
                  <a:txBody>
                    <a:bodyPr/>
                    <a:lstStyle/>
                    <a:p>
                      <a:pPr algn="ctr">
                        <a:lnSpc>
                          <a:spcPts val="2750"/>
                        </a:lnSpc>
                      </a:pPr>
                      <a:r>
                        <a:rPr sz="2400" dirty="0">
                          <a:latin typeface="Calibri"/>
                          <a:cs typeface="Calibri"/>
                        </a:rPr>
                        <a:t>Bond</a:t>
                      </a:r>
                      <a:r>
                        <a:rPr sz="2400" spc="-40" dirty="0">
                          <a:latin typeface="Calibri"/>
                          <a:cs typeface="Calibri"/>
                        </a:rPr>
                        <a:t> </a:t>
                      </a:r>
                      <a:r>
                        <a:rPr sz="2400" spc="-10" dirty="0">
                          <a:latin typeface="Calibri"/>
                          <a:cs typeface="Calibri"/>
                        </a:rPr>
                        <a:t>Formation</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algn="ctr">
                        <a:lnSpc>
                          <a:spcPts val="2725"/>
                        </a:lnSpc>
                      </a:pPr>
                      <a:r>
                        <a:rPr sz="2400" spc="-5" dirty="0">
                          <a:latin typeface="Calibri"/>
                          <a:cs typeface="Calibri"/>
                        </a:rPr>
                        <a:t>electrons</a:t>
                      </a:r>
                      <a:r>
                        <a:rPr sz="2400" spc="-60" dirty="0">
                          <a:latin typeface="Calibri"/>
                          <a:cs typeface="Calibri"/>
                        </a:rPr>
                        <a:t> </a:t>
                      </a:r>
                      <a:r>
                        <a:rPr sz="2400" spc="-15" dirty="0">
                          <a:latin typeface="Calibri"/>
                          <a:cs typeface="Calibri"/>
                        </a:rPr>
                        <a:t>are</a:t>
                      </a:r>
                      <a:endParaRPr sz="2400" dirty="0">
                        <a:latin typeface="Calibri"/>
                        <a:cs typeface="Calibri"/>
                      </a:endParaRPr>
                    </a:p>
                    <a:p>
                      <a:pPr marL="234950" marR="227329" indent="-635" algn="ctr">
                        <a:lnSpc>
                          <a:spcPct val="100000"/>
                        </a:lnSpc>
                      </a:pPr>
                      <a:r>
                        <a:rPr sz="2400" spc="-20" dirty="0">
                          <a:latin typeface="Calibri"/>
                          <a:cs typeface="Calibri"/>
                        </a:rPr>
                        <a:t>transferred </a:t>
                      </a:r>
                      <a:r>
                        <a:rPr sz="2400" spc="-15" dirty="0">
                          <a:latin typeface="Calibri"/>
                          <a:cs typeface="Calibri"/>
                        </a:rPr>
                        <a:t> from</a:t>
                      </a:r>
                      <a:r>
                        <a:rPr sz="2400" spc="-50" dirty="0">
                          <a:latin typeface="Calibri"/>
                          <a:cs typeface="Calibri"/>
                        </a:rPr>
                        <a:t> </a:t>
                      </a:r>
                      <a:r>
                        <a:rPr sz="2400" spc="-10" dirty="0">
                          <a:latin typeface="Calibri"/>
                          <a:cs typeface="Calibri"/>
                        </a:rPr>
                        <a:t>metal</a:t>
                      </a:r>
                      <a:r>
                        <a:rPr sz="2400" spc="-55" dirty="0">
                          <a:latin typeface="Calibri"/>
                          <a:cs typeface="Calibri"/>
                        </a:rPr>
                        <a:t> </a:t>
                      </a:r>
                      <a:r>
                        <a:rPr sz="2400" spc="-15" dirty="0">
                          <a:latin typeface="Calibri"/>
                          <a:cs typeface="Calibri"/>
                        </a:rPr>
                        <a:t>to</a:t>
                      </a:r>
                      <a:endParaRPr sz="2400" dirty="0">
                        <a:latin typeface="Calibri"/>
                        <a:cs typeface="Calibri"/>
                      </a:endParaRPr>
                    </a:p>
                    <a:p>
                      <a:pPr algn="ctr">
                        <a:lnSpc>
                          <a:spcPct val="100000"/>
                        </a:lnSpc>
                        <a:spcBef>
                          <a:spcPts val="20"/>
                        </a:spcBef>
                      </a:pPr>
                      <a:r>
                        <a:rPr sz="2400" spc="-10" dirty="0">
                          <a:latin typeface="Calibri"/>
                          <a:cs typeface="Calibri"/>
                        </a:rPr>
                        <a:t>nonmetal</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25"/>
                        </a:lnSpc>
                      </a:pPr>
                      <a:r>
                        <a:rPr sz="2400" spc="-5" dirty="0">
                          <a:latin typeface="Calibri"/>
                          <a:cs typeface="Calibri"/>
                        </a:rPr>
                        <a:t>electrons</a:t>
                      </a:r>
                      <a:r>
                        <a:rPr sz="2400" spc="-60" dirty="0">
                          <a:latin typeface="Calibri"/>
                          <a:cs typeface="Calibri"/>
                        </a:rPr>
                        <a:t> </a:t>
                      </a:r>
                      <a:r>
                        <a:rPr sz="2400" spc="-15" dirty="0">
                          <a:latin typeface="Calibri"/>
                          <a:cs typeface="Calibri"/>
                        </a:rPr>
                        <a:t>are</a:t>
                      </a:r>
                      <a:endParaRPr sz="2400" dirty="0">
                        <a:latin typeface="Calibri"/>
                        <a:cs typeface="Calibri"/>
                      </a:endParaRPr>
                    </a:p>
                    <a:p>
                      <a:pPr marL="85090" marR="78105" algn="ctr">
                        <a:lnSpc>
                          <a:spcPts val="2900"/>
                        </a:lnSpc>
                        <a:spcBef>
                          <a:spcPts val="80"/>
                        </a:spcBef>
                      </a:pPr>
                      <a:r>
                        <a:rPr sz="2400" spc="-10" dirty="0">
                          <a:latin typeface="Calibri"/>
                          <a:cs typeface="Calibri"/>
                        </a:rPr>
                        <a:t>shared</a:t>
                      </a:r>
                      <a:r>
                        <a:rPr sz="2400" spc="-60" dirty="0">
                          <a:latin typeface="Calibri"/>
                          <a:cs typeface="Calibri"/>
                        </a:rPr>
                        <a:t> </a:t>
                      </a:r>
                      <a:r>
                        <a:rPr sz="2400" spc="-10" dirty="0">
                          <a:latin typeface="Calibri"/>
                          <a:cs typeface="Calibri"/>
                        </a:rPr>
                        <a:t>between </a:t>
                      </a:r>
                      <a:r>
                        <a:rPr sz="2400" spc="-525" dirty="0">
                          <a:latin typeface="Calibri"/>
                          <a:cs typeface="Calibri"/>
                        </a:rPr>
                        <a:t> </a:t>
                      </a:r>
                      <a:r>
                        <a:rPr sz="2400" spc="-10" dirty="0">
                          <a:latin typeface="Calibri"/>
                          <a:cs typeface="Calibri"/>
                        </a:rPr>
                        <a:t>nonmetals</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25"/>
                        </a:lnSpc>
                      </a:pPr>
                      <a:r>
                        <a:rPr sz="2400" spc="-5" dirty="0">
                          <a:latin typeface="Calibri"/>
                          <a:cs typeface="Calibri"/>
                        </a:rPr>
                        <a:t>electrons</a:t>
                      </a:r>
                      <a:r>
                        <a:rPr sz="2400" spc="-105" dirty="0">
                          <a:latin typeface="Calibri"/>
                          <a:cs typeface="Calibri"/>
                        </a:rPr>
                        <a:t> </a:t>
                      </a:r>
                      <a:r>
                        <a:rPr sz="2400" spc="-15" dirty="0">
                          <a:latin typeface="Calibri"/>
                          <a:cs typeface="Calibri"/>
                        </a:rPr>
                        <a:t>are</a:t>
                      </a:r>
                      <a:endParaRPr sz="2400">
                        <a:latin typeface="Calibri"/>
                        <a:cs typeface="Calibri"/>
                      </a:endParaRPr>
                    </a:p>
                    <a:p>
                      <a:pPr marL="271145" marR="262255" indent="-2540" algn="ctr">
                        <a:lnSpc>
                          <a:spcPct val="100000"/>
                        </a:lnSpc>
                      </a:pPr>
                      <a:r>
                        <a:rPr sz="2400" spc="-10" dirty="0">
                          <a:latin typeface="Calibri"/>
                          <a:cs typeface="Calibri"/>
                        </a:rPr>
                        <a:t>delocalized </a:t>
                      </a:r>
                      <a:r>
                        <a:rPr sz="2400" spc="-5" dirty="0">
                          <a:latin typeface="Calibri"/>
                          <a:cs typeface="Calibri"/>
                        </a:rPr>
                        <a:t> </a:t>
                      </a:r>
                      <a:r>
                        <a:rPr sz="2400" dirty="0">
                          <a:latin typeface="Calibri"/>
                          <a:cs typeface="Calibri"/>
                        </a:rPr>
                        <a:t>among</a:t>
                      </a:r>
                      <a:r>
                        <a:rPr sz="2400" spc="-100" dirty="0">
                          <a:latin typeface="Calibri"/>
                          <a:cs typeface="Calibri"/>
                        </a:rPr>
                        <a:t> </a:t>
                      </a:r>
                      <a:r>
                        <a:rPr sz="2400" spc="-10" dirty="0">
                          <a:latin typeface="Calibri"/>
                          <a:cs typeface="Calibri"/>
                        </a:rPr>
                        <a:t>metal</a:t>
                      </a:r>
                      <a:endParaRPr sz="2400">
                        <a:latin typeface="Calibri"/>
                        <a:cs typeface="Calibri"/>
                      </a:endParaRPr>
                    </a:p>
                    <a:p>
                      <a:pPr marL="3175" algn="ctr">
                        <a:lnSpc>
                          <a:spcPct val="100000"/>
                        </a:lnSpc>
                        <a:spcBef>
                          <a:spcPts val="20"/>
                        </a:spcBef>
                      </a:pPr>
                      <a:r>
                        <a:rPr sz="2400" spc="-15" dirty="0">
                          <a:latin typeface="Calibri"/>
                          <a:cs typeface="Calibri"/>
                        </a:rPr>
                        <a:t>atoms</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731520">
                <a:tc>
                  <a:txBody>
                    <a:bodyPr/>
                    <a:lstStyle/>
                    <a:p>
                      <a:pPr marL="631190">
                        <a:lnSpc>
                          <a:spcPts val="2730"/>
                        </a:lnSpc>
                      </a:pPr>
                      <a:r>
                        <a:rPr sz="2400" spc="-30" dirty="0">
                          <a:latin typeface="Calibri"/>
                          <a:cs typeface="Calibri"/>
                        </a:rPr>
                        <a:t>Type</a:t>
                      </a:r>
                      <a:r>
                        <a:rPr sz="2400" spc="-35" dirty="0">
                          <a:latin typeface="Calibri"/>
                          <a:cs typeface="Calibri"/>
                        </a:rPr>
                        <a:t> </a:t>
                      </a:r>
                      <a:r>
                        <a:rPr sz="2400" spc="-5" dirty="0">
                          <a:latin typeface="Calibri"/>
                          <a:cs typeface="Calibri"/>
                        </a:rPr>
                        <a:t>of</a:t>
                      </a:r>
                      <a:endParaRPr sz="2400">
                        <a:latin typeface="Calibri"/>
                        <a:cs typeface="Calibri"/>
                      </a:endParaRPr>
                    </a:p>
                    <a:p>
                      <a:pPr marL="508000">
                        <a:lnSpc>
                          <a:spcPct val="100000"/>
                        </a:lnSpc>
                        <a:spcBef>
                          <a:spcPts val="25"/>
                        </a:spcBef>
                      </a:pPr>
                      <a:r>
                        <a:rPr sz="2400" spc="-10" dirty="0">
                          <a:latin typeface="Calibri"/>
                          <a:cs typeface="Calibri"/>
                        </a:rPr>
                        <a:t>Structure</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algn="ctr">
                        <a:lnSpc>
                          <a:spcPts val="2755"/>
                        </a:lnSpc>
                      </a:pPr>
                      <a:r>
                        <a:rPr sz="2400" spc="-10" dirty="0">
                          <a:latin typeface="Calibri"/>
                          <a:cs typeface="Calibri"/>
                        </a:rPr>
                        <a:t>crystal</a:t>
                      </a:r>
                      <a:r>
                        <a:rPr sz="2400" spc="-75" dirty="0">
                          <a:latin typeface="Calibri"/>
                          <a:cs typeface="Calibri"/>
                        </a:rPr>
                        <a:t> </a:t>
                      </a:r>
                      <a:r>
                        <a:rPr sz="2400" spc="-10" dirty="0">
                          <a:latin typeface="Calibri"/>
                          <a:cs typeface="Calibri"/>
                        </a:rPr>
                        <a:t>lattice</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55"/>
                        </a:lnSpc>
                      </a:pPr>
                      <a:r>
                        <a:rPr sz="2400" dirty="0">
                          <a:latin typeface="Calibri"/>
                          <a:cs typeface="Calibri"/>
                        </a:rPr>
                        <a:t>true</a:t>
                      </a:r>
                      <a:r>
                        <a:rPr sz="2400" spc="-40" dirty="0">
                          <a:latin typeface="Calibri"/>
                          <a:cs typeface="Calibri"/>
                        </a:rPr>
                        <a:t> </a:t>
                      </a:r>
                      <a:r>
                        <a:rPr sz="2400" spc="-5" dirty="0">
                          <a:latin typeface="Calibri"/>
                          <a:cs typeface="Calibri"/>
                        </a:rPr>
                        <a:t>molecules</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55"/>
                        </a:lnSpc>
                      </a:pPr>
                      <a:r>
                        <a:rPr sz="2400" spc="-15" dirty="0">
                          <a:latin typeface="Calibri"/>
                          <a:cs typeface="Calibri"/>
                        </a:rPr>
                        <a:t>“electron</a:t>
                      </a:r>
                      <a:r>
                        <a:rPr sz="2400" spc="-80" dirty="0">
                          <a:latin typeface="Calibri"/>
                          <a:cs typeface="Calibri"/>
                        </a:rPr>
                        <a:t> </a:t>
                      </a:r>
                      <a:r>
                        <a:rPr sz="2400" spc="-5" dirty="0">
                          <a:latin typeface="Calibri"/>
                          <a:cs typeface="Calibri"/>
                        </a:rPr>
                        <a:t>sea”</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69118">
                <a:tc>
                  <a:txBody>
                    <a:bodyPr/>
                    <a:lstStyle/>
                    <a:p>
                      <a:pPr algn="ctr">
                        <a:lnSpc>
                          <a:spcPts val="2755"/>
                        </a:lnSpc>
                      </a:pPr>
                      <a:r>
                        <a:rPr sz="2400" dirty="0">
                          <a:latin typeface="Calibri"/>
                          <a:cs typeface="Calibri"/>
                        </a:rPr>
                        <a:t>Melting</a:t>
                      </a:r>
                      <a:r>
                        <a:rPr sz="2400" spc="-55" dirty="0">
                          <a:latin typeface="Calibri"/>
                          <a:cs typeface="Calibri"/>
                        </a:rPr>
                        <a:t> </a:t>
                      </a:r>
                      <a:r>
                        <a:rPr sz="2400" spc="-20" dirty="0">
                          <a:latin typeface="Calibri"/>
                          <a:cs typeface="Calibri"/>
                        </a:rPr>
                        <a:t>Point</a:t>
                      </a:r>
                      <a:endParaRPr sz="2400" dirty="0">
                        <a:latin typeface="Calibri"/>
                        <a:cs typeface="Calibri"/>
                      </a:endParaRPr>
                    </a:p>
                  </a:txBody>
                  <a:tcPr marL="0" marR="0" marT="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E6B8B8"/>
                    </a:solidFill>
                  </a:tcPr>
                </a:tc>
                <a:tc>
                  <a:txBody>
                    <a:bodyPr/>
                    <a:lstStyle/>
                    <a:p>
                      <a:pPr algn="ctr">
                        <a:lnSpc>
                          <a:spcPts val="2755"/>
                        </a:lnSpc>
                      </a:pPr>
                      <a:r>
                        <a:rPr sz="2400" spc="-5" dirty="0">
                          <a:latin typeface="Calibri"/>
                          <a:cs typeface="Calibri"/>
                        </a:rPr>
                        <a:t>high</a:t>
                      </a:r>
                      <a:endParaRPr sz="24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algn="ctr">
                        <a:lnSpc>
                          <a:spcPts val="2755"/>
                        </a:lnSpc>
                      </a:pPr>
                      <a:r>
                        <a:rPr sz="2400" spc="-10" dirty="0">
                          <a:latin typeface="Calibri"/>
                          <a:cs typeface="Calibri"/>
                        </a:rPr>
                        <a:t>low</a:t>
                      </a:r>
                      <a:endParaRPr sz="2400" dirty="0">
                        <a:latin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270" algn="ctr">
                        <a:lnSpc>
                          <a:spcPts val="2755"/>
                        </a:lnSpc>
                      </a:pPr>
                      <a:r>
                        <a:rPr sz="2400" spc="-5" dirty="0">
                          <a:latin typeface="Calibri"/>
                          <a:cs typeface="Calibri"/>
                        </a:rPr>
                        <a:t>very</a:t>
                      </a:r>
                      <a:r>
                        <a:rPr sz="2400" spc="-40" dirty="0">
                          <a:latin typeface="Calibri"/>
                          <a:cs typeface="Calibri"/>
                        </a:rPr>
                        <a:t> </a:t>
                      </a:r>
                      <a:r>
                        <a:rPr sz="2400" dirty="0">
                          <a:latin typeface="Calibri"/>
                          <a:cs typeface="Calibri"/>
                        </a:rPr>
                        <a:t>high</a:t>
                      </a: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4"/>
                  </a:ext>
                </a:extLst>
              </a:tr>
              <a:tr h="731519">
                <a:tc>
                  <a:txBody>
                    <a:bodyPr/>
                    <a:lstStyle/>
                    <a:p>
                      <a:pPr algn="ctr">
                        <a:lnSpc>
                          <a:spcPts val="2730"/>
                        </a:lnSpc>
                      </a:pPr>
                      <a:r>
                        <a:rPr sz="2400" spc="-5" dirty="0">
                          <a:latin typeface="Calibri"/>
                          <a:cs typeface="Calibri"/>
                        </a:rPr>
                        <a:t>Solubility</a:t>
                      </a:r>
                      <a:r>
                        <a:rPr sz="2400" spc="-55" dirty="0">
                          <a:latin typeface="Calibri"/>
                          <a:cs typeface="Calibri"/>
                        </a:rPr>
                        <a:t> </a:t>
                      </a:r>
                      <a:r>
                        <a:rPr sz="2400" dirty="0">
                          <a:latin typeface="Calibri"/>
                          <a:cs typeface="Calibri"/>
                        </a:rPr>
                        <a:t>in</a:t>
                      </a:r>
                    </a:p>
                    <a:p>
                      <a:pPr algn="ctr">
                        <a:lnSpc>
                          <a:spcPct val="100000"/>
                        </a:lnSpc>
                        <a:spcBef>
                          <a:spcPts val="25"/>
                        </a:spcBef>
                      </a:pPr>
                      <a:r>
                        <a:rPr sz="2400" spc="-15" dirty="0">
                          <a:latin typeface="Calibri"/>
                          <a:cs typeface="Calibri"/>
                        </a:rPr>
                        <a:t>water</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algn="ctr">
                        <a:lnSpc>
                          <a:spcPts val="2755"/>
                        </a:lnSpc>
                      </a:pPr>
                      <a:r>
                        <a:rPr sz="2400" spc="-10" dirty="0">
                          <a:latin typeface="Calibri"/>
                          <a:cs typeface="Calibri"/>
                        </a:rPr>
                        <a:t>yes</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55"/>
                        </a:lnSpc>
                      </a:pPr>
                      <a:r>
                        <a:rPr sz="2400" spc="-5" dirty="0">
                          <a:latin typeface="Calibri"/>
                          <a:cs typeface="Calibri"/>
                        </a:rPr>
                        <a:t>usually</a:t>
                      </a:r>
                      <a:r>
                        <a:rPr sz="2400" spc="-55" dirty="0">
                          <a:latin typeface="Calibri"/>
                          <a:cs typeface="Calibri"/>
                        </a:rPr>
                        <a:t> </a:t>
                      </a:r>
                      <a:r>
                        <a:rPr sz="2400" spc="-5" dirty="0">
                          <a:latin typeface="Calibri"/>
                          <a:cs typeface="Calibri"/>
                        </a:rPr>
                        <a:t>not</a:t>
                      </a:r>
                      <a:endParaRPr sz="2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ts val="2755"/>
                        </a:lnSpc>
                      </a:pPr>
                      <a:r>
                        <a:rPr sz="2400" spc="-5" dirty="0">
                          <a:latin typeface="Calibri"/>
                          <a:cs typeface="Calibri"/>
                        </a:rPr>
                        <a:t>no</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727640">
                <a:tc>
                  <a:txBody>
                    <a:bodyPr/>
                    <a:lstStyle/>
                    <a:p>
                      <a:pPr algn="ctr">
                        <a:lnSpc>
                          <a:spcPts val="2730"/>
                        </a:lnSpc>
                      </a:pPr>
                      <a:r>
                        <a:rPr sz="2400" spc="-5" dirty="0">
                          <a:latin typeface="Calibri"/>
                          <a:cs typeface="Calibri"/>
                        </a:rPr>
                        <a:t>Electrical</a:t>
                      </a:r>
                      <a:endParaRPr sz="2400" dirty="0">
                        <a:latin typeface="Calibri"/>
                        <a:cs typeface="Calibri"/>
                      </a:endParaRPr>
                    </a:p>
                    <a:p>
                      <a:pPr algn="ctr">
                        <a:lnSpc>
                          <a:spcPct val="100000"/>
                        </a:lnSpc>
                        <a:spcBef>
                          <a:spcPts val="25"/>
                        </a:spcBef>
                      </a:pPr>
                      <a:r>
                        <a:rPr sz="2400" spc="-5" dirty="0">
                          <a:latin typeface="Calibri"/>
                          <a:cs typeface="Calibri"/>
                        </a:rPr>
                        <a:t>Conductivity</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algn="ctr">
                        <a:lnSpc>
                          <a:spcPts val="2730"/>
                        </a:lnSpc>
                      </a:pPr>
                      <a:r>
                        <a:rPr sz="2400" spc="-10" dirty="0">
                          <a:latin typeface="Calibri"/>
                          <a:cs typeface="Calibri"/>
                        </a:rPr>
                        <a:t>yes</a:t>
                      </a:r>
                      <a:r>
                        <a:rPr sz="2400" spc="-35" dirty="0">
                          <a:latin typeface="Calibri"/>
                          <a:cs typeface="Calibri"/>
                        </a:rPr>
                        <a:t> </a:t>
                      </a:r>
                      <a:r>
                        <a:rPr sz="2400" spc="-5" dirty="0">
                          <a:latin typeface="Calibri"/>
                          <a:cs typeface="Calibri"/>
                        </a:rPr>
                        <a:t>(solution</a:t>
                      </a:r>
                      <a:r>
                        <a:rPr sz="2400" spc="-25" dirty="0">
                          <a:latin typeface="Calibri"/>
                          <a:cs typeface="Calibri"/>
                        </a:rPr>
                        <a:t> </a:t>
                      </a:r>
                      <a:r>
                        <a:rPr sz="2400" spc="-10" dirty="0">
                          <a:latin typeface="Calibri"/>
                          <a:cs typeface="Calibri"/>
                        </a:rPr>
                        <a:t>or</a:t>
                      </a:r>
                      <a:endParaRPr sz="2400" dirty="0">
                        <a:latin typeface="Calibri"/>
                        <a:cs typeface="Calibri"/>
                      </a:endParaRPr>
                    </a:p>
                    <a:p>
                      <a:pPr marL="635" algn="ctr">
                        <a:lnSpc>
                          <a:spcPct val="100000"/>
                        </a:lnSpc>
                        <a:spcBef>
                          <a:spcPts val="25"/>
                        </a:spcBef>
                      </a:pPr>
                      <a:r>
                        <a:rPr sz="2400" dirty="0">
                          <a:latin typeface="Calibri"/>
                          <a:cs typeface="Calibri"/>
                        </a:rPr>
                        <a:t>liquid)</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ts val="2755"/>
                        </a:lnSpc>
                      </a:pPr>
                      <a:r>
                        <a:rPr sz="2400" spc="-5" dirty="0">
                          <a:latin typeface="Calibri"/>
                          <a:cs typeface="Calibri"/>
                        </a:rPr>
                        <a:t>no</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55"/>
                        </a:lnSpc>
                      </a:pPr>
                      <a:r>
                        <a:rPr sz="2400" spc="-10" dirty="0">
                          <a:latin typeface="Calibri"/>
                          <a:cs typeface="Calibri"/>
                        </a:rPr>
                        <a:t>yes</a:t>
                      </a:r>
                      <a:r>
                        <a:rPr sz="2400" spc="-35" dirty="0">
                          <a:latin typeface="Calibri"/>
                          <a:cs typeface="Calibri"/>
                        </a:rPr>
                        <a:t> </a:t>
                      </a:r>
                      <a:r>
                        <a:rPr sz="2400" spc="-15" dirty="0">
                          <a:latin typeface="Calibri"/>
                          <a:cs typeface="Calibri"/>
                        </a:rPr>
                        <a:t>(any</a:t>
                      </a:r>
                      <a:r>
                        <a:rPr sz="2400" spc="-30" dirty="0">
                          <a:latin typeface="Calibri"/>
                          <a:cs typeface="Calibri"/>
                        </a:rPr>
                        <a:t> </a:t>
                      </a:r>
                      <a:r>
                        <a:rPr sz="2400" spc="-15" dirty="0">
                          <a:latin typeface="Calibri"/>
                          <a:cs typeface="Calibri"/>
                        </a:rPr>
                        <a:t>form)</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773995">
                <a:tc>
                  <a:txBody>
                    <a:bodyPr/>
                    <a:lstStyle/>
                    <a:p>
                      <a:pPr algn="ctr">
                        <a:lnSpc>
                          <a:spcPts val="2735"/>
                        </a:lnSpc>
                      </a:pPr>
                      <a:r>
                        <a:rPr sz="2400" spc="-5" dirty="0">
                          <a:latin typeface="Calibri"/>
                          <a:cs typeface="Calibri"/>
                        </a:rPr>
                        <a:t>Other</a:t>
                      </a:r>
                      <a:endParaRPr sz="2400" dirty="0">
                        <a:latin typeface="Calibri"/>
                        <a:cs typeface="Calibri"/>
                      </a:endParaRPr>
                    </a:p>
                    <a:p>
                      <a:pPr algn="ctr">
                        <a:lnSpc>
                          <a:spcPct val="100000"/>
                        </a:lnSpc>
                        <a:spcBef>
                          <a:spcPts val="20"/>
                        </a:spcBef>
                      </a:pPr>
                      <a:r>
                        <a:rPr sz="2400" spc="-10" dirty="0">
                          <a:latin typeface="Calibri"/>
                          <a:cs typeface="Calibri"/>
                        </a:rPr>
                        <a:t>Properties</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a:lnSpc>
                          <a:spcPct val="100000"/>
                        </a:lnSpc>
                      </a:pPr>
                      <a:endParaRPr sz="2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ts val="2760"/>
                        </a:lnSpc>
                      </a:pPr>
                      <a:r>
                        <a:rPr sz="2400" spc="-15" dirty="0">
                          <a:latin typeface="Calibri"/>
                          <a:cs typeface="Calibri"/>
                        </a:rPr>
                        <a:t>odorous</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ts val="2735"/>
                        </a:lnSpc>
                      </a:pPr>
                      <a:r>
                        <a:rPr sz="2400" dirty="0">
                          <a:latin typeface="Calibri"/>
                          <a:cs typeface="Calibri"/>
                        </a:rPr>
                        <a:t>malleable,</a:t>
                      </a:r>
                    </a:p>
                    <a:p>
                      <a:pPr algn="ctr">
                        <a:lnSpc>
                          <a:spcPct val="100000"/>
                        </a:lnSpc>
                        <a:spcBef>
                          <a:spcPts val="20"/>
                        </a:spcBef>
                      </a:pPr>
                      <a:r>
                        <a:rPr sz="2400" spc="-5" dirty="0">
                          <a:latin typeface="Calibri"/>
                          <a:cs typeface="Calibri"/>
                        </a:rPr>
                        <a:t>ductile,</a:t>
                      </a:r>
                      <a:r>
                        <a:rPr sz="2400" spc="-50" dirty="0">
                          <a:latin typeface="Calibri"/>
                          <a:cs typeface="Calibri"/>
                        </a:rPr>
                        <a:t> </a:t>
                      </a:r>
                      <a:r>
                        <a:rPr sz="2400" spc="-10" dirty="0">
                          <a:latin typeface="Calibri"/>
                          <a:cs typeface="Calibri"/>
                        </a:rPr>
                        <a:t>lustrous</a:t>
                      </a:r>
                      <a:endParaRPr sz="24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169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2972</TotalTime>
  <Words>241</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Script MT Bold</vt:lpstr>
      <vt:lpstr>Times New Roman</vt:lpstr>
      <vt:lpstr>Trebuchet MS</vt:lpstr>
      <vt:lpstr>Default Design</vt:lpstr>
      <vt:lpstr>Unit: Chemical Bonding</vt:lpstr>
      <vt:lpstr>After today, you should be able to…</vt:lpstr>
      <vt:lpstr>Metallic Bonds</vt:lpstr>
      <vt:lpstr>Metallic Bonds</vt:lpstr>
      <vt:lpstr>The electron sea model</vt:lpstr>
      <vt:lpstr>Metallic Bonds</vt:lpstr>
      <vt:lpstr>Metallic Bonds</vt:lpstr>
      <vt:lpstr>Metallic Bonds</vt:lpstr>
      <vt:lpstr>Summary</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96</cp:revision>
  <dcterms:created xsi:type="dcterms:W3CDTF">2008-10-23T20:55:51Z</dcterms:created>
  <dcterms:modified xsi:type="dcterms:W3CDTF">2022-03-02T16:45:09Z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