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8" r:id="rId5"/>
    <p:sldId id="271" r:id="rId6"/>
    <p:sldId id="263" r:id="rId7"/>
    <p:sldId id="264" r:id="rId8"/>
    <p:sldId id="265" r:id="rId9"/>
    <p:sldId id="267" r:id="rId10"/>
    <p:sldId id="269" r:id="rId11"/>
    <p:sldId id="270" r:id="rId12"/>
    <p:sldId id="272" r:id="rId13"/>
  </p:sldIdLst>
  <p:sldSz cx="9144000" cy="6858000" type="screen4x3"/>
  <p:notesSz cx="7132638" cy="9418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6">
          <p15:clr>
            <a:srgbClr val="A4A3A4"/>
          </p15:clr>
        </p15:guide>
        <p15:guide id="2" pos="224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FF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93190" autoAdjust="0"/>
  </p:normalViewPr>
  <p:slideViewPr>
    <p:cSldViewPr>
      <p:cViewPr varScale="1">
        <p:scale>
          <a:sx n="63" d="100"/>
          <a:sy n="63" d="100"/>
        </p:scale>
        <p:origin x="78" y="348"/>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868" y="-96"/>
      </p:cViewPr>
      <p:guideLst>
        <p:guide orient="horz" pos="2966"/>
        <p:guide pos="224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8D40950-C3F9-4E4F-B09C-BC54D53350D6}"/>
              </a:ext>
            </a:extLst>
          </p:cNvPr>
          <p:cNvSpPr>
            <a:spLocks noGrp="1" noChangeArrowheads="1"/>
          </p:cNvSpPr>
          <p:nvPr>
            <p:ph type="hdr" sz="quarter"/>
          </p:nvPr>
        </p:nvSpPr>
        <p:spPr bwMode="auto">
          <a:xfrm>
            <a:off x="0" y="0"/>
            <a:ext cx="3090863"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5" name="Rectangle 3">
            <a:extLst>
              <a:ext uri="{FF2B5EF4-FFF2-40B4-BE49-F238E27FC236}">
                <a16:creationId xmlns:a16="http://schemas.microsoft.com/office/drawing/2014/main" id="{9A661E59-E337-498C-992B-B951C6A9D077}"/>
              </a:ext>
            </a:extLst>
          </p:cNvPr>
          <p:cNvSpPr>
            <a:spLocks noGrp="1" noChangeArrowheads="1"/>
          </p:cNvSpPr>
          <p:nvPr>
            <p:ph type="dt" sz="quarter" idx="1"/>
          </p:nvPr>
        </p:nvSpPr>
        <p:spPr bwMode="auto">
          <a:xfrm>
            <a:off x="4040188" y="0"/>
            <a:ext cx="3090862" cy="4714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7EEBE89B-5E19-4442-B809-6EB33C289BDE}" type="datetimeFigureOut">
              <a:rPr lang="en-US"/>
              <a:pPr>
                <a:defRPr/>
              </a:pPr>
              <a:t>8/2/2020</a:t>
            </a:fld>
            <a:endParaRPr lang="en-US"/>
          </a:p>
        </p:txBody>
      </p:sp>
      <p:sp>
        <p:nvSpPr>
          <p:cNvPr id="23556" name="Rectangle 4">
            <a:extLst>
              <a:ext uri="{FF2B5EF4-FFF2-40B4-BE49-F238E27FC236}">
                <a16:creationId xmlns:a16="http://schemas.microsoft.com/office/drawing/2014/main" id="{4D18A7AE-09DD-47BA-AC70-EDAF175E0BCA}"/>
              </a:ext>
            </a:extLst>
          </p:cNvPr>
          <p:cNvSpPr>
            <a:spLocks noGrp="1" noChangeArrowheads="1"/>
          </p:cNvSpPr>
          <p:nvPr>
            <p:ph type="ftr" sz="quarter" idx="2"/>
          </p:nvPr>
        </p:nvSpPr>
        <p:spPr bwMode="auto">
          <a:xfrm>
            <a:off x="0" y="8945563"/>
            <a:ext cx="3090863"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23557" name="Rectangle 5">
            <a:extLst>
              <a:ext uri="{FF2B5EF4-FFF2-40B4-BE49-F238E27FC236}">
                <a16:creationId xmlns:a16="http://schemas.microsoft.com/office/drawing/2014/main" id="{FB2010C3-0463-4079-8E1C-3A5AE22304A5}"/>
              </a:ext>
            </a:extLst>
          </p:cNvPr>
          <p:cNvSpPr>
            <a:spLocks noGrp="1" noChangeArrowheads="1"/>
          </p:cNvSpPr>
          <p:nvPr>
            <p:ph type="sldNum" sz="quarter" idx="3"/>
          </p:nvPr>
        </p:nvSpPr>
        <p:spPr bwMode="auto">
          <a:xfrm>
            <a:off x="4040188" y="8945563"/>
            <a:ext cx="3090862" cy="4714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0FA16843-B3A7-47E5-AA73-DC6B15280836}"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0AE4CE7-7AC1-44B9-B709-89F296EA0DED}"/>
              </a:ext>
            </a:extLst>
          </p:cNvPr>
          <p:cNvSpPr>
            <a:spLocks noGrp="1"/>
          </p:cNvSpPr>
          <p:nvPr>
            <p:ph type="hdr" sz="quarter"/>
          </p:nvPr>
        </p:nvSpPr>
        <p:spPr>
          <a:xfrm>
            <a:off x="0" y="0"/>
            <a:ext cx="3090863" cy="471488"/>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a:extLst>
              <a:ext uri="{FF2B5EF4-FFF2-40B4-BE49-F238E27FC236}">
                <a16:creationId xmlns:a16="http://schemas.microsoft.com/office/drawing/2014/main" id="{AD4A4822-4B4B-4111-846B-9C7F4FDBBAD5}"/>
              </a:ext>
            </a:extLst>
          </p:cNvPr>
          <p:cNvSpPr>
            <a:spLocks noGrp="1"/>
          </p:cNvSpPr>
          <p:nvPr>
            <p:ph type="dt" idx="1"/>
          </p:nvPr>
        </p:nvSpPr>
        <p:spPr>
          <a:xfrm>
            <a:off x="4040188" y="0"/>
            <a:ext cx="3090862" cy="471488"/>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B44149E8-BAF6-4C5F-85A9-F941B6E50904}" type="datetimeFigureOut">
              <a:rPr lang="en-US"/>
              <a:pPr>
                <a:defRPr/>
              </a:pPr>
              <a:t>8/2/2020</a:t>
            </a:fld>
            <a:endParaRPr lang="en-US"/>
          </a:p>
        </p:txBody>
      </p:sp>
      <p:sp>
        <p:nvSpPr>
          <p:cNvPr id="4" name="Slide Image Placeholder 3">
            <a:extLst>
              <a:ext uri="{FF2B5EF4-FFF2-40B4-BE49-F238E27FC236}">
                <a16:creationId xmlns:a16="http://schemas.microsoft.com/office/drawing/2014/main" id="{21344A76-6964-40D6-B2A9-11484D22C84F}"/>
              </a:ext>
            </a:extLst>
          </p:cNvPr>
          <p:cNvSpPr>
            <a:spLocks noGrp="1" noRot="1" noChangeAspect="1"/>
          </p:cNvSpPr>
          <p:nvPr>
            <p:ph type="sldImg" idx="2"/>
          </p:nvPr>
        </p:nvSpPr>
        <p:spPr>
          <a:xfrm>
            <a:off x="1211263" y="706438"/>
            <a:ext cx="4710112" cy="353218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DF076151-D47C-47CF-8FAB-6ACE61BE14A0}"/>
              </a:ext>
            </a:extLst>
          </p:cNvPr>
          <p:cNvSpPr>
            <a:spLocks noGrp="1"/>
          </p:cNvSpPr>
          <p:nvPr>
            <p:ph type="body" sz="quarter" idx="3"/>
          </p:nvPr>
        </p:nvSpPr>
        <p:spPr>
          <a:xfrm>
            <a:off x="712788" y="4473575"/>
            <a:ext cx="5707062" cy="423862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860635C-A5B0-412E-917F-BFD5B0F19949}"/>
              </a:ext>
            </a:extLst>
          </p:cNvPr>
          <p:cNvSpPr>
            <a:spLocks noGrp="1"/>
          </p:cNvSpPr>
          <p:nvPr>
            <p:ph type="ftr" sz="quarter" idx="4"/>
          </p:nvPr>
        </p:nvSpPr>
        <p:spPr>
          <a:xfrm>
            <a:off x="0" y="8945563"/>
            <a:ext cx="3090863" cy="471487"/>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054E41CE-27B5-4859-BEEA-F7999A7F0667}"/>
              </a:ext>
            </a:extLst>
          </p:cNvPr>
          <p:cNvSpPr>
            <a:spLocks noGrp="1"/>
          </p:cNvSpPr>
          <p:nvPr>
            <p:ph type="sldNum" sz="quarter" idx="5"/>
          </p:nvPr>
        </p:nvSpPr>
        <p:spPr>
          <a:xfrm>
            <a:off x="4040188" y="8945563"/>
            <a:ext cx="3090862" cy="4714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5674A13-4E81-47CF-ABF2-4F83E806F67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D0EFAD3-FE2A-416D-9661-46E7CFA1E6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6DFDCA9-2A33-4C77-914D-0E25CC3F33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EC618CC-3ED8-4672-93AD-9E9DCEDC87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17C1BC-50EB-4D13-A896-DAAD0ECC0FEF}" type="slidenum">
              <a:rPr lang="en-US" altLang="en-US">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529EBCE2-BDFC-41FC-A34B-6BB4B5DB50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15C12BC-7C08-495C-A963-23181F64F1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196" name="Slide Number Placeholder 3">
            <a:extLst>
              <a:ext uri="{FF2B5EF4-FFF2-40B4-BE49-F238E27FC236}">
                <a16:creationId xmlns:a16="http://schemas.microsoft.com/office/drawing/2014/main" id="{53B7912E-6F2B-49E5-BF4D-739FF7C670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A59648-E311-4C27-BBD2-3998DA398F9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8EDC1FBB-AE86-4984-9FDA-E137DFD459C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F324FB64-2049-4060-A75B-37F901BF39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Most helpful for measuring the heat lost/gained in a chemical reaction.</a:t>
            </a:r>
          </a:p>
        </p:txBody>
      </p:sp>
      <p:sp>
        <p:nvSpPr>
          <p:cNvPr id="10244" name="Slide Number Placeholder 3">
            <a:extLst>
              <a:ext uri="{FF2B5EF4-FFF2-40B4-BE49-F238E27FC236}">
                <a16:creationId xmlns:a16="http://schemas.microsoft.com/office/drawing/2014/main" id="{7A6F3D86-CDB9-4B8E-9EE1-C8EB45DE01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AB90D2-54A6-45D9-AD13-9977E8DA121F}"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1EBAA726-008F-493B-AFB2-CC1C09FAD9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C8BED52D-28E7-4B30-941A-67DABE41A9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Most helpful in measuring the calorie content in food.</a:t>
            </a:r>
          </a:p>
        </p:txBody>
      </p:sp>
      <p:sp>
        <p:nvSpPr>
          <p:cNvPr id="12292" name="Slide Number Placeholder 3">
            <a:extLst>
              <a:ext uri="{FF2B5EF4-FFF2-40B4-BE49-F238E27FC236}">
                <a16:creationId xmlns:a16="http://schemas.microsoft.com/office/drawing/2014/main" id="{8947E0BA-DE51-4E17-BF27-6CCF823219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C567F7A-7CED-4639-8399-BD378969C523}"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EBD09741-1BB4-4559-A427-CF9E18CDE5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4B5A8FE0-01D3-4D96-96B0-EE1572BA9E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http://ga.water.usgs.gov/edu/heat-capacity.html</a:t>
            </a:r>
          </a:p>
        </p:txBody>
      </p:sp>
      <p:sp>
        <p:nvSpPr>
          <p:cNvPr id="15364" name="Slide Number Placeholder 3">
            <a:extLst>
              <a:ext uri="{FF2B5EF4-FFF2-40B4-BE49-F238E27FC236}">
                <a16:creationId xmlns:a16="http://schemas.microsoft.com/office/drawing/2014/main" id="{DAE0162F-1E24-4F01-9168-7F11AAC0F1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CC03CD-73A9-452A-B9CB-7CA08A67AB7B}"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4C9E860-AF1C-4313-B31B-309991EE8C02}"/>
              </a:ext>
            </a:extLst>
          </p:cNvPr>
          <p:cNvSpPr>
            <a:spLocks noGrp="1"/>
          </p:cNvSpPr>
          <p:nvPr>
            <p:ph type="dt" sz="half" idx="10"/>
          </p:nvPr>
        </p:nvSpPr>
        <p:spPr/>
        <p:txBody>
          <a:bodyPr/>
          <a:lstStyle>
            <a:lvl1pPr>
              <a:defRPr/>
            </a:lvl1pPr>
          </a:lstStyle>
          <a:p>
            <a:pPr>
              <a:defRPr/>
            </a:pPr>
            <a:fld id="{80D6C70A-3546-48A2-A367-F459C8154166}" type="datetimeFigureOut">
              <a:rPr lang="en-US"/>
              <a:pPr>
                <a:defRPr/>
              </a:pPr>
              <a:t>8/2/2020</a:t>
            </a:fld>
            <a:endParaRPr lang="en-US"/>
          </a:p>
        </p:txBody>
      </p:sp>
      <p:sp>
        <p:nvSpPr>
          <p:cNvPr id="5" name="Footer Placeholder 4">
            <a:extLst>
              <a:ext uri="{FF2B5EF4-FFF2-40B4-BE49-F238E27FC236}">
                <a16:creationId xmlns:a16="http://schemas.microsoft.com/office/drawing/2014/main" id="{DAF1A4DD-94B9-4B93-858B-ACCB514E463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BE1E5CE-AE23-4FE9-95CF-35B9472FB5A3}"/>
              </a:ext>
            </a:extLst>
          </p:cNvPr>
          <p:cNvSpPr>
            <a:spLocks noGrp="1"/>
          </p:cNvSpPr>
          <p:nvPr>
            <p:ph type="sldNum" sz="quarter" idx="12"/>
          </p:nvPr>
        </p:nvSpPr>
        <p:spPr/>
        <p:txBody>
          <a:bodyPr/>
          <a:lstStyle>
            <a:lvl1pPr>
              <a:defRPr/>
            </a:lvl1pPr>
          </a:lstStyle>
          <a:p>
            <a:pPr>
              <a:defRPr/>
            </a:pPr>
            <a:fld id="{B3DEBFED-AF58-4A10-A51D-4E52ED3D279D}" type="slidenum">
              <a:rPr lang="en-US" altLang="en-US"/>
              <a:pPr>
                <a:defRPr/>
              </a:pPr>
              <a:t>‹#›</a:t>
            </a:fld>
            <a:endParaRPr lang="en-US" altLang="en-US"/>
          </a:p>
        </p:txBody>
      </p:sp>
    </p:spTree>
    <p:extLst>
      <p:ext uri="{BB962C8B-B14F-4D97-AF65-F5344CB8AC3E}">
        <p14:creationId xmlns:p14="http://schemas.microsoft.com/office/powerpoint/2010/main" val="2656340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EA2FB-B3A1-4442-9426-A4BDB429742A}"/>
              </a:ext>
            </a:extLst>
          </p:cNvPr>
          <p:cNvSpPr>
            <a:spLocks noGrp="1"/>
          </p:cNvSpPr>
          <p:nvPr>
            <p:ph type="dt" sz="half" idx="10"/>
          </p:nvPr>
        </p:nvSpPr>
        <p:spPr/>
        <p:txBody>
          <a:bodyPr/>
          <a:lstStyle>
            <a:lvl1pPr>
              <a:defRPr/>
            </a:lvl1pPr>
          </a:lstStyle>
          <a:p>
            <a:pPr>
              <a:defRPr/>
            </a:pPr>
            <a:fld id="{5C525653-647B-4030-BE45-01C01EE4C248}" type="datetimeFigureOut">
              <a:rPr lang="en-US"/>
              <a:pPr>
                <a:defRPr/>
              </a:pPr>
              <a:t>8/2/2020</a:t>
            </a:fld>
            <a:endParaRPr lang="en-US"/>
          </a:p>
        </p:txBody>
      </p:sp>
      <p:sp>
        <p:nvSpPr>
          <p:cNvPr id="5" name="Footer Placeholder 4">
            <a:extLst>
              <a:ext uri="{FF2B5EF4-FFF2-40B4-BE49-F238E27FC236}">
                <a16:creationId xmlns:a16="http://schemas.microsoft.com/office/drawing/2014/main" id="{0F66D3B8-0B80-42A0-BA87-C5093828BE6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58329B2-E5EE-4CA2-AE2D-7EABA9741488}"/>
              </a:ext>
            </a:extLst>
          </p:cNvPr>
          <p:cNvSpPr>
            <a:spLocks noGrp="1"/>
          </p:cNvSpPr>
          <p:nvPr>
            <p:ph type="sldNum" sz="quarter" idx="12"/>
          </p:nvPr>
        </p:nvSpPr>
        <p:spPr/>
        <p:txBody>
          <a:bodyPr/>
          <a:lstStyle>
            <a:lvl1pPr>
              <a:defRPr/>
            </a:lvl1pPr>
          </a:lstStyle>
          <a:p>
            <a:pPr>
              <a:defRPr/>
            </a:pPr>
            <a:fld id="{172D1A3B-893B-4A5D-AEE3-53DF52C9820F}" type="slidenum">
              <a:rPr lang="en-US" altLang="en-US"/>
              <a:pPr>
                <a:defRPr/>
              </a:pPr>
              <a:t>‹#›</a:t>
            </a:fld>
            <a:endParaRPr lang="en-US" altLang="en-US"/>
          </a:p>
        </p:txBody>
      </p:sp>
    </p:spTree>
    <p:extLst>
      <p:ext uri="{BB962C8B-B14F-4D97-AF65-F5344CB8AC3E}">
        <p14:creationId xmlns:p14="http://schemas.microsoft.com/office/powerpoint/2010/main" val="50745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9D3B9A-8C29-4D78-841E-D9EE63C7C0A3}"/>
              </a:ext>
            </a:extLst>
          </p:cNvPr>
          <p:cNvSpPr>
            <a:spLocks noGrp="1"/>
          </p:cNvSpPr>
          <p:nvPr>
            <p:ph type="dt" sz="half" idx="10"/>
          </p:nvPr>
        </p:nvSpPr>
        <p:spPr/>
        <p:txBody>
          <a:bodyPr/>
          <a:lstStyle>
            <a:lvl1pPr>
              <a:defRPr/>
            </a:lvl1pPr>
          </a:lstStyle>
          <a:p>
            <a:pPr>
              <a:defRPr/>
            </a:pPr>
            <a:fld id="{5CDB3B41-50CA-4B35-BC39-8680284C134B}" type="datetimeFigureOut">
              <a:rPr lang="en-US"/>
              <a:pPr>
                <a:defRPr/>
              </a:pPr>
              <a:t>8/2/2020</a:t>
            </a:fld>
            <a:endParaRPr lang="en-US"/>
          </a:p>
        </p:txBody>
      </p:sp>
      <p:sp>
        <p:nvSpPr>
          <p:cNvPr id="5" name="Footer Placeholder 4">
            <a:extLst>
              <a:ext uri="{FF2B5EF4-FFF2-40B4-BE49-F238E27FC236}">
                <a16:creationId xmlns:a16="http://schemas.microsoft.com/office/drawing/2014/main" id="{CED8CFB5-C62D-4802-B076-73B53BD7223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E92F5F-1993-498D-B4AC-E431304472F5}"/>
              </a:ext>
            </a:extLst>
          </p:cNvPr>
          <p:cNvSpPr>
            <a:spLocks noGrp="1"/>
          </p:cNvSpPr>
          <p:nvPr>
            <p:ph type="sldNum" sz="quarter" idx="12"/>
          </p:nvPr>
        </p:nvSpPr>
        <p:spPr/>
        <p:txBody>
          <a:bodyPr/>
          <a:lstStyle>
            <a:lvl1pPr>
              <a:defRPr/>
            </a:lvl1pPr>
          </a:lstStyle>
          <a:p>
            <a:pPr>
              <a:defRPr/>
            </a:pPr>
            <a:fld id="{F788B897-2588-4B83-8AC9-3439C067913C}" type="slidenum">
              <a:rPr lang="en-US" altLang="en-US"/>
              <a:pPr>
                <a:defRPr/>
              </a:pPr>
              <a:t>‹#›</a:t>
            </a:fld>
            <a:endParaRPr lang="en-US" altLang="en-US"/>
          </a:p>
        </p:txBody>
      </p:sp>
    </p:spTree>
    <p:extLst>
      <p:ext uri="{BB962C8B-B14F-4D97-AF65-F5344CB8AC3E}">
        <p14:creationId xmlns:p14="http://schemas.microsoft.com/office/powerpoint/2010/main" val="360533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87B401-0145-41F9-A10E-2C8C33886BEC}"/>
              </a:ext>
            </a:extLst>
          </p:cNvPr>
          <p:cNvSpPr>
            <a:spLocks noGrp="1"/>
          </p:cNvSpPr>
          <p:nvPr>
            <p:ph type="dt" sz="half" idx="10"/>
          </p:nvPr>
        </p:nvSpPr>
        <p:spPr/>
        <p:txBody>
          <a:bodyPr/>
          <a:lstStyle>
            <a:lvl1pPr>
              <a:defRPr/>
            </a:lvl1pPr>
          </a:lstStyle>
          <a:p>
            <a:pPr>
              <a:defRPr/>
            </a:pPr>
            <a:fld id="{CD9DAB9D-8042-44E0-BA9B-0006BD3FF323}" type="datetimeFigureOut">
              <a:rPr lang="en-US"/>
              <a:pPr>
                <a:defRPr/>
              </a:pPr>
              <a:t>8/2/2020</a:t>
            </a:fld>
            <a:endParaRPr lang="en-US"/>
          </a:p>
        </p:txBody>
      </p:sp>
      <p:sp>
        <p:nvSpPr>
          <p:cNvPr id="5" name="Footer Placeholder 4">
            <a:extLst>
              <a:ext uri="{FF2B5EF4-FFF2-40B4-BE49-F238E27FC236}">
                <a16:creationId xmlns:a16="http://schemas.microsoft.com/office/drawing/2014/main" id="{F270727D-8FD6-46C7-9989-B238018BCD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356C66A-62B4-4ED1-A8F2-9881A9854967}"/>
              </a:ext>
            </a:extLst>
          </p:cNvPr>
          <p:cNvSpPr>
            <a:spLocks noGrp="1"/>
          </p:cNvSpPr>
          <p:nvPr>
            <p:ph type="sldNum" sz="quarter" idx="12"/>
          </p:nvPr>
        </p:nvSpPr>
        <p:spPr/>
        <p:txBody>
          <a:bodyPr/>
          <a:lstStyle>
            <a:lvl1pPr>
              <a:defRPr/>
            </a:lvl1pPr>
          </a:lstStyle>
          <a:p>
            <a:pPr>
              <a:defRPr/>
            </a:pPr>
            <a:fld id="{A38A9ACA-9547-4FF8-B89A-2AF1379B2989}" type="slidenum">
              <a:rPr lang="en-US" altLang="en-US"/>
              <a:pPr>
                <a:defRPr/>
              </a:pPr>
              <a:t>‹#›</a:t>
            </a:fld>
            <a:endParaRPr lang="en-US" altLang="en-US"/>
          </a:p>
        </p:txBody>
      </p:sp>
    </p:spTree>
    <p:extLst>
      <p:ext uri="{BB962C8B-B14F-4D97-AF65-F5344CB8AC3E}">
        <p14:creationId xmlns:p14="http://schemas.microsoft.com/office/powerpoint/2010/main" val="341160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4A9F0C-C675-400C-ADB6-FF995FC78A0C}"/>
              </a:ext>
            </a:extLst>
          </p:cNvPr>
          <p:cNvSpPr>
            <a:spLocks noGrp="1"/>
          </p:cNvSpPr>
          <p:nvPr>
            <p:ph type="dt" sz="half" idx="10"/>
          </p:nvPr>
        </p:nvSpPr>
        <p:spPr/>
        <p:txBody>
          <a:bodyPr/>
          <a:lstStyle>
            <a:lvl1pPr>
              <a:defRPr/>
            </a:lvl1pPr>
          </a:lstStyle>
          <a:p>
            <a:pPr>
              <a:defRPr/>
            </a:pPr>
            <a:fld id="{C368F787-C033-4129-B1A3-D9C6A7AA0395}" type="datetimeFigureOut">
              <a:rPr lang="en-US"/>
              <a:pPr>
                <a:defRPr/>
              </a:pPr>
              <a:t>8/2/2020</a:t>
            </a:fld>
            <a:endParaRPr lang="en-US"/>
          </a:p>
        </p:txBody>
      </p:sp>
      <p:sp>
        <p:nvSpPr>
          <p:cNvPr id="5" name="Footer Placeholder 4">
            <a:extLst>
              <a:ext uri="{FF2B5EF4-FFF2-40B4-BE49-F238E27FC236}">
                <a16:creationId xmlns:a16="http://schemas.microsoft.com/office/drawing/2014/main" id="{FB3D5306-D481-4E64-99AE-DE19A8F3CB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129C1F-85FC-4248-A2C5-105BA640E788}"/>
              </a:ext>
            </a:extLst>
          </p:cNvPr>
          <p:cNvSpPr>
            <a:spLocks noGrp="1"/>
          </p:cNvSpPr>
          <p:nvPr>
            <p:ph type="sldNum" sz="quarter" idx="12"/>
          </p:nvPr>
        </p:nvSpPr>
        <p:spPr/>
        <p:txBody>
          <a:bodyPr/>
          <a:lstStyle>
            <a:lvl1pPr>
              <a:defRPr/>
            </a:lvl1pPr>
          </a:lstStyle>
          <a:p>
            <a:pPr>
              <a:defRPr/>
            </a:pPr>
            <a:fld id="{A48A7A68-481A-4C77-8081-6D3753533F4E}" type="slidenum">
              <a:rPr lang="en-US" altLang="en-US"/>
              <a:pPr>
                <a:defRPr/>
              </a:pPr>
              <a:t>‹#›</a:t>
            </a:fld>
            <a:endParaRPr lang="en-US" altLang="en-US"/>
          </a:p>
        </p:txBody>
      </p:sp>
    </p:spTree>
    <p:extLst>
      <p:ext uri="{BB962C8B-B14F-4D97-AF65-F5344CB8AC3E}">
        <p14:creationId xmlns:p14="http://schemas.microsoft.com/office/powerpoint/2010/main" val="169504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278EFB52-80BC-423F-9203-1946C3E155BD}"/>
              </a:ext>
            </a:extLst>
          </p:cNvPr>
          <p:cNvSpPr>
            <a:spLocks noGrp="1"/>
          </p:cNvSpPr>
          <p:nvPr>
            <p:ph type="dt" sz="half" idx="10"/>
          </p:nvPr>
        </p:nvSpPr>
        <p:spPr/>
        <p:txBody>
          <a:bodyPr/>
          <a:lstStyle>
            <a:lvl1pPr>
              <a:defRPr/>
            </a:lvl1pPr>
          </a:lstStyle>
          <a:p>
            <a:pPr>
              <a:defRPr/>
            </a:pPr>
            <a:fld id="{2A97025A-6A39-43F0-BFEC-7A6ED4A06E81}" type="datetimeFigureOut">
              <a:rPr lang="en-US"/>
              <a:pPr>
                <a:defRPr/>
              </a:pPr>
              <a:t>8/2/2020</a:t>
            </a:fld>
            <a:endParaRPr lang="en-US"/>
          </a:p>
        </p:txBody>
      </p:sp>
      <p:sp>
        <p:nvSpPr>
          <p:cNvPr id="6" name="Footer Placeholder 4">
            <a:extLst>
              <a:ext uri="{FF2B5EF4-FFF2-40B4-BE49-F238E27FC236}">
                <a16:creationId xmlns:a16="http://schemas.microsoft.com/office/drawing/2014/main" id="{7DE68BA8-47AE-4B48-837F-C636E85E3A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901A497-6195-4C09-8CF9-0BDB82BBF2D8}"/>
              </a:ext>
            </a:extLst>
          </p:cNvPr>
          <p:cNvSpPr>
            <a:spLocks noGrp="1"/>
          </p:cNvSpPr>
          <p:nvPr>
            <p:ph type="sldNum" sz="quarter" idx="12"/>
          </p:nvPr>
        </p:nvSpPr>
        <p:spPr/>
        <p:txBody>
          <a:bodyPr/>
          <a:lstStyle>
            <a:lvl1pPr>
              <a:defRPr/>
            </a:lvl1pPr>
          </a:lstStyle>
          <a:p>
            <a:pPr>
              <a:defRPr/>
            </a:pPr>
            <a:fld id="{2ECA7FDC-7424-4EE4-AE9F-24248D8C71B0}" type="slidenum">
              <a:rPr lang="en-US" altLang="en-US"/>
              <a:pPr>
                <a:defRPr/>
              </a:pPr>
              <a:t>‹#›</a:t>
            </a:fld>
            <a:endParaRPr lang="en-US" altLang="en-US"/>
          </a:p>
        </p:txBody>
      </p:sp>
    </p:spTree>
    <p:extLst>
      <p:ext uri="{BB962C8B-B14F-4D97-AF65-F5344CB8AC3E}">
        <p14:creationId xmlns:p14="http://schemas.microsoft.com/office/powerpoint/2010/main" val="3060557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7055A2C-F498-4D0D-841B-BF20FD9BB5B6}"/>
              </a:ext>
            </a:extLst>
          </p:cNvPr>
          <p:cNvSpPr>
            <a:spLocks noGrp="1"/>
          </p:cNvSpPr>
          <p:nvPr>
            <p:ph type="dt" sz="half" idx="10"/>
          </p:nvPr>
        </p:nvSpPr>
        <p:spPr/>
        <p:txBody>
          <a:bodyPr/>
          <a:lstStyle>
            <a:lvl1pPr>
              <a:defRPr/>
            </a:lvl1pPr>
          </a:lstStyle>
          <a:p>
            <a:pPr>
              <a:defRPr/>
            </a:pPr>
            <a:fld id="{DF1AD6A0-CD31-4745-B250-0ABE1413398C}" type="datetimeFigureOut">
              <a:rPr lang="en-US"/>
              <a:pPr>
                <a:defRPr/>
              </a:pPr>
              <a:t>8/2/2020</a:t>
            </a:fld>
            <a:endParaRPr lang="en-US"/>
          </a:p>
        </p:txBody>
      </p:sp>
      <p:sp>
        <p:nvSpPr>
          <p:cNvPr id="8" name="Footer Placeholder 4">
            <a:extLst>
              <a:ext uri="{FF2B5EF4-FFF2-40B4-BE49-F238E27FC236}">
                <a16:creationId xmlns:a16="http://schemas.microsoft.com/office/drawing/2014/main" id="{178ED44E-922C-4BCE-AEAC-CB5A6A953C3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633C29C-7A01-4C8D-8B56-9153D8C7AE48}"/>
              </a:ext>
            </a:extLst>
          </p:cNvPr>
          <p:cNvSpPr>
            <a:spLocks noGrp="1"/>
          </p:cNvSpPr>
          <p:nvPr>
            <p:ph type="sldNum" sz="quarter" idx="12"/>
          </p:nvPr>
        </p:nvSpPr>
        <p:spPr/>
        <p:txBody>
          <a:bodyPr/>
          <a:lstStyle>
            <a:lvl1pPr>
              <a:defRPr/>
            </a:lvl1pPr>
          </a:lstStyle>
          <a:p>
            <a:pPr>
              <a:defRPr/>
            </a:pPr>
            <a:fld id="{09513133-B2FA-4465-96CC-29E29BEFC9F7}" type="slidenum">
              <a:rPr lang="en-US" altLang="en-US"/>
              <a:pPr>
                <a:defRPr/>
              </a:pPr>
              <a:t>‹#›</a:t>
            </a:fld>
            <a:endParaRPr lang="en-US" altLang="en-US"/>
          </a:p>
        </p:txBody>
      </p:sp>
    </p:spTree>
    <p:extLst>
      <p:ext uri="{BB962C8B-B14F-4D97-AF65-F5344CB8AC3E}">
        <p14:creationId xmlns:p14="http://schemas.microsoft.com/office/powerpoint/2010/main" val="2552977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D4227B0-FC4D-4206-A462-F97A1F0A9EA7}"/>
              </a:ext>
            </a:extLst>
          </p:cNvPr>
          <p:cNvSpPr>
            <a:spLocks noGrp="1"/>
          </p:cNvSpPr>
          <p:nvPr>
            <p:ph type="dt" sz="half" idx="10"/>
          </p:nvPr>
        </p:nvSpPr>
        <p:spPr/>
        <p:txBody>
          <a:bodyPr/>
          <a:lstStyle>
            <a:lvl1pPr>
              <a:defRPr/>
            </a:lvl1pPr>
          </a:lstStyle>
          <a:p>
            <a:pPr>
              <a:defRPr/>
            </a:pPr>
            <a:fld id="{886D0CD2-A2CA-4325-8E71-5DCD9FD07C6D}" type="datetimeFigureOut">
              <a:rPr lang="en-US"/>
              <a:pPr>
                <a:defRPr/>
              </a:pPr>
              <a:t>8/2/2020</a:t>
            </a:fld>
            <a:endParaRPr lang="en-US"/>
          </a:p>
        </p:txBody>
      </p:sp>
      <p:sp>
        <p:nvSpPr>
          <p:cNvPr id="4" name="Footer Placeholder 4">
            <a:extLst>
              <a:ext uri="{FF2B5EF4-FFF2-40B4-BE49-F238E27FC236}">
                <a16:creationId xmlns:a16="http://schemas.microsoft.com/office/drawing/2014/main" id="{99A4641B-99F3-4957-A4C6-42FD8A706A4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F6FEC7C-A837-4518-95F8-612AF44F79B6}"/>
              </a:ext>
            </a:extLst>
          </p:cNvPr>
          <p:cNvSpPr>
            <a:spLocks noGrp="1"/>
          </p:cNvSpPr>
          <p:nvPr>
            <p:ph type="sldNum" sz="quarter" idx="12"/>
          </p:nvPr>
        </p:nvSpPr>
        <p:spPr/>
        <p:txBody>
          <a:bodyPr/>
          <a:lstStyle>
            <a:lvl1pPr>
              <a:defRPr/>
            </a:lvl1pPr>
          </a:lstStyle>
          <a:p>
            <a:pPr>
              <a:defRPr/>
            </a:pPr>
            <a:fld id="{578882CB-1BEA-4EF5-9174-C3B0B8DFBFC9}" type="slidenum">
              <a:rPr lang="en-US" altLang="en-US"/>
              <a:pPr>
                <a:defRPr/>
              </a:pPr>
              <a:t>‹#›</a:t>
            </a:fld>
            <a:endParaRPr lang="en-US" altLang="en-US"/>
          </a:p>
        </p:txBody>
      </p:sp>
    </p:spTree>
    <p:extLst>
      <p:ext uri="{BB962C8B-B14F-4D97-AF65-F5344CB8AC3E}">
        <p14:creationId xmlns:p14="http://schemas.microsoft.com/office/powerpoint/2010/main" val="44816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C935EB5-47FB-436A-9F9D-40B90BF9D5E2}"/>
              </a:ext>
            </a:extLst>
          </p:cNvPr>
          <p:cNvSpPr>
            <a:spLocks noGrp="1"/>
          </p:cNvSpPr>
          <p:nvPr>
            <p:ph type="dt" sz="half" idx="10"/>
          </p:nvPr>
        </p:nvSpPr>
        <p:spPr/>
        <p:txBody>
          <a:bodyPr/>
          <a:lstStyle>
            <a:lvl1pPr>
              <a:defRPr/>
            </a:lvl1pPr>
          </a:lstStyle>
          <a:p>
            <a:pPr>
              <a:defRPr/>
            </a:pPr>
            <a:fld id="{A0F1664A-9B49-434F-8F6F-FD6B951F4F92}" type="datetimeFigureOut">
              <a:rPr lang="en-US"/>
              <a:pPr>
                <a:defRPr/>
              </a:pPr>
              <a:t>8/2/2020</a:t>
            </a:fld>
            <a:endParaRPr lang="en-US"/>
          </a:p>
        </p:txBody>
      </p:sp>
      <p:sp>
        <p:nvSpPr>
          <p:cNvPr id="3" name="Footer Placeholder 4">
            <a:extLst>
              <a:ext uri="{FF2B5EF4-FFF2-40B4-BE49-F238E27FC236}">
                <a16:creationId xmlns:a16="http://schemas.microsoft.com/office/drawing/2014/main" id="{4491611A-1044-4ECC-A872-FE660153C2B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F9DE2B3-6A2C-46E1-908F-8A2356FA8BA5}"/>
              </a:ext>
            </a:extLst>
          </p:cNvPr>
          <p:cNvSpPr>
            <a:spLocks noGrp="1"/>
          </p:cNvSpPr>
          <p:nvPr>
            <p:ph type="sldNum" sz="quarter" idx="12"/>
          </p:nvPr>
        </p:nvSpPr>
        <p:spPr/>
        <p:txBody>
          <a:bodyPr/>
          <a:lstStyle>
            <a:lvl1pPr>
              <a:defRPr/>
            </a:lvl1pPr>
          </a:lstStyle>
          <a:p>
            <a:pPr>
              <a:defRPr/>
            </a:pPr>
            <a:fld id="{C9BB9356-C4CC-4619-B08B-D3B3C0632577}" type="slidenum">
              <a:rPr lang="en-US" altLang="en-US"/>
              <a:pPr>
                <a:defRPr/>
              </a:pPr>
              <a:t>‹#›</a:t>
            </a:fld>
            <a:endParaRPr lang="en-US" altLang="en-US"/>
          </a:p>
        </p:txBody>
      </p:sp>
    </p:spTree>
    <p:extLst>
      <p:ext uri="{BB962C8B-B14F-4D97-AF65-F5344CB8AC3E}">
        <p14:creationId xmlns:p14="http://schemas.microsoft.com/office/powerpoint/2010/main" val="16900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CD8026-0DC4-4173-91D6-DF47F108A375}"/>
              </a:ext>
            </a:extLst>
          </p:cNvPr>
          <p:cNvSpPr>
            <a:spLocks noGrp="1"/>
          </p:cNvSpPr>
          <p:nvPr>
            <p:ph type="dt" sz="half" idx="10"/>
          </p:nvPr>
        </p:nvSpPr>
        <p:spPr/>
        <p:txBody>
          <a:bodyPr/>
          <a:lstStyle>
            <a:lvl1pPr>
              <a:defRPr/>
            </a:lvl1pPr>
          </a:lstStyle>
          <a:p>
            <a:pPr>
              <a:defRPr/>
            </a:pPr>
            <a:fld id="{478A97AE-5DCB-40D1-AD2B-E6264D7396AE}" type="datetimeFigureOut">
              <a:rPr lang="en-US"/>
              <a:pPr>
                <a:defRPr/>
              </a:pPr>
              <a:t>8/2/2020</a:t>
            </a:fld>
            <a:endParaRPr lang="en-US"/>
          </a:p>
        </p:txBody>
      </p:sp>
      <p:sp>
        <p:nvSpPr>
          <p:cNvPr id="6" name="Footer Placeholder 4">
            <a:extLst>
              <a:ext uri="{FF2B5EF4-FFF2-40B4-BE49-F238E27FC236}">
                <a16:creationId xmlns:a16="http://schemas.microsoft.com/office/drawing/2014/main" id="{CCE679F9-064A-4598-950F-875F5C9DC81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1DE9CE7-1F4E-41CD-9237-EC8B1EA06379}"/>
              </a:ext>
            </a:extLst>
          </p:cNvPr>
          <p:cNvSpPr>
            <a:spLocks noGrp="1"/>
          </p:cNvSpPr>
          <p:nvPr>
            <p:ph type="sldNum" sz="quarter" idx="12"/>
          </p:nvPr>
        </p:nvSpPr>
        <p:spPr/>
        <p:txBody>
          <a:bodyPr/>
          <a:lstStyle>
            <a:lvl1pPr>
              <a:defRPr/>
            </a:lvl1pPr>
          </a:lstStyle>
          <a:p>
            <a:pPr>
              <a:defRPr/>
            </a:pPr>
            <a:fld id="{1DDE05AD-2828-4343-AE40-7C12A30C3532}" type="slidenum">
              <a:rPr lang="en-US" altLang="en-US"/>
              <a:pPr>
                <a:defRPr/>
              </a:pPr>
              <a:t>‹#›</a:t>
            </a:fld>
            <a:endParaRPr lang="en-US" altLang="en-US"/>
          </a:p>
        </p:txBody>
      </p:sp>
    </p:spTree>
    <p:extLst>
      <p:ext uri="{BB962C8B-B14F-4D97-AF65-F5344CB8AC3E}">
        <p14:creationId xmlns:p14="http://schemas.microsoft.com/office/powerpoint/2010/main" val="1513356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34B89B8-34E3-4860-867C-1BBBE79FC57E}"/>
              </a:ext>
            </a:extLst>
          </p:cNvPr>
          <p:cNvSpPr>
            <a:spLocks noGrp="1"/>
          </p:cNvSpPr>
          <p:nvPr>
            <p:ph type="dt" sz="half" idx="10"/>
          </p:nvPr>
        </p:nvSpPr>
        <p:spPr/>
        <p:txBody>
          <a:bodyPr/>
          <a:lstStyle>
            <a:lvl1pPr>
              <a:defRPr/>
            </a:lvl1pPr>
          </a:lstStyle>
          <a:p>
            <a:pPr>
              <a:defRPr/>
            </a:pPr>
            <a:fld id="{A30EF2F3-BB6D-400D-8523-C1E427AAB66A}" type="datetimeFigureOut">
              <a:rPr lang="en-US"/>
              <a:pPr>
                <a:defRPr/>
              </a:pPr>
              <a:t>8/2/2020</a:t>
            </a:fld>
            <a:endParaRPr lang="en-US"/>
          </a:p>
        </p:txBody>
      </p:sp>
      <p:sp>
        <p:nvSpPr>
          <p:cNvPr id="6" name="Footer Placeholder 4">
            <a:extLst>
              <a:ext uri="{FF2B5EF4-FFF2-40B4-BE49-F238E27FC236}">
                <a16:creationId xmlns:a16="http://schemas.microsoft.com/office/drawing/2014/main" id="{88609240-8B59-4B63-8404-CB50227226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CFE0F51-A17E-47C9-902E-5B208200BE9E}"/>
              </a:ext>
            </a:extLst>
          </p:cNvPr>
          <p:cNvSpPr>
            <a:spLocks noGrp="1"/>
          </p:cNvSpPr>
          <p:nvPr>
            <p:ph type="sldNum" sz="quarter" idx="12"/>
          </p:nvPr>
        </p:nvSpPr>
        <p:spPr/>
        <p:txBody>
          <a:bodyPr/>
          <a:lstStyle>
            <a:lvl1pPr>
              <a:defRPr/>
            </a:lvl1pPr>
          </a:lstStyle>
          <a:p>
            <a:pPr>
              <a:defRPr/>
            </a:pPr>
            <a:fld id="{45B4933B-11CC-437F-BE0B-EAEA9D0FA76E}" type="slidenum">
              <a:rPr lang="en-US" altLang="en-US"/>
              <a:pPr>
                <a:defRPr/>
              </a:pPr>
              <a:t>‹#›</a:t>
            </a:fld>
            <a:endParaRPr lang="en-US" altLang="en-US"/>
          </a:p>
        </p:txBody>
      </p:sp>
    </p:spTree>
    <p:extLst>
      <p:ext uri="{BB962C8B-B14F-4D97-AF65-F5344CB8AC3E}">
        <p14:creationId xmlns:p14="http://schemas.microsoft.com/office/powerpoint/2010/main" val="1972103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openxmlformats.org/officeDocument/2006/relationships/image" Target="../media/image6.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7">
            <a:extLst>
              <a:ext uri="{FF2B5EF4-FFF2-40B4-BE49-F238E27FC236}">
                <a16:creationId xmlns:a16="http://schemas.microsoft.com/office/drawing/2014/main" id="{28F11DE0-1CD8-4787-AF80-EA63157B1B68}"/>
              </a:ext>
            </a:extLst>
          </p:cNvPr>
          <p:cNvSpPr>
            <a:spLocks noChangeArrowheads="1"/>
          </p:cNvSpPr>
          <p:nvPr userDrawn="1"/>
        </p:nvSpPr>
        <p:spPr bwMode="auto">
          <a:xfrm>
            <a:off x="7010400" y="6642100"/>
            <a:ext cx="2133600" cy="215900"/>
          </a:xfrm>
          <a:prstGeom prst="rect">
            <a:avLst/>
          </a:prstGeom>
          <a:noFill/>
          <a:ln>
            <a:noFill/>
          </a:ln>
        </p:spPr>
        <p:txBody>
          <a:bodyPr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defRPr/>
            </a:pPr>
            <a:r>
              <a:rPr lang="en-US" altLang="en-US" sz="800">
                <a:latin typeface="Trebuchet MS" panose="020B0603020202020204" pitchFamily="34" charset="0"/>
                <a:cs typeface="Times New Roman" panose="02020603050405020304" pitchFamily="18" charset="0"/>
              </a:rPr>
              <a:t>Copyright © 2011 MsRazz ChemClass</a:t>
            </a:r>
            <a:endParaRPr lang="en-US" altLang="en-US">
              <a:latin typeface="Trebuchet MS" panose="020B0603020202020204" pitchFamily="34" charset="0"/>
            </a:endParaRPr>
          </a:p>
        </p:txBody>
      </p:sp>
      <p:grpSp>
        <p:nvGrpSpPr>
          <p:cNvPr id="1027" name="Group 3">
            <a:extLst>
              <a:ext uri="{FF2B5EF4-FFF2-40B4-BE49-F238E27FC236}">
                <a16:creationId xmlns:a16="http://schemas.microsoft.com/office/drawing/2014/main" id="{3594CA48-69B3-42DB-B10C-C106E640DC9C}"/>
              </a:ext>
            </a:extLst>
          </p:cNvPr>
          <p:cNvGrpSpPr>
            <a:grpSpLocks/>
          </p:cNvGrpSpPr>
          <p:nvPr userDrawn="1"/>
        </p:nvGrpSpPr>
        <p:grpSpPr bwMode="auto">
          <a:xfrm>
            <a:off x="-2209800" y="-914400"/>
            <a:ext cx="12573000" cy="9906000"/>
            <a:chOff x="-2209800" y="-914400"/>
            <a:chExt cx="12573000" cy="9906000"/>
          </a:xfrm>
        </p:grpSpPr>
        <p:pic>
          <p:nvPicPr>
            <p:cNvPr id="1033" name="Picture 4" descr="C:\Users\Karen\AppData\Local\Microsoft\Windows\Temporary Internet Files\Content.IE5\513ZEDHM\MCj04322450000[1].wmf">
              <a:extLst>
                <a:ext uri="{FF2B5EF4-FFF2-40B4-BE49-F238E27FC236}">
                  <a16:creationId xmlns:a16="http://schemas.microsoft.com/office/drawing/2014/main" id="{104FD839-9BA9-4C6F-B8BC-B6A56A3787EF}"/>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729828" y="0"/>
              <a:ext cx="452753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7" descr="C:\Users\Karen\AppData\Local\Microsoft\Windows\Temporary Internet Files\Content.IE5\E8AMT6SS\MCj04347310000[1].png">
              <a:extLst>
                <a:ext uri="{FF2B5EF4-FFF2-40B4-BE49-F238E27FC236}">
                  <a16:creationId xmlns:a16="http://schemas.microsoft.com/office/drawing/2014/main" id="{5E5C96ED-3CD3-4013-8378-417429C74321}"/>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209800" y="-228600"/>
              <a:ext cx="56388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9" descr="C:\Users\Karen\AppData\Local\Microsoft\Windows\Temporary Internet Files\Content.IE5\5K89MSC0\MCj04401140000[1].png">
              <a:extLst>
                <a:ext uri="{FF2B5EF4-FFF2-40B4-BE49-F238E27FC236}">
                  <a16:creationId xmlns:a16="http://schemas.microsoft.com/office/drawing/2014/main" id="{D66234DF-75F9-4F73-BBF7-A491576F04E7}"/>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9200" y="-914400"/>
              <a:ext cx="5334000" cy="59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0" descr="C:\Users\Karen\AppData\Local\Microsoft\Windows\Temporary Internet Files\Content.IE5\1V97O85U\MCj04380570000[1].png">
              <a:extLst>
                <a:ext uri="{FF2B5EF4-FFF2-40B4-BE49-F238E27FC236}">
                  <a16:creationId xmlns:a16="http://schemas.microsoft.com/office/drawing/2014/main" id="{EA40C826-06A9-4712-B46D-BBA74CF7AE5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00200" y="3200400"/>
              <a:ext cx="5791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1" descr="C:\Users\Karen\AppData\Local\Microsoft\Windows\Temporary Internet Files\Content.IE5\QR3TAH8P\MPj04373570000[1].jpg">
              <a:extLst>
                <a:ext uri="{FF2B5EF4-FFF2-40B4-BE49-F238E27FC236}">
                  <a16:creationId xmlns:a16="http://schemas.microsoft.com/office/drawing/2014/main" id="{BBDAD746-8E40-4F64-9FFA-421F6F4AEB1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248400" y="2666999"/>
              <a:ext cx="3193143" cy="4191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8" name="Title Placeholder 1">
            <a:extLst>
              <a:ext uri="{FF2B5EF4-FFF2-40B4-BE49-F238E27FC236}">
                <a16:creationId xmlns:a16="http://schemas.microsoft.com/office/drawing/2014/main" id="{3378F53E-4575-43F9-9F19-08137663C63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Text Placeholder 2">
            <a:extLst>
              <a:ext uri="{FF2B5EF4-FFF2-40B4-BE49-F238E27FC236}">
                <a16:creationId xmlns:a16="http://schemas.microsoft.com/office/drawing/2014/main" id="{303B1340-B68C-4BC0-82AE-E6774C9CE81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6D671724-D8B9-40B1-935E-77E3755C7737}"/>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F365BB-3027-42B7-BD53-8D24F0EFD29C}" type="datetimeFigureOut">
              <a:rPr lang="en-US"/>
              <a:pPr>
                <a:defRPr/>
              </a:pPr>
              <a:t>8/2/2020</a:t>
            </a:fld>
            <a:endParaRPr lang="en-US"/>
          </a:p>
        </p:txBody>
      </p:sp>
      <p:sp>
        <p:nvSpPr>
          <p:cNvPr id="5" name="Footer Placeholder 4">
            <a:extLst>
              <a:ext uri="{FF2B5EF4-FFF2-40B4-BE49-F238E27FC236}">
                <a16:creationId xmlns:a16="http://schemas.microsoft.com/office/drawing/2014/main" id="{FCAEEDE0-FE80-45EC-A283-B67BCDAAF8C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599CA649-A34C-419E-9530-E663270180B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latin typeface="Calibri" panose="020F0502020204030204" pitchFamily="34" charset="0"/>
              </a:defRPr>
            </a:lvl1pPr>
          </a:lstStyle>
          <a:p>
            <a:pPr>
              <a:defRPr/>
            </a:pPr>
            <a:fld id="{E10C2CBC-720C-483D-B10D-FE581E13FB51}"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gDTMnFDsXdNAlM&amp;tbnid=F8DiF6LLIGZ2eM:&amp;ved=0CAUQjRw&amp;url=http%3A%2F%2Fhrsbstaff.ednet.ns.ca%2Fsweetap%2Fthermonotes1.htm&amp;ei=KH8hUfmuAsqL0QG2woGgCw&amp;bvm=bv.42553238,d.dmQ&amp;psig=AFQjCNHt1S8B1XUAO_-9LqMHJqzn07KFNg&amp;ust=1361236116693064"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CBB204C7-146D-4363-94B6-CA7BBDEC4C98}"/>
              </a:ext>
            </a:extLst>
          </p:cNvPr>
          <p:cNvSpPr>
            <a:spLocks noGrp="1"/>
          </p:cNvSpPr>
          <p:nvPr>
            <p:ph type="ctrTitle"/>
          </p:nvPr>
        </p:nvSpPr>
        <p:spPr>
          <a:xfrm>
            <a:off x="381000" y="2057400"/>
            <a:ext cx="8458200" cy="1927225"/>
          </a:xfrm>
          <a:solidFill>
            <a:schemeClr val="bg1">
              <a:alpha val="90195"/>
            </a:schemeClr>
          </a:solidFill>
        </p:spPr>
        <p:txBody>
          <a:bodyPr/>
          <a:lstStyle/>
          <a:p>
            <a:pPr eaLnBrk="1" hangingPunct="1"/>
            <a:r>
              <a:rPr lang="en-US" altLang="en-US" sz="5400" b="1">
                <a:latin typeface="Trebuchet MS" panose="020B0603020202020204" pitchFamily="34" charset="0"/>
              </a:rPr>
              <a:t>Unit: Thermochemistry</a:t>
            </a:r>
          </a:p>
        </p:txBody>
      </p:sp>
      <p:sp>
        <p:nvSpPr>
          <p:cNvPr id="3" name="Subtitle 2">
            <a:extLst>
              <a:ext uri="{FF2B5EF4-FFF2-40B4-BE49-F238E27FC236}">
                <a16:creationId xmlns:a16="http://schemas.microsoft.com/office/drawing/2014/main" id="{92CEA226-A268-42B3-91E6-288BBC9099DD}"/>
              </a:ext>
            </a:extLst>
          </p:cNvPr>
          <p:cNvSpPr>
            <a:spLocks noGrp="1"/>
          </p:cNvSpPr>
          <p:nvPr>
            <p:ph type="subTitle" idx="1"/>
          </p:nvPr>
        </p:nvSpPr>
        <p:spPr>
          <a:xfrm>
            <a:off x="381000" y="4038600"/>
            <a:ext cx="8458200" cy="762000"/>
          </a:xfrm>
          <a:solidFill>
            <a:schemeClr val="bg1">
              <a:alpha val="90000"/>
            </a:schemeClr>
          </a:solidFill>
        </p:spPr>
        <p:txBody>
          <a:bodyPr rtlCol="0">
            <a:normAutofit/>
          </a:bodyPr>
          <a:lstStyle/>
          <a:p>
            <a:pPr algn="r" eaLnBrk="1" fontAlgn="auto" hangingPunct="1">
              <a:spcAft>
                <a:spcPts val="0"/>
              </a:spcAft>
              <a:defRPr/>
            </a:pPr>
            <a:r>
              <a:rPr lang="en-US" sz="3600" i="1" dirty="0" err="1">
                <a:latin typeface="Trebuchet MS" pitchFamily="34" charset="0"/>
              </a:rPr>
              <a:t>Calorimetry</a:t>
            </a:r>
            <a:r>
              <a:rPr lang="en-US" sz="3600" i="1" dirty="0">
                <a:latin typeface="Trebuchet MS" pitchFamily="34" charset="0"/>
              </a:rPr>
              <a:t> and q=mc</a:t>
            </a:r>
            <a:r>
              <a:rPr lang="el-GR" sz="3600" i="1" dirty="0">
                <a:latin typeface="Trebuchet MS"/>
              </a:rPr>
              <a:t>Δ</a:t>
            </a:r>
            <a:r>
              <a:rPr lang="en-US" sz="3600" i="1" dirty="0">
                <a:latin typeface="Trebuchet MS" pitchFamily="34" charset="0"/>
              </a:rPr>
              <a:t>T</a:t>
            </a:r>
          </a:p>
        </p:txBody>
      </p:sp>
      <p:sp>
        <p:nvSpPr>
          <p:cNvPr id="4100" name="AutoShape 12">
            <a:extLst>
              <a:ext uri="{FF2B5EF4-FFF2-40B4-BE49-F238E27FC236}">
                <a16:creationId xmlns:a16="http://schemas.microsoft.com/office/drawing/2014/main" id="{FBFF2AEF-6FC7-4AE2-AB43-DD5C2071D0B0}"/>
              </a:ext>
            </a:extLst>
          </p:cNvPr>
          <p:cNvSpPr>
            <a:spLocks noChangeArrowheads="1"/>
          </p:cNvSpPr>
          <p:nvPr/>
        </p:nvSpPr>
        <p:spPr bwMode="auto">
          <a:xfrm rot="1025398">
            <a:off x="5302250" y="1439863"/>
            <a:ext cx="4675188" cy="1254125"/>
          </a:xfrm>
          <a:prstGeom prst="irregularSeal1">
            <a:avLst/>
          </a:prstGeom>
          <a:solidFill>
            <a:schemeClr val="bg1">
              <a:alpha val="90195"/>
            </a:schemeClr>
          </a:solidFill>
          <a:ln w="9525">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spcAft>
                <a:spcPts val="1000"/>
              </a:spcAft>
              <a:buFontTx/>
              <a:buNone/>
            </a:pPr>
            <a:r>
              <a:rPr lang="en-US" altLang="en-US" sz="2800" b="1">
                <a:solidFill>
                  <a:srgbClr val="00B0F0"/>
                </a:solidFill>
                <a:latin typeface="Script MT Bold" panose="03040602040607080904" pitchFamily="66" charset="0"/>
              </a:rPr>
              <a:t>Day 2 - Notes</a:t>
            </a:r>
            <a:endParaRPr lang="en-US" altLang="en-US" sz="4400" b="1">
              <a:solidFill>
                <a:srgbClr val="00B0F0"/>
              </a:solidFill>
              <a:latin typeface="Script MT Bold" panose="03040602040607080904"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Content Placeholder 2">
            <a:extLst>
              <a:ext uri="{FF2B5EF4-FFF2-40B4-BE49-F238E27FC236}">
                <a16:creationId xmlns:a16="http://schemas.microsoft.com/office/drawing/2014/main" id="{932BAB7E-80BC-413F-9A6B-72EFE726BEA7}"/>
              </a:ext>
            </a:extLst>
          </p:cNvPr>
          <p:cNvSpPr>
            <a:spLocks noGrp="1"/>
          </p:cNvSpPr>
          <p:nvPr>
            <p:ph idx="1"/>
          </p:nvPr>
        </p:nvSpPr>
        <p:spPr>
          <a:xfrm>
            <a:off x="457200" y="685800"/>
            <a:ext cx="8229600" cy="5562600"/>
          </a:xfrm>
          <a:solidFill>
            <a:schemeClr val="bg1">
              <a:alpha val="90195"/>
            </a:schemeClr>
          </a:solidFill>
        </p:spPr>
        <p:txBody>
          <a:bodyPr/>
          <a:lstStyle/>
          <a:p>
            <a:pPr marL="0" indent="0" eaLnBrk="1" hangingPunct="1">
              <a:buFont typeface="Arial" panose="020B0604020202020204" pitchFamily="34" charset="0"/>
              <a:buNone/>
            </a:pPr>
            <a:r>
              <a:rPr lang="en-US" altLang="en-US" sz="2800">
                <a:latin typeface="Trebuchet MS" panose="020B0603020202020204" pitchFamily="34" charset="0"/>
              </a:rPr>
              <a:t>Example: How many calories of heat are required to raise the temperature of 525g of aluminum from 13.0˚C to 47.8˚C? (c</a:t>
            </a:r>
            <a:r>
              <a:rPr lang="en-US" altLang="en-US" sz="2800" baseline="-25000">
                <a:latin typeface="Trebuchet MS" panose="020B0603020202020204" pitchFamily="34" charset="0"/>
              </a:rPr>
              <a:t>Al</a:t>
            </a:r>
            <a:r>
              <a:rPr lang="en-US" altLang="en-US" sz="2800">
                <a:latin typeface="Trebuchet MS" panose="020B0603020202020204" pitchFamily="34" charset="0"/>
              </a:rPr>
              <a:t>=0.21cal/g˚C)</a:t>
            </a:r>
          </a:p>
        </p:txBody>
      </p:sp>
      <p:sp>
        <p:nvSpPr>
          <p:cNvPr id="35" name="Rectangle 34">
            <a:extLst>
              <a:ext uri="{FF2B5EF4-FFF2-40B4-BE49-F238E27FC236}">
                <a16:creationId xmlns:a16="http://schemas.microsoft.com/office/drawing/2014/main" id="{E2315E78-B581-4AC5-9883-02F06D613DF2}"/>
              </a:ext>
            </a:extLst>
          </p:cNvPr>
          <p:cNvSpPr>
            <a:spLocks noChangeArrowheads="1"/>
          </p:cNvSpPr>
          <p:nvPr/>
        </p:nvSpPr>
        <p:spPr bwMode="auto">
          <a:xfrm>
            <a:off x="798513" y="2041525"/>
            <a:ext cx="573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q=</a:t>
            </a:r>
            <a:endParaRPr lang="en-US" altLang="en-US" sz="2800">
              <a:latin typeface="Arial" panose="020B0604020202020204" pitchFamily="34" charset="0"/>
            </a:endParaRPr>
          </a:p>
        </p:txBody>
      </p:sp>
      <p:sp>
        <p:nvSpPr>
          <p:cNvPr id="24" name="Rectangle 23">
            <a:extLst>
              <a:ext uri="{FF2B5EF4-FFF2-40B4-BE49-F238E27FC236}">
                <a16:creationId xmlns:a16="http://schemas.microsoft.com/office/drawing/2014/main" id="{0C59BBA6-5369-4031-8E2A-505F89C9CDD5}"/>
              </a:ext>
            </a:extLst>
          </p:cNvPr>
          <p:cNvSpPr>
            <a:spLocks noChangeArrowheads="1"/>
          </p:cNvSpPr>
          <p:nvPr/>
        </p:nvSpPr>
        <p:spPr bwMode="auto">
          <a:xfrm>
            <a:off x="711200" y="2476500"/>
            <a:ext cx="66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m=</a:t>
            </a:r>
            <a:endParaRPr lang="en-US" altLang="en-US" sz="2800">
              <a:latin typeface="Arial" panose="020B0604020202020204" pitchFamily="34" charset="0"/>
            </a:endParaRPr>
          </a:p>
        </p:txBody>
      </p:sp>
      <p:sp>
        <p:nvSpPr>
          <p:cNvPr id="25" name="Rectangle 24">
            <a:extLst>
              <a:ext uri="{FF2B5EF4-FFF2-40B4-BE49-F238E27FC236}">
                <a16:creationId xmlns:a16="http://schemas.microsoft.com/office/drawing/2014/main" id="{9626E067-5220-465C-88A0-157171795436}"/>
              </a:ext>
            </a:extLst>
          </p:cNvPr>
          <p:cNvSpPr>
            <a:spLocks noChangeArrowheads="1"/>
          </p:cNvSpPr>
          <p:nvPr/>
        </p:nvSpPr>
        <p:spPr bwMode="auto">
          <a:xfrm>
            <a:off x="838200" y="2867025"/>
            <a:ext cx="53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c=</a:t>
            </a:r>
            <a:endParaRPr lang="en-US" altLang="en-US" sz="2800">
              <a:latin typeface="Arial" panose="020B0604020202020204" pitchFamily="34" charset="0"/>
            </a:endParaRPr>
          </a:p>
        </p:txBody>
      </p:sp>
      <p:sp>
        <p:nvSpPr>
          <p:cNvPr id="26" name="Rectangle 25">
            <a:extLst>
              <a:ext uri="{FF2B5EF4-FFF2-40B4-BE49-F238E27FC236}">
                <a16:creationId xmlns:a16="http://schemas.microsoft.com/office/drawing/2014/main" id="{70F03BE6-F5B2-4638-86BE-09A7446B205B}"/>
              </a:ext>
            </a:extLst>
          </p:cNvPr>
          <p:cNvSpPr>
            <a:spLocks noChangeArrowheads="1"/>
          </p:cNvSpPr>
          <p:nvPr/>
        </p:nvSpPr>
        <p:spPr bwMode="auto">
          <a:xfrm>
            <a:off x="590550" y="3286125"/>
            <a:ext cx="790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n-US" sz="2800" i="1">
                <a:latin typeface="Trebuchet MS" panose="020B0603020202020204" pitchFamily="34" charset="0"/>
              </a:rPr>
              <a:t>Δ</a:t>
            </a:r>
            <a:r>
              <a:rPr lang="en-US" altLang="en-US" sz="2800" i="1">
                <a:latin typeface="Trebuchet MS" panose="020B0603020202020204" pitchFamily="34" charset="0"/>
              </a:rPr>
              <a:t>T=</a:t>
            </a:r>
            <a:endParaRPr lang="en-US" altLang="en-US" sz="2800">
              <a:latin typeface="Arial" panose="020B0604020202020204" pitchFamily="34" charset="0"/>
            </a:endParaRPr>
          </a:p>
        </p:txBody>
      </p:sp>
      <p:sp>
        <p:nvSpPr>
          <p:cNvPr id="27" name="Rectangle 26">
            <a:extLst>
              <a:ext uri="{FF2B5EF4-FFF2-40B4-BE49-F238E27FC236}">
                <a16:creationId xmlns:a16="http://schemas.microsoft.com/office/drawing/2014/main" id="{F6462C85-D33E-42B4-885A-D700DE6CAA94}"/>
              </a:ext>
            </a:extLst>
          </p:cNvPr>
          <p:cNvSpPr>
            <a:spLocks noChangeArrowheads="1"/>
          </p:cNvSpPr>
          <p:nvPr/>
        </p:nvSpPr>
        <p:spPr bwMode="auto">
          <a:xfrm>
            <a:off x="1382713" y="2028825"/>
            <a:ext cx="8937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 cal</a:t>
            </a:r>
            <a:endParaRPr lang="en-US" altLang="en-US" sz="2800">
              <a:latin typeface="Arial" panose="020B0604020202020204" pitchFamily="34" charset="0"/>
            </a:endParaRPr>
          </a:p>
        </p:txBody>
      </p:sp>
      <p:sp>
        <p:nvSpPr>
          <p:cNvPr id="28" name="Rectangle 27">
            <a:extLst>
              <a:ext uri="{FF2B5EF4-FFF2-40B4-BE49-F238E27FC236}">
                <a16:creationId xmlns:a16="http://schemas.microsoft.com/office/drawing/2014/main" id="{7AD44DED-C09A-426E-A5F0-879FF96D803E}"/>
              </a:ext>
            </a:extLst>
          </p:cNvPr>
          <p:cNvSpPr>
            <a:spLocks noChangeArrowheads="1"/>
          </p:cNvSpPr>
          <p:nvPr/>
        </p:nvSpPr>
        <p:spPr bwMode="auto">
          <a:xfrm>
            <a:off x="1371600" y="2498725"/>
            <a:ext cx="927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525g</a:t>
            </a:r>
            <a:endParaRPr lang="en-US" altLang="en-US" sz="2800">
              <a:latin typeface="Arial" panose="020B0604020202020204" pitchFamily="34" charset="0"/>
            </a:endParaRPr>
          </a:p>
        </p:txBody>
      </p:sp>
      <p:sp>
        <p:nvSpPr>
          <p:cNvPr id="29" name="Rectangle 28">
            <a:extLst>
              <a:ext uri="{FF2B5EF4-FFF2-40B4-BE49-F238E27FC236}">
                <a16:creationId xmlns:a16="http://schemas.microsoft.com/office/drawing/2014/main" id="{DBBFC256-F2DD-404F-9F2F-D83D1729EB76}"/>
              </a:ext>
            </a:extLst>
          </p:cNvPr>
          <p:cNvSpPr>
            <a:spLocks noChangeArrowheads="1"/>
          </p:cNvSpPr>
          <p:nvPr/>
        </p:nvSpPr>
        <p:spPr bwMode="auto">
          <a:xfrm>
            <a:off x="1231900" y="2879725"/>
            <a:ext cx="21177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0.21cal/g˚C</a:t>
            </a:r>
            <a:endParaRPr lang="en-US" altLang="en-US" sz="2800" i="1">
              <a:solidFill>
                <a:srgbClr val="00B0F0"/>
              </a:solidFill>
              <a:latin typeface="Arial" panose="020B0604020202020204" pitchFamily="34" charset="0"/>
            </a:endParaRPr>
          </a:p>
        </p:txBody>
      </p:sp>
      <p:sp>
        <p:nvSpPr>
          <p:cNvPr id="30" name="Rectangle 29">
            <a:extLst>
              <a:ext uri="{FF2B5EF4-FFF2-40B4-BE49-F238E27FC236}">
                <a16:creationId xmlns:a16="http://schemas.microsoft.com/office/drawing/2014/main" id="{BF345146-3AF4-4F43-AF0D-DF25C56AEFD7}"/>
              </a:ext>
            </a:extLst>
          </p:cNvPr>
          <p:cNvSpPr>
            <a:spLocks noChangeArrowheads="1"/>
          </p:cNvSpPr>
          <p:nvPr/>
        </p:nvSpPr>
        <p:spPr bwMode="auto">
          <a:xfrm>
            <a:off x="1219200" y="3311525"/>
            <a:ext cx="3095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47.8-13.0= 34.8˚C</a:t>
            </a:r>
            <a:endParaRPr lang="en-US" altLang="en-US" sz="2800" i="1">
              <a:solidFill>
                <a:srgbClr val="00B0F0"/>
              </a:solidFill>
              <a:latin typeface="Arial" panose="020B0604020202020204" pitchFamily="34" charset="0"/>
            </a:endParaRPr>
          </a:p>
        </p:txBody>
      </p:sp>
      <p:sp>
        <p:nvSpPr>
          <p:cNvPr id="31" name="Rectangle 30">
            <a:extLst>
              <a:ext uri="{FF2B5EF4-FFF2-40B4-BE49-F238E27FC236}">
                <a16:creationId xmlns:a16="http://schemas.microsoft.com/office/drawing/2014/main" id="{2EE02893-3011-474F-843E-AF9D9E5FF227}"/>
              </a:ext>
            </a:extLst>
          </p:cNvPr>
          <p:cNvSpPr>
            <a:spLocks noChangeArrowheads="1"/>
          </p:cNvSpPr>
          <p:nvPr/>
        </p:nvSpPr>
        <p:spPr bwMode="auto">
          <a:xfrm>
            <a:off x="1504950" y="3827463"/>
            <a:ext cx="6286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q=</a:t>
            </a:r>
            <a:endParaRPr lang="en-US" altLang="en-US" i="1">
              <a:solidFill>
                <a:srgbClr val="00B0F0"/>
              </a:solidFill>
              <a:latin typeface="Arial" panose="020B0604020202020204" pitchFamily="34" charset="0"/>
            </a:endParaRPr>
          </a:p>
        </p:txBody>
      </p:sp>
      <p:sp>
        <p:nvSpPr>
          <p:cNvPr id="32" name="Rectangle 31">
            <a:extLst>
              <a:ext uri="{FF2B5EF4-FFF2-40B4-BE49-F238E27FC236}">
                <a16:creationId xmlns:a16="http://schemas.microsoft.com/office/drawing/2014/main" id="{F61DA1F0-26BA-418E-818B-BD77A42D774E}"/>
              </a:ext>
            </a:extLst>
          </p:cNvPr>
          <p:cNvSpPr>
            <a:spLocks noChangeArrowheads="1"/>
          </p:cNvSpPr>
          <p:nvPr/>
        </p:nvSpPr>
        <p:spPr bwMode="auto">
          <a:xfrm>
            <a:off x="1981200" y="3827463"/>
            <a:ext cx="13366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(525g)</a:t>
            </a:r>
            <a:endParaRPr lang="en-US" altLang="en-US">
              <a:solidFill>
                <a:srgbClr val="00B0F0"/>
              </a:solidFill>
              <a:latin typeface="Arial" panose="020B0604020202020204" pitchFamily="34" charset="0"/>
            </a:endParaRPr>
          </a:p>
        </p:txBody>
      </p:sp>
      <p:sp>
        <p:nvSpPr>
          <p:cNvPr id="33" name="Rectangle 32">
            <a:extLst>
              <a:ext uri="{FF2B5EF4-FFF2-40B4-BE49-F238E27FC236}">
                <a16:creationId xmlns:a16="http://schemas.microsoft.com/office/drawing/2014/main" id="{93CC7F14-A6D3-4831-870B-80A35151C42A}"/>
              </a:ext>
            </a:extLst>
          </p:cNvPr>
          <p:cNvSpPr>
            <a:spLocks noChangeArrowheads="1"/>
          </p:cNvSpPr>
          <p:nvPr/>
        </p:nvSpPr>
        <p:spPr bwMode="auto">
          <a:xfrm>
            <a:off x="3098800" y="3814763"/>
            <a:ext cx="26987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(0.21cal/g˚C)</a:t>
            </a:r>
            <a:endParaRPr lang="en-US" altLang="en-US" i="1">
              <a:solidFill>
                <a:srgbClr val="00B0F0"/>
              </a:solidFill>
              <a:latin typeface="Arial" panose="020B0604020202020204" pitchFamily="34" charset="0"/>
            </a:endParaRPr>
          </a:p>
        </p:txBody>
      </p:sp>
      <p:sp>
        <p:nvSpPr>
          <p:cNvPr id="34" name="Rectangle 33">
            <a:extLst>
              <a:ext uri="{FF2B5EF4-FFF2-40B4-BE49-F238E27FC236}">
                <a16:creationId xmlns:a16="http://schemas.microsoft.com/office/drawing/2014/main" id="{AFC1F3A7-8E26-4B7A-8C2D-130868BBD06B}"/>
              </a:ext>
            </a:extLst>
          </p:cNvPr>
          <p:cNvSpPr>
            <a:spLocks noChangeArrowheads="1"/>
          </p:cNvSpPr>
          <p:nvPr/>
        </p:nvSpPr>
        <p:spPr bwMode="auto">
          <a:xfrm>
            <a:off x="5562600" y="3810000"/>
            <a:ext cx="17414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(34.8˚C)</a:t>
            </a:r>
            <a:endParaRPr lang="en-US" altLang="en-US" i="1">
              <a:solidFill>
                <a:srgbClr val="00B0F0"/>
              </a:solidFill>
              <a:latin typeface="Arial" panose="020B0604020202020204" pitchFamily="34" charset="0"/>
            </a:endParaRPr>
          </a:p>
        </p:txBody>
      </p:sp>
      <p:sp>
        <p:nvSpPr>
          <p:cNvPr id="42" name="Rectangle 41">
            <a:extLst>
              <a:ext uri="{FF2B5EF4-FFF2-40B4-BE49-F238E27FC236}">
                <a16:creationId xmlns:a16="http://schemas.microsoft.com/office/drawing/2014/main" id="{7C5F427B-C7C7-4D5F-B201-9FBE11DAADB3}"/>
              </a:ext>
            </a:extLst>
          </p:cNvPr>
          <p:cNvSpPr>
            <a:spLocks noChangeArrowheads="1"/>
          </p:cNvSpPr>
          <p:nvPr/>
        </p:nvSpPr>
        <p:spPr bwMode="auto">
          <a:xfrm>
            <a:off x="1524000" y="4445000"/>
            <a:ext cx="2147888" cy="5842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q= 3800cal</a:t>
            </a:r>
            <a:endParaRPr lang="en-US" altLang="en-US" i="1">
              <a:solidFill>
                <a:srgbClr val="00B0F0"/>
              </a:solidFill>
              <a:latin typeface="Arial" panose="020B0604020202020204" pitchFamily="34" charset="0"/>
            </a:endParaRPr>
          </a:p>
        </p:txBody>
      </p:sp>
      <p:cxnSp>
        <p:nvCxnSpPr>
          <p:cNvPr id="44" name="Straight Connector 43">
            <a:extLst>
              <a:ext uri="{FF2B5EF4-FFF2-40B4-BE49-F238E27FC236}">
                <a16:creationId xmlns:a16="http://schemas.microsoft.com/office/drawing/2014/main" id="{C8211003-CACE-4DE3-B7C0-2D4111157F77}"/>
              </a:ext>
            </a:extLst>
          </p:cNvPr>
          <p:cNvCxnSpPr/>
          <p:nvPr/>
        </p:nvCxnSpPr>
        <p:spPr>
          <a:xfrm flipV="1">
            <a:off x="2819400" y="40386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7DECF9EB-9CF3-4B15-A967-0EA66FBA7EA6}"/>
              </a:ext>
            </a:extLst>
          </p:cNvPr>
          <p:cNvCxnSpPr/>
          <p:nvPr/>
        </p:nvCxnSpPr>
        <p:spPr>
          <a:xfrm flipV="1">
            <a:off x="4800600" y="40767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931CD71F-FDBD-4139-B97A-4607F474E7E8}"/>
              </a:ext>
            </a:extLst>
          </p:cNvPr>
          <p:cNvCxnSpPr/>
          <p:nvPr/>
        </p:nvCxnSpPr>
        <p:spPr>
          <a:xfrm flipV="1">
            <a:off x="6743700" y="39624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FCA1BDB-4667-428D-8CB0-419667573B3A}"/>
              </a:ext>
            </a:extLst>
          </p:cNvPr>
          <p:cNvCxnSpPr/>
          <p:nvPr/>
        </p:nvCxnSpPr>
        <p:spPr>
          <a:xfrm flipV="1">
            <a:off x="5245100" y="40132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44"/>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nodeType="clickEffect">
                                  <p:stCondLst>
                                    <p:cond delay="0"/>
                                  </p:stCondLst>
                                  <p:childTnLst>
                                    <p:set>
                                      <p:cBhvr>
                                        <p:cTn id="62" dur="1" fill="hold">
                                          <p:stCondLst>
                                            <p:cond delay="0"/>
                                          </p:stCondLst>
                                        </p:cTn>
                                        <p:tgtEl>
                                          <p:spTgt spid="45"/>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46"/>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nodeType="clickEffect">
                                  <p:stCondLst>
                                    <p:cond delay="0"/>
                                  </p:stCondLst>
                                  <p:childTnLst>
                                    <p:set>
                                      <p:cBhvr>
                                        <p:cTn id="70" dur="1" fill="hold">
                                          <p:stCondLst>
                                            <p:cond delay="0"/>
                                          </p:stCondLst>
                                        </p:cTn>
                                        <p:tgtEl>
                                          <p:spTgt spid="47"/>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4" grpId="0"/>
      <p:bldP spid="25" grpId="0"/>
      <p:bldP spid="26" grpId="0"/>
      <p:bldP spid="27" grpId="0"/>
      <p:bldP spid="28" grpId="0"/>
      <p:bldP spid="29" grpId="0"/>
      <p:bldP spid="30" grpId="0"/>
      <p:bldP spid="31" grpId="0"/>
      <p:bldP spid="32" grpId="0"/>
      <p:bldP spid="33" grpId="0"/>
      <p:bldP spid="34" grpId="0"/>
      <p:bldP spid="4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Content Placeholder 2">
            <a:extLst>
              <a:ext uri="{FF2B5EF4-FFF2-40B4-BE49-F238E27FC236}">
                <a16:creationId xmlns:a16="http://schemas.microsoft.com/office/drawing/2014/main" id="{32F7A2AB-BC3A-4172-B64A-09B20B08031A}"/>
              </a:ext>
            </a:extLst>
          </p:cNvPr>
          <p:cNvSpPr>
            <a:spLocks noGrp="1"/>
          </p:cNvSpPr>
          <p:nvPr>
            <p:ph idx="1"/>
          </p:nvPr>
        </p:nvSpPr>
        <p:spPr>
          <a:xfrm>
            <a:off x="457200" y="685800"/>
            <a:ext cx="8229600" cy="5562600"/>
          </a:xfrm>
          <a:solidFill>
            <a:schemeClr val="bg1">
              <a:alpha val="90195"/>
            </a:schemeClr>
          </a:solidFill>
        </p:spPr>
        <p:txBody>
          <a:bodyPr/>
          <a:lstStyle/>
          <a:p>
            <a:pPr marL="0" indent="0" eaLnBrk="1" hangingPunct="1">
              <a:buFont typeface="Arial" panose="020B0604020202020204" pitchFamily="34" charset="0"/>
              <a:buNone/>
            </a:pPr>
            <a:r>
              <a:rPr lang="en-US" altLang="en-US" sz="2800">
                <a:latin typeface="Trebuchet MS" panose="020B0603020202020204" pitchFamily="34" charset="0"/>
              </a:rPr>
              <a:t>Example: What mass of water would have its temperature raised from 22.5˚C to 94.1˚C with the addition of 5.1kcal of heat?</a:t>
            </a:r>
          </a:p>
        </p:txBody>
      </p:sp>
      <p:sp>
        <p:nvSpPr>
          <p:cNvPr id="35" name="Rectangle 34">
            <a:extLst>
              <a:ext uri="{FF2B5EF4-FFF2-40B4-BE49-F238E27FC236}">
                <a16:creationId xmlns:a16="http://schemas.microsoft.com/office/drawing/2014/main" id="{3E3A8D8C-35E0-48BB-8ADB-193582FDE604}"/>
              </a:ext>
            </a:extLst>
          </p:cNvPr>
          <p:cNvSpPr>
            <a:spLocks noChangeArrowheads="1"/>
          </p:cNvSpPr>
          <p:nvPr/>
        </p:nvSpPr>
        <p:spPr bwMode="auto">
          <a:xfrm>
            <a:off x="798513" y="2041525"/>
            <a:ext cx="5730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q=</a:t>
            </a:r>
            <a:endParaRPr lang="en-US" altLang="en-US" sz="2800">
              <a:latin typeface="Arial" panose="020B0604020202020204" pitchFamily="34" charset="0"/>
            </a:endParaRPr>
          </a:p>
        </p:txBody>
      </p:sp>
      <p:sp>
        <p:nvSpPr>
          <p:cNvPr id="24" name="Rectangle 23">
            <a:extLst>
              <a:ext uri="{FF2B5EF4-FFF2-40B4-BE49-F238E27FC236}">
                <a16:creationId xmlns:a16="http://schemas.microsoft.com/office/drawing/2014/main" id="{32E029D0-F74A-472B-B684-A4AFA4BB8527}"/>
              </a:ext>
            </a:extLst>
          </p:cNvPr>
          <p:cNvSpPr>
            <a:spLocks noChangeArrowheads="1"/>
          </p:cNvSpPr>
          <p:nvPr/>
        </p:nvSpPr>
        <p:spPr bwMode="auto">
          <a:xfrm>
            <a:off x="711200" y="2476500"/>
            <a:ext cx="669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m=</a:t>
            </a:r>
            <a:endParaRPr lang="en-US" altLang="en-US" sz="2800">
              <a:latin typeface="Arial" panose="020B0604020202020204" pitchFamily="34" charset="0"/>
            </a:endParaRPr>
          </a:p>
        </p:txBody>
      </p:sp>
      <p:sp>
        <p:nvSpPr>
          <p:cNvPr id="25" name="Rectangle 24">
            <a:extLst>
              <a:ext uri="{FF2B5EF4-FFF2-40B4-BE49-F238E27FC236}">
                <a16:creationId xmlns:a16="http://schemas.microsoft.com/office/drawing/2014/main" id="{783A6495-EEA9-4428-87E0-0F64521A5314}"/>
              </a:ext>
            </a:extLst>
          </p:cNvPr>
          <p:cNvSpPr>
            <a:spLocks noChangeArrowheads="1"/>
          </p:cNvSpPr>
          <p:nvPr/>
        </p:nvSpPr>
        <p:spPr bwMode="auto">
          <a:xfrm>
            <a:off x="838200" y="2867025"/>
            <a:ext cx="53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latin typeface="Trebuchet MS" panose="020B0603020202020204" pitchFamily="34" charset="0"/>
              </a:rPr>
              <a:t>c=</a:t>
            </a:r>
            <a:endParaRPr lang="en-US" altLang="en-US" sz="2800">
              <a:latin typeface="Arial" panose="020B0604020202020204" pitchFamily="34" charset="0"/>
            </a:endParaRPr>
          </a:p>
        </p:txBody>
      </p:sp>
      <p:sp>
        <p:nvSpPr>
          <p:cNvPr id="26" name="Rectangle 25">
            <a:extLst>
              <a:ext uri="{FF2B5EF4-FFF2-40B4-BE49-F238E27FC236}">
                <a16:creationId xmlns:a16="http://schemas.microsoft.com/office/drawing/2014/main" id="{8B31B236-D738-40CB-ACC6-257CCB074444}"/>
              </a:ext>
            </a:extLst>
          </p:cNvPr>
          <p:cNvSpPr>
            <a:spLocks noChangeArrowheads="1"/>
          </p:cNvSpPr>
          <p:nvPr/>
        </p:nvSpPr>
        <p:spPr bwMode="auto">
          <a:xfrm>
            <a:off x="590550" y="3286125"/>
            <a:ext cx="790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l-GR" altLang="en-US" sz="2800" i="1">
                <a:latin typeface="Trebuchet MS" panose="020B0603020202020204" pitchFamily="34" charset="0"/>
              </a:rPr>
              <a:t>Δ</a:t>
            </a:r>
            <a:r>
              <a:rPr lang="en-US" altLang="en-US" sz="2800" i="1">
                <a:latin typeface="Trebuchet MS" panose="020B0603020202020204" pitchFamily="34" charset="0"/>
              </a:rPr>
              <a:t>T=</a:t>
            </a:r>
            <a:endParaRPr lang="en-US" altLang="en-US" sz="2800">
              <a:latin typeface="Arial" panose="020B0604020202020204" pitchFamily="34" charset="0"/>
            </a:endParaRPr>
          </a:p>
        </p:txBody>
      </p:sp>
      <p:sp>
        <p:nvSpPr>
          <p:cNvPr id="27" name="Rectangle 26">
            <a:extLst>
              <a:ext uri="{FF2B5EF4-FFF2-40B4-BE49-F238E27FC236}">
                <a16:creationId xmlns:a16="http://schemas.microsoft.com/office/drawing/2014/main" id="{46F68F77-E51B-4194-AE24-377867CD3117}"/>
              </a:ext>
            </a:extLst>
          </p:cNvPr>
          <p:cNvSpPr>
            <a:spLocks noChangeArrowheads="1"/>
          </p:cNvSpPr>
          <p:nvPr/>
        </p:nvSpPr>
        <p:spPr bwMode="auto">
          <a:xfrm>
            <a:off x="1382713" y="2028825"/>
            <a:ext cx="144938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5.1 kcal</a:t>
            </a:r>
            <a:endParaRPr lang="en-US" altLang="en-US" sz="2800">
              <a:latin typeface="Arial" panose="020B0604020202020204" pitchFamily="34" charset="0"/>
            </a:endParaRPr>
          </a:p>
        </p:txBody>
      </p:sp>
      <p:sp>
        <p:nvSpPr>
          <p:cNvPr id="28" name="Rectangle 27">
            <a:extLst>
              <a:ext uri="{FF2B5EF4-FFF2-40B4-BE49-F238E27FC236}">
                <a16:creationId xmlns:a16="http://schemas.microsoft.com/office/drawing/2014/main" id="{319D10D6-7777-405C-8A62-FA9484B02682}"/>
              </a:ext>
            </a:extLst>
          </p:cNvPr>
          <p:cNvSpPr>
            <a:spLocks noChangeArrowheads="1"/>
          </p:cNvSpPr>
          <p:nvPr/>
        </p:nvSpPr>
        <p:spPr bwMode="auto">
          <a:xfrm>
            <a:off x="1371600" y="2498725"/>
            <a:ext cx="6032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 g</a:t>
            </a:r>
            <a:endParaRPr lang="en-US" altLang="en-US" sz="2800">
              <a:latin typeface="Arial" panose="020B0604020202020204" pitchFamily="34" charset="0"/>
            </a:endParaRPr>
          </a:p>
        </p:txBody>
      </p:sp>
      <p:sp>
        <p:nvSpPr>
          <p:cNvPr id="29" name="Rectangle 28">
            <a:extLst>
              <a:ext uri="{FF2B5EF4-FFF2-40B4-BE49-F238E27FC236}">
                <a16:creationId xmlns:a16="http://schemas.microsoft.com/office/drawing/2014/main" id="{E8D5AA5C-43A2-4A1A-A66A-05634B36B36E}"/>
              </a:ext>
            </a:extLst>
          </p:cNvPr>
          <p:cNvSpPr>
            <a:spLocks noChangeArrowheads="1"/>
          </p:cNvSpPr>
          <p:nvPr/>
        </p:nvSpPr>
        <p:spPr bwMode="auto">
          <a:xfrm>
            <a:off x="1231900" y="2879725"/>
            <a:ext cx="22256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1.00 cal/g˚C</a:t>
            </a:r>
            <a:endParaRPr lang="en-US" altLang="en-US" sz="2800" i="1">
              <a:solidFill>
                <a:srgbClr val="00B0F0"/>
              </a:solidFill>
              <a:latin typeface="Arial" panose="020B0604020202020204" pitchFamily="34" charset="0"/>
            </a:endParaRPr>
          </a:p>
        </p:txBody>
      </p:sp>
      <p:sp>
        <p:nvSpPr>
          <p:cNvPr id="30" name="Rectangle 29">
            <a:extLst>
              <a:ext uri="{FF2B5EF4-FFF2-40B4-BE49-F238E27FC236}">
                <a16:creationId xmlns:a16="http://schemas.microsoft.com/office/drawing/2014/main" id="{82EA1A2F-E9CA-4037-9967-0003F8786412}"/>
              </a:ext>
            </a:extLst>
          </p:cNvPr>
          <p:cNvSpPr>
            <a:spLocks noChangeArrowheads="1"/>
          </p:cNvSpPr>
          <p:nvPr/>
        </p:nvSpPr>
        <p:spPr bwMode="auto">
          <a:xfrm>
            <a:off x="1219200" y="3311525"/>
            <a:ext cx="3095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94.1-22.5= 71.6˚C</a:t>
            </a:r>
            <a:endParaRPr lang="en-US" altLang="en-US" sz="2800" i="1">
              <a:solidFill>
                <a:srgbClr val="00B0F0"/>
              </a:solidFill>
              <a:latin typeface="Arial" panose="020B0604020202020204" pitchFamily="34" charset="0"/>
            </a:endParaRPr>
          </a:p>
        </p:txBody>
      </p:sp>
      <p:sp>
        <p:nvSpPr>
          <p:cNvPr id="31" name="Rectangle 30">
            <a:extLst>
              <a:ext uri="{FF2B5EF4-FFF2-40B4-BE49-F238E27FC236}">
                <a16:creationId xmlns:a16="http://schemas.microsoft.com/office/drawing/2014/main" id="{548E5D75-0754-4364-9041-49BBA5AF0FE4}"/>
              </a:ext>
            </a:extLst>
          </p:cNvPr>
          <p:cNvSpPr>
            <a:spLocks noChangeArrowheads="1"/>
          </p:cNvSpPr>
          <p:nvPr/>
        </p:nvSpPr>
        <p:spPr bwMode="auto">
          <a:xfrm>
            <a:off x="1738313" y="3827463"/>
            <a:ext cx="1795462"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5100cal=</a:t>
            </a:r>
            <a:endParaRPr lang="en-US" altLang="en-US" i="1">
              <a:solidFill>
                <a:srgbClr val="00B0F0"/>
              </a:solidFill>
              <a:latin typeface="Arial" panose="020B0604020202020204" pitchFamily="34" charset="0"/>
            </a:endParaRPr>
          </a:p>
        </p:txBody>
      </p:sp>
      <p:sp>
        <p:nvSpPr>
          <p:cNvPr id="32" name="Rectangle 31">
            <a:extLst>
              <a:ext uri="{FF2B5EF4-FFF2-40B4-BE49-F238E27FC236}">
                <a16:creationId xmlns:a16="http://schemas.microsoft.com/office/drawing/2014/main" id="{AC4B0629-3115-42C8-808C-D165967EDDFE}"/>
              </a:ext>
            </a:extLst>
          </p:cNvPr>
          <p:cNvSpPr>
            <a:spLocks noChangeArrowheads="1"/>
          </p:cNvSpPr>
          <p:nvPr/>
        </p:nvSpPr>
        <p:spPr bwMode="auto">
          <a:xfrm>
            <a:off x="3338513" y="3827463"/>
            <a:ext cx="8270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(m)</a:t>
            </a:r>
            <a:endParaRPr lang="en-US" altLang="en-US">
              <a:solidFill>
                <a:srgbClr val="00B0F0"/>
              </a:solidFill>
              <a:latin typeface="Arial" panose="020B0604020202020204" pitchFamily="34" charset="0"/>
            </a:endParaRPr>
          </a:p>
        </p:txBody>
      </p:sp>
      <p:sp>
        <p:nvSpPr>
          <p:cNvPr id="33" name="Rectangle 32">
            <a:extLst>
              <a:ext uri="{FF2B5EF4-FFF2-40B4-BE49-F238E27FC236}">
                <a16:creationId xmlns:a16="http://schemas.microsoft.com/office/drawing/2014/main" id="{8F5C5040-5ED9-40E6-9A1B-AD1E9AD9B2C2}"/>
              </a:ext>
            </a:extLst>
          </p:cNvPr>
          <p:cNvSpPr>
            <a:spLocks noChangeArrowheads="1"/>
          </p:cNvSpPr>
          <p:nvPr/>
        </p:nvSpPr>
        <p:spPr bwMode="auto">
          <a:xfrm>
            <a:off x="3948113" y="3814763"/>
            <a:ext cx="27003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(1.00cal/g˚C)</a:t>
            </a:r>
            <a:endParaRPr lang="en-US" altLang="en-US" i="1">
              <a:solidFill>
                <a:srgbClr val="00B0F0"/>
              </a:solidFill>
              <a:latin typeface="Arial" panose="020B0604020202020204" pitchFamily="34" charset="0"/>
            </a:endParaRPr>
          </a:p>
        </p:txBody>
      </p:sp>
      <p:sp>
        <p:nvSpPr>
          <p:cNvPr id="34" name="Rectangle 33">
            <a:extLst>
              <a:ext uri="{FF2B5EF4-FFF2-40B4-BE49-F238E27FC236}">
                <a16:creationId xmlns:a16="http://schemas.microsoft.com/office/drawing/2014/main" id="{626666B1-091F-45EE-81FE-7407E1E7A851}"/>
              </a:ext>
            </a:extLst>
          </p:cNvPr>
          <p:cNvSpPr>
            <a:spLocks noChangeArrowheads="1"/>
          </p:cNvSpPr>
          <p:nvPr/>
        </p:nvSpPr>
        <p:spPr bwMode="auto">
          <a:xfrm>
            <a:off x="6434138" y="3810000"/>
            <a:ext cx="17414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(71.6˚C)</a:t>
            </a:r>
            <a:endParaRPr lang="en-US" altLang="en-US" i="1">
              <a:solidFill>
                <a:srgbClr val="00B0F0"/>
              </a:solidFill>
              <a:latin typeface="Arial" panose="020B0604020202020204" pitchFamily="34" charset="0"/>
            </a:endParaRPr>
          </a:p>
        </p:txBody>
      </p:sp>
      <p:sp>
        <p:nvSpPr>
          <p:cNvPr id="42" name="Rectangle 41">
            <a:extLst>
              <a:ext uri="{FF2B5EF4-FFF2-40B4-BE49-F238E27FC236}">
                <a16:creationId xmlns:a16="http://schemas.microsoft.com/office/drawing/2014/main" id="{376BC7D3-4E2A-4A1F-A2A2-268283C4B3B5}"/>
              </a:ext>
            </a:extLst>
          </p:cNvPr>
          <p:cNvSpPr>
            <a:spLocks noChangeArrowheads="1"/>
          </p:cNvSpPr>
          <p:nvPr/>
        </p:nvSpPr>
        <p:spPr bwMode="auto">
          <a:xfrm>
            <a:off x="2794000" y="4368800"/>
            <a:ext cx="1377950" cy="584200"/>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i="1">
                <a:solidFill>
                  <a:srgbClr val="00B0F0"/>
                </a:solidFill>
                <a:latin typeface="Trebuchet MS" panose="020B0603020202020204" pitchFamily="34" charset="0"/>
              </a:rPr>
              <a:t>m=71g</a:t>
            </a:r>
            <a:endParaRPr lang="en-US" altLang="en-US" i="1">
              <a:solidFill>
                <a:srgbClr val="00B0F0"/>
              </a:solidFill>
              <a:latin typeface="Arial" panose="020B0604020202020204" pitchFamily="34" charset="0"/>
            </a:endParaRPr>
          </a:p>
        </p:txBody>
      </p:sp>
      <p:sp>
        <p:nvSpPr>
          <p:cNvPr id="36" name="Rectangle 35">
            <a:extLst>
              <a:ext uri="{FF2B5EF4-FFF2-40B4-BE49-F238E27FC236}">
                <a16:creationId xmlns:a16="http://schemas.microsoft.com/office/drawing/2014/main" id="{9E41A9E0-DB35-4FF2-BD47-083E99FCB4A1}"/>
              </a:ext>
            </a:extLst>
          </p:cNvPr>
          <p:cNvSpPr>
            <a:spLocks noChangeArrowheads="1"/>
          </p:cNvSpPr>
          <p:nvPr/>
        </p:nvSpPr>
        <p:spPr bwMode="auto">
          <a:xfrm>
            <a:off x="2773363" y="2032000"/>
            <a:ext cx="3635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x</a:t>
            </a:r>
            <a:endParaRPr lang="en-US" altLang="en-US" sz="2800">
              <a:latin typeface="Arial" panose="020B0604020202020204" pitchFamily="34" charset="0"/>
            </a:endParaRPr>
          </a:p>
        </p:txBody>
      </p:sp>
      <p:cxnSp>
        <p:nvCxnSpPr>
          <p:cNvPr id="37" name="Straight Connector 36">
            <a:extLst>
              <a:ext uri="{FF2B5EF4-FFF2-40B4-BE49-F238E27FC236}">
                <a16:creationId xmlns:a16="http://schemas.microsoft.com/office/drawing/2014/main" id="{62429F73-8375-49A7-AAA2-82CE08B5B019}"/>
              </a:ext>
            </a:extLst>
          </p:cNvPr>
          <p:cNvCxnSpPr/>
          <p:nvPr/>
        </p:nvCxnSpPr>
        <p:spPr>
          <a:xfrm>
            <a:off x="3216275" y="2362200"/>
            <a:ext cx="127952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291428CA-0C46-40D0-A93C-6280E16E6822}"/>
              </a:ext>
            </a:extLst>
          </p:cNvPr>
          <p:cNvSpPr>
            <a:spLocks noChangeArrowheads="1"/>
          </p:cNvSpPr>
          <p:nvPr/>
        </p:nvSpPr>
        <p:spPr bwMode="auto">
          <a:xfrm>
            <a:off x="3251200" y="2286000"/>
            <a:ext cx="1130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1 kcal</a:t>
            </a:r>
            <a:endParaRPr lang="en-US" altLang="en-US" sz="2800">
              <a:latin typeface="Arial" panose="020B0604020202020204" pitchFamily="34" charset="0"/>
            </a:endParaRPr>
          </a:p>
        </p:txBody>
      </p:sp>
      <p:sp>
        <p:nvSpPr>
          <p:cNvPr id="39" name="Rectangle 38">
            <a:extLst>
              <a:ext uri="{FF2B5EF4-FFF2-40B4-BE49-F238E27FC236}">
                <a16:creationId xmlns:a16="http://schemas.microsoft.com/office/drawing/2014/main" id="{9DCB5491-2795-4B4F-B5C7-B955D62568B9}"/>
              </a:ext>
            </a:extLst>
          </p:cNvPr>
          <p:cNvSpPr>
            <a:spLocks noChangeArrowheads="1"/>
          </p:cNvSpPr>
          <p:nvPr/>
        </p:nvSpPr>
        <p:spPr bwMode="auto">
          <a:xfrm>
            <a:off x="3124200" y="1879600"/>
            <a:ext cx="151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1000 cal</a:t>
            </a:r>
            <a:endParaRPr lang="en-US" altLang="en-US" sz="2800">
              <a:latin typeface="Arial" panose="020B0604020202020204" pitchFamily="34" charset="0"/>
            </a:endParaRPr>
          </a:p>
        </p:txBody>
      </p:sp>
      <p:cxnSp>
        <p:nvCxnSpPr>
          <p:cNvPr id="40" name="Straight Connector 39">
            <a:extLst>
              <a:ext uri="{FF2B5EF4-FFF2-40B4-BE49-F238E27FC236}">
                <a16:creationId xmlns:a16="http://schemas.microsoft.com/office/drawing/2014/main" id="{970C9162-533D-4076-B472-329BBB4F9C2B}"/>
              </a:ext>
            </a:extLst>
          </p:cNvPr>
          <p:cNvCxnSpPr/>
          <p:nvPr/>
        </p:nvCxnSpPr>
        <p:spPr>
          <a:xfrm flipV="1">
            <a:off x="3632200" y="25146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19D2656C-E004-43E1-A9EF-3551B69FECB4}"/>
              </a:ext>
            </a:extLst>
          </p:cNvPr>
          <p:cNvCxnSpPr/>
          <p:nvPr/>
        </p:nvCxnSpPr>
        <p:spPr>
          <a:xfrm flipV="1">
            <a:off x="2057400" y="2209800"/>
            <a:ext cx="609600" cy="1524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ectangle 47">
            <a:extLst>
              <a:ext uri="{FF2B5EF4-FFF2-40B4-BE49-F238E27FC236}">
                <a16:creationId xmlns:a16="http://schemas.microsoft.com/office/drawing/2014/main" id="{E6A1C7CD-5BB2-49F9-9463-588B60DC111E}"/>
              </a:ext>
            </a:extLst>
          </p:cNvPr>
          <p:cNvSpPr>
            <a:spLocks noChangeArrowheads="1"/>
          </p:cNvSpPr>
          <p:nvPr/>
        </p:nvSpPr>
        <p:spPr bwMode="auto">
          <a:xfrm>
            <a:off x="4475163" y="2070100"/>
            <a:ext cx="3714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a:t>
            </a:r>
            <a:endParaRPr lang="en-US" altLang="en-US" sz="2800">
              <a:latin typeface="Arial" panose="020B0604020202020204" pitchFamily="34" charset="0"/>
            </a:endParaRPr>
          </a:p>
        </p:txBody>
      </p:sp>
      <p:sp>
        <p:nvSpPr>
          <p:cNvPr id="49" name="Rectangle 48">
            <a:extLst>
              <a:ext uri="{FF2B5EF4-FFF2-40B4-BE49-F238E27FC236}">
                <a16:creationId xmlns:a16="http://schemas.microsoft.com/office/drawing/2014/main" id="{1C5894BE-3AC0-4BE5-B24A-FFC7E1577A01}"/>
              </a:ext>
            </a:extLst>
          </p:cNvPr>
          <p:cNvSpPr>
            <a:spLocks noChangeArrowheads="1"/>
          </p:cNvSpPr>
          <p:nvPr/>
        </p:nvSpPr>
        <p:spPr bwMode="auto">
          <a:xfrm>
            <a:off x="4737100" y="2057400"/>
            <a:ext cx="15113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i="1">
                <a:solidFill>
                  <a:srgbClr val="00B0F0"/>
                </a:solidFill>
                <a:latin typeface="Trebuchet MS" panose="020B0603020202020204" pitchFamily="34" charset="0"/>
              </a:rPr>
              <a:t>5100 cal</a:t>
            </a:r>
            <a:endParaRPr lang="en-US" altLang="en-US" sz="2800">
              <a:latin typeface="Arial" panose="020B0604020202020204" pitchFamily="34" charset="0"/>
            </a:endParaRPr>
          </a:p>
        </p:txBody>
      </p:sp>
      <p:cxnSp>
        <p:nvCxnSpPr>
          <p:cNvPr id="41" name="Straight Connector 40">
            <a:extLst>
              <a:ext uri="{FF2B5EF4-FFF2-40B4-BE49-F238E27FC236}">
                <a16:creationId xmlns:a16="http://schemas.microsoft.com/office/drawing/2014/main" id="{1753BF7A-44D4-46BF-8491-BE4205F80094}"/>
              </a:ext>
            </a:extLst>
          </p:cNvPr>
          <p:cNvCxnSpPr/>
          <p:nvPr/>
        </p:nvCxnSpPr>
        <p:spPr>
          <a:xfrm flipV="1">
            <a:off x="2819400" y="403860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2F97E18D-539C-4F6D-97CB-C05E822EF99B}"/>
              </a:ext>
            </a:extLst>
          </p:cNvPr>
          <p:cNvCxnSpPr/>
          <p:nvPr/>
        </p:nvCxnSpPr>
        <p:spPr>
          <a:xfrm flipV="1">
            <a:off x="5083175" y="4005263"/>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B109860-9E00-421F-871D-DAE11E585CAF}"/>
              </a:ext>
            </a:extLst>
          </p:cNvPr>
          <p:cNvCxnSpPr/>
          <p:nvPr/>
        </p:nvCxnSpPr>
        <p:spPr>
          <a:xfrm flipV="1">
            <a:off x="7654925" y="3990975"/>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410280D1-5C92-4027-8DA7-29E584A2D0E6}"/>
              </a:ext>
            </a:extLst>
          </p:cNvPr>
          <p:cNvCxnSpPr/>
          <p:nvPr/>
        </p:nvCxnSpPr>
        <p:spPr>
          <a:xfrm flipV="1">
            <a:off x="6124575" y="3981450"/>
            <a:ext cx="381000" cy="228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7"/>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nodeType="clickPar">
                      <p:stCondLst>
                        <p:cond delay="indefinite"/>
                      </p:stCondLst>
                      <p:childTnLst>
                        <p:par>
                          <p:cTn id="72" fill="hold" nodeType="withGroup">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1"/>
                                        </p:tgtEl>
                                        <p:attrNameLst>
                                          <p:attrName>style.visibility</p:attrName>
                                        </p:attrNameLst>
                                      </p:cBhvr>
                                      <p:to>
                                        <p:strVal val="visible"/>
                                      </p:to>
                                    </p:set>
                                  </p:childTnLst>
                                </p:cTn>
                              </p:par>
                            </p:childTnLst>
                          </p:cTn>
                        </p:par>
                      </p:childTnLst>
                    </p:cTn>
                  </p:par>
                  <p:par>
                    <p:cTn id="75" fill="hold" nodeType="clickPar">
                      <p:stCondLst>
                        <p:cond delay="indefinite"/>
                      </p:stCondLst>
                      <p:childTnLst>
                        <p:par>
                          <p:cTn id="76" fill="hold" nodeType="withGroup">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par>
                    <p:cTn id="83" fill="hold" nodeType="clickPar">
                      <p:stCondLst>
                        <p:cond delay="indefinite"/>
                      </p:stCondLst>
                      <p:childTnLst>
                        <p:par>
                          <p:cTn id="84" fill="hold" nodeType="withGroup">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childTnLst>
                          </p:cTn>
                        </p:par>
                      </p:childTnLst>
                    </p:cTn>
                  </p:par>
                  <p:par>
                    <p:cTn id="87" fill="hold" nodeType="clickPar">
                      <p:stCondLst>
                        <p:cond delay="indefinite"/>
                      </p:stCondLst>
                      <p:childTnLst>
                        <p:par>
                          <p:cTn id="88" fill="hold" nodeType="withGroup">
                            <p:stCondLst>
                              <p:cond delay="0"/>
                            </p:stCondLst>
                            <p:childTnLst>
                              <p:par>
                                <p:cTn id="89" presetID="1" presetClass="entr" presetSubtype="0" fill="hold" nodeType="click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par>
                    <p:cTn id="91" fill="hold" nodeType="clickPar">
                      <p:stCondLst>
                        <p:cond delay="indefinite"/>
                      </p:stCondLst>
                      <p:childTnLst>
                        <p:par>
                          <p:cTn id="92" fill="hold" nodeType="withGroup">
                            <p:stCondLst>
                              <p:cond delay="0"/>
                            </p:stCondLst>
                            <p:childTnLst>
                              <p:par>
                                <p:cTn id="93" presetID="1" presetClass="entr" presetSubtype="0" fill="hold" nodeType="clickEffect">
                                  <p:stCondLst>
                                    <p:cond delay="0"/>
                                  </p:stCondLst>
                                  <p:childTnLst>
                                    <p:set>
                                      <p:cBhvr>
                                        <p:cTn id="94" dur="1" fill="hold">
                                          <p:stCondLst>
                                            <p:cond delay="0"/>
                                          </p:stCondLst>
                                        </p:cTn>
                                        <p:tgtEl>
                                          <p:spTgt spid="44"/>
                                        </p:tgtEl>
                                        <p:attrNameLst>
                                          <p:attrName>style.visibility</p:attrName>
                                        </p:attrNameLst>
                                      </p:cBhvr>
                                      <p:to>
                                        <p:strVal val="visible"/>
                                      </p:to>
                                    </p:set>
                                  </p:childTnLst>
                                </p:cTn>
                              </p:par>
                            </p:childTnLst>
                          </p:cTn>
                        </p:par>
                      </p:childTnLst>
                    </p:cTn>
                  </p:par>
                  <p:par>
                    <p:cTn id="95" fill="hold" nodeType="clickPar">
                      <p:stCondLst>
                        <p:cond delay="indefinite"/>
                      </p:stCondLst>
                      <p:childTnLst>
                        <p:par>
                          <p:cTn id="96" fill="hold" nodeType="withGroup">
                            <p:stCondLst>
                              <p:cond delay="0"/>
                            </p:stCondLst>
                            <p:childTnLst>
                              <p:par>
                                <p:cTn id="97" presetID="1" presetClass="entr" presetSubtype="0" fill="hold" nodeType="clickEffect">
                                  <p:stCondLst>
                                    <p:cond delay="0"/>
                                  </p:stCondLst>
                                  <p:childTnLst>
                                    <p:set>
                                      <p:cBhvr>
                                        <p:cTn id="98" dur="1" fill="hold">
                                          <p:stCondLst>
                                            <p:cond delay="0"/>
                                          </p:stCondLst>
                                        </p:cTn>
                                        <p:tgtEl>
                                          <p:spTgt spid="45"/>
                                        </p:tgtEl>
                                        <p:attrNameLst>
                                          <p:attrName>style.visibility</p:attrName>
                                        </p:attrNameLst>
                                      </p:cBhvr>
                                      <p:to>
                                        <p:strVal val="visible"/>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1" presetClass="entr" presetSubtype="0" fill="hold" nodeType="clickEffect">
                                  <p:stCondLst>
                                    <p:cond delay="0"/>
                                  </p:stCondLst>
                                  <p:childTnLst>
                                    <p:set>
                                      <p:cBhvr>
                                        <p:cTn id="102" dur="1" fill="hold">
                                          <p:stCondLst>
                                            <p:cond delay="0"/>
                                          </p:stCondLst>
                                        </p:cTn>
                                        <p:tgtEl>
                                          <p:spTgt spid="46"/>
                                        </p:tgtEl>
                                        <p:attrNameLst>
                                          <p:attrName>style.visibility</p:attrName>
                                        </p:attrNameLst>
                                      </p:cBhvr>
                                      <p:to>
                                        <p:strVal val="visible"/>
                                      </p:to>
                                    </p:se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24" grpId="0"/>
      <p:bldP spid="25" grpId="0"/>
      <p:bldP spid="26" grpId="0"/>
      <p:bldP spid="27" grpId="0"/>
      <p:bldP spid="28" grpId="0"/>
      <p:bldP spid="29" grpId="0"/>
      <p:bldP spid="30" grpId="0"/>
      <p:bldP spid="31" grpId="0"/>
      <p:bldP spid="32" grpId="0"/>
      <p:bldP spid="33" grpId="0"/>
      <p:bldP spid="34" grpId="0"/>
      <p:bldP spid="42" grpId="0" animBg="1"/>
      <p:bldP spid="36" grpId="0"/>
      <p:bldP spid="38" grpId="0"/>
      <p:bldP spid="39" grpId="0"/>
      <p:bldP spid="48" grpId="0"/>
      <p:bldP spid="4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0">
            <a:extLst>
              <a:ext uri="{FF2B5EF4-FFF2-40B4-BE49-F238E27FC236}">
                <a16:creationId xmlns:a16="http://schemas.microsoft.com/office/drawing/2014/main" id="{28EC359B-CEAA-402D-8FCE-F6A5ACCE47FB}"/>
              </a:ext>
            </a:extLst>
          </p:cNvPr>
          <p:cNvSpPr txBox="1">
            <a:spLocks noChangeArrowheads="1"/>
          </p:cNvSpPr>
          <p:nvPr/>
        </p:nvSpPr>
        <p:spPr bwMode="auto">
          <a:xfrm>
            <a:off x="122238" y="1449388"/>
            <a:ext cx="8915400" cy="2970212"/>
          </a:xfrm>
          <a:prstGeom prst="rect">
            <a:avLst/>
          </a:prstGeom>
          <a:solidFill>
            <a:schemeClr val="bg1">
              <a:alpha val="9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11500" b="1" i="1">
                <a:latin typeface="Trebuchet MS" panose="020B0603020202020204" pitchFamily="34" charset="0"/>
              </a:rPr>
              <a:t>Questions?</a:t>
            </a:r>
          </a:p>
          <a:p>
            <a:pPr algn="ctr" eaLnBrk="1" hangingPunct="1">
              <a:spcBef>
                <a:spcPct val="0"/>
              </a:spcBef>
              <a:buFontTx/>
              <a:buNone/>
            </a:pPr>
            <a:r>
              <a:rPr lang="en-US" altLang="en-US" sz="6600" b="1">
                <a:latin typeface="Trebuchet MS" panose="020B0603020202020204" pitchFamily="34" charset="0"/>
              </a:rPr>
              <a:t>Begin Worksheet #2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532367C7-1E14-4C44-964B-186D4F1E1BFB}"/>
              </a:ext>
            </a:extLst>
          </p:cNvPr>
          <p:cNvSpPr>
            <a:spLocks noGrp="1"/>
          </p:cNvSpPr>
          <p:nvPr>
            <p:ph type="title"/>
          </p:nvPr>
        </p:nvSpPr>
        <p:spPr>
          <a:xfrm>
            <a:off x="457200" y="376238"/>
            <a:ext cx="8229600" cy="1143000"/>
          </a:xfrm>
          <a:solidFill>
            <a:schemeClr val="bg1">
              <a:alpha val="90195"/>
            </a:schemeClr>
          </a:solidFill>
        </p:spPr>
        <p:txBody>
          <a:bodyPr/>
          <a:lstStyle/>
          <a:p>
            <a:pPr eaLnBrk="1" hangingPunct="1"/>
            <a:r>
              <a:rPr lang="en-US" altLang="en-US" sz="3700" b="1">
                <a:latin typeface="Trebuchet MS" panose="020B0603020202020204" pitchFamily="34" charset="0"/>
              </a:rPr>
              <a:t>After today you should be able to…</a:t>
            </a:r>
          </a:p>
        </p:txBody>
      </p:sp>
      <p:sp>
        <p:nvSpPr>
          <p:cNvPr id="6147" name="Content Placeholder 2">
            <a:extLst>
              <a:ext uri="{FF2B5EF4-FFF2-40B4-BE49-F238E27FC236}">
                <a16:creationId xmlns:a16="http://schemas.microsoft.com/office/drawing/2014/main" id="{74E7EA1C-F23B-44CA-86C3-ADAF87D4902A}"/>
              </a:ext>
            </a:extLst>
          </p:cNvPr>
          <p:cNvSpPr>
            <a:spLocks noGrp="1"/>
          </p:cNvSpPr>
          <p:nvPr>
            <p:ph idx="1"/>
          </p:nvPr>
        </p:nvSpPr>
        <p:spPr>
          <a:solidFill>
            <a:schemeClr val="bg1">
              <a:alpha val="90195"/>
            </a:schemeClr>
          </a:solidFill>
        </p:spPr>
        <p:txBody>
          <a:bodyPr/>
          <a:lstStyle/>
          <a:p>
            <a:pPr eaLnBrk="1" hangingPunct="1"/>
            <a:r>
              <a:rPr lang="en-US" altLang="en-US" sz="3600" dirty="0">
                <a:latin typeface="Trebuchet MS" panose="020B0603020202020204" pitchFamily="34" charset="0"/>
              </a:rPr>
              <a:t>Describe what a calorimeter is and its function</a:t>
            </a:r>
          </a:p>
          <a:p>
            <a:pPr eaLnBrk="1" hangingPunct="1"/>
            <a:r>
              <a:rPr lang="en-US" altLang="en-US" sz="3600" dirty="0">
                <a:latin typeface="Trebuchet MS" panose="020B0603020202020204" pitchFamily="34" charset="0"/>
              </a:rPr>
              <a:t>Explain what temperature change </a:t>
            </a:r>
            <a:r>
              <a:rPr lang="en-US" altLang="en-US" sz="3600">
                <a:latin typeface="Trebuchet MS" panose="020B0603020202020204" pitchFamily="34" charset="0"/>
              </a:rPr>
              <a:t>is dependent </a:t>
            </a:r>
            <a:r>
              <a:rPr lang="en-US" altLang="en-US" sz="3600" dirty="0">
                <a:latin typeface="Trebuchet MS" panose="020B0603020202020204" pitchFamily="34" charset="0"/>
              </a:rPr>
              <a:t>on</a:t>
            </a:r>
          </a:p>
          <a:p>
            <a:pPr eaLnBrk="1" hangingPunct="1"/>
            <a:r>
              <a:rPr lang="en-US" altLang="en-US" sz="3600" dirty="0">
                <a:latin typeface="Trebuchet MS" panose="020B0603020202020204" pitchFamily="34" charset="0"/>
              </a:rPr>
              <a:t>Explain specific heat (c) and use the specific heat equation: q=mc</a:t>
            </a:r>
            <a:r>
              <a:rPr lang="el-GR" altLang="en-US" sz="3600" dirty="0">
                <a:latin typeface="Trebuchet MS" panose="020B0603020202020204" pitchFamily="34" charset="0"/>
              </a:rPr>
              <a:t>Δ</a:t>
            </a:r>
            <a:r>
              <a:rPr lang="en-US" altLang="en-US" sz="3600" dirty="0">
                <a:latin typeface="Trebuchet MS" panose="020B0603020202020204" pitchFamily="34" charset="0"/>
              </a:rPr>
              <a:t>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a:extLst>
              <a:ext uri="{FF2B5EF4-FFF2-40B4-BE49-F238E27FC236}">
                <a16:creationId xmlns:a16="http://schemas.microsoft.com/office/drawing/2014/main" id="{E3D07814-06B6-4758-A9FF-781E8415F71B}"/>
              </a:ext>
            </a:extLst>
          </p:cNvPr>
          <p:cNvSpPr>
            <a:spLocks noGrp="1"/>
          </p:cNvSpPr>
          <p:nvPr>
            <p:ph idx="1"/>
          </p:nvPr>
        </p:nvSpPr>
        <p:spPr>
          <a:xfrm>
            <a:off x="457200" y="838200"/>
            <a:ext cx="8229600" cy="5135563"/>
          </a:xfrm>
          <a:solidFill>
            <a:schemeClr val="bg1">
              <a:alpha val="90000"/>
            </a:schemeClr>
          </a:solidFill>
        </p:spPr>
        <p:txBody>
          <a:bodyPr/>
          <a:lstStyle/>
          <a:p>
            <a:pPr marL="0" indent="0" eaLnBrk="1" hangingPunct="1">
              <a:buFont typeface="Arial" charset="0"/>
              <a:buNone/>
              <a:defRPr/>
            </a:pPr>
            <a:r>
              <a:rPr lang="en-US" sz="3600" b="1" u="sng" dirty="0" err="1">
                <a:latin typeface="Trebuchet MS" pitchFamily="34" charset="0"/>
              </a:rPr>
              <a:t>Calorimetry</a:t>
            </a:r>
            <a:r>
              <a:rPr lang="en-US" sz="3600" b="1" u="sng" dirty="0">
                <a:latin typeface="Trebuchet MS" pitchFamily="34" charset="0"/>
              </a:rPr>
              <a:t>:</a:t>
            </a:r>
            <a:r>
              <a:rPr lang="en-US" sz="3600" b="1" dirty="0">
                <a:latin typeface="Trebuchet MS" pitchFamily="34" charset="0"/>
              </a:rPr>
              <a:t> </a:t>
            </a:r>
            <a:r>
              <a:rPr lang="en-US" sz="3600" i="1" dirty="0">
                <a:solidFill>
                  <a:srgbClr val="00B0F0"/>
                </a:solidFill>
                <a:latin typeface="Trebuchet MS" pitchFamily="34" charset="0"/>
              </a:rPr>
              <a:t>Is the accurate and precise measurement of heat change for chemical and physical processes.</a:t>
            </a:r>
          </a:p>
          <a:p>
            <a:pPr marL="171450" indent="-171450" eaLnBrk="1" hangingPunct="1">
              <a:buFont typeface="Arial" charset="0"/>
              <a:buChar char="•"/>
              <a:defRPr/>
            </a:pPr>
            <a:r>
              <a:rPr lang="en-US" sz="3600" dirty="0">
                <a:latin typeface="Trebuchet MS" pitchFamily="34" charset="0"/>
              </a:rPr>
              <a:t>A </a:t>
            </a:r>
            <a:r>
              <a:rPr lang="en-US" sz="3600" u="sng" dirty="0">
                <a:latin typeface="Trebuchet MS" pitchFamily="34" charset="0"/>
              </a:rPr>
              <a:t>calorimeter</a:t>
            </a:r>
            <a:r>
              <a:rPr lang="en-US" sz="3600" dirty="0">
                <a:latin typeface="Trebuchet MS" pitchFamily="34" charset="0"/>
              </a:rPr>
              <a:t> is a device used to </a:t>
            </a:r>
            <a:r>
              <a:rPr lang="en-US" sz="3600" i="1" dirty="0">
                <a:solidFill>
                  <a:srgbClr val="00B0F0"/>
                </a:solidFill>
                <a:latin typeface="Trebuchet MS" pitchFamily="34" charset="0"/>
              </a:rPr>
              <a:t>measure the amount of heat absorbed or released during these processes.</a:t>
            </a:r>
          </a:p>
          <a:p>
            <a:pPr marL="457200" indent="0" eaLnBrk="1" hangingPunct="1">
              <a:buFont typeface="Arial" charset="0"/>
              <a:buNone/>
              <a:defRPr/>
            </a:pPr>
            <a:r>
              <a:rPr lang="en-US" sz="3600" i="1" dirty="0">
                <a:solidFill>
                  <a:srgbClr val="00B0F0"/>
                </a:solidFill>
                <a:latin typeface="Trebuchet MS" pitchFamily="34" charset="0"/>
              </a:rPr>
              <a:t>	</a:t>
            </a:r>
            <a:r>
              <a:rPr lang="en-US" sz="3600" dirty="0">
                <a:latin typeface="Trebuchet MS" pitchFamily="34" charset="0"/>
              </a:rPr>
              <a:t>Example: </a:t>
            </a:r>
            <a:r>
              <a:rPr lang="en-US" sz="3600" i="1" dirty="0">
                <a:solidFill>
                  <a:srgbClr val="00B0F0"/>
                </a:solidFill>
                <a:latin typeface="Trebuchet MS" pitchFamily="34" charset="0"/>
              </a:rPr>
              <a:t>Styrofoam cups!  </a:t>
            </a:r>
            <a:r>
              <a:rPr lang="en-US" sz="3600" dirty="0">
                <a:solidFill>
                  <a:srgbClr val="00B0F0"/>
                </a:solidFill>
                <a:latin typeface="Trebuchet MS" pitchFamily="34" charset="0"/>
                <a:sym typeface="Wingdings" pitchFamily="2" charset="2"/>
              </a:rPr>
              <a:t></a:t>
            </a:r>
            <a:endParaRPr lang="en-US" sz="3600" dirty="0">
              <a:solidFill>
                <a:srgbClr val="00B0F0"/>
              </a:solidFill>
              <a:latin typeface="Trebuchet MS" pitchFamily="34" charset="0"/>
            </a:endParaRPr>
          </a:p>
          <a:p>
            <a:pPr marL="0" indent="0" eaLnBrk="1" hangingPunct="1">
              <a:buFont typeface="Arial" charset="0"/>
              <a:buNone/>
              <a:defRPr/>
            </a:pPr>
            <a:endParaRPr lang="en-US" sz="3600" i="1" dirty="0">
              <a:solidFill>
                <a:srgbClr val="00B0F0"/>
              </a:solidFill>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E3861F3-E71E-4787-BFBA-6738A316A04D}"/>
              </a:ext>
            </a:extLst>
          </p:cNvPr>
          <p:cNvSpPr>
            <a:spLocks noGrp="1"/>
          </p:cNvSpPr>
          <p:nvPr>
            <p:ph type="title"/>
          </p:nvPr>
        </p:nvSpPr>
        <p:spPr>
          <a:xfrm>
            <a:off x="457200" y="152400"/>
            <a:ext cx="8229600" cy="1265238"/>
          </a:xfrm>
          <a:solidFill>
            <a:schemeClr val="bg1">
              <a:alpha val="90195"/>
            </a:schemeClr>
          </a:solidFill>
        </p:spPr>
        <p:txBody>
          <a:bodyPr/>
          <a:lstStyle/>
          <a:p>
            <a:pPr eaLnBrk="1" hangingPunct="1"/>
            <a:r>
              <a:rPr lang="en-US" altLang="en-US" b="1">
                <a:latin typeface="Trebuchet MS" panose="020B0603020202020204" pitchFamily="34" charset="0"/>
              </a:rPr>
              <a:t>“Coffee Cup”Calorimeter: Constant-Pressure Calorimeter</a:t>
            </a:r>
          </a:p>
        </p:txBody>
      </p:sp>
      <p:sp>
        <p:nvSpPr>
          <p:cNvPr id="9219" name="Content Placeholder 2">
            <a:extLst>
              <a:ext uri="{FF2B5EF4-FFF2-40B4-BE49-F238E27FC236}">
                <a16:creationId xmlns:a16="http://schemas.microsoft.com/office/drawing/2014/main" id="{DBEC79B5-3D31-4F02-92BC-DB657386A069}"/>
              </a:ext>
            </a:extLst>
          </p:cNvPr>
          <p:cNvSpPr>
            <a:spLocks noGrp="1"/>
          </p:cNvSpPr>
          <p:nvPr>
            <p:ph sz="half" idx="2"/>
          </p:nvPr>
        </p:nvSpPr>
        <p:spPr>
          <a:xfrm>
            <a:off x="457200" y="1524000"/>
            <a:ext cx="4040188" cy="4602163"/>
          </a:xfrm>
          <a:solidFill>
            <a:schemeClr val="bg1">
              <a:alpha val="90195"/>
            </a:schemeClr>
          </a:solidFill>
        </p:spPr>
        <p:txBody>
          <a:bodyPr/>
          <a:lstStyle/>
          <a:p>
            <a:pPr eaLnBrk="1" hangingPunct="1">
              <a:buFont typeface="Arial" panose="020B0604020202020204" pitchFamily="34" charset="0"/>
              <a:buNone/>
            </a:pPr>
            <a:endParaRPr lang="en-US" altLang="en-US" sz="4800" i="1">
              <a:solidFill>
                <a:srgbClr val="00B0F0"/>
              </a:solidFill>
              <a:latin typeface="Trebuchet MS" panose="020B0603020202020204" pitchFamily="34" charset="0"/>
            </a:endParaRPr>
          </a:p>
        </p:txBody>
      </p:sp>
      <p:sp>
        <p:nvSpPr>
          <p:cNvPr id="18" name="Content Placeholder 17">
            <a:extLst>
              <a:ext uri="{FF2B5EF4-FFF2-40B4-BE49-F238E27FC236}">
                <a16:creationId xmlns:a16="http://schemas.microsoft.com/office/drawing/2014/main" id="{795A9C02-6DF6-4F3D-ADC0-7F8301D658C2}"/>
              </a:ext>
            </a:extLst>
          </p:cNvPr>
          <p:cNvSpPr>
            <a:spLocks noGrp="1"/>
          </p:cNvSpPr>
          <p:nvPr>
            <p:ph sz="quarter" idx="4"/>
          </p:nvPr>
        </p:nvSpPr>
        <p:spPr>
          <a:xfrm>
            <a:off x="4645025" y="1524000"/>
            <a:ext cx="4041775" cy="4602163"/>
          </a:xfrm>
          <a:solidFill>
            <a:schemeClr val="bg1">
              <a:alpha val="90195"/>
            </a:schemeClr>
          </a:solidFill>
        </p:spPr>
        <p:txBody>
          <a:bodyPr anchor="ctr"/>
          <a:lstStyle/>
          <a:p>
            <a:pPr marL="0" indent="0" eaLnBrk="1" hangingPunct="1">
              <a:buFont typeface="Arial" panose="020B0604020202020204" pitchFamily="34" charset="0"/>
              <a:buNone/>
            </a:pPr>
            <a:r>
              <a:rPr lang="en-US" altLang="en-US" sz="3200" i="1">
                <a:solidFill>
                  <a:srgbClr val="00B0F0"/>
                </a:solidFill>
                <a:latin typeface="Trebuchet MS" panose="020B0603020202020204" pitchFamily="34" charset="0"/>
              </a:rPr>
              <a:t>The thermometer records temperature change as the chemicals react in the water.  The temperature change is then converted into units of energy.</a:t>
            </a:r>
          </a:p>
        </p:txBody>
      </p:sp>
      <p:pic>
        <p:nvPicPr>
          <p:cNvPr id="5134" name="Picture 14">
            <a:extLst>
              <a:ext uri="{FF2B5EF4-FFF2-40B4-BE49-F238E27FC236}">
                <a16:creationId xmlns:a16="http://schemas.microsoft.com/office/drawing/2014/main" id="{73301963-FEBB-471C-B111-EEA1695695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828800"/>
            <a:ext cx="31242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9D465D0-6444-4B34-B352-2B16CE50660A}"/>
              </a:ext>
            </a:extLst>
          </p:cNvPr>
          <p:cNvSpPr>
            <a:spLocks noGrp="1"/>
          </p:cNvSpPr>
          <p:nvPr>
            <p:ph type="title"/>
          </p:nvPr>
        </p:nvSpPr>
        <p:spPr>
          <a:xfrm>
            <a:off x="457200" y="152400"/>
            <a:ext cx="8229600" cy="1265238"/>
          </a:xfrm>
          <a:solidFill>
            <a:schemeClr val="bg1">
              <a:alpha val="90195"/>
            </a:schemeClr>
          </a:solidFill>
        </p:spPr>
        <p:txBody>
          <a:bodyPr/>
          <a:lstStyle/>
          <a:p>
            <a:pPr eaLnBrk="1" hangingPunct="1"/>
            <a:r>
              <a:rPr lang="en-US" altLang="en-US" b="1">
                <a:latin typeface="Trebuchet MS" panose="020B0603020202020204" pitchFamily="34" charset="0"/>
              </a:rPr>
              <a:t>Bomb Calorimeter: Constant-Volume Calorimeter</a:t>
            </a:r>
          </a:p>
        </p:txBody>
      </p:sp>
      <p:sp>
        <p:nvSpPr>
          <p:cNvPr id="3" name="Content Placeholder 2">
            <a:extLst>
              <a:ext uri="{FF2B5EF4-FFF2-40B4-BE49-F238E27FC236}">
                <a16:creationId xmlns:a16="http://schemas.microsoft.com/office/drawing/2014/main" id="{1776A124-33D5-4903-AB21-C3FEA27505B5}"/>
              </a:ext>
            </a:extLst>
          </p:cNvPr>
          <p:cNvSpPr>
            <a:spLocks noGrp="1"/>
          </p:cNvSpPr>
          <p:nvPr>
            <p:ph sz="half" idx="2"/>
          </p:nvPr>
        </p:nvSpPr>
        <p:spPr>
          <a:xfrm>
            <a:off x="4648200" y="1524000"/>
            <a:ext cx="4040188" cy="4602163"/>
          </a:xfrm>
          <a:solidFill>
            <a:schemeClr val="bg1">
              <a:alpha val="90195"/>
            </a:schemeClr>
          </a:solidFill>
        </p:spPr>
        <p:txBody>
          <a:bodyPr/>
          <a:lstStyle/>
          <a:p>
            <a:pPr eaLnBrk="1" hangingPunct="1">
              <a:buFont typeface="Arial" panose="020B0604020202020204" pitchFamily="34" charset="0"/>
              <a:buNone/>
            </a:pPr>
            <a:endParaRPr lang="en-US" altLang="en-US" sz="4800" i="1">
              <a:solidFill>
                <a:srgbClr val="00B0F0"/>
              </a:solidFill>
              <a:latin typeface="Trebuchet MS" panose="020B0603020202020204" pitchFamily="34" charset="0"/>
            </a:endParaRPr>
          </a:p>
        </p:txBody>
      </p:sp>
      <p:sp>
        <p:nvSpPr>
          <p:cNvPr id="18" name="Content Placeholder 17">
            <a:extLst>
              <a:ext uri="{FF2B5EF4-FFF2-40B4-BE49-F238E27FC236}">
                <a16:creationId xmlns:a16="http://schemas.microsoft.com/office/drawing/2014/main" id="{F7A2BB0F-6D40-4BD5-A297-8A3A6FA755E1}"/>
              </a:ext>
            </a:extLst>
          </p:cNvPr>
          <p:cNvSpPr>
            <a:spLocks noGrp="1"/>
          </p:cNvSpPr>
          <p:nvPr>
            <p:ph sz="quarter" idx="4"/>
          </p:nvPr>
        </p:nvSpPr>
        <p:spPr>
          <a:xfrm>
            <a:off x="454025" y="1524000"/>
            <a:ext cx="4041775" cy="4602163"/>
          </a:xfrm>
          <a:solidFill>
            <a:schemeClr val="bg1">
              <a:alpha val="90195"/>
            </a:schemeClr>
          </a:solidFill>
        </p:spPr>
        <p:txBody>
          <a:bodyPr anchor="ctr"/>
          <a:lstStyle/>
          <a:p>
            <a:pPr marL="0" indent="0" eaLnBrk="1" hangingPunct="1">
              <a:buFont typeface="Arial" panose="020B0604020202020204" pitchFamily="34" charset="0"/>
              <a:buNone/>
            </a:pPr>
            <a:r>
              <a:rPr lang="en-US" altLang="en-US" sz="2800" i="1">
                <a:solidFill>
                  <a:srgbClr val="00B0F0"/>
                </a:solidFill>
                <a:latin typeface="Trebuchet MS" panose="020B0603020202020204" pitchFamily="34" charset="0"/>
              </a:rPr>
              <a:t>A food sample is lit on fire.  It burns until it is completely gone.  Heat from the sample is released and heats up the water.  The temperature change is then converted into units of energy.</a:t>
            </a:r>
          </a:p>
        </p:txBody>
      </p:sp>
      <p:pic>
        <p:nvPicPr>
          <p:cNvPr id="27650" name="Picture 2" descr="http://wps.prenhall.com/wps/media/objects/602/616516/Media_Assets/Chapter08/Text_Images/FG08_09.JPG">
            <a:hlinkClick r:id="rId3"/>
            <a:extLst>
              <a:ext uri="{FF2B5EF4-FFF2-40B4-BE49-F238E27FC236}">
                <a16:creationId xmlns:a16="http://schemas.microsoft.com/office/drawing/2014/main" id="{2FF15259-2315-49AC-8736-39D0525DF8C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905000"/>
            <a:ext cx="3441700" cy="389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765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a:extLst>
              <a:ext uri="{FF2B5EF4-FFF2-40B4-BE49-F238E27FC236}">
                <a16:creationId xmlns:a16="http://schemas.microsoft.com/office/drawing/2014/main" id="{B2DB3EFD-B391-4B02-8E0F-80AC03A9A2D9}"/>
              </a:ext>
            </a:extLst>
          </p:cNvPr>
          <p:cNvSpPr>
            <a:spLocks noGrp="1"/>
          </p:cNvSpPr>
          <p:nvPr>
            <p:ph idx="1"/>
          </p:nvPr>
        </p:nvSpPr>
        <p:spPr>
          <a:xfrm>
            <a:off x="457200" y="685800"/>
            <a:ext cx="8229600" cy="5440363"/>
          </a:xfrm>
          <a:solidFill>
            <a:schemeClr val="bg1">
              <a:alpha val="90000"/>
            </a:schemeClr>
          </a:solidFill>
        </p:spPr>
        <p:txBody>
          <a:bodyPr anchor="ctr"/>
          <a:lstStyle/>
          <a:p>
            <a:pPr marL="0" indent="0" eaLnBrk="1" hangingPunct="1">
              <a:buFont typeface="Arial" charset="0"/>
              <a:buNone/>
              <a:defRPr/>
            </a:pPr>
            <a:r>
              <a:rPr lang="en-US" sz="3400" dirty="0">
                <a:latin typeface="Trebuchet MS" pitchFamily="34" charset="0"/>
              </a:rPr>
              <a:t>Temperature change is dependant on:</a:t>
            </a:r>
          </a:p>
          <a:p>
            <a:pPr marL="514350" indent="-514350" eaLnBrk="1" hangingPunct="1">
              <a:buFont typeface="+mj-lt"/>
              <a:buAutoNum type="arabicPeriod"/>
              <a:defRPr/>
            </a:pPr>
            <a:r>
              <a:rPr lang="en-US" sz="3400" i="1" dirty="0">
                <a:solidFill>
                  <a:srgbClr val="00B0F0"/>
                </a:solidFill>
                <a:latin typeface="Trebuchet MS" pitchFamily="34" charset="0"/>
              </a:rPr>
              <a:t>Amount of heat added</a:t>
            </a:r>
          </a:p>
          <a:p>
            <a:pPr marL="514350" indent="-514350" eaLnBrk="1" hangingPunct="1">
              <a:buFont typeface="+mj-lt"/>
              <a:buAutoNum type="arabicPeriod"/>
              <a:defRPr/>
            </a:pPr>
            <a:r>
              <a:rPr lang="en-US" sz="3400" i="1" dirty="0">
                <a:solidFill>
                  <a:srgbClr val="00B0F0"/>
                </a:solidFill>
                <a:latin typeface="Trebuchet MS" pitchFamily="34" charset="0"/>
              </a:rPr>
              <a:t>Mass of the substances</a:t>
            </a:r>
          </a:p>
          <a:p>
            <a:pPr marL="514350" indent="-514350" eaLnBrk="1" hangingPunct="1">
              <a:buFont typeface="+mj-lt"/>
              <a:buAutoNum type="arabicPeriod"/>
              <a:defRPr/>
            </a:pPr>
            <a:r>
              <a:rPr lang="en-US" sz="3400" i="1" dirty="0">
                <a:solidFill>
                  <a:srgbClr val="00B0F0"/>
                </a:solidFill>
                <a:latin typeface="Trebuchet MS" pitchFamily="34" charset="0"/>
              </a:rPr>
              <a:t>Composition of the substance (specific heat)</a:t>
            </a:r>
          </a:p>
          <a:p>
            <a:pPr marL="514350" indent="-514350" eaLnBrk="1" hangingPunct="1">
              <a:buFont typeface="Arial" charset="0"/>
              <a:buNone/>
              <a:defRPr/>
            </a:pPr>
            <a:endParaRPr lang="en-US" sz="3400" i="1" dirty="0">
              <a:solidFill>
                <a:srgbClr val="00B0F0"/>
              </a:solidFill>
              <a:latin typeface="Trebuchet MS" pitchFamily="34" charset="0"/>
            </a:endParaRPr>
          </a:p>
          <a:p>
            <a:pPr marL="0" indent="0" eaLnBrk="1" hangingPunct="1">
              <a:buFont typeface="Arial" charset="0"/>
              <a:buNone/>
              <a:defRPr/>
            </a:pPr>
            <a:r>
              <a:rPr lang="en-US" sz="3400" dirty="0">
                <a:latin typeface="Trebuchet MS" pitchFamily="34" charset="0"/>
              </a:rPr>
              <a:t>Example: </a:t>
            </a:r>
            <a:r>
              <a:rPr lang="en-US" sz="3400" i="1" dirty="0">
                <a:solidFill>
                  <a:srgbClr val="00B0F0"/>
                </a:solidFill>
                <a:latin typeface="Trebuchet MS" pitchFamily="34" charset="0"/>
              </a:rPr>
              <a:t>Boiling water – metal pot gets hotter faster than water.</a:t>
            </a:r>
            <a:endParaRPr lang="en-US" sz="3400" dirty="0">
              <a:latin typeface="Trebuchet M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53D9C7FD-D719-4AF8-8906-D1451045939D}"/>
              </a:ext>
            </a:extLst>
          </p:cNvPr>
          <p:cNvSpPr>
            <a:spLocks noGrp="1"/>
          </p:cNvSpPr>
          <p:nvPr>
            <p:ph idx="1"/>
          </p:nvPr>
        </p:nvSpPr>
        <p:spPr>
          <a:xfrm>
            <a:off x="228600" y="1371600"/>
            <a:ext cx="8686800" cy="4191000"/>
          </a:xfrm>
          <a:solidFill>
            <a:schemeClr val="bg1">
              <a:alpha val="90195"/>
            </a:schemeClr>
          </a:solidFill>
        </p:spPr>
        <p:txBody>
          <a:bodyPr anchor="ctr"/>
          <a:lstStyle/>
          <a:p>
            <a:pPr marL="0" indent="0" eaLnBrk="1" hangingPunct="1">
              <a:buFont typeface="Arial" panose="020B0604020202020204" pitchFamily="34" charset="0"/>
              <a:buNone/>
            </a:pPr>
            <a:r>
              <a:rPr lang="en-US" altLang="en-US" sz="5400" u="sng">
                <a:latin typeface="Trebuchet MS" panose="020B0603020202020204" pitchFamily="34" charset="0"/>
              </a:rPr>
              <a:t>Specific heat:</a:t>
            </a:r>
            <a:r>
              <a:rPr lang="en-US" altLang="en-US" sz="5400">
                <a:latin typeface="Trebuchet MS" panose="020B0603020202020204" pitchFamily="34" charset="0"/>
              </a:rPr>
              <a:t> (c) </a:t>
            </a:r>
            <a:r>
              <a:rPr lang="en-US" altLang="en-US" sz="5400" i="1">
                <a:solidFill>
                  <a:srgbClr val="00B0F0"/>
                </a:solidFill>
                <a:latin typeface="Trebuchet MS" panose="020B0603020202020204" pitchFamily="34" charset="0"/>
              </a:rPr>
              <a:t>amount of heat required to raise the temperature of 1 gram of a substance by 1˚C</a:t>
            </a:r>
            <a:endParaRPr lang="en-US" altLang="en-US" sz="4800" i="1" u="sng">
              <a:solidFill>
                <a:srgbClr val="00B0F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428534-8EE8-44F6-A435-86B5F5C0CE97}"/>
              </a:ext>
            </a:extLst>
          </p:cNvPr>
          <p:cNvSpPr>
            <a:spLocks noGrp="1"/>
          </p:cNvSpPr>
          <p:nvPr>
            <p:ph idx="1"/>
          </p:nvPr>
        </p:nvSpPr>
        <p:spPr>
          <a:xfrm>
            <a:off x="457200" y="1447800"/>
            <a:ext cx="8229600" cy="4525963"/>
          </a:xfrm>
          <a:solidFill>
            <a:schemeClr val="bg1">
              <a:alpha val="90195"/>
            </a:schemeClr>
          </a:solidFill>
        </p:spPr>
        <p:txBody>
          <a:bodyPr/>
          <a:lstStyle/>
          <a:p>
            <a:pPr marL="0" indent="0" eaLnBrk="1" hangingPunct="1">
              <a:buFont typeface="Arial" panose="020B0604020202020204" pitchFamily="34" charset="0"/>
              <a:buNone/>
            </a:pPr>
            <a:endParaRPr lang="en-US" altLang="en-US" sz="4400" b="1">
              <a:latin typeface="Trebuchet MS" panose="020B0603020202020204" pitchFamily="34" charset="0"/>
              <a:sym typeface="Wingdings" panose="05000000000000000000" pitchFamily="2" charset="2"/>
            </a:endParaRPr>
          </a:p>
          <a:p>
            <a:pPr marL="0" indent="0" eaLnBrk="1" hangingPunct="1">
              <a:buFont typeface="Arial" panose="020B0604020202020204" pitchFamily="34" charset="0"/>
              <a:buNone/>
            </a:pPr>
            <a:r>
              <a:rPr lang="en-US" altLang="en-US" sz="4400" b="1">
                <a:latin typeface="Trebuchet MS" panose="020B0603020202020204" pitchFamily="34" charset="0"/>
                <a:sym typeface="Wingdings" panose="05000000000000000000" pitchFamily="2" charset="2"/>
              </a:rPr>
              <a:t>Units:</a:t>
            </a:r>
          </a:p>
          <a:p>
            <a:pPr marL="0" indent="0" eaLnBrk="1" hangingPunct="1">
              <a:buFont typeface="Arial" panose="020B0604020202020204" pitchFamily="34" charset="0"/>
              <a:buNone/>
            </a:pPr>
            <a:endParaRPr lang="en-US" altLang="en-US" sz="4400" b="1" i="1">
              <a:solidFill>
                <a:srgbClr val="00B0F0"/>
              </a:solidFill>
              <a:latin typeface="Trebuchet MS" panose="020B0603020202020204" pitchFamily="34" charset="0"/>
              <a:sym typeface="Wingdings" panose="05000000000000000000" pitchFamily="2" charset="2"/>
            </a:endParaRPr>
          </a:p>
          <a:p>
            <a:pPr marL="0" indent="0" eaLnBrk="1" hangingPunct="1">
              <a:buFont typeface="Arial" panose="020B0604020202020204" pitchFamily="34" charset="0"/>
              <a:buNone/>
            </a:pPr>
            <a:r>
              <a:rPr lang="en-US" altLang="en-US" sz="4400" b="1">
                <a:latin typeface="Trebuchet MS" panose="020B0603020202020204" pitchFamily="34" charset="0"/>
                <a:sym typeface="Wingdings" panose="05000000000000000000" pitchFamily="2" charset="2"/>
              </a:rPr>
              <a:t>Specific heat of H</a:t>
            </a:r>
            <a:r>
              <a:rPr lang="en-US" altLang="en-US" sz="4400" b="1" baseline="-25000">
                <a:latin typeface="Trebuchet MS" panose="020B0603020202020204" pitchFamily="34" charset="0"/>
                <a:sym typeface="Wingdings" panose="05000000000000000000" pitchFamily="2" charset="2"/>
              </a:rPr>
              <a:t>2</a:t>
            </a:r>
            <a:r>
              <a:rPr lang="en-US" altLang="en-US" sz="4400" b="1">
                <a:latin typeface="Trebuchet MS" panose="020B0603020202020204" pitchFamily="34" charset="0"/>
                <a:sym typeface="Wingdings" panose="05000000000000000000" pitchFamily="2" charset="2"/>
              </a:rPr>
              <a:t>O:</a:t>
            </a:r>
            <a:endParaRPr lang="en-US" altLang="en-US" sz="4400">
              <a:latin typeface="Trebuchet MS" panose="020B0603020202020204" pitchFamily="34" charset="0"/>
              <a:sym typeface="Wingdings" panose="05000000000000000000" pitchFamily="2" charset="2"/>
            </a:endParaRPr>
          </a:p>
        </p:txBody>
      </p:sp>
      <p:sp>
        <p:nvSpPr>
          <p:cNvPr id="9" name="TextBox 8">
            <a:extLst>
              <a:ext uri="{FF2B5EF4-FFF2-40B4-BE49-F238E27FC236}">
                <a16:creationId xmlns:a16="http://schemas.microsoft.com/office/drawing/2014/main" id="{F0AAF803-663C-475C-910E-3C26C3EF77A8}"/>
              </a:ext>
            </a:extLst>
          </p:cNvPr>
          <p:cNvSpPr txBox="1">
            <a:spLocks noChangeArrowheads="1"/>
          </p:cNvSpPr>
          <p:nvPr/>
        </p:nvSpPr>
        <p:spPr bwMode="auto">
          <a:xfrm>
            <a:off x="2895600" y="2597150"/>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g˚C</a:t>
            </a:r>
          </a:p>
        </p:txBody>
      </p:sp>
      <p:sp>
        <p:nvSpPr>
          <p:cNvPr id="10" name="TextBox 9">
            <a:extLst>
              <a:ext uri="{FF2B5EF4-FFF2-40B4-BE49-F238E27FC236}">
                <a16:creationId xmlns:a16="http://schemas.microsoft.com/office/drawing/2014/main" id="{8BBDE463-83B4-4E9C-832E-A31B99820A65}"/>
              </a:ext>
            </a:extLst>
          </p:cNvPr>
          <p:cNvSpPr txBox="1">
            <a:spLocks noChangeArrowheads="1"/>
          </p:cNvSpPr>
          <p:nvPr/>
        </p:nvSpPr>
        <p:spPr bwMode="auto">
          <a:xfrm>
            <a:off x="3028950" y="2043113"/>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cal</a:t>
            </a:r>
          </a:p>
        </p:txBody>
      </p:sp>
      <p:cxnSp>
        <p:nvCxnSpPr>
          <p:cNvPr id="11" name="Straight Connector 10">
            <a:extLst>
              <a:ext uri="{FF2B5EF4-FFF2-40B4-BE49-F238E27FC236}">
                <a16:creationId xmlns:a16="http://schemas.microsoft.com/office/drawing/2014/main" id="{0AD3F796-BD00-47B2-8BD2-9D4CAB92E7D4}"/>
              </a:ext>
            </a:extLst>
          </p:cNvPr>
          <p:cNvCxnSpPr/>
          <p:nvPr/>
        </p:nvCxnSpPr>
        <p:spPr>
          <a:xfrm>
            <a:off x="3048000" y="2671763"/>
            <a:ext cx="1189038"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1B4528A-425F-46EA-B8E1-33AC97F641A3}"/>
              </a:ext>
            </a:extLst>
          </p:cNvPr>
          <p:cNvSpPr txBox="1">
            <a:spLocks noChangeArrowheads="1"/>
          </p:cNvSpPr>
          <p:nvPr/>
        </p:nvSpPr>
        <p:spPr bwMode="auto">
          <a:xfrm>
            <a:off x="6096000" y="2611438"/>
            <a:ext cx="152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g˚C</a:t>
            </a:r>
          </a:p>
        </p:txBody>
      </p:sp>
      <p:sp>
        <p:nvSpPr>
          <p:cNvPr id="13" name="TextBox 12">
            <a:extLst>
              <a:ext uri="{FF2B5EF4-FFF2-40B4-BE49-F238E27FC236}">
                <a16:creationId xmlns:a16="http://schemas.microsoft.com/office/drawing/2014/main" id="{74C5A17E-022B-4AB4-B0E8-CBD1292F5482}"/>
              </a:ext>
            </a:extLst>
          </p:cNvPr>
          <p:cNvSpPr txBox="1">
            <a:spLocks noChangeArrowheads="1"/>
          </p:cNvSpPr>
          <p:nvPr/>
        </p:nvSpPr>
        <p:spPr bwMode="auto">
          <a:xfrm>
            <a:off x="6229350" y="2038350"/>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J</a:t>
            </a:r>
          </a:p>
        </p:txBody>
      </p:sp>
      <p:cxnSp>
        <p:nvCxnSpPr>
          <p:cNvPr id="14" name="Straight Connector 13">
            <a:extLst>
              <a:ext uri="{FF2B5EF4-FFF2-40B4-BE49-F238E27FC236}">
                <a16:creationId xmlns:a16="http://schemas.microsoft.com/office/drawing/2014/main" id="{C2CC802E-A262-4926-B328-AC0C94191D67}"/>
              </a:ext>
            </a:extLst>
          </p:cNvPr>
          <p:cNvCxnSpPr/>
          <p:nvPr/>
        </p:nvCxnSpPr>
        <p:spPr>
          <a:xfrm>
            <a:off x="6248400" y="2667000"/>
            <a:ext cx="1189038"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15239136-22F3-424D-87E4-BEE2C63C5533}"/>
              </a:ext>
            </a:extLst>
          </p:cNvPr>
          <p:cNvSpPr txBox="1">
            <a:spLocks noChangeArrowheads="1"/>
          </p:cNvSpPr>
          <p:nvPr/>
        </p:nvSpPr>
        <p:spPr bwMode="auto">
          <a:xfrm>
            <a:off x="4495800" y="2306638"/>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or</a:t>
            </a:r>
          </a:p>
        </p:txBody>
      </p:sp>
      <p:sp>
        <p:nvSpPr>
          <p:cNvPr id="16" name="TextBox 15">
            <a:extLst>
              <a:ext uri="{FF2B5EF4-FFF2-40B4-BE49-F238E27FC236}">
                <a16:creationId xmlns:a16="http://schemas.microsoft.com/office/drawing/2014/main" id="{2E66D633-0792-499C-8A9D-9EF7A186CE52}"/>
              </a:ext>
            </a:extLst>
          </p:cNvPr>
          <p:cNvSpPr txBox="1">
            <a:spLocks noChangeArrowheads="1"/>
          </p:cNvSpPr>
          <p:nvPr/>
        </p:nvSpPr>
        <p:spPr bwMode="auto">
          <a:xfrm>
            <a:off x="1066800" y="4687888"/>
            <a:ext cx="70866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000" i="1">
                <a:solidFill>
                  <a:srgbClr val="00B0F0"/>
                </a:solidFill>
                <a:latin typeface="Trebuchet MS" panose="020B0603020202020204" pitchFamily="34" charset="0"/>
              </a:rPr>
              <a:t>4.18 J/g˚C or 1.00 cal/g˚C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D41FF17C-66F3-4D15-809B-7E5213DF18B3}"/>
              </a:ext>
            </a:extLst>
          </p:cNvPr>
          <p:cNvSpPr>
            <a:spLocks noGrp="1"/>
          </p:cNvSpPr>
          <p:nvPr>
            <p:ph type="title"/>
          </p:nvPr>
        </p:nvSpPr>
        <p:spPr>
          <a:xfrm>
            <a:off x="457200" y="539750"/>
            <a:ext cx="8229600" cy="1365250"/>
          </a:xfrm>
          <a:solidFill>
            <a:schemeClr val="bg1">
              <a:alpha val="90195"/>
            </a:schemeClr>
          </a:solidFill>
        </p:spPr>
        <p:txBody>
          <a:bodyPr/>
          <a:lstStyle/>
          <a:p>
            <a:pPr eaLnBrk="1" hangingPunct="1"/>
            <a:r>
              <a:rPr lang="en-US" altLang="en-US" sz="7200">
                <a:latin typeface="Trebuchet MS" panose="020B0603020202020204" pitchFamily="34" charset="0"/>
              </a:rPr>
              <a:t>q=mc</a:t>
            </a:r>
            <a:r>
              <a:rPr lang="el-GR" altLang="en-US" sz="7200">
                <a:latin typeface="Trebuchet MS" panose="020B0603020202020204" pitchFamily="34" charset="0"/>
              </a:rPr>
              <a:t>Δ</a:t>
            </a:r>
            <a:r>
              <a:rPr lang="en-US" altLang="en-US" sz="7200">
                <a:latin typeface="Trebuchet MS" panose="020B0603020202020204" pitchFamily="34" charset="0"/>
              </a:rPr>
              <a:t>T</a:t>
            </a:r>
          </a:p>
        </p:txBody>
      </p:sp>
      <p:sp>
        <p:nvSpPr>
          <p:cNvPr id="11268" name="Content Placeholder 2">
            <a:extLst>
              <a:ext uri="{FF2B5EF4-FFF2-40B4-BE49-F238E27FC236}">
                <a16:creationId xmlns:a16="http://schemas.microsoft.com/office/drawing/2014/main" id="{5B7D116F-4AA0-4816-B4E0-CD599D4D2C9F}"/>
              </a:ext>
            </a:extLst>
          </p:cNvPr>
          <p:cNvSpPr>
            <a:spLocks noGrp="1"/>
          </p:cNvSpPr>
          <p:nvPr>
            <p:ph idx="1"/>
          </p:nvPr>
        </p:nvSpPr>
        <p:spPr>
          <a:xfrm>
            <a:off x="457200" y="1981200"/>
            <a:ext cx="8229600" cy="4267200"/>
          </a:xfrm>
          <a:solidFill>
            <a:schemeClr val="bg1">
              <a:alpha val="90195"/>
            </a:schemeClr>
          </a:solidFill>
        </p:spPr>
        <p:txBody>
          <a:bodyPr/>
          <a:lstStyle/>
          <a:p>
            <a:pPr eaLnBrk="1" hangingPunct="1">
              <a:buFont typeface="Arial" panose="020B0604020202020204" pitchFamily="34" charset="0"/>
              <a:buNone/>
            </a:pPr>
            <a:r>
              <a:rPr lang="en-US" altLang="en-US" sz="4800">
                <a:latin typeface="Trebuchet MS" panose="020B0603020202020204" pitchFamily="34" charset="0"/>
              </a:rPr>
              <a:t>q=</a:t>
            </a:r>
          </a:p>
          <a:p>
            <a:pPr eaLnBrk="1" hangingPunct="1">
              <a:buFont typeface="Arial" panose="020B0604020202020204" pitchFamily="34" charset="0"/>
              <a:buNone/>
            </a:pPr>
            <a:r>
              <a:rPr lang="en-US" altLang="en-US" sz="4800">
                <a:latin typeface="Trebuchet MS" panose="020B0603020202020204" pitchFamily="34" charset="0"/>
              </a:rPr>
              <a:t>m=</a:t>
            </a:r>
          </a:p>
          <a:p>
            <a:pPr eaLnBrk="1" hangingPunct="1">
              <a:buFont typeface="Arial" panose="020B0604020202020204" pitchFamily="34" charset="0"/>
              <a:buNone/>
            </a:pPr>
            <a:r>
              <a:rPr lang="en-US" altLang="en-US" sz="4800">
                <a:latin typeface="Trebuchet MS" panose="020B0603020202020204" pitchFamily="34" charset="0"/>
              </a:rPr>
              <a:t>c=</a:t>
            </a:r>
          </a:p>
          <a:p>
            <a:pPr eaLnBrk="1" hangingPunct="1">
              <a:buFont typeface="Arial" panose="020B0604020202020204" pitchFamily="34" charset="0"/>
              <a:buNone/>
            </a:pPr>
            <a:r>
              <a:rPr lang="el-GR" altLang="en-US" sz="4800">
                <a:latin typeface="Trebuchet MS" panose="020B0603020202020204" pitchFamily="34" charset="0"/>
              </a:rPr>
              <a:t>Δ</a:t>
            </a:r>
            <a:r>
              <a:rPr lang="en-US" altLang="en-US" sz="4800">
                <a:latin typeface="Trebuchet MS" panose="020B0603020202020204" pitchFamily="34" charset="0"/>
              </a:rPr>
              <a:t>T=</a:t>
            </a:r>
          </a:p>
        </p:txBody>
      </p:sp>
      <p:sp>
        <p:nvSpPr>
          <p:cNvPr id="35" name="Rectangle 34">
            <a:extLst>
              <a:ext uri="{FF2B5EF4-FFF2-40B4-BE49-F238E27FC236}">
                <a16:creationId xmlns:a16="http://schemas.microsoft.com/office/drawing/2014/main" id="{76C0A833-6A24-412B-BA86-345D8767C804}"/>
              </a:ext>
            </a:extLst>
          </p:cNvPr>
          <p:cNvSpPr>
            <a:spLocks noChangeArrowheads="1"/>
          </p:cNvSpPr>
          <p:nvPr/>
        </p:nvSpPr>
        <p:spPr bwMode="auto">
          <a:xfrm>
            <a:off x="1295400" y="2095500"/>
            <a:ext cx="3473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i="1">
                <a:solidFill>
                  <a:srgbClr val="00B0F0"/>
                </a:solidFill>
                <a:latin typeface="Trebuchet MS" panose="020B0603020202020204" pitchFamily="34" charset="0"/>
              </a:rPr>
              <a:t>heat (J or cal)</a:t>
            </a:r>
            <a:endParaRPr lang="en-US" altLang="en-US" sz="4000">
              <a:latin typeface="Arial" panose="020B0604020202020204" pitchFamily="34" charset="0"/>
            </a:endParaRPr>
          </a:p>
        </p:txBody>
      </p:sp>
      <p:sp>
        <p:nvSpPr>
          <p:cNvPr id="36" name="Rectangle 35">
            <a:extLst>
              <a:ext uri="{FF2B5EF4-FFF2-40B4-BE49-F238E27FC236}">
                <a16:creationId xmlns:a16="http://schemas.microsoft.com/office/drawing/2014/main" id="{BC57C1DC-7B81-4FCB-AF2F-E9F9ACA66F69}"/>
              </a:ext>
            </a:extLst>
          </p:cNvPr>
          <p:cNvSpPr>
            <a:spLocks noChangeArrowheads="1"/>
          </p:cNvSpPr>
          <p:nvPr/>
        </p:nvSpPr>
        <p:spPr bwMode="auto">
          <a:xfrm>
            <a:off x="1377950" y="2949575"/>
            <a:ext cx="3203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i="1">
                <a:solidFill>
                  <a:srgbClr val="00B0F0"/>
                </a:solidFill>
                <a:latin typeface="Trebuchet MS" panose="020B0603020202020204" pitchFamily="34" charset="0"/>
              </a:rPr>
              <a:t>mass (grams)</a:t>
            </a:r>
            <a:endParaRPr lang="en-US" altLang="en-US" sz="4000">
              <a:latin typeface="Arial" panose="020B0604020202020204" pitchFamily="34" charset="0"/>
            </a:endParaRPr>
          </a:p>
        </p:txBody>
      </p:sp>
      <p:sp>
        <p:nvSpPr>
          <p:cNvPr id="37" name="Rectangle 36">
            <a:extLst>
              <a:ext uri="{FF2B5EF4-FFF2-40B4-BE49-F238E27FC236}">
                <a16:creationId xmlns:a16="http://schemas.microsoft.com/office/drawing/2014/main" id="{A7DBAD11-7161-4712-88D2-469CED86705E}"/>
              </a:ext>
            </a:extLst>
          </p:cNvPr>
          <p:cNvSpPr>
            <a:spLocks noChangeArrowheads="1"/>
          </p:cNvSpPr>
          <p:nvPr/>
        </p:nvSpPr>
        <p:spPr bwMode="auto">
          <a:xfrm>
            <a:off x="1219200" y="3779838"/>
            <a:ext cx="3297238"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000" i="1">
                <a:solidFill>
                  <a:srgbClr val="00B0F0"/>
                </a:solidFill>
                <a:latin typeface="Trebuchet MS" panose="020B0603020202020204" pitchFamily="34" charset="0"/>
              </a:rPr>
              <a:t>specific heat </a:t>
            </a:r>
            <a:endParaRPr lang="en-US" altLang="en-US" sz="4000">
              <a:latin typeface="Arial" panose="020B0604020202020204" pitchFamily="34" charset="0"/>
            </a:endParaRPr>
          </a:p>
        </p:txBody>
      </p:sp>
      <p:sp>
        <p:nvSpPr>
          <p:cNvPr id="38" name="Rectangle 37">
            <a:extLst>
              <a:ext uri="{FF2B5EF4-FFF2-40B4-BE49-F238E27FC236}">
                <a16:creationId xmlns:a16="http://schemas.microsoft.com/office/drawing/2014/main" id="{A29E2176-A3EF-47B8-B106-83E2C6951D1E}"/>
              </a:ext>
            </a:extLst>
          </p:cNvPr>
          <p:cNvSpPr>
            <a:spLocks noChangeArrowheads="1"/>
          </p:cNvSpPr>
          <p:nvPr/>
        </p:nvSpPr>
        <p:spPr bwMode="auto">
          <a:xfrm>
            <a:off x="1544638" y="4664075"/>
            <a:ext cx="6532562"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3600" i="1">
                <a:solidFill>
                  <a:srgbClr val="00B0F0"/>
                </a:solidFill>
                <a:latin typeface="Trebuchet MS" panose="020B0603020202020204" pitchFamily="34" charset="0"/>
              </a:rPr>
              <a:t>change in temperature (˚C) (T</a:t>
            </a:r>
            <a:r>
              <a:rPr lang="en-US" altLang="en-US" sz="3600" i="1" baseline="-25000">
                <a:solidFill>
                  <a:srgbClr val="00B0F0"/>
                </a:solidFill>
                <a:latin typeface="Trebuchet MS" panose="020B0603020202020204" pitchFamily="34" charset="0"/>
              </a:rPr>
              <a:t>final</a:t>
            </a:r>
            <a:r>
              <a:rPr lang="en-US" altLang="en-US" sz="3600" i="1">
                <a:solidFill>
                  <a:srgbClr val="00B0F0"/>
                </a:solidFill>
                <a:latin typeface="Trebuchet MS" panose="020B0603020202020204" pitchFamily="34" charset="0"/>
              </a:rPr>
              <a:t>-T</a:t>
            </a:r>
            <a:r>
              <a:rPr lang="en-US" altLang="en-US" sz="3600" i="1" baseline="-25000">
                <a:solidFill>
                  <a:srgbClr val="00B0F0"/>
                </a:solidFill>
                <a:latin typeface="Trebuchet MS" panose="020B0603020202020204" pitchFamily="34" charset="0"/>
              </a:rPr>
              <a:t>initial</a:t>
            </a:r>
            <a:r>
              <a:rPr lang="en-US" altLang="en-US" sz="3600" i="1">
                <a:solidFill>
                  <a:srgbClr val="00B0F0"/>
                </a:solidFill>
                <a:latin typeface="Trebuchet MS" panose="020B0603020202020204" pitchFamily="34" charset="0"/>
              </a:rPr>
              <a:t>)</a:t>
            </a:r>
            <a:endParaRPr lang="en-US" altLang="en-US" sz="2000">
              <a:latin typeface="Arial" panose="020B0604020202020204" pitchFamily="34" charset="0"/>
            </a:endParaRPr>
          </a:p>
        </p:txBody>
      </p:sp>
      <p:grpSp>
        <p:nvGrpSpPr>
          <p:cNvPr id="2" name="Group 45">
            <a:extLst>
              <a:ext uri="{FF2B5EF4-FFF2-40B4-BE49-F238E27FC236}">
                <a16:creationId xmlns:a16="http://schemas.microsoft.com/office/drawing/2014/main" id="{CD5CB8A4-E5CB-480F-8E16-22EE7C83BCC3}"/>
              </a:ext>
            </a:extLst>
          </p:cNvPr>
          <p:cNvGrpSpPr>
            <a:grpSpLocks/>
          </p:cNvGrpSpPr>
          <p:nvPr/>
        </p:nvGrpSpPr>
        <p:grpSpPr bwMode="auto">
          <a:xfrm>
            <a:off x="4191000" y="3651250"/>
            <a:ext cx="1524000" cy="844550"/>
            <a:chOff x="4114800" y="3618209"/>
            <a:chExt cx="1524000" cy="843956"/>
          </a:xfrm>
        </p:grpSpPr>
        <p:sp>
          <p:nvSpPr>
            <p:cNvPr id="17422" name="TextBox 38">
              <a:extLst>
                <a:ext uri="{FF2B5EF4-FFF2-40B4-BE49-F238E27FC236}">
                  <a16:creationId xmlns:a16="http://schemas.microsoft.com/office/drawing/2014/main" id="{C7CEDA20-95AE-46FE-AE19-1298382B7506}"/>
                </a:ext>
              </a:extLst>
            </p:cNvPr>
            <p:cNvSpPr txBox="1">
              <a:spLocks noChangeArrowheads="1"/>
            </p:cNvSpPr>
            <p:nvPr/>
          </p:nvSpPr>
          <p:spPr bwMode="auto">
            <a:xfrm>
              <a:off x="4114800" y="4000500"/>
              <a:ext cx="152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00B0F0"/>
                  </a:solidFill>
                  <a:latin typeface="Trebuchet MS" panose="020B0603020202020204" pitchFamily="34" charset="0"/>
                </a:rPr>
                <a:t>g˚C</a:t>
              </a:r>
            </a:p>
          </p:txBody>
        </p:sp>
        <p:sp>
          <p:nvSpPr>
            <p:cNvPr id="17423" name="TextBox 39">
              <a:extLst>
                <a:ext uri="{FF2B5EF4-FFF2-40B4-BE49-F238E27FC236}">
                  <a16:creationId xmlns:a16="http://schemas.microsoft.com/office/drawing/2014/main" id="{7C0823AC-2D41-4080-AE4D-EF23D8B22FB1}"/>
                </a:ext>
              </a:extLst>
            </p:cNvPr>
            <p:cNvSpPr txBox="1">
              <a:spLocks noChangeArrowheads="1"/>
            </p:cNvSpPr>
            <p:nvPr/>
          </p:nvSpPr>
          <p:spPr bwMode="auto">
            <a:xfrm>
              <a:off x="4248150" y="3618209"/>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00B0F0"/>
                  </a:solidFill>
                  <a:latin typeface="Trebuchet MS" panose="020B0603020202020204" pitchFamily="34" charset="0"/>
                </a:rPr>
                <a:t>cal</a:t>
              </a:r>
            </a:p>
          </p:txBody>
        </p:sp>
        <p:cxnSp>
          <p:nvCxnSpPr>
            <p:cNvPr id="41" name="Straight Connector 40">
              <a:extLst>
                <a:ext uri="{FF2B5EF4-FFF2-40B4-BE49-F238E27FC236}">
                  <a16:creationId xmlns:a16="http://schemas.microsoft.com/office/drawing/2014/main" id="{F8D052F8-27D0-4C9A-A0B7-2B721A4F2241}"/>
                </a:ext>
              </a:extLst>
            </p:cNvPr>
            <p:cNvCxnSpPr/>
            <p:nvPr/>
          </p:nvCxnSpPr>
          <p:spPr>
            <a:xfrm>
              <a:off x="4498975" y="4063983"/>
              <a:ext cx="82232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 name="Group 46">
            <a:extLst>
              <a:ext uri="{FF2B5EF4-FFF2-40B4-BE49-F238E27FC236}">
                <a16:creationId xmlns:a16="http://schemas.microsoft.com/office/drawing/2014/main" id="{3AF5A39A-CFC3-40C3-94FC-A0B9083CC9B5}"/>
              </a:ext>
            </a:extLst>
          </p:cNvPr>
          <p:cNvGrpSpPr>
            <a:grpSpLocks/>
          </p:cNvGrpSpPr>
          <p:nvPr/>
        </p:nvGrpSpPr>
        <p:grpSpPr bwMode="auto">
          <a:xfrm>
            <a:off x="5638800" y="3657600"/>
            <a:ext cx="1524000" cy="844550"/>
            <a:chOff x="4114800" y="3618209"/>
            <a:chExt cx="1524000" cy="843956"/>
          </a:xfrm>
        </p:grpSpPr>
        <p:sp>
          <p:nvSpPr>
            <p:cNvPr id="17419" name="TextBox 47">
              <a:extLst>
                <a:ext uri="{FF2B5EF4-FFF2-40B4-BE49-F238E27FC236}">
                  <a16:creationId xmlns:a16="http://schemas.microsoft.com/office/drawing/2014/main" id="{3119BAA6-ECF5-41FC-8728-310DC19849C6}"/>
                </a:ext>
              </a:extLst>
            </p:cNvPr>
            <p:cNvSpPr txBox="1">
              <a:spLocks noChangeArrowheads="1"/>
            </p:cNvSpPr>
            <p:nvPr/>
          </p:nvSpPr>
          <p:spPr bwMode="auto">
            <a:xfrm>
              <a:off x="4114800" y="4000500"/>
              <a:ext cx="152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00B0F0"/>
                  </a:solidFill>
                  <a:latin typeface="Trebuchet MS" panose="020B0603020202020204" pitchFamily="34" charset="0"/>
                </a:rPr>
                <a:t>g˚C</a:t>
              </a:r>
            </a:p>
          </p:txBody>
        </p:sp>
        <p:sp>
          <p:nvSpPr>
            <p:cNvPr id="17420" name="TextBox 48">
              <a:extLst>
                <a:ext uri="{FF2B5EF4-FFF2-40B4-BE49-F238E27FC236}">
                  <a16:creationId xmlns:a16="http://schemas.microsoft.com/office/drawing/2014/main" id="{FBECB3FF-DB45-4695-9755-940DDBB21B29}"/>
                </a:ext>
              </a:extLst>
            </p:cNvPr>
            <p:cNvSpPr txBox="1">
              <a:spLocks noChangeArrowheads="1"/>
            </p:cNvSpPr>
            <p:nvPr/>
          </p:nvSpPr>
          <p:spPr bwMode="auto">
            <a:xfrm>
              <a:off x="4248150" y="3618209"/>
              <a:ext cx="12954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00B0F0"/>
                  </a:solidFill>
                  <a:latin typeface="Trebuchet MS" panose="020B0603020202020204" pitchFamily="34" charset="0"/>
                </a:rPr>
                <a:t>J</a:t>
              </a:r>
            </a:p>
          </p:txBody>
        </p:sp>
        <p:cxnSp>
          <p:nvCxnSpPr>
            <p:cNvPr id="50" name="Straight Connector 49">
              <a:extLst>
                <a:ext uri="{FF2B5EF4-FFF2-40B4-BE49-F238E27FC236}">
                  <a16:creationId xmlns:a16="http://schemas.microsoft.com/office/drawing/2014/main" id="{60A0B8AA-9FF4-4354-B3B9-08578B31A924}"/>
                </a:ext>
              </a:extLst>
            </p:cNvPr>
            <p:cNvCxnSpPr/>
            <p:nvPr/>
          </p:nvCxnSpPr>
          <p:spPr>
            <a:xfrm>
              <a:off x="4498975" y="4063983"/>
              <a:ext cx="822325" cy="0"/>
            </a:xfrm>
            <a:prstGeom prst="line">
              <a:avLst/>
            </a:prstGeom>
            <a:ln w="19050">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51" name="TextBox 50">
            <a:extLst>
              <a:ext uri="{FF2B5EF4-FFF2-40B4-BE49-F238E27FC236}">
                <a16:creationId xmlns:a16="http://schemas.microsoft.com/office/drawing/2014/main" id="{7AC78598-DA7D-4691-871C-8264B846DD91}"/>
              </a:ext>
            </a:extLst>
          </p:cNvPr>
          <p:cNvSpPr txBox="1">
            <a:spLocks noChangeArrowheads="1"/>
          </p:cNvSpPr>
          <p:nvPr/>
        </p:nvSpPr>
        <p:spPr bwMode="auto">
          <a:xfrm>
            <a:off x="5029200" y="3843338"/>
            <a:ext cx="1295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i="1">
                <a:solidFill>
                  <a:srgbClr val="00B0F0"/>
                </a:solidFill>
                <a:latin typeface="Trebuchet MS" panose="020B0603020202020204" pitchFamily="34" charset="0"/>
              </a:rPr>
              <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268">
                                            <p:txEl>
                                              <p:pRg st="2" end="2"/>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36" grpId="0"/>
      <p:bldP spid="37" grpId="0"/>
      <p:bldP spid="38" grpId="0"/>
      <p:bldP spid="5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664</TotalTime>
  <Words>513</Words>
  <Application>Microsoft Office PowerPoint</Application>
  <PresentationFormat>On-screen Show (4:3)</PresentationFormat>
  <Paragraphs>88</Paragraphs>
  <Slides>12</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Script MT Bold</vt:lpstr>
      <vt:lpstr>Trebuchet MS</vt:lpstr>
      <vt:lpstr>Office Theme</vt:lpstr>
      <vt:lpstr>Unit: Thermochemistry</vt:lpstr>
      <vt:lpstr>After today you should be able to…</vt:lpstr>
      <vt:lpstr>PowerPoint Presentation</vt:lpstr>
      <vt:lpstr>“Coffee Cup”Calorimeter: Constant-Pressure Calorimeter</vt:lpstr>
      <vt:lpstr>Bomb Calorimeter: Constant-Volume Calorimeter</vt:lpstr>
      <vt:lpstr>PowerPoint Presentation</vt:lpstr>
      <vt:lpstr>PowerPoint Presentation</vt:lpstr>
      <vt:lpstr>PowerPoint Presentation</vt:lpstr>
      <vt:lpstr>q=mcΔT</vt:lpstr>
      <vt:lpstr>PowerPoint Presentation</vt:lpstr>
      <vt:lpstr>PowerPoint Presentation</vt:lpstr>
      <vt:lpstr>PowerPoint Presentation</vt:lpstr>
    </vt:vector>
  </TitlesOfParts>
  <Company>MsRazz ChemClass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rights are reserved by the author. This product is for personal classroom use only and may not be redistributed or posted to any website or educational blog in part or in its entirety. Store Copyright © 2011 by Karen Randazzo (a.k.a. MsRazz ChemClass);</dc:title>
  <dc:subject>All rights are reserved by the author. This product is for personal classroom use only and may not be redistributed or posted to any website or educational blog in part or in its entirety. Store Copyright © 2011 by Karen Randazzo (a.k.a. MsRazz ChemClass);</dc:subject>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75</cp:revision>
  <dcterms:created xsi:type="dcterms:W3CDTF">2009-03-17T23:27:38Z</dcterms:created>
  <dcterms:modified xsi:type="dcterms:W3CDTF">2020-08-02T20:19:14Z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