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8" r:id="rId3"/>
    <p:sldId id="257" r:id="rId4"/>
    <p:sldId id="260" r:id="rId5"/>
    <p:sldId id="261" r:id="rId6"/>
    <p:sldId id="262" r:id="rId7"/>
    <p:sldId id="263" r:id="rId8"/>
    <p:sldId id="264" r:id="rId9"/>
    <p:sldId id="265" r:id="rId10"/>
    <p:sldId id="267" r:id="rId11"/>
    <p:sldId id="269" r:id="rId12"/>
    <p:sldId id="270" r:id="rId13"/>
    <p:sldId id="259" r:id="rId14"/>
    <p:sldId id="271" r:id="rId15"/>
    <p:sldId id="268" r:id="rId16"/>
    <p:sldId id="272" r:id="rId17"/>
    <p:sldId id="273"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9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23D490-CEC2-431F-B1F4-CBA028E61B47}" type="datetimeFigureOut">
              <a:rPr lang="en-US" smtClean="0"/>
              <a:t>9/8/2021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7B5FF2-23CE-47C1-8FEF-7CCAA5F1935C}" type="slidenum">
              <a:rPr lang="en-US" smtClean="0"/>
              <a:t>‹#›</a:t>
            </a:fld>
            <a:endParaRPr lang="en-US"/>
          </a:p>
        </p:txBody>
      </p:sp>
    </p:spTree>
    <p:extLst>
      <p:ext uri="{BB962C8B-B14F-4D97-AF65-F5344CB8AC3E}">
        <p14:creationId xmlns:p14="http://schemas.microsoft.com/office/powerpoint/2010/main" val="1816241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48AB1-6884-43F1-8E58-266497832D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0F4F1D-A23A-404D-9DCD-A44EFD668B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4B4922-18EC-4CC2-8D83-7178B51FC245}"/>
              </a:ext>
            </a:extLst>
          </p:cNvPr>
          <p:cNvSpPr>
            <a:spLocks noGrp="1"/>
          </p:cNvSpPr>
          <p:nvPr>
            <p:ph type="dt" sz="half" idx="10"/>
          </p:nvPr>
        </p:nvSpPr>
        <p:spPr/>
        <p:txBody>
          <a:bodyPr/>
          <a:lstStyle/>
          <a:p>
            <a:fld id="{F191CFAD-2142-43B0-954B-92B7265F4A83}" type="datetimeFigureOut">
              <a:rPr lang="en-US" smtClean="0"/>
              <a:t>9/8/2021</a:t>
            </a:fld>
            <a:endParaRPr lang="en-US"/>
          </a:p>
        </p:txBody>
      </p:sp>
      <p:sp>
        <p:nvSpPr>
          <p:cNvPr id="5" name="Footer Placeholder 4">
            <a:extLst>
              <a:ext uri="{FF2B5EF4-FFF2-40B4-BE49-F238E27FC236}">
                <a16:creationId xmlns:a16="http://schemas.microsoft.com/office/drawing/2014/main" id="{8458EAB8-43F4-4097-8FB9-D4070FD2D5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0688C2-39E8-460F-BB6A-BA29E4DEEA83}"/>
              </a:ext>
            </a:extLst>
          </p:cNvPr>
          <p:cNvSpPr>
            <a:spLocks noGrp="1"/>
          </p:cNvSpPr>
          <p:nvPr>
            <p:ph type="sldNum" sz="quarter" idx="12"/>
          </p:nvPr>
        </p:nvSpPr>
        <p:spPr/>
        <p:txBody>
          <a:bodyPr/>
          <a:lstStyle/>
          <a:p>
            <a:fld id="{3A98AD5C-2FD8-4304-850D-7E12257E4441}" type="slidenum">
              <a:rPr lang="en-US" smtClean="0"/>
              <a:t>‹#›</a:t>
            </a:fld>
            <a:endParaRPr lang="en-US"/>
          </a:p>
        </p:txBody>
      </p:sp>
    </p:spTree>
    <p:extLst>
      <p:ext uri="{BB962C8B-B14F-4D97-AF65-F5344CB8AC3E}">
        <p14:creationId xmlns:p14="http://schemas.microsoft.com/office/powerpoint/2010/main" val="237636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B1D01-5C9E-4AA4-B623-C759D04CB7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20D0E3-AE68-4726-82EB-EC9C3B82BD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A332C1-C820-4D3E-8007-E829DBB840FB}"/>
              </a:ext>
            </a:extLst>
          </p:cNvPr>
          <p:cNvSpPr>
            <a:spLocks noGrp="1"/>
          </p:cNvSpPr>
          <p:nvPr>
            <p:ph type="dt" sz="half" idx="10"/>
          </p:nvPr>
        </p:nvSpPr>
        <p:spPr/>
        <p:txBody>
          <a:bodyPr/>
          <a:lstStyle/>
          <a:p>
            <a:fld id="{F191CFAD-2142-43B0-954B-92B7265F4A83}" type="datetimeFigureOut">
              <a:rPr lang="en-US" smtClean="0"/>
              <a:t>9/8/2021</a:t>
            </a:fld>
            <a:endParaRPr lang="en-US"/>
          </a:p>
        </p:txBody>
      </p:sp>
      <p:sp>
        <p:nvSpPr>
          <p:cNvPr id="5" name="Footer Placeholder 4">
            <a:extLst>
              <a:ext uri="{FF2B5EF4-FFF2-40B4-BE49-F238E27FC236}">
                <a16:creationId xmlns:a16="http://schemas.microsoft.com/office/drawing/2014/main" id="{2D9E7C32-CB37-40CF-AB1C-89307FC9F1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3FF794-B792-4AD2-8D93-2E0445E396D3}"/>
              </a:ext>
            </a:extLst>
          </p:cNvPr>
          <p:cNvSpPr>
            <a:spLocks noGrp="1"/>
          </p:cNvSpPr>
          <p:nvPr>
            <p:ph type="sldNum" sz="quarter" idx="12"/>
          </p:nvPr>
        </p:nvSpPr>
        <p:spPr/>
        <p:txBody>
          <a:bodyPr/>
          <a:lstStyle/>
          <a:p>
            <a:fld id="{3A98AD5C-2FD8-4304-850D-7E12257E4441}" type="slidenum">
              <a:rPr lang="en-US" smtClean="0"/>
              <a:t>‹#›</a:t>
            </a:fld>
            <a:endParaRPr lang="en-US"/>
          </a:p>
        </p:txBody>
      </p:sp>
    </p:spTree>
    <p:extLst>
      <p:ext uri="{BB962C8B-B14F-4D97-AF65-F5344CB8AC3E}">
        <p14:creationId xmlns:p14="http://schemas.microsoft.com/office/powerpoint/2010/main" val="2100250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3F1E00-867B-461B-89A2-AF8B4D83C7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18CB6C-3D43-4B72-A104-8F74613895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37C425-F75F-4EFB-908A-A5C6335E35C5}"/>
              </a:ext>
            </a:extLst>
          </p:cNvPr>
          <p:cNvSpPr>
            <a:spLocks noGrp="1"/>
          </p:cNvSpPr>
          <p:nvPr>
            <p:ph type="dt" sz="half" idx="10"/>
          </p:nvPr>
        </p:nvSpPr>
        <p:spPr/>
        <p:txBody>
          <a:bodyPr/>
          <a:lstStyle/>
          <a:p>
            <a:fld id="{F191CFAD-2142-43B0-954B-92B7265F4A83}" type="datetimeFigureOut">
              <a:rPr lang="en-US" smtClean="0"/>
              <a:t>9/8/2021</a:t>
            </a:fld>
            <a:endParaRPr lang="en-US"/>
          </a:p>
        </p:txBody>
      </p:sp>
      <p:sp>
        <p:nvSpPr>
          <p:cNvPr id="5" name="Footer Placeholder 4">
            <a:extLst>
              <a:ext uri="{FF2B5EF4-FFF2-40B4-BE49-F238E27FC236}">
                <a16:creationId xmlns:a16="http://schemas.microsoft.com/office/drawing/2014/main" id="{618C9FCC-AB17-4B29-B155-06AF067819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0F71C9-F8C1-426B-B382-2B2228552C39}"/>
              </a:ext>
            </a:extLst>
          </p:cNvPr>
          <p:cNvSpPr>
            <a:spLocks noGrp="1"/>
          </p:cNvSpPr>
          <p:nvPr>
            <p:ph type="sldNum" sz="quarter" idx="12"/>
          </p:nvPr>
        </p:nvSpPr>
        <p:spPr/>
        <p:txBody>
          <a:bodyPr/>
          <a:lstStyle/>
          <a:p>
            <a:fld id="{3A98AD5C-2FD8-4304-850D-7E12257E4441}" type="slidenum">
              <a:rPr lang="en-US" smtClean="0"/>
              <a:t>‹#›</a:t>
            </a:fld>
            <a:endParaRPr lang="en-US"/>
          </a:p>
        </p:txBody>
      </p:sp>
    </p:spTree>
    <p:extLst>
      <p:ext uri="{BB962C8B-B14F-4D97-AF65-F5344CB8AC3E}">
        <p14:creationId xmlns:p14="http://schemas.microsoft.com/office/powerpoint/2010/main" val="1272862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26389-08D8-4C14-A705-46C8FFF201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984A00-1AB3-4B17-B68C-2836D0E023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07BCF9-ED26-4BA5-A8AB-F180DA86A6C5}"/>
              </a:ext>
            </a:extLst>
          </p:cNvPr>
          <p:cNvSpPr>
            <a:spLocks noGrp="1"/>
          </p:cNvSpPr>
          <p:nvPr>
            <p:ph type="dt" sz="half" idx="10"/>
          </p:nvPr>
        </p:nvSpPr>
        <p:spPr/>
        <p:txBody>
          <a:bodyPr/>
          <a:lstStyle/>
          <a:p>
            <a:fld id="{F191CFAD-2142-43B0-954B-92B7265F4A83}" type="datetimeFigureOut">
              <a:rPr lang="en-US" smtClean="0"/>
              <a:t>9/8/2021</a:t>
            </a:fld>
            <a:endParaRPr lang="en-US"/>
          </a:p>
        </p:txBody>
      </p:sp>
      <p:sp>
        <p:nvSpPr>
          <p:cNvPr id="5" name="Footer Placeholder 4">
            <a:extLst>
              <a:ext uri="{FF2B5EF4-FFF2-40B4-BE49-F238E27FC236}">
                <a16:creationId xmlns:a16="http://schemas.microsoft.com/office/drawing/2014/main" id="{2D2FE7E4-C703-4A28-89DB-07E5C53D0C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7BD509-A8C4-4170-AA5B-98D615070FCE}"/>
              </a:ext>
            </a:extLst>
          </p:cNvPr>
          <p:cNvSpPr>
            <a:spLocks noGrp="1"/>
          </p:cNvSpPr>
          <p:nvPr>
            <p:ph type="sldNum" sz="quarter" idx="12"/>
          </p:nvPr>
        </p:nvSpPr>
        <p:spPr/>
        <p:txBody>
          <a:bodyPr/>
          <a:lstStyle/>
          <a:p>
            <a:fld id="{3A98AD5C-2FD8-4304-850D-7E12257E4441}" type="slidenum">
              <a:rPr lang="en-US" smtClean="0"/>
              <a:t>‹#›</a:t>
            </a:fld>
            <a:endParaRPr lang="en-US"/>
          </a:p>
        </p:txBody>
      </p:sp>
    </p:spTree>
    <p:extLst>
      <p:ext uri="{BB962C8B-B14F-4D97-AF65-F5344CB8AC3E}">
        <p14:creationId xmlns:p14="http://schemas.microsoft.com/office/powerpoint/2010/main" val="2316495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24C69-EC60-4A08-8BAC-2FA9E09DCC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5C2E14-3A93-4A61-93C9-85DBA738D5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D0895C-9D62-4E69-BC54-46B57DCC977A}"/>
              </a:ext>
            </a:extLst>
          </p:cNvPr>
          <p:cNvSpPr>
            <a:spLocks noGrp="1"/>
          </p:cNvSpPr>
          <p:nvPr>
            <p:ph type="dt" sz="half" idx="10"/>
          </p:nvPr>
        </p:nvSpPr>
        <p:spPr/>
        <p:txBody>
          <a:bodyPr/>
          <a:lstStyle/>
          <a:p>
            <a:fld id="{F191CFAD-2142-43B0-954B-92B7265F4A83}" type="datetimeFigureOut">
              <a:rPr lang="en-US" smtClean="0"/>
              <a:t>9/8/2021</a:t>
            </a:fld>
            <a:endParaRPr lang="en-US"/>
          </a:p>
        </p:txBody>
      </p:sp>
      <p:sp>
        <p:nvSpPr>
          <p:cNvPr id="5" name="Footer Placeholder 4">
            <a:extLst>
              <a:ext uri="{FF2B5EF4-FFF2-40B4-BE49-F238E27FC236}">
                <a16:creationId xmlns:a16="http://schemas.microsoft.com/office/drawing/2014/main" id="{7A6EC0F5-2501-428D-AA48-4ECD2F5D12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96B2A4-88EA-42E1-A139-4489BC91C814}"/>
              </a:ext>
            </a:extLst>
          </p:cNvPr>
          <p:cNvSpPr>
            <a:spLocks noGrp="1"/>
          </p:cNvSpPr>
          <p:nvPr>
            <p:ph type="sldNum" sz="quarter" idx="12"/>
          </p:nvPr>
        </p:nvSpPr>
        <p:spPr/>
        <p:txBody>
          <a:bodyPr/>
          <a:lstStyle/>
          <a:p>
            <a:fld id="{3A98AD5C-2FD8-4304-850D-7E12257E4441}" type="slidenum">
              <a:rPr lang="en-US" smtClean="0"/>
              <a:t>‹#›</a:t>
            </a:fld>
            <a:endParaRPr lang="en-US"/>
          </a:p>
        </p:txBody>
      </p:sp>
    </p:spTree>
    <p:extLst>
      <p:ext uri="{BB962C8B-B14F-4D97-AF65-F5344CB8AC3E}">
        <p14:creationId xmlns:p14="http://schemas.microsoft.com/office/powerpoint/2010/main" val="345154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D4D8B-5F3D-4774-88D1-3C5003B0B4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0C0FB2-5E4D-406E-BFCF-AFAFA4A1A6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7C8BF2-8010-4C5E-ABBB-36278A07D5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374102-038C-45C5-8498-F796CD93DD34}"/>
              </a:ext>
            </a:extLst>
          </p:cNvPr>
          <p:cNvSpPr>
            <a:spLocks noGrp="1"/>
          </p:cNvSpPr>
          <p:nvPr>
            <p:ph type="dt" sz="half" idx="10"/>
          </p:nvPr>
        </p:nvSpPr>
        <p:spPr/>
        <p:txBody>
          <a:bodyPr/>
          <a:lstStyle/>
          <a:p>
            <a:fld id="{F191CFAD-2142-43B0-954B-92B7265F4A83}" type="datetimeFigureOut">
              <a:rPr lang="en-US" smtClean="0"/>
              <a:t>9/8/2021</a:t>
            </a:fld>
            <a:endParaRPr lang="en-US"/>
          </a:p>
        </p:txBody>
      </p:sp>
      <p:sp>
        <p:nvSpPr>
          <p:cNvPr id="6" name="Footer Placeholder 5">
            <a:extLst>
              <a:ext uri="{FF2B5EF4-FFF2-40B4-BE49-F238E27FC236}">
                <a16:creationId xmlns:a16="http://schemas.microsoft.com/office/drawing/2014/main" id="{BA771D3E-21D8-428C-AD03-490F419215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8AEEE1-1485-4E8E-8875-A410CF009564}"/>
              </a:ext>
            </a:extLst>
          </p:cNvPr>
          <p:cNvSpPr>
            <a:spLocks noGrp="1"/>
          </p:cNvSpPr>
          <p:nvPr>
            <p:ph type="sldNum" sz="quarter" idx="12"/>
          </p:nvPr>
        </p:nvSpPr>
        <p:spPr/>
        <p:txBody>
          <a:bodyPr/>
          <a:lstStyle/>
          <a:p>
            <a:fld id="{3A98AD5C-2FD8-4304-850D-7E12257E4441}" type="slidenum">
              <a:rPr lang="en-US" smtClean="0"/>
              <a:t>‹#›</a:t>
            </a:fld>
            <a:endParaRPr lang="en-US"/>
          </a:p>
        </p:txBody>
      </p:sp>
    </p:spTree>
    <p:extLst>
      <p:ext uri="{BB962C8B-B14F-4D97-AF65-F5344CB8AC3E}">
        <p14:creationId xmlns:p14="http://schemas.microsoft.com/office/powerpoint/2010/main" val="402504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14380-FB00-4002-9C01-5E1C2B028D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D37E81-55AE-4592-A98D-7FEF35AE9D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6465B4-528F-43C2-BFF0-0501F6C6F9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5F5E7E-EB4D-40C6-AF21-459583616C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48FEDB-B95C-43F2-A067-E2085821BD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EAE414-E98B-451A-BB79-915D5C502F8C}"/>
              </a:ext>
            </a:extLst>
          </p:cNvPr>
          <p:cNvSpPr>
            <a:spLocks noGrp="1"/>
          </p:cNvSpPr>
          <p:nvPr>
            <p:ph type="dt" sz="half" idx="10"/>
          </p:nvPr>
        </p:nvSpPr>
        <p:spPr/>
        <p:txBody>
          <a:bodyPr/>
          <a:lstStyle/>
          <a:p>
            <a:fld id="{F191CFAD-2142-43B0-954B-92B7265F4A83}" type="datetimeFigureOut">
              <a:rPr lang="en-US" smtClean="0"/>
              <a:t>9/8/2021</a:t>
            </a:fld>
            <a:endParaRPr lang="en-US"/>
          </a:p>
        </p:txBody>
      </p:sp>
      <p:sp>
        <p:nvSpPr>
          <p:cNvPr id="8" name="Footer Placeholder 7">
            <a:extLst>
              <a:ext uri="{FF2B5EF4-FFF2-40B4-BE49-F238E27FC236}">
                <a16:creationId xmlns:a16="http://schemas.microsoft.com/office/drawing/2014/main" id="{B759BAA6-058F-4448-9BCC-374403850E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2C2611-CED4-409A-BFFA-2D8460A8A8FE}"/>
              </a:ext>
            </a:extLst>
          </p:cNvPr>
          <p:cNvSpPr>
            <a:spLocks noGrp="1"/>
          </p:cNvSpPr>
          <p:nvPr>
            <p:ph type="sldNum" sz="quarter" idx="12"/>
          </p:nvPr>
        </p:nvSpPr>
        <p:spPr/>
        <p:txBody>
          <a:bodyPr/>
          <a:lstStyle/>
          <a:p>
            <a:fld id="{3A98AD5C-2FD8-4304-850D-7E12257E4441}" type="slidenum">
              <a:rPr lang="en-US" smtClean="0"/>
              <a:t>‹#›</a:t>
            </a:fld>
            <a:endParaRPr lang="en-US"/>
          </a:p>
        </p:txBody>
      </p:sp>
    </p:spTree>
    <p:extLst>
      <p:ext uri="{BB962C8B-B14F-4D97-AF65-F5344CB8AC3E}">
        <p14:creationId xmlns:p14="http://schemas.microsoft.com/office/powerpoint/2010/main" val="1909978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589E4-9D6A-492E-8452-200418A8EB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CF6498-B8E2-40F6-BE47-78392963F5CA}"/>
              </a:ext>
            </a:extLst>
          </p:cNvPr>
          <p:cNvSpPr>
            <a:spLocks noGrp="1"/>
          </p:cNvSpPr>
          <p:nvPr>
            <p:ph type="dt" sz="half" idx="10"/>
          </p:nvPr>
        </p:nvSpPr>
        <p:spPr/>
        <p:txBody>
          <a:bodyPr/>
          <a:lstStyle/>
          <a:p>
            <a:fld id="{F191CFAD-2142-43B0-954B-92B7265F4A83}" type="datetimeFigureOut">
              <a:rPr lang="en-US" smtClean="0"/>
              <a:t>9/8/2021</a:t>
            </a:fld>
            <a:endParaRPr lang="en-US"/>
          </a:p>
        </p:txBody>
      </p:sp>
      <p:sp>
        <p:nvSpPr>
          <p:cNvPr id="4" name="Footer Placeholder 3">
            <a:extLst>
              <a:ext uri="{FF2B5EF4-FFF2-40B4-BE49-F238E27FC236}">
                <a16:creationId xmlns:a16="http://schemas.microsoft.com/office/drawing/2014/main" id="{6A59FD00-D8B5-4F5D-8AA5-46747BC013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1734DC-17CF-495B-8FC9-363B9DA995A1}"/>
              </a:ext>
            </a:extLst>
          </p:cNvPr>
          <p:cNvSpPr>
            <a:spLocks noGrp="1"/>
          </p:cNvSpPr>
          <p:nvPr>
            <p:ph type="sldNum" sz="quarter" idx="12"/>
          </p:nvPr>
        </p:nvSpPr>
        <p:spPr/>
        <p:txBody>
          <a:bodyPr/>
          <a:lstStyle/>
          <a:p>
            <a:fld id="{3A98AD5C-2FD8-4304-850D-7E12257E4441}" type="slidenum">
              <a:rPr lang="en-US" smtClean="0"/>
              <a:t>‹#›</a:t>
            </a:fld>
            <a:endParaRPr lang="en-US"/>
          </a:p>
        </p:txBody>
      </p:sp>
    </p:spTree>
    <p:extLst>
      <p:ext uri="{BB962C8B-B14F-4D97-AF65-F5344CB8AC3E}">
        <p14:creationId xmlns:p14="http://schemas.microsoft.com/office/powerpoint/2010/main" val="68822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3F72C6-EA56-402A-B8B5-A9D4E77DB791}"/>
              </a:ext>
            </a:extLst>
          </p:cNvPr>
          <p:cNvSpPr>
            <a:spLocks noGrp="1"/>
          </p:cNvSpPr>
          <p:nvPr>
            <p:ph type="dt" sz="half" idx="10"/>
          </p:nvPr>
        </p:nvSpPr>
        <p:spPr/>
        <p:txBody>
          <a:bodyPr/>
          <a:lstStyle/>
          <a:p>
            <a:fld id="{F191CFAD-2142-43B0-954B-92B7265F4A83}" type="datetimeFigureOut">
              <a:rPr lang="en-US" smtClean="0"/>
              <a:t>9/8/2021</a:t>
            </a:fld>
            <a:endParaRPr lang="en-US"/>
          </a:p>
        </p:txBody>
      </p:sp>
      <p:sp>
        <p:nvSpPr>
          <p:cNvPr id="3" name="Footer Placeholder 2">
            <a:extLst>
              <a:ext uri="{FF2B5EF4-FFF2-40B4-BE49-F238E27FC236}">
                <a16:creationId xmlns:a16="http://schemas.microsoft.com/office/drawing/2014/main" id="{DA18F2C9-ED05-485B-9FDF-9A7CA012B4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B66B3C-81A3-4071-9DB8-48A86E12BE7A}"/>
              </a:ext>
            </a:extLst>
          </p:cNvPr>
          <p:cNvSpPr>
            <a:spLocks noGrp="1"/>
          </p:cNvSpPr>
          <p:nvPr>
            <p:ph type="sldNum" sz="quarter" idx="12"/>
          </p:nvPr>
        </p:nvSpPr>
        <p:spPr/>
        <p:txBody>
          <a:bodyPr/>
          <a:lstStyle/>
          <a:p>
            <a:fld id="{3A98AD5C-2FD8-4304-850D-7E12257E4441}" type="slidenum">
              <a:rPr lang="en-US" smtClean="0"/>
              <a:t>‹#›</a:t>
            </a:fld>
            <a:endParaRPr lang="en-US"/>
          </a:p>
        </p:txBody>
      </p:sp>
    </p:spTree>
    <p:extLst>
      <p:ext uri="{BB962C8B-B14F-4D97-AF65-F5344CB8AC3E}">
        <p14:creationId xmlns:p14="http://schemas.microsoft.com/office/powerpoint/2010/main" val="2468087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C535D-DF3C-4530-8378-378F2D1BE1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33CD9F-6257-45B7-AF01-AF64CD48B4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2C1F65-F510-4487-A818-9570C75697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E2A28C-67F9-4238-B4E2-7BD09D5CF090}"/>
              </a:ext>
            </a:extLst>
          </p:cNvPr>
          <p:cNvSpPr>
            <a:spLocks noGrp="1"/>
          </p:cNvSpPr>
          <p:nvPr>
            <p:ph type="dt" sz="half" idx="10"/>
          </p:nvPr>
        </p:nvSpPr>
        <p:spPr/>
        <p:txBody>
          <a:bodyPr/>
          <a:lstStyle/>
          <a:p>
            <a:fld id="{F191CFAD-2142-43B0-954B-92B7265F4A83}" type="datetimeFigureOut">
              <a:rPr lang="en-US" smtClean="0"/>
              <a:t>9/8/2021</a:t>
            </a:fld>
            <a:endParaRPr lang="en-US"/>
          </a:p>
        </p:txBody>
      </p:sp>
      <p:sp>
        <p:nvSpPr>
          <p:cNvPr id="6" name="Footer Placeholder 5">
            <a:extLst>
              <a:ext uri="{FF2B5EF4-FFF2-40B4-BE49-F238E27FC236}">
                <a16:creationId xmlns:a16="http://schemas.microsoft.com/office/drawing/2014/main" id="{8FDFC2D2-710B-41A6-90F8-12F3915B82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4B8668-02C4-4983-99D8-94117253A027}"/>
              </a:ext>
            </a:extLst>
          </p:cNvPr>
          <p:cNvSpPr>
            <a:spLocks noGrp="1"/>
          </p:cNvSpPr>
          <p:nvPr>
            <p:ph type="sldNum" sz="quarter" idx="12"/>
          </p:nvPr>
        </p:nvSpPr>
        <p:spPr/>
        <p:txBody>
          <a:bodyPr/>
          <a:lstStyle/>
          <a:p>
            <a:fld id="{3A98AD5C-2FD8-4304-850D-7E12257E4441}" type="slidenum">
              <a:rPr lang="en-US" smtClean="0"/>
              <a:t>‹#›</a:t>
            </a:fld>
            <a:endParaRPr lang="en-US"/>
          </a:p>
        </p:txBody>
      </p:sp>
    </p:spTree>
    <p:extLst>
      <p:ext uri="{BB962C8B-B14F-4D97-AF65-F5344CB8AC3E}">
        <p14:creationId xmlns:p14="http://schemas.microsoft.com/office/powerpoint/2010/main" val="1797448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AC0AE-933D-4900-899E-54B0DAD7F0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23857D-3EAA-4055-80F0-FFEC4A900B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84708A-885E-4750-8460-3CBD81081C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0F7FDF-99BC-49EA-B373-5BD91073ADFD}"/>
              </a:ext>
            </a:extLst>
          </p:cNvPr>
          <p:cNvSpPr>
            <a:spLocks noGrp="1"/>
          </p:cNvSpPr>
          <p:nvPr>
            <p:ph type="dt" sz="half" idx="10"/>
          </p:nvPr>
        </p:nvSpPr>
        <p:spPr/>
        <p:txBody>
          <a:bodyPr/>
          <a:lstStyle/>
          <a:p>
            <a:fld id="{F191CFAD-2142-43B0-954B-92B7265F4A83}" type="datetimeFigureOut">
              <a:rPr lang="en-US" smtClean="0"/>
              <a:t>9/8/2021</a:t>
            </a:fld>
            <a:endParaRPr lang="en-US"/>
          </a:p>
        </p:txBody>
      </p:sp>
      <p:sp>
        <p:nvSpPr>
          <p:cNvPr id="6" name="Footer Placeholder 5">
            <a:extLst>
              <a:ext uri="{FF2B5EF4-FFF2-40B4-BE49-F238E27FC236}">
                <a16:creationId xmlns:a16="http://schemas.microsoft.com/office/drawing/2014/main" id="{E594F686-8A8C-4A34-AF79-E2A5710D20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B5FC5D-9A02-4CE5-A1C3-689C47FFBE28}"/>
              </a:ext>
            </a:extLst>
          </p:cNvPr>
          <p:cNvSpPr>
            <a:spLocks noGrp="1"/>
          </p:cNvSpPr>
          <p:nvPr>
            <p:ph type="sldNum" sz="quarter" idx="12"/>
          </p:nvPr>
        </p:nvSpPr>
        <p:spPr/>
        <p:txBody>
          <a:bodyPr/>
          <a:lstStyle/>
          <a:p>
            <a:fld id="{3A98AD5C-2FD8-4304-850D-7E12257E4441}" type="slidenum">
              <a:rPr lang="en-US" smtClean="0"/>
              <a:t>‹#›</a:t>
            </a:fld>
            <a:endParaRPr lang="en-US"/>
          </a:p>
        </p:txBody>
      </p:sp>
    </p:spTree>
    <p:extLst>
      <p:ext uri="{BB962C8B-B14F-4D97-AF65-F5344CB8AC3E}">
        <p14:creationId xmlns:p14="http://schemas.microsoft.com/office/powerpoint/2010/main" val="2375110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34B81F-C05A-4EE7-8C75-D9CC7F57A3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8C3FE9-021E-4D00-A548-4162A8E35F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876419-61EB-4219-9971-409DB3A0D8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91CFAD-2142-43B0-954B-92B7265F4A83}" type="datetimeFigureOut">
              <a:rPr lang="en-US" smtClean="0"/>
              <a:t>9/8/2021</a:t>
            </a:fld>
            <a:endParaRPr lang="en-US"/>
          </a:p>
        </p:txBody>
      </p:sp>
      <p:sp>
        <p:nvSpPr>
          <p:cNvPr id="5" name="Footer Placeholder 4">
            <a:extLst>
              <a:ext uri="{FF2B5EF4-FFF2-40B4-BE49-F238E27FC236}">
                <a16:creationId xmlns:a16="http://schemas.microsoft.com/office/drawing/2014/main" id="{D4971B42-F0FA-47A0-931C-812C19142C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AE8D3AB-B87C-4784-8E3D-6CF93E2B3E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AD5C-2FD8-4304-850D-7E12257E4441}" type="slidenum">
              <a:rPr lang="en-US" smtClean="0"/>
              <a:t>‹#›</a:t>
            </a:fld>
            <a:endParaRPr lang="en-US"/>
          </a:p>
        </p:txBody>
      </p:sp>
    </p:spTree>
    <p:extLst>
      <p:ext uri="{BB962C8B-B14F-4D97-AF65-F5344CB8AC3E}">
        <p14:creationId xmlns:p14="http://schemas.microsoft.com/office/powerpoint/2010/main" val="510653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1524000" y="406400"/>
            <a:ext cx="9144000" cy="854229"/>
          </a:xfrm>
        </p:spPr>
        <p:txBody>
          <a:bodyPr>
            <a:normAutofit fontScale="90000"/>
          </a:bodyPr>
          <a:lstStyle/>
          <a:p>
            <a:r>
              <a:rPr lang="en-US" dirty="0"/>
              <a:t>Lists in Lists</a:t>
            </a:r>
          </a:p>
        </p:txBody>
      </p:sp>
      <p:sp>
        <p:nvSpPr>
          <p:cNvPr id="3" name="Subtitle 2">
            <a:extLst>
              <a:ext uri="{FF2B5EF4-FFF2-40B4-BE49-F238E27FC236}">
                <a16:creationId xmlns:a16="http://schemas.microsoft.com/office/drawing/2014/main" id="{E5D0BF03-6339-472A-B071-3C73C66E1761}"/>
              </a:ext>
            </a:extLst>
          </p:cNvPr>
          <p:cNvSpPr>
            <a:spLocks noGrp="1"/>
          </p:cNvSpPr>
          <p:nvPr>
            <p:ph type="subTitle" idx="1"/>
          </p:nvPr>
        </p:nvSpPr>
        <p:spPr>
          <a:xfrm>
            <a:off x="408373" y="1367161"/>
            <a:ext cx="11576481" cy="5211192"/>
          </a:xfrm>
        </p:spPr>
        <p:txBody>
          <a:bodyPr>
            <a:normAutofit lnSpcReduction="10000"/>
          </a:bodyPr>
          <a:lstStyle/>
          <a:p>
            <a:pPr algn="l"/>
            <a:r>
              <a:rPr lang="en-US" sz="3600" b="0" i="0" dirty="0">
                <a:solidFill>
                  <a:srgbClr val="222222"/>
                </a:solidFill>
                <a:effectLst/>
                <a:latin typeface="Open Sans" panose="020B0606030504020204" pitchFamily="34" charset="0"/>
              </a:rPr>
              <a:t>Lists can consist of scalars (namely numbers) and elements of a much more complex structure (you've already seen such examples as strings, </a:t>
            </a:r>
            <a:r>
              <a:rPr lang="en-US" sz="3600" b="0" i="0" dirty="0" err="1">
                <a:solidFill>
                  <a:srgbClr val="222222"/>
                </a:solidFill>
                <a:effectLst/>
                <a:latin typeface="Open Sans" panose="020B0606030504020204" pitchFamily="34" charset="0"/>
              </a:rPr>
              <a:t>booleans</a:t>
            </a:r>
            <a:r>
              <a:rPr lang="en-US" sz="3600" b="0" i="0" dirty="0">
                <a:solidFill>
                  <a:srgbClr val="222222"/>
                </a:solidFill>
                <a:effectLst/>
                <a:latin typeface="Open Sans" panose="020B0606030504020204" pitchFamily="34" charset="0"/>
              </a:rPr>
              <a:t>, or even other lists in the previous Section Summary lessons). Let's have a closer look at the case where a </a:t>
            </a:r>
            <a:r>
              <a:rPr lang="en-US" sz="3600" b="1" i="0" dirty="0">
                <a:solidFill>
                  <a:srgbClr val="222222"/>
                </a:solidFill>
                <a:effectLst/>
                <a:latin typeface="Open Sans" panose="020B0606030504020204" pitchFamily="34" charset="0"/>
              </a:rPr>
              <a:t>list's elements are just lists</a:t>
            </a:r>
            <a:r>
              <a:rPr lang="en-US" sz="3600" b="0" i="0" dirty="0">
                <a:solidFill>
                  <a:srgbClr val="222222"/>
                </a:solidFill>
                <a:effectLst/>
                <a:latin typeface="Open Sans" panose="020B0606030504020204" pitchFamily="34" charset="0"/>
              </a:rPr>
              <a:t>.</a:t>
            </a:r>
          </a:p>
          <a:p>
            <a:pPr algn="l"/>
            <a:endParaRPr lang="en-US" sz="3600" b="0" i="0" dirty="0">
              <a:solidFill>
                <a:srgbClr val="222222"/>
              </a:solidFill>
              <a:effectLst/>
              <a:latin typeface="Open Sans" panose="020B0606030504020204" pitchFamily="34" charset="0"/>
            </a:endParaRPr>
          </a:p>
          <a:p>
            <a:pPr algn="l"/>
            <a:r>
              <a:rPr lang="en-US" sz="3600" b="0" i="0" dirty="0">
                <a:solidFill>
                  <a:srgbClr val="222222"/>
                </a:solidFill>
                <a:effectLst/>
                <a:latin typeface="Open Sans" panose="020B0606030504020204" pitchFamily="34" charset="0"/>
              </a:rPr>
              <a:t>We often find such </a:t>
            </a:r>
            <a:r>
              <a:rPr lang="en-US" sz="3600" b="1" i="0" dirty="0">
                <a:solidFill>
                  <a:srgbClr val="222222"/>
                </a:solidFill>
                <a:effectLst/>
                <a:latin typeface="Open Sans" panose="020B0606030504020204" pitchFamily="34" charset="0"/>
              </a:rPr>
              <a:t>arrays</a:t>
            </a:r>
            <a:r>
              <a:rPr lang="en-US" sz="3600" b="0" i="0" dirty="0">
                <a:solidFill>
                  <a:srgbClr val="222222"/>
                </a:solidFill>
                <a:effectLst/>
                <a:latin typeface="Open Sans" panose="020B0606030504020204" pitchFamily="34" charset="0"/>
              </a:rPr>
              <a:t> in our lives. Probably the best example of this is a </a:t>
            </a:r>
            <a:r>
              <a:rPr lang="en-US" sz="3600" b="1" i="0" dirty="0">
                <a:solidFill>
                  <a:srgbClr val="222222"/>
                </a:solidFill>
                <a:effectLst/>
                <a:latin typeface="Open Sans" panose="020B0606030504020204" pitchFamily="34" charset="0"/>
              </a:rPr>
              <a:t>chessboard</a:t>
            </a:r>
            <a:r>
              <a:rPr lang="en-US" sz="3600" b="0" i="0" dirty="0">
                <a:solidFill>
                  <a:srgbClr val="222222"/>
                </a:solidFill>
                <a:effectLst/>
                <a:latin typeface="Open Sans" panose="020B0606030504020204" pitchFamily="34" charset="0"/>
              </a:rPr>
              <a:t>.</a:t>
            </a:r>
          </a:p>
          <a:p>
            <a:pPr algn="l"/>
            <a:endParaRPr lang="en-US" b="0" i="0" dirty="0">
              <a:solidFill>
                <a:srgbClr val="222222"/>
              </a:solidFill>
              <a:effectLst/>
              <a:latin typeface="Open Sans" panose="020B0606030504020204" pitchFamily="34" charset="0"/>
            </a:endParaRPr>
          </a:p>
          <a:p>
            <a:r>
              <a:rPr lang="en-US" dirty="0"/>
              <a:t>PE1:  3.7.1.1</a:t>
            </a:r>
          </a:p>
        </p:txBody>
      </p:sp>
    </p:spTree>
    <p:extLst>
      <p:ext uri="{BB962C8B-B14F-4D97-AF65-F5344CB8AC3E}">
        <p14:creationId xmlns:p14="http://schemas.microsoft.com/office/powerpoint/2010/main" val="1813312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1524000" y="168676"/>
            <a:ext cx="9144000" cy="550415"/>
          </a:xfrm>
        </p:spPr>
        <p:txBody>
          <a:bodyPr>
            <a:normAutofit/>
          </a:bodyPr>
          <a:lstStyle/>
          <a:p>
            <a:r>
              <a:rPr lang="en-US" sz="3200" dirty="0"/>
              <a:t>Lists in Advanced applications – Arrays   </a:t>
            </a:r>
            <a:r>
              <a:rPr lang="en-US" sz="1400" dirty="0"/>
              <a:t>PE1: 3.7.1.2</a:t>
            </a:r>
          </a:p>
        </p:txBody>
      </p:sp>
      <p:sp>
        <p:nvSpPr>
          <p:cNvPr id="4" name="Rectangle 1">
            <a:extLst>
              <a:ext uri="{FF2B5EF4-FFF2-40B4-BE49-F238E27FC236}">
                <a16:creationId xmlns:a16="http://schemas.microsoft.com/office/drawing/2014/main" id="{9EB4D851-101D-49BA-A605-CBA91BE81312}"/>
              </a:ext>
            </a:extLst>
          </p:cNvPr>
          <p:cNvSpPr>
            <a:spLocks noGrp="1" noChangeArrowheads="1"/>
          </p:cNvSpPr>
          <p:nvPr>
            <p:ph type="subTitle" idx="1"/>
          </p:nvPr>
        </p:nvSpPr>
        <p:spPr bwMode="auto">
          <a:xfrm>
            <a:off x="408486" y="981981"/>
            <a:ext cx="11375028" cy="59093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This model perfectly mimics the real chessboard, which is in fact an eight-element list of elements, all being single rows. Let's summarize our observations: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the elements of the rows are fields, eight of them per row;</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the elements of the chessboard are rows, eight of them per chessboard.</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The </a:t>
            </a:r>
            <a:r>
              <a:rPr kumimoji="0" lang="en-US" altLang="en-US" sz="24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board</a:t>
            </a: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variable is now a </a:t>
            </a:r>
            <a:r>
              <a:rPr kumimoji="0" lang="en-US" altLang="en-US" sz="2400" b="1"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two-dimensional array</a:t>
            </a: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It's also called, by analogy to algebraic terms, a </a:t>
            </a:r>
            <a:r>
              <a:rPr kumimoji="0" lang="en-US" altLang="en-US" sz="2400" b="1"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matrix</a:t>
            </a: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As list comprehensions can be </a:t>
            </a:r>
            <a:r>
              <a:rPr kumimoji="0" lang="en-US" altLang="en-US" sz="2400" b="1"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nested</a:t>
            </a: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we can shorten the board creation in the following way:</a:t>
            </a:r>
            <a:endParaRPr kumimoji="0" lang="en-US" altLang="en-US" sz="24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board </a:t>
            </a:r>
            <a:r>
              <a:rPr kumimoji="0" lang="en-US" altLang="en-US" sz="2400" b="0" i="0" u="none" strike="noStrike" cap="none" normalizeH="0" baseline="0" dirty="0">
                <a:ln>
                  <a:noFill/>
                </a:ln>
                <a:solidFill>
                  <a:srgbClr val="687687"/>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[[EMPTY </a:t>
            </a:r>
            <a:r>
              <a:rPr kumimoji="0" lang="en-US" altLang="en-US" sz="24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for</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2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i</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24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in</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2400" b="0" i="0" u="none" strike="noStrike" cap="none" normalizeH="0" baseline="0" dirty="0">
                <a:ln>
                  <a:noFill/>
                </a:ln>
                <a:solidFill>
                  <a:srgbClr val="3C4C72"/>
                </a:solidFill>
                <a:effectLst/>
                <a:latin typeface="Courier New" panose="02070309020205020404" pitchFamily="49" charset="0"/>
                <a:cs typeface="Courier New" panose="02070309020205020404" pitchFamily="49" charset="0"/>
              </a:rPr>
              <a:t>range</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dirty="0">
                <a:ln>
                  <a:noFill/>
                </a:ln>
                <a:solidFill>
                  <a:srgbClr val="0000CD"/>
                </a:solidFill>
                <a:effectLst/>
                <a:latin typeface="Courier New" panose="02070309020205020404" pitchFamily="49" charset="0"/>
                <a:cs typeface="Courier New" panose="02070309020205020404" pitchFamily="49" charset="0"/>
              </a:rPr>
              <a:t>8</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24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for</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j </a:t>
            </a:r>
            <a:r>
              <a:rPr kumimoji="0" lang="en-US" altLang="en-US" sz="24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in</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2400" b="0" i="0" u="none" strike="noStrike" cap="none" normalizeH="0" baseline="0" dirty="0">
                <a:ln>
                  <a:noFill/>
                </a:ln>
                <a:solidFill>
                  <a:srgbClr val="3C4C72"/>
                </a:solidFill>
                <a:effectLst/>
                <a:latin typeface="Courier New" panose="02070309020205020404" pitchFamily="49" charset="0"/>
                <a:cs typeface="Courier New" panose="02070309020205020404" pitchFamily="49" charset="0"/>
              </a:rPr>
              <a:t>range</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dirty="0">
                <a:ln>
                  <a:noFill/>
                </a:ln>
                <a:solidFill>
                  <a:srgbClr val="0000CD"/>
                </a:solidFill>
                <a:effectLst/>
                <a:latin typeface="Courier New" panose="02070309020205020404" pitchFamily="49" charset="0"/>
                <a:cs typeface="Courier New" panose="02070309020205020404" pitchFamily="49" charset="0"/>
              </a:rPr>
              <a:t>8</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endParaRPr kumimoji="0" lang="en-US" altLang="en-US" sz="4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The inner part creates a row, and the outer part builds a list of rows.</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02837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1524000" y="168676"/>
            <a:ext cx="9144000" cy="550415"/>
          </a:xfrm>
        </p:spPr>
        <p:txBody>
          <a:bodyPr>
            <a:normAutofit/>
          </a:bodyPr>
          <a:lstStyle/>
          <a:p>
            <a:r>
              <a:rPr lang="en-US" sz="3200" dirty="0"/>
              <a:t>Lists in Advanced applications – Arrays   </a:t>
            </a:r>
            <a:r>
              <a:rPr lang="en-US" sz="1400" dirty="0"/>
              <a:t>PE1: 3.7.1.2</a:t>
            </a:r>
          </a:p>
        </p:txBody>
      </p:sp>
      <p:sp>
        <p:nvSpPr>
          <p:cNvPr id="4" name="Rectangle 1">
            <a:extLst>
              <a:ext uri="{FF2B5EF4-FFF2-40B4-BE49-F238E27FC236}">
                <a16:creationId xmlns:a16="http://schemas.microsoft.com/office/drawing/2014/main" id="{9EB4D851-101D-49BA-A605-CBA91BE81312}"/>
              </a:ext>
            </a:extLst>
          </p:cNvPr>
          <p:cNvSpPr>
            <a:spLocks noGrp="1" noChangeArrowheads="1"/>
          </p:cNvSpPr>
          <p:nvPr>
            <p:ph type="subTitle" idx="1"/>
          </p:nvPr>
        </p:nvSpPr>
        <p:spPr bwMode="auto">
          <a:xfrm>
            <a:off x="408486" y="981981"/>
            <a:ext cx="11375028" cy="500924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The </a:t>
            </a:r>
            <a:r>
              <a:rPr kumimoji="0" lang="en-US" altLang="en-US" sz="24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board</a:t>
            </a: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variable is now a </a:t>
            </a:r>
            <a:r>
              <a:rPr kumimoji="0" lang="en-US" altLang="en-US" sz="2400" b="1"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two-dimensional array</a:t>
            </a: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It's also called, by analogy to algebraic terms, a </a:t>
            </a:r>
            <a:r>
              <a:rPr kumimoji="0" lang="en-US" altLang="en-US" sz="2400" b="1"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matrix</a:t>
            </a: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As list comprehensions can be </a:t>
            </a:r>
            <a:r>
              <a:rPr kumimoji="0" lang="en-US" altLang="en-US" sz="2400" b="1"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nested</a:t>
            </a: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we can shorten the board creation in the following way:</a:t>
            </a:r>
            <a:endParaRPr kumimoji="0" lang="en-US" altLang="en-US" sz="24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board </a:t>
            </a:r>
            <a:r>
              <a:rPr kumimoji="0" lang="en-US" altLang="en-US" sz="2400" b="0" i="0" u="none" strike="noStrike" cap="none" normalizeH="0" baseline="0" dirty="0">
                <a:ln>
                  <a:noFill/>
                </a:ln>
                <a:solidFill>
                  <a:srgbClr val="687687"/>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[[EMPTY </a:t>
            </a:r>
            <a:r>
              <a:rPr kumimoji="0" lang="en-US" altLang="en-US" sz="24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for</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2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i</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24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in</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2400" b="0" i="0" u="none" strike="noStrike" cap="none" normalizeH="0" baseline="0" dirty="0">
                <a:ln>
                  <a:noFill/>
                </a:ln>
                <a:solidFill>
                  <a:srgbClr val="3C4C72"/>
                </a:solidFill>
                <a:effectLst/>
                <a:latin typeface="Courier New" panose="02070309020205020404" pitchFamily="49" charset="0"/>
                <a:cs typeface="Courier New" panose="02070309020205020404" pitchFamily="49" charset="0"/>
              </a:rPr>
              <a:t>range</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dirty="0">
                <a:ln>
                  <a:noFill/>
                </a:ln>
                <a:solidFill>
                  <a:srgbClr val="0000CD"/>
                </a:solidFill>
                <a:effectLst/>
                <a:latin typeface="Courier New" panose="02070309020205020404" pitchFamily="49" charset="0"/>
                <a:cs typeface="Courier New" panose="02070309020205020404" pitchFamily="49" charset="0"/>
              </a:rPr>
              <a:t>8</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24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for</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j </a:t>
            </a:r>
            <a:r>
              <a:rPr kumimoji="0" lang="en-US" altLang="en-US" sz="24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in</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2400" b="0" i="0" u="none" strike="noStrike" cap="none" normalizeH="0" baseline="0" dirty="0">
                <a:ln>
                  <a:noFill/>
                </a:ln>
                <a:solidFill>
                  <a:srgbClr val="3C4C72"/>
                </a:solidFill>
                <a:effectLst/>
                <a:latin typeface="Courier New" panose="02070309020205020404" pitchFamily="49" charset="0"/>
                <a:cs typeface="Courier New" panose="02070309020205020404" pitchFamily="49" charset="0"/>
              </a:rPr>
              <a:t>range</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dirty="0">
                <a:ln>
                  <a:noFill/>
                </a:ln>
                <a:solidFill>
                  <a:srgbClr val="0000CD"/>
                </a:solidFill>
                <a:effectLst/>
                <a:latin typeface="Courier New" panose="02070309020205020404" pitchFamily="49" charset="0"/>
                <a:cs typeface="Courier New" panose="02070309020205020404" pitchFamily="49" charset="0"/>
              </a:rPr>
              <a:t>8</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endParaRPr kumimoji="0" lang="en-US" altLang="en-US" sz="4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The inner part creates a row, and the outer part builds a list of rows.</a:t>
            </a: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06644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266699" y="406400"/>
            <a:ext cx="11576481" cy="854229"/>
          </a:xfrm>
        </p:spPr>
        <p:txBody>
          <a:bodyPr>
            <a:noAutofit/>
          </a:bodyPr>
          <a:lstStyle/>
          <a:p>
            <a:pPr algn="l"/>
            <a:r>
              <a:rPr lang="en-US" sz="3200" b="1" i="0" dirty="0">
                <a:solidFill>
                  <a:srgbClr val="264166"/>
                </a:solidFill>
                <a:effectLst/>
                <a:latin typeface="Open Sans" panose="020B0606030504020204" pitchFamily="34" charset="0"/>
              </a:rPr>
              <a:t>Lists in lists: two-dimensional arrays – continued      </a:t>
            </a:r>
            <a:r>
              <a:rPr lang="en-US" sz="2000" b="1" i="0" dirty="0">
                <a:solidFill>
                  <a:srgbClr val="264166"/>
                </a:solidFill>
                <a:effectLst/>
                <a:latin typeface="Open Sans" panose="020B0606030504020204" pitchFamily="34" charset="0"/>
              </a:rPr>
              <a:t>PE1:   3.7.1.3</a:t>
            </a:r>
          </a:p>
        </p:txBody>
      </p:sp>
      <p:sp>
        <p:nvSpPr>
          <p:cNvPr id="3" name="Subtitle 2">
            <a:extLst>
              <a:ext uri="{FF2B5EF4-FFF2-40B4-BE49-F238E27FC236}">
                <a16:creationId xmlns:a16="http://schemas.microsoft.com/office/drawing/2014/main" id="{E5D0BF03-6339-472A-B071-3C73C66E1761}"/>
              </a:ext>
            </a:extLst>
          </p:cNvPr>
          <p:cNvSpPr>
            <a:spLocks noGrp="1"/>
          </p:cNvSpPr>
          <p:nvPr>
            <p:ph type="subTitle" idx="1"/>
          </p:nvPr>
        </p:nvSpPr>
        <p:spPr>
          <a:xfrm>
            <a:off x="408373" y="1367161"/>
            <a:ext cx="11576481" cy="5211192"/>
          </a:xfrm>
        </p:spPr>
        <p:txBody>
          <a:bodyPr>
            <a:normAutofit/>
          </a:bodyPr>
          <a:lstStyle/>
          <a:p>
            <a:pPr algn="l"/>
            <a:r>
              <a:rPr lang="en-US" b="0" i="0" dirty="0">
                <a:solidFill>
                  <a:srgbClr val="222222"/>
                </a:solidFill>
                <a:effectLst/>
                <a:latin typeface="Open Sans" panose="020B0606030504020204" pitchFamily="34" charset="0"/>
              </a:rPr>
              <a:t>Access to the selected field of the board requires two indices – </a:t>
            </a:r>
          </a:p>
          <a:p>
            <a:pPr algn="l"/>
            <a:r>
              <a:rPr lang="en-US" b="0" i="0" dirty="0">
                <a:solidFill>
                  <a:srgbClr val="222222"/>
                </a:solidFill>
                <a:effectLst/>
                <a:latin typeface="Open Sans" panose="020B0606030504020204" pitchFamily="34" charset="0"/>
              </a:rPr>
              <a:t>the first selects the row; </a:t>
            </a:r>
          </a:p>
          <a:p>
            <a:pPr algn="l"/>
            <a:r>
              <a:rPr lang="en-US" b="0" i="0" dirty="0">
                <a:solidFill>
                  <a:srgbClr val="222222"/>
                </a:solidFill>
                <a:effectLst/>
                <a:latin typeface="Open Sans" panose="020B0606030504020204" pitchFamily="34" charset="0"/>
              </a:rPr>
              <a:t>the second - the field number inside the row, which is de facto a column number.</a:t>
            </a:r>
          </a:p>
          <a:p>
            <a:pPr algn="l"/>
            <a:endParaRPr lang="en-US" b="0" i="0" dirty="0">
              <a:solidFill>
                <a:srgbClr val="222222"/>
              </a:solidFill>
              <a:effectLst/>
              <a:latin typeface="Open Sans" panose="020B0606030504020204" pitchFamily="34" charset="0"/>
            </a:endParaRPr>
          </a:p>
          <a:p>
            <a:pPr algn="l"/>
            <a:r>
              <a:rPr lang="en-US" b="0" i="0" dirty="0">
                <a:solidFill>
                  <a:srgbClr val="222222"/>
                </a:solidFill>
                <a:effectLst/>
                <a:latin typeface="Open Sans" panose="020B0606030504020204" pitchFamily="34" charset="0"/>
              </a:rPr>
              <a:t>Take a look at the chessboard. Every field contains a pair of indices which should be given to access the field's content:</a:t>
            </a:r>
          </a:p>
        </p:txBody>
      </p:sp>
    </p:spTree>
    <p:extLst>
      <p:ext uri="{BB962C8B-B14F-4D97-AF65-F5344CB8AC3E}">
        <p14:creationId xmlns:p14="http://schemas.microsoft.com/office/powerpoint/2010/main" val="25462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able&#10;&#10;Description automatically generated">
            <a:extLst>
              <a:ext uri="{FF2B5EF4-FFF2-40B4-BE49-F238E27FC236}">
                <a16:creationId xmlns:a16="http://schemas.microsoft.com/office/drawing/2014/main" id="{F25F52EB-B24D-443C-AA5F-3DF4ACA975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8690" y="109232"/>
            <a:ext cx="7514620" cy="6639535"/>
          </a:xfrm>
          <a:prstGeom prst="rect">
            <a:avLst/>
          </a:prstGeom>
        </p:spPr>
      </p:pic>
    </p:spTree>
    <p:extLst>
      <p:ext uri="{BB962C8B-B14F-4D97-AF65-F5344CB8AC3E}">
        <p14:creationId xmlns:p14="http://schemas.microsoft.com/office/powerpoint/2010/main" val="2588603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266699" y="406400"/>
            <a:ext cx="11576481" cy="854229"/>
          </a:xfrm>
        </p:spPr>
        <p:txBody>
          <a:bodyPr>
            <a:noAutofit/>
          </a:bodyPr>
          <a:lstStyle/>
          <a:p>
            <a:pPr algn="l"/>
            <a:r>
              <a:rPr lang="en-US" sz="3200" b="1" i="0" dirty="0">
                <a:solidFill>
                  <a:srgbClr val="264166"/>
                </a:solidFill>
                <a:effectLst/>
                <a:latin typeface="Open Sans" panose="020B0606030504020204" pitchFamily="34" charset="0"/>
              </a:rPr>
              <a:t>Lists in lists: two-dimensional arrays – continued      </a:t>
            </a:r>
            <a:r>
              <a:rPr lang="en-US" sz="2000" b="1" i="0" dirty="0">
                <a:solidFill>
                  <a:srgbClr val="264166"/>
                </a:solidFill>
                <a:effectLst/>
                <a:latin typeface="Open Sans" panose="020B0606030504020204" pitchFamily="34" charset="0"/>
              </a:rPr>
              <a:t>PE1:   3.7.1.3</a:t>
            </a:r>
          </a:p>
        </p:txBody>
      </p:sp>
      <p:sp>
        <p:nvSpPr>
          <p:cNvPr id="3" name="Subtitle 2">
            <a:extLst>
              <a:ext uri="{FF2B5EF4-FFF2-40B4-BE49-F238E27FC236}">
                <a16:creationId xmlns:a16="http://schemas.microsoft.com/office/drawing/2014/main" id="{E5D0BF03-6339-472A-B071-3C73C66E1761}"/>
              </a:ext>
            </a:extLst>
          </p:cNvPr>
          <p:cNvSpPr>
            <a:spLocks noGrp="1"/>
          </p:cNvSpPr>
          <p:nvPr>
            <p:ph type="subTitle" idx="1"/>
          </p:nvPr>
        </p:nvSpPr>
        <p:spPr>
          <a:xfrm>
            <a:off x="408373" y="1367161"/>
            <a:ext cx="11576481" cy="5211192"/>
          </a:xfrm>
        </p:spPr>
        <p:txBody>
          <a:bodyPr>
            <a:normAutofit lnSpcReduction="10000"/>
          </a:bodyPr>
          <a:lstStyle/>
          <a:p>
            <a:pPr algn="l"/>
            <a:r>
              <a:rPr lang="en-US" b="0" i="0" dirty="0">
                <a:solidFill>
                  <a:srgbClr val="222222"/>
                </a:solidFill>
                <a:effectLst/>
                <a:latin typeface="Open Sans" panose="020B0606030504020204" pitchFamily="34" charset="0"/>
              </a:rPr>
              <a:t>Access to the selected field of the board requires two indices – </a:t>
            </a:r>
          </a:p>
          <a:p>
            <a:pPr algn="l"/>
            <a:r>
              <a:rPr lang="en-US" b="0" i="0" dirty="0">
                <a:solidFill>
                  <a:srgbClr val="222222"/>
                </a:solidFill>
                <a:effectLst/>
                <a:latin typeface="Open Sans" panose="020B0606030504020204" pitchFamily="34" charset="0"/>
              </a:rPr>
              <a:t>the first selects the row; </a:t>
            </a:r>
          </a:p>
          <a:p>
            <a:pPr algn="l"/>
            <a:r>
              <a:rPr lang="en-US" b="0" i="0" dirty="0">
                <a:solidFill>
                  <a:srgbClr val="222222"/>
                </a:solidFill>
                <a:effectLst/>
                <a:latin typeface="Open Sans" panose="020B0606030504020204" pitchFamily="34" charset="0"/>
              </a:rPr>
              <a:t>the second - the field number inside the row, which is de facto a column number.</a:t>
            </a:r>
          </a:p>
          <a:p>
            <a:pPr algn="l"/>
            <a:endParaRPr lang="en-US" b="0" i="0" dirty="0">
              <a:solidFill>
                <a:srgbClr val="222222"/>
              </a:solidFill>
              <a:effectLst/>
              <a:latin typeface="Open Sans" panose="020B0606030504020204" pitchFamily="34" charset="0"/>
            </a:endParaRPr>
          </a:p>
          <a:p>
            <a:pPr algn="l"/>
            <a:r>
              <a:rPr lang="en-US" b="0" i="0" dirty="0">
                <a:solidFill>
                  <a:srgbClr val="222222"/>
                </a:solidFill>
                <a:effectLst/>
                <a:latin typeface="Open Sans" panose="020B0606030504020204" pitchFamily="34" charset="0"/>
              </a:rPr>
              <a:t>Take a look at the chessboard. Every field contains a pair of indices which should be given to access the field's content:</a:t>
            </a:r>
          </a:p>
          <a:p>
            <a:pPr algn="l"/>
            <a:endParaRPr lang="en-US" dirty="0">
              <a:solidFill>
                <a:srgbClr val="222222"/>
              </a:solidFill>
              <a:latin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Glancing at the figure shown above, let's set some chess pieces on the board. First, let's add all the rooks:</a:t>
            </a:r>
            <a:endParaRPr kumimoji="0" lang="en-US" altLang="en-US" sz="24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board[</a:t>
            </a:r>
            <a:r>
              <a:rPr kumimoji="0" lang="en-US" altLang="en-US" sz="2400" b="0" i="0" u="none" strike="noStrike" cap="none" normalizeH="0" baseline="0" dirty="0">
                <a:ln>
                  <a:noFill/>
                </a:ln>
                <a:solidFill>
                  <a:srgbClr val="0000CD"/>
                </a:solidFill>
                <a:effectLst/>
                <a:latin typeface="Courier New" panose="02070309020205020404" pitchFamily="49" charset="0"/>
                <a:cs typeface="Courier New" panose="02070309020205020404" pitchFamily="49" charset="0"/>
              </a:rPr>
              <a:t>0</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dirty="0">
                <a:ln>
                  <a:noFill/>
                </a:ln>
                <a:solidFill>
                  <a:srgbClr val="0000CD"/>
                </a:solidFill>
                <a:effectLst/>
                <a:latin typeface="Courier New" panose="02070309020205020404" pitchFamily="49" charset="0"/>
                <a:cs typeface="Courier New" panose="02070309020205020404" pitchFamily="49" charset="0"/>
              </a:rPr>
              <a:t>0</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2400" b="0" i="0" u="none" strike="noStrike" cap="none" normalizeH="0" baseline="0" dirty="0">
                <a:ln>
                  <a:noFill/>
                </a:ln>
                <a:solidFill>
                  <a:srgbClr val="687687"/>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ROOK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board[</a:t>
            </a:r>
            <a:r>
              <a:rPr kumimoji="0" lang="en-US" altLang="en-US" sz="2400" b="0" i="0" u="none" strike="noStrike" cap="none" normalizeH="0" baseline="0" dirty="0">
                <a:ln>
                  <a:noFill/>
                </a:ln>
                <a:solidFill>
                  <a:srgbClr val="0000CD"/>
                </a:solidFill>
                <a:effectLst/>
                <a:latin typeface="Courier New" panose="02070309020205020404" pitchFamily="49" charset="0"/>
                <a:cs typeface="Courier New" panose="02070309020205020404" pitchFamily="49" charset="0"/>
              </a:rPr>
              <a:t>0</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dirty="0">
                <a:ln>
                  <a:noFill/>
                </a:ln>
                <a:solidFill>
                  <a:srgbClr val="0000CD"/>
                </a:solidFill>
                <a:effectLst/>
                <a:latin typeface="Courier New" panose="02070309020205020404" pitchFamily="49" charset="0"/>
                <a:cs typeface="Courier New" panose="02070309020205020404" pitchFamily="49" charset="0"/>
              </a:rPr>
              <a:t>7</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2400" b="0" i="0" u="none" strike="noStrike" cap="none" normalizeH="0" baseline="0" dirty="0">
                <a:ln>
                  <a:noFill/>
                </a:ln>
                <a:solidFill>
                  <a:srgbClr val="687687"/>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ROOK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board[</a:t>
            </a:r>
            <a:r>
              <a:rPr kumimoji="0" lang="en-US" altLang="en-US" sz="2400" b="0" i="0" u="none" strike="noStrike" cap="none" normalizeH="0" baseline="0" dirty="0">
                <a:ln>
                  <a:noFill/>
                </a:ln>
                <a:solidFill>
                  <a:srgbClr val="0000CD"/>
                </a:solidFill>
                <a:effectLst/>
                <a:latin typeface="Courier New" panose="02070309020205020404" pitchFamily="49" charset="0"/>
                <a:cs typeface="Courier New" panose="02070309020205020404" pitchFamily="49" charset="0"/>
              </a:rPr>
              <a:t>7</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dirty="0">
                <a:ln>
                  <a:noFill/>
                </a:ln>
                <a:solidFill>
                  <a:srgbClr val="0000CD"/>
                </a:solidFill>
                <a:effectLst/>
                <a:latin typeface="Courier New" panose="02070309020205020404" pitchFamily="49" charset="0"/>
                <a:cs typeface="Courier New" panose="02070309020205020404" pitchFamily="49" charset="0"/>
              </a:rPr>
              <a:t>0</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2400" b="0" i="0" u="none" strike="noStrike" cap="none" normalizeH="0" baseline="0" dirty="0">
                <a:ln>
                  <a:noFill/>
                </a:ln>
                <a:solidFill>
                  <a:srgbClr val="687687"/>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ROOK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board[</a:t>
            </a:r>
            <a:r>
              <a:rPr kumimoji="0" lang="en-US" altLang="en-US" sz="2400" b="0" i="0" u="none" strike="noStrike" cap="none" normalizeH="0" baseline="0" dirty="0">
                <a:ln>
                  <a:noFill/>
                </a:ln>
                <a:solidFill>
                  <a:srgbClr val="0000CD"/>
                </a:solidFill>
                <a:effectLst/>
                <a:latin typeface="Courier New" panose="02070309020205020404" pitchFamily="49" charset="0"/>
                <a:cs typeface="Courier New" panose="02070309020205020404" pitchFamily="49" charset="0"/>
              </a:rPr>
              <a:t>7</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dirty="0">
                <a:ln>
                  <a:noFill/>
                </a:ln>
                <a:solidFill>
                  <a:srgbClr val="0000CD"/>
                </a:solidFill>
                <a:effectLst/>
                <a:latin typeface="Courier New" panose="02070309020205020404" pitchFamily="49" charset="0"/>
                <a:cs typeface="Courier New" panose="02070309020205020404" pitchFamily="49" charset="0"/>
              </a:rPr>
              <a:t>7</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2400" b="0" i="0" u="none" strike="noStrike" cap="none" normalizeH="0" baseline="0" dirty="0">
                <a:ln>
                  <a:noFill/>
                </a:ln>
                <a:solidFill>
                  <a:srgbClr val="687687"/>
                </a:solidFill>
                <a:effectLst/>
                <a:latin typeface="Courier New" panose="02070309020205020404" pitchFamily="49" charset="0"/>
                <a:cs typeface="Courier New" panose="02070309020205020404" pitchFamily="49" charset="0"/>
              </a:rPr>
              <a:t>=</a:t>
            </a:r>
            <a:r>
              <a:rPr kumimoji="0" lang="en-US" altLang="en-US" sz="2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ROOK</a:t>
            </a:r>
            <a:endParaRPr kumimoji="0" lang="en-US" altLang="en-US" sz="4800" b="0" i="0" u="none" strike="noStrike" cap="none" normalizeH="0" baseline="0" dirty="0">
              <a:ln>
                <a:noFill/>
              </a:ln>
              <a:solidFill>
                <a:schemeClr val="tx1"/>
              </a:solidFill>
              <a:effectLst/>
              <a:latin typeface="Arial" panose="020B0604020202020204" pitchFamily="34" charset="0"/>
            </a:endParaRPr>
          </a:p>
          <a:p>
            <a:pPr algn="l"/>
            <a:endParaRPr lang="en-US" b="0" i="0" dirty="0">
              <a:solidFill>
                <a:srgbClr val="222222"/>
              </a:solidFill>
              <a:effectLst/>
              <a:latin typeface="Open Sans" panose="020B0606030504020204" pitchFamily="34" charset="0"/>
            </a:endParaRPr>
          </a:p>
        </p:txBody>
      </p:sp>
    </p:spTree>
    <p:extLst>
      <p:ext uri="{BB962C8B-B14F-4D97-AF65-F5344CB8AC3E}">
        <p14:creationId xmlns:p14="http://schemas.microsoft.com/office/powerpoint/2010/main" val="3675428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DAD2C-4929-411C-8A32-3C4F37BB181E}"/>
              </a:ext>
            </a:extLst>
          </p:cNvPr>
          <p:cNvSpPr>
            <a:spLocks noGrp="1"/>
          </p:cNvSpPr>
          <p:nvPr>
            <p:ph type="title"/>
          </p:nvPr>
        </p:nvSpPr>
        <p:spPr>
          <a:xfrm>
            <a:off x="166688" y="184151"/>
            <a:ext cx="11858624" cy="422274"/>
          </a:xfrm>
        </p:spPr>
        <p:txBody>
          <a:bodyPr>
            <a:noAutofit/>
          </a:bodyPr>
          <a:lstStyle/>
          <a:p>
            <a:r>
              <a:rPr lang="en-US" sz="2800" b="1" i="0" dirty="0">
                <a:solidFill>
                  <a:srgbClr val="264166"/>
                </a:solidFill>
                <a:effectLst/>
                <a:latin typeface="Open Sans" panose="020B0606030504020204" pitchFamily="34" charset="0"/>
              </a:rPr>
              <a:t>Lists in lists: two-dimensional arrays – continued         PE1:   3.7.1.3</a:t>
            </a:r>
            <a:endParaRPr lang="en-US" sz="2800" dirty="0"/>
          </a:p>
        </p:txBody>
      </p:sp>
      <p:sp>
        <p:nvSpPr>
          <p:cNvPr id="3" name="Content Placeholder 2">
            <a:extLst>
              <a:ext uri="{FF2B5EF4-FFF2-40B4-BE49-F238E27FC236}">
                <a16:creationId xmlns:a16="http://schemas.microsoft.com/office/drawing/2014/main" id="{B3788DF4-0765-4406-8441-3A9F35035A5A}"/>
              </a:ext>
            </a:extLst>
          </p:cNvPr>
          <p:cNvSpPr>
            <a:spLocks noGrp="1"/>
          </p:cNvSpPr>
          <p:nvPr>
            <p:ph idx="1"/>
          </p:nvPr>
        </p:nvSpPr>
        <p:spPr>
          <a:xfrm>
            <a:off x="762000" y="787400"/>
            <a:ext cx="10515600" cy="6070600"/>
          </a:xfrm>
        </p:spPr>
        <p:txBody>
          <a:bodyPr>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Glancing at the figure shown above, let's set some chess pieces on the board. First, let's add all the rooks:</a:t>
            </a:r>
            <a:endParaRPr kumimoji="0" lang="en-US" altLang="en-U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board[</a:t>
            </a:r>
            <a:r>
              <a:rPr kumimoji="0" lang="en-US" altLang="en-US" sz="1600" b="0" i="0" u="none" strike="noStrike" cap="none" normalizeH="0" baseline="0" dirty="0">
                <a:ln>
                  <a:noFill/>
                </a:ln>
                <a:solidFill>
                  <a:srgbClr val="0000CD"/>
                </a:solidFill>
                <a:effectLst/>
                <a:latin typeface="Courier New" panose="02070309020205020404" pitchFamily="49" charset="0"/>
                <a:cs typeface="Courier New" panose="02070309020205020404" pitchFamily="49" charset="0"/>
              </a:rPr>
              <a:t>0</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CD"/>
                </a:solidFill>
                <a:effectLst/>
                <a:latin typeface="Courier New" panose="02070309020205020404" pitchFamily="49" charset="0"/>
                <a:cs typeface="Courier New" panose="02070309020205020404" pitchFamily="49" charset="0"/>
              </a:rPr>
              <a:t>0</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687687"/>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ROOK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board[</a:t>
            </a:r>
            <a:r>
              <a:rPr kumimoji="0" lang="en-US" altLang="en-US" sz="1600" b="0" i="0" u="none" strike="noStrike" cap="none" normalizeH="0" baseline="0" dirty="0">
                <a:ln>
                  <a:noFill/>
                </a:ln>
                <a:solidFill>
                  <a:srgbClr val="0000CD"/>
                </a:solidFill>
                <a:effectLst/>
                <a:latin typeface="Courier New" panose="02070309020205020404" pitchFamily="49" charset="0"/>
                <a:cs typeface="Courier New" panose="02070309020205020404" pitchFamily="49" charset="0"/>
              </a:rPr>
              <a:t>0</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CD"/>
                </a:solidFill>
                <a:effectLst/>
                <a:latin typeface="Courier New" panose="02070309020205020404" pitchFamily="49" charset="0"/>
                <a:cs typeface="Courier New" panose="02070309020205020404" pitchFamily="49" charset="0"/>
              </a:rPr>
              <a:t>7</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687687"/>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ROOK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board[</a:t>
            </a:r>
            <a:r>
              <a:rPr kumimoji="0" lang="en-US" altLang="en-US" sz="1600" b="0" i="0" u="none" strike="noStrike" cap="none" normalizeH="0" baseline="0" dirty="0">
                <a:ln>
                  <a:noFill/>
                </a:ln>
                <a:solidFill>
                  <a:srgbClr val="0000CD"/>
                </a:solidFill>
                <a:effectLst/>
                <a:latin typeface="Courier New" panose="02070309020205020404" pitchFamily="49" charset="0"/>
                <a:cs typeface="Courier New" panose="02070309020205020404" pitchFamily="49" charset="0"/>
              </a:rPr>
              <a:t>7</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CD"/>
                </a:solidFill>
                <a:effectLst/>
                <a:latin typeface="Courier New" panose="02070309020205020404" pitchFamily="49" charset="0"/>
                <a:cs typeface="Courier New" panose="02070309020205020404" pitchFamily="49" charset="0"/>
              </a:rPr>
              <a:t>0</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687687"/>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ROOK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board[</a:t>
            </a:r>
            <a:r>
              <a:rPr kumimoji="0" lang="en-US" altLang="en-US" sz="1600" b="0" i="0" u="none" strike="noStrike" cap="none" normalizeH="0" baseline="0" dirty="0">
                <a:ln>
                  <a:noFill/>
                </a:ln>
                <a:solidFill>
                  <a:srgbClr val="0000CD"/>
                </a:solidFill>
                <a:effectLst/>
                <a:latin typeface="Courier New" panose="02070309020205020404" pitchFamily="49" charset="0"/>
                <a:cs typeface="Courier New" panose="02070309020205020404" pitchFamily="49" charset="0"/>
              </a:rPr>
              <a:t>7</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CD"/>
                </a:solidFill>
                <a:effectLst/>
                <a:latin typeface="Courier New" panose="02070309020205020404" pitchFamily="49" charset="0"/>
                <a:cs typeface="Courier New" panose="02070309020205020404" pitchFamily="49" charset="0"/>
              </a:rPr>
              <a:t>7</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rgbClr val="687687"/>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ROOK</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indent="0">
              <a:buNone/>
            </a:pPr>
            <a:r>
              <a:rPr lang="en-US" sz="1600" dirty="0"/>
              <a:t>==========================================</a:t>
            </a:r>
          </a:p>
          <a:p>
            <a:r>
              <a:rPr lang="en-US" sz="1600" dirty="0"/>
              <a:t>EMPTY = "-"</a:t>
            </a:r>
          </a:p>
          <a:p>
            <a:r>
              <a:rPr lang="en-US" sz="1600" dirty="0"/>
              <a:t>ROOK = "ROOK"</a:t>
            </a:r>
          </a:p>
          <a:p>
            <a:r>
              <a:rPr lang="en-US" sz="1600" dirty="0"/>
              <a:t>board = []</a:t>
            </a:r>
          </a:p>
          <a:p>
            <a:endParaRPr lang="en-US" sz="1600" dirty="0"/>
          </a:p>
          <a:p>
            <a:r>
              <a:rPr lang="en-US" sz="1600" dirty="0"/>
              <a:t>for </a:t>
            </a:r>
            <a:r>
              <a:rPr lang="en-US" sz="1600" dirty="0" err="1"/>
              <a:t>i</a:t>
            </a:r>
            <a:r>
              <a:rPr lang="en-US" sz="1600" dirty="0"/>
              <a:t> in range(8):</a:t>
            </a:r>
          </a:p>
          <a:p>
            <a:r>
              <a:rPr lang="en-US" sz="1600" dirty="0"/>
              <a:t>    row = [EMPTY for </a:t>
            </a:r>
            <a:r>
              <a:rPr lang="en-US" sz="1600" dirty="0" err="1"/>
              <a:t>i</a:t>
            </a:r>
            <a:r>
              <a:rPr lang="en-US" sz="1600" dirty="0"/>
              <a:t> in range(8)]</a:t>
            </a:r>
          </a:p>
          <a:p>
            <a:r>
              <a:rPr lang="en-US" sz="1600" dirty="0"/>
              <a:t>    </a:t>
            </a:r>
            <a:r>
              <a:rPr lang="en-US" sz="1600" dirty="0" err="1"/>
              <a:t>board.append</a:t>
            </a:r>
            <a:r>
              <a:rPr lang="en-US" sz="1600" dirty="0"/>
              <a:t>(row)</a:t>
            </a:r>
          </a:p>
          <a:p>
            <a:endParaRPr lang="en-US" sz="1600" dirty="0"/>
          </a:p>
          <a:p>
            <a:r>
              <a:rPr lang="en-US" sz="1600" dirty="0"/>
              <a:t>board[0][0] = ROOK</a:t>
            </a:r>
          </a:p>
          <a:p>
            <a:r>
              <a:rPr lang="en-US" sz="1600" dirty="0"/>
              <a:t>board[0][7] = ROOK</a:t>
            </a:r>
          </a:p>
          <a:p>
            <a:r>
              <a:rPr lang="en-US" sz="1600" dirty="0"/>
              <a:t>board[7][0] = ROOK</a:t>
            </a:r>
          </a:p>
          <a:p>
            <a:r>
              <a:rPr lang="en-US" sz="1600" dirty="0"/>
              <a:t>board[7][7] = ROOK</a:t>
            </a:r>
          </a:p>
          <a:p>
            <a:r>
              <a:rPr lang="en-US" sz="1600" dirty="0"/>
              <a:t>print(board)</a:t>
            </a:r>
          </a:p>
        </p:txBody>
      </p:sp>
    </p:spTree>
    <p:extLst>
      <p:ext uri="{BB962C8B-B14F-4D97-AF65-F5344CB8AC3E}">
        <p14:creationId xmlns:p14="http://schemas.microsoft.com/office/powerpoint/2010/main" val="2789054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DAD2C-4929-411C-8A32-3C4F37BB181E}"/>
              </a:ext>
            </a:extLst>
          </p:cNvPr>
          <p:cNvSpPr>
            <a:spLocks noGrp="1"/>
          </p:cNvSpPr>
          <p:nvPr>
            <p:ph type="title"/>
          </p:nvPr>
        </p:nvSpPr>
        <p:spPr>
          <a:xfrm>
            <a:off x="166688" y="184151"/>
            <a:ext cx="11858624" cy="422274"/>
          </a:xfrm>
        </p:spPr>
        <p:txBody>
          <a:bodyPr>
            <a:noAutofit/>
          </a:bodyPr>
          <a:lstStyle/>
          <a:p>
            <a:r>
              <a:rPr lang="en-US" sz="2800" b="1" i="0" dirty="0">
                <a:solidFill>
                  <a:srgbClr val="264166"/>
                </a:solidFill>
                <a:effectLst/>
                <a:latin typeface="Open Sans" panose="020B0606030504020204" pitchFamily="34" charset="0"/>
              </a:rPr>
              <a:t>Lists in lists: two-dimensional arrays – continued         PE1:   3.7.1.3</a:t>
            </a:r>
            <a:endParaRPr lang="en-US" sz="2800" dirty="0"/>
          </a:p>
        </p:txBody>
      </p:sp>
      <p:sp>
        <p:nvSpPr>
          <p:cNvPr id="3" name="Content Placeholder 2">
            <a:extLst>
              <a:ext uri="{FF2B5EF4-FFF2-40B4-BE49-F238E27FC236}">
                <a16:creationId xmlns:a16="http://schemas.microsoft.com/office/drawing/2014/main" id="{B3788DF4-0765-4406-8441-3A9F35035A5A}"/>
              </a:ext>
            </a:extLst>
          </p:cNvPr>
          <p:cNvSpPr>
            <a:spLocks noGrp="1"/>
          </p:cNvSpPr>
          <p:nvPr>
            <p:ph idx="1"/>
          </p:nvPr>
        </p:nvSpPr>
        <p:spPr>
          <a:xfrm>
            <a:off x="762000" y="787400"/>
            <a:ext cx="10515600" cy="6070600"/>
          </a:xfrm>
        </p:spPr>
        <p:txBody>
          <a:bodyPr>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Glancing at the figure shown above, let's set some chess pieces on the board. </a:t>
            </a:r>
            <a:r>
              <a:rPr lang="en-US" b="0" i="0" dirty="0">
                <a:solidFill>
                  <a:srgbClr val="222222"/>
                </a:solidFill>
                <a:effectLst/>
                <a:latin typeface="Open Sans" panose="020B0606030504020204" pitchFamily="34" charset="0"/>
              </a:rPr>
              <a:t>If you want to add a knight to C4, you do it as follows:</a:t>
            </a:r>
          </a:p>
          <a:p>
            <a:pPr marL="0" marR="0" lvl="0" indent="0" algn="l" defTabSz="914400" rtl="0" eaLnBrk="0" fontAlgn="base" latinLnBrk="0" hangingPunct="0">
              <a:lnSpc>
                <a:spcPct val="100000"/>
              </a:lnSpc>
              <a:spcBef>
                <a:spcPct val="0"/>
              </a:spcBef>
              <a:spcAft>
                <a:spcPct val="0"/>
              </a:spcAft>
              <a:buClrTx/>
              <a:buSzTx/>
              <a:buFontTx/>
              <a:buNone/>
              <a:tabLst/>
            </a:pPr>
            <a:endParaRPr lang="en-US" b="0" i="0" dirty="0">
              <a:solidFill>
                <a:srgbClr val="222222"/>
              </a:solidFill>
              <a:effectLst/>
              <a:latin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b="0" i="0" dirty="0">
                <a:solidFill>
                  <a:srgbClr val="000000"/>
                </a:solidFill>
                <a:effectLst/>
                <a:latin typeface="courier new" panose="02070309020205020404" pitchFamily="49" charset="0"/>
              </a:rPr>
              <a:t>board[</a:t>
            </a:r>
            <a:r>
              <a:rPr lang="en-US" b="0" i="0" dirty="0">
                <a:solidFill>
                  <a:srgbClr val="0000CD"/>
                </a:solidFill>
                <a:effectLst/>
                <a:latin typeface="courier new" panose="02070309020205020404" pitchFamily="49" charset="0"/>
              </a:rPr>
              <a:t>4</a:t>
            </a:r>
            <a:r>
              <a:rPr lang="en-US" b="0" i="0" dirty="0">
                <a:solidFill>
                  <a:srgbClr val="000000"/>
                </a:solidFill>
                <a:effectLst/>
                <a:latin typeface="courier new" panose="02070309020205020404" pitchFamily="49" charset="0"/>
              </a:rPr>
              <a:t>][</a:t>
            </a:r>
            <a:r>
              <a:rPr lang="en-US" b="0" i="0" dirty="0">
                <a:solidFill>
                  <a:srgbClr val="0000CD"/>
                </a:solidFill>
                <a:effectLst/>
                <a:latin typeface="courier new" panose="02070309020205020404" pitchFamily="49" charset="0"/>
              </a:rPr>
              <a:t>2</a:t>
            </a:r>
            <a:r>
              <a:rPr lang="en-US" b="0" i="0" dirty="0">
                <a:solidFill>
                  <a:srgbClr val="000000"/>
                </a:solidFill>
                <a:effectLst/>
                <a:latin typeface="courier new" panose="02070309020205020404" pitchFamily="49" charset="0"/>
              </a:rPr>
              <a:t>] </a:t>
            </a:r>
            <a:r>
              <a:rPr lang="en-US" b="0" i="0" dirty="0">
                <a:solidFill>
                  <a:srgbClr val="687687"/>
                </a:solidFill>
                <a:effectLst/>
                <a:latin typeface="courier new" panose="02070309020205020404" pitchFamily="49" charset="0"/>
              </a:rPr>
              <a:t>=</a:t>
            </a:r>
            <a:r>
              <a:rPr lang="en-US" b="0" i="0" dirty="0">
                <a:solidFill>
                  <a:srgbClr val="000000"/>
                </a:solidFill>
                <a:effectLst/>
                <a:latin typeface="courier new" panose="02070309020205020404" pitchFamily="49" charset="0"/>
              </a:rPr>
              <a:t> KNIGHT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u="none" strike="noStrike" cap="none" normalizeH="0" baseline="0" dirty="0">
              <a:ln>
                <a:noFill/>
              </a:ln>
              <a:solidFill>
                <a:srgbClr val="000000"/>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b="0" i="0" dirty="0">
                <a:solidFill>
                  <a:srgbClr val="222222"/>
                </a:solidFill>
                <a:effectLst/>
                <a:latin typeface="Open Sans" panose="020B0606030504020204" pitchFamily="34" charset="0"/>
              </a:rPr>
              <a:t>And now a pawn to E5:</a:t>
            </a:r>
            <a:endParaRPr lang="en-US" b="0" i="0" dirty="0">
              <a:solidFill>
                <a:srgbClr val="000000"/>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u="none" strike="noStrike" cap="none" normalizeH="0" baseline="0" dirty="0">
              <a:ln>
                <a:noFill/>
              </a:ln>
              <a:solidFill>
                <a:srgbClr val="000000"/>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rgbClr val="000000"/>
              </a:solidFill>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b="0" i="0" dirty="0">
                <a:solidFill>
                  <a:srgbClr val="000000"/>
                </a:solidFill>
                <a:effectLst/>
                <a:latin typeface="courier new" panose="02070309020205020404" pitchFamily="49" charset="0"/>
              </a:rPr>
              <a:t>board[</a:t>
            </a:r>
            <a:r>
              <a:rPr lang="en-US" b="0" i="0" dirty="0">
                <a:solidFill>
                  <a:srgbClr val="0000CD"/>
                </a:solidFill>
                <a:effectLst/>
                <a:latin typeface="courier new" panose="02070309020205020404" pitchFamily="49" charset="0"/>
              </a:rPr>
              <a:t>3</a:t>
            </a:r>
            <a:r>
              <a:rPr lang="en-US" b="0" i="0" dirty="0">
                <a:solidFill>
                  <a:srgbClr val="000000"/>
                </a:solidFill>
                <a:effectLst/>
                <a:latin typeface="courier new" panose="02070309020205020404" pitchFamily="49" charset="0"/>
              </a:rPr>
              <a:t>][</a:t>
            </a:r>
            <a:r>
              <a:rPr lang="en-US" b="0" i="0" dirty="0">
                <a:solidFill>
                  <a:srgbClr val="0000CD"/>
                </a:solidFill>
                <a:effectLst/>
                <a:latin typeface="courier new" panose="02070309020205020404" pitchFamily="49" charset="0"/>
              </a:rPr>
              <a:t>4</a:t>
            </a:r>
            <a:r>
              <a:rPr lang="en-US" b="0" i="0" dirty="0">
                <a:solidFill>
                  <a:srgbClr val="000000"/>
                </a:solidFill>
                <a:effectLst/>
                <a:latin typeface="courier new" panose="02070309020205020404" pitchFamily="49" charset="0"/>
              </a:rPr>
              <a:t>] </a:t>
            </a:r>
            <a:r>
              <a:rPr lang="en-US" b="0" i="0" dirty="0">
                <a:solidFill>
                  <a:srgbClr val="687687"/>
                </a:solidFill>
                <a:effectLst/>
                <a:latin typeface="courier new" panose="02070309020205020404" pitchFamily="49" charset="0"/>
              </a:rPr>
              <a:t>=</a:t>
            </a:r>
            <a:r>
              <a:rPr lang="en-US" b="0" i="0" dirty="0">
                <a:solidFill>
                  <a:srgbClr val="000000"/>
                </a:solidFill>
                <a:effectLst/>
                <a:latin typeface="courier new" panose="02070309020205020404" pitchFamily="49" charset="0"/>
              </a:rPr>
              <a:t> PAWN</a:t>
            </a:r>
            <a:endParaRPr kumimoji="0" lang="en-US" altLang="en-US" u="none" strike="noStrike" cap="none" normalizeH="0" baseline="0" dirty="0">
              <a:ln>
                <a:noFill/>
              </a:ln>
              <a:solidFill>
                <a:srgbClr val="000000"/>
              </a:solidFill>
              <a:latin typeface="courier new" panose="02070309020205020404" pitchFamily="49" charset="0"/>
              <a:cs typeface="Courier New" panose="02070309020205020404" pitchFamily="49" charset="0"/>
            </a:endParaRPr>
          </a:p>
          <a:p>
            <a:pPr marL="0" indent="0">
              <a:buNone/>
            </a:pPr>
            <a:endParaRPr lang="en-US" dirty="0"/>
          </a:p>
          <a:p>
            <a:pPr marL="0" indent="0">
              <a:buNone/>
            </a:pPr>
            <a:r>
              <a:rPr lang="en-US" dirty="0"/>
              <a:t>print(board)</a:t>
            </a:r>
            <a:endParaRPr lang="en-US" sz="1600" dirty="0"/>
          </a:p>
        </p:txBody>
      </p:sp>
    </p:spTree>
    <p:extLst>
      <p:ext uri="{BB962C8B-B14F-4D97-AF65-F5344CB8AC3E}">
        <p14:creationId xmlns:p14="http://schemas.microsoft.com/office/powerpoint/2010/main" val="109831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DAD2C-4929-411C-8A32-3C4F37BB181E}"/>
              </a:ext>
            </a:extLst>
          </p:cNvPr>
          <p:cNvSpPr>
            <a:spLocks noGrp="1"/>
          </p:cNvSpPr>
          <p:nvPr>
            <p:ph type="title"/>
          </p:nvPr>
        </p:nvSpPr>
        <p:spPr>
          <a:xfrm>
            <a:off x="166688" y="184151"/>
            <a:ext cx="11858624" cy="422274"/>
          </a:xfrm>
        </p:spPr>
        <p:txBody>
          <a:bodyPr>
            <a:noAutofit/>
          </a:bodyPr>
          <a:lstStyle/>
          <a:p>
            <a:r>
              <a:rPr lang="en-US" sz="2800" b="1" i="0" dirty="0">
                <a:solidFill>
                  <a:srgbClr val="264166"/>
                </a:solidFill>
                <a:effectLst/>
                <a:latin typeface="Open Sans" panose="020B0606030504020204" pitchFamily="34" charset="0"/>
              </a:rPr>
              <a:t>Lists in lists: two-dimensional arrays – continued         PE1:   3.7.1.3</a:t>
            </a:r>
            <a:endParaRPr lang="en-US" sz="2800" dirty="0"/>
          </a:p>
        </p:txBody>
      </p:sp>
      <p:sp>
        <p:nvSpPr>
          <p:cNvPr id="3" name="Content Placeholder 2">
            <a:extLst>
              <a:ext uri="{FF2B5EF4-FFF2-40B4-BE49-F238E27FC236}">
                <a16:creationId xmlns:a16="http://schemas.microsoft.com/office/drawing/2014/main" id="{B3788DF4-0765-4406-8441-3A9F35035A5A}"/>
              </a:ext>
            </a:extLst>
          </p:cNvPr>
          <p:cNvSpPr>
            <a:spLocks noGrp="1"/>
          </p:cNvSpPr>
          <p:nvPr>
            <p:ph idx="1"/>
          </p:nvPr>
        </p:nvSpPr>
        <p:spPr>
          <a:xfrm>
            <a:off x="762000" y="787400"/>
            <a:ext cx="10515600" cy="6070600"/>
          </a:xfrm>
        </p:spPr>
        <p:txBody>
          <a:bodyPr>
            <a:noAutofit/>
          </a:bodyPr>
          <a:lstStyle/>
          <a:p>
            <a:pPr marL="0" indent="0">
              <a:buNone/>
            </a:pPr>
            <a:r>
              <a:rPr lang="en-US" b="0" i="0" dirty="0">
                <a:solidFill>
                  <a:srgbClr val="222222"/>
                </a:solidFill>
                <a:effectLst/>
                <a:latin typeface="Open Sans" panose="020B0606030504020204" pitchFamily="34" charset="0"/>
              </a:rPr>
              <a:t>And now – Finish coding the 2 rows </a:t>
            </a:r>
          </a:p>
          <a:p>
            <a:pPr marL="0" indent="0">
              <a:buNone/>
            </a:pPr>
            <a:endParaRPr lang="en-US" dirty="0">
              <a:solidFill>
                <a:srgbClr val="222222"/>
              </a:solidFill>
              <a:latin typeface="Open Sans" panose="020B0606030504020204" pitchFamily="34" charset="0"/>
            </a:endParaRPr>
          </a:p>
          <a:p>
            <a:pPr marL="0" indent="0">
              <a:buNone/>
            </a:pPr>
            <a:endParaRPr lang="en-US" dirty="0"/>
          </a:p>
          <a:p>
            <a:endParaRPr lang="en-US" sz="1600" dirty="0"/>
          </a:p>
          <a:p>
            <a:endParaRPr lang="en-US" sz="1600" dirty="0"/>
          </a:p>
        </p:txBody>
      </p:sp>
      <p:pic>
        <p:nvPicPr>
          <p:cNvPr id="5" name="Picture 4">
            <a:extLst>
              <a:ext uri="{FF2B5EF4-FFF2-40B4-BE49-F238E27FC236}">
                <a16:creationId xmlns:a16="http://schemas.microsoft.com/office/drawing/2014/main" id="{BB6F961D-A3D2-4DC4-9D5D-5BBFB3E50086}"/>
              </a:ext>
            </a:extLst>
          </p:cNvPr>
          <p:cNvPicPr>
            <a:picLocks noChangeAspect="1"/>
          </p:cNvPicPr>
          <p:nvPr/>
        </p:nvPicPr>
        <p:blipFill>
          <a:blip r:embed="rId2"/>
          <a:stretch>
            <a:fillRect/>
          </a:stretch>
        </p:blipFill>
        <p:spPr>
          <a:xfrm>
            <a:off x="521243" y="2466753"/>
            <a:ext cx="11116718" cy="2541182"/>
          </a:xfrm>
          <a:prstGeom prst="rect">
            <a:avLst/>
          </a:prstGeom>
        </p:spPr>
      </p:pic>
    </p:spTree>
    <p:extLst>
      <p:ext uri="{BB962C8B-B14F-4D97-AF65-F5344CB8AC3E}">
        <p14:creationId xmlns:p14="http://schemas.microsoft.com/office/powerpoint/2010/main" val="1898127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266699" y="279647"/>
            <a:ext cx="11576481" cy="547707"/>
          </a:xfrm>
        </p:spPr>
        <p:txBody>
          <a:bodyPr>
            <a:noAutofit/>
          </a:bodyPr>
          <a:lstStyle/>
          <a:p>
            <a:pPr algn="l"/>
            <a:r>
              <a:rPr lang="en-US" sz="2400" b="1" i="0" dirty="0">
                <a:solidFill>
                  <a:srgbClr val="264166"/>
                </a:solidFill>
                <a:effectLst/>
                <a:latin typeface="Open Sans" panose="020B0606030504020204" pitchFamily="34" charset="0"/>
              </a:rPr>
              <a:t>Multidimensional nature of lists: advanced applications            </a:t>
            </a:r>
            <a:r>
              <a:rPr lang="en-US" sz="2000" b="1" i="0" dirty="0">
                <a:solidFill>
                  <a:srgbClr val="264166"/>
                </a:solidFill>
                <a:effectLst/>
                <a:latin typeface="Open Sans" panose="020B0606030504020204" pitchFamily="34" charset="0"/>
              </a:rPr>
              <a:t>PE1:   3.7.1.4</a:t>
            </a:r>
          </a:p>
        </p:txBody>
      </p:sp>
      <p:sp>
        <p:nvSpPr>
          <p:cNvPr id="3" name="Subtitle 2">
            <a:extLst>
              <a:ext uri="{FF2B5EF4-FFF2-40B4-BE49-F238E27FC236}">
                <a16:creationId xmlns:a16="http://schemas.microsoft.com/office/drawing/2014/main" id="{E5D0BF03-6339-472A-B071-3C73C66E1761}"/>
              </a:ext>
            </a:extLst>
          </p:cNvPr>
          <p:cNvSpPr>
            <a:spLocks noGrp="1"/>
          </p:cNvSpPr>
          <p:nvPr>
            <p:ph type="subTitle" idx="1"/>
          </p:nvPr>
        </p:nvSpPr>
        <p:spPr>
          <a:xfrm>
            <a:off x="408373" y="1367161"/>
            <a:ext cx="11576481" cy="5211192"/>
          </a:xfrm>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Let's go deeper into the multidimensional nature of lists. To find any element of a two-dimensional list, you have to use two </a:t>
            </a:r>
            <a:r>
              <a:rPr kumimoji="0" lang="en-US" altLang="en-US" sz="2400" b="0" i="1"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coordinates</a:t>
            </a: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a vertical one (row number)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and a horizontal one (column number).</a:t>
            </a:r>
          </a:p>
          <a:p>
            <a:pPr marL="0" marR="0" lvl="0" indent="0" algn="l" defTabSz="914400" rtl="0" eaLnBrk="0" fontAlgn="base" latinLnBrk="0" hangingPunct="0">
              <a:lnSpc>
                <a:spcPct val="100000"/>
              </a:lnSpc>
              <a:spcBef>
                <a:spcPct val="0"/>
              </a:spcBef>
              <a:spcAft>
                <a:spcPct val="0"/>
              </a:spcAft>
              <a:buClrTx/>
              <a:buSzTx/>
              <a:tabLst/>
            </a:pPr>
            <a:endPar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Imagine that you develop a piece of software for an automatic weather station. The device records the air temperature on an hourly basis and does it throughout the month. This gives you a total of 24 × 31 = 744 values. Let's try to design a list capable of storing all these results.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First, you have to decide which data type would be adequate for this application. In this case, a </a:t>
            </a:r>
            <a:r>
              <a:rPr kumimoji="0" lang="en-US" altLang="en-US" sz="24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float</a:t>
            </a: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would be best, since this thermometer is able to measure the temperature with an accuracy of 0.1 ℃.</a:t>
            </a:r>
            <a:endParaRPr kumimoji="0" lang="en-US" altLang="en-US" sz="4800" b="0" i="0" u="none" strike="noStrike" cap="none" normalizeH="0" baseline="0" dirty="0">
              <a:ln>
                <a:noFill/>
              </a:ln>
              <a:solidFill>
                <a:schemeClr val="tx1"/>
              </a:solidFill>
              <a:effectLst/>
              <a:latin typeface="Arial" panose="020B0604020202020204" pitchFamily="34" charset="0"/>
            </a:endParaRPr>
          </a:p>
          <a:p>
            <a:pPr algn="l"/>
            <a:endParaRPr lang="en-US" b="0" i="0" dirty="0">
              <a:solidFill>
                <a:srgbClr val="222222"/>
              </a:solidFill>
              <a:effectLst/>
              <a:latin typeface="Open Sans" panose="020B0606030504020204" pitchFamily="34" charset="0"/>
            </a:endParaRPr>
          </a:p>
        </p:txBody>
      </p:sp>
    </p:spTree>
    <p:extLst>
      <p:ext uri="{BB962C8B-B14F-4D97-AF65-F5344CB8AC3E}">
        <p14:creationId xmlns:p14="http://schemas.microsoft.com/office/powerpoint/2010/main" val="835781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266699" y="279647"/>
            <a:ext cx="11576481" cy="547707"/>
          </a:xfrm>
        </p:spPr>
        <p:txBody>
          <a:bodyPr>
            <a:noAutofit/>
          </a:bodyPr>
          <a:lstStyle/>
          <a:p>
            <a:pPr algn="l"/>
            <a:r>
              <a:rPr lang="en-US" sz="2400" b="1" i="0" dirty="0">
                <a:solidFill>
                  <a:srgbClr val="264166"/>
                </a:solidFill>
                <a:effectLst/>
                <a:latin typeface="Open Sans" panose="020B0606030504020204" pitchFamily="34" charset="0"/>
              </a:rPr>
              <a:t>Multidimensional nature of lists: advanced applications            </a:t>
            </a:r>
            <a:r>
              <a:rPr lang="en-US" sz="2000" b="1" i="0" dirty="0">
                <a:solidFill>
                  <a:srgbClr val="264166"/>
                </a:solidFill>
                <a:effectLst/>
                <a:latin typeface="Open Sans" panose="020B0606030504020204" pitchFamily="34" charset="0"/>
              </a:rPr>
              <a:t>PE1:   3.7.1.4</a:t>
            </a:r>
          </a:p>
        </p:txBody>
      </p:sp>
      <p:sp>
        <p:nvSpPr>
          <p:cNvPr id="4" name="Rectangle 1">
            <a:extLst>
              <a:ext uri="{FF2B5EF4-FFF2-40B4-BE49-F238E27FC236}">
                <a16:creationId xmlns:a16="http://schemas.microsoft.com/office/drawing/2014/main" id="{D3D3E119-9A6B-4362-A214-B5484363AB20}"/>
              </a:ext>
            </a:extLst>
          </p:cNvPr>
          <p:cNvSpPr>
            <a:spLocks noGrp="1" noChangeArrowheads="1"/>
          </p:cNvSpPr>
          <p:nvPr>
            <p:ph type="subTitle" idx="1"/>
          </p:nvPr>
        </p:nvSpPr>
        <p:spPr bwMode="auto">
          <a:xfrm>
            <a:off x="266699" y="1144757"/>
            <a:ext cx="11576481" cy="50601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Then you take an arbitrary decision that the rows will record the readings every hour on the hour (so the row will have 24 elements) and each of the rows will be assigned to one day of the month (let's assume that each month has 31 days, so you need 31 rows). Here's the appropriate pair of comprehensions (</a:t>
            </a:r>
            <a:r>
              <a:rPr kumimoji="0" lang="en-US" altLang="en-US"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h</a:t>
            </a:r>
            <a:r>
              <a:rPr kumimoji="0" lang="en-US" altLang="en-US"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is for hour, </a:t>
            </a:r>
            <a:r>
              <a:rPr kumimoji="0" lang="en-US" altLang="en-US"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d</a:t>
            </a:r>
            <a:r>
              <a:rPr kumimoji="0" lang="en-US" altLang="en-US"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for day):</a:t>
            </a:r>
            <a:r>
              <a:rPr kumimoji="0" lang="en-US" altLang="en-US" b="0" i="0" u="none" strike="noStrike" cap="none" normalizeH="0" baseline="0" dirty="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latin typeface="Arial" panose="020B0604020202020204" pitchFamily="34" charset="0"/>
            </a:endParaRPr>
          </a:p>
          <a:p>
            <a:pPr algn="l"/>
            <a:r>
              <a:rPr lang="en-US" b="0" i="0" dirty="0">
                <a:solidFill>
                  <a:srgbClr val="000000"/>
                </a:solidFill>
                <a:effectLst/>
                <a:latin typeface="courier new" panose="02070309020205020404" pitchFamily="49" charset="0"/>
              </a:rPr>
              <a:t>temps </a:t>
            </a:r>
            <a:r>
              <a:rPr lang="en-US" b="0" i="0" dirty="0">
                <a:solidFill>
                  <a:srgbClr val="687687"/>
                </a:solidFill>
                <a:effectLst/>
                <a:latin typeface="courier new" panose="02070309020205020404" pitchFamily="49" charset="0"/>
              </a:rPr>
              <a:t>=</a:t>
            </a:r>
            <a:r>
              <a:rPr lang="en-US" b="0" i="0" dirty="0">
                <a:solidFill>
                  <a:srgbClr val="000000"/>
                </a:solidFill>
                <a:effectLst/>
                <a:latin typeface="courier new" panose="02070309020205020404" pitchFamily="49" charset="0"/>
              </a:rPr>
              <a:t> [[</a:t>
            </a:r>
            <a:r>
              <a:rPr lang="en-US" b="0" i="0" dirty="0">
                <a:solidFill>
                  <a:srgbClr val="0000CD"/>
                </a:solidFill>
                <a:effectLst/>
                <a:latin typeface="courier new" panose="02070309020205020404" pitchFamily="49" charset="0"/>
              </a:rPr>
              <a:t>0.0</a:t>
            </a:r>
            <a:r>
              <a:rPr lang="en-US" b="0" i="0" dirty="0">
                <a:solidFill>
                  <a:srgbClr val="000000"/>
                </a:solidFill>
                <a:effectLst/>
                <a:latin typeface="courier new" panose="02070309020205020404" pitchFamily="49" charset="0"/>
              </a:rPr>
              <a:t> </a:t>
            </a:r>
            <a:r>
              <a:rPr lang="en-US" b="0" i="0" dirty="0">
                <a:solidFill>
                  <a:srgbClr val="0000FF"/>
                </a:solidFill>
                <a:effectLst/>
                <a:latin typeface="courier new" panose="02070309020205020404" pitchFamily="49" charset="0"/>
              </a:rPr>
              <a:t>for</a:t>
            </a:r>
            <a:r>
              <a:rPr lang="en-US" b="0" i="0" dirty="0">
                <a:solidFill>
                  <a:srgbClr val="000000"/>
                </a:solidFill>
                <a:effectLst/>
                <a:latin typeface="courier new" panose="02070309020205020404" pitchFamily="49" charset="0"/>
              </a:rPr>
              <a:t> h </a:t>
            </a:r>
            <a:r>
              <a:rPr lang="en-US" b="0" i="0" dirty="0">
                <a:solidFill>
                  <a:srgbClr val="0000FF"/>
                </a:solidFill>
                <a:effectLst/>
                <a:latin typeface="courier new" panose="02070309020205020404" pitchFamily="49" charset="0"/>
              </a:rPr>
              <a:t>in</a:t>
            </a:r>
            <a:r>
              <a:rPr lang="en-US" b="0" i="0" dirty="0">
                <a:solidFill>
                  <a:srgbClr val="000000"/>
                </a:solidFill>
                <a:effectLst/>
                <a:latin typeface="courier new" panose="02070309020205020404" pitchFamily="49" charset="0"/>
              </a:rPr>
              <a:t> </a:t>
            </a:r>
            <a:r>
              <a:rPr lang="en-US" b="0" i="0" dirty="0">
                <a:solidFill>
                  <a:srgbClr val="3C4C72"/>
                </a:solidFill>
                <a:effectLst/>
                <a:latin typeface="courier new" panose="02070309020205020404" pitchFamily="49" charset="0"/>
              </a:rPr>
              <a:t>range</a:t>
            </a:r>
            <a:r>
              <a:rPr lang="en-US" b="0" i="0" dirty="0">
                <a:solidFill>
                  <a:srgbClr val="000000"/>
                </a:solidFill>
                <a:effectLst/>
                <a:latin typeface="courier new" panose="02070309020205020404" pitchFamily="49" charset="0"/>
              </a:rPr>
              <a:t>(</a:t>
            </a:r>
            <a:r>
              <a:rPr lang="en-US" b="0" i="0" dirty="0">
                <a:solidFill>
                  <a:srgbClr val="0000CD"/>
                </a:solidFill>
                <a:effectLst/>
                <a:latin typeface="courier new" panose="02070309020205020404" pitchFamily="49" charset="0"/>
              </a:rPr>
              <a:t>24</a:t>
            </a:r>
            <a:r>
              <a:rPr lang="en-US" b="0" i="0" dirty="0">
                <a:solidFill>
                  <a:srgbClr val="000000"/>
                </a:solidFill>
                <a:effectLst/>
                <a:latin typeface="courier new" panose="02070309020205020404" pitchFamily="49" charset="0"/>
              </a:rPr>
              <a:t>)] </a:t>
            </a:r>
            <a:r>
              <a:rPr lang="en-US" b="0" i="0" dirty="0">
                <a:solidFill>
                  <a:srgbClr val="0000FF"/>
                </a:solidFill>
                <a:effectLst/>
                <a:latin typeface="courier new" panose="02070309020205020404" pitchFamily="49" charset="0"/>
              </a:rPr>
              <a:t>for</a:t>
            </a:r>
            <a:r>
              <a:rPr lang="en-US" b="0" i="0" dirty="0">
                <a:solidFill>
                  <a:srgbClr val="000000"/>
                </a:solidFill>
                <a:effectLst/>
                <a:latin typeface="courier new" panose="02070309020205020404" pitchFamily="49" charset="0"/>
              </a:rPr>
              <a:t> d </a:t>
            </a:r>
            <a:r>
              <a:rPr lang="en-US" b="0" i="0" dirty="0">
                <a:solidFill>
                  <a:srgbClr val="0000FF"/>
                </a:solidFill>
                <a:effectLst/>
                <a:latin typeface="courier new" panose="02070309020205020404" pitchFamily="49" charset="0"/>
              </a:rPr>
              <a:t>in</a:t>
            </a:r>
            <a:r>
              <a:rPr lang="en-US" b="0" i="0" dirty="0">
                <a:solidFill>
                  <a:srgbClr val="000000"/>
                </a:solidFill>
                <a:effectLst/>
                <a:latin typeface="courier new" panose="02070309020205020404" pitchFamily="49" charset="0"/>
              </a:rPr>
              <a:t> </a:t>
            </a:r>
            <a:r>
              <a:rPr lang="en-US" b="0" i="0" dirty="0">
                <a:solidFill>
                  <a:srgbClr val="3C4C72"/>
                </a:solidFill>
                <a:effectLst/>
                <a:latin typeface="courier new" panose="02070309020205020404" pitchFamily="49" charset="0"/>
              </a:rPr>
              <a:t>range</a:t>
            </a:r>
            <a:r>
              <a:rPr lang="en-US" b="0" i="0" dirty="0">
                <a:solidFill>
                  <a:srgbClr val="000000"/>
                </a:solidFill>
                <a:effectLst/>
                <a:latin typeface="courier new" panose="02070309020205020404" pitchFamily="49" charset="0"/>
              </a:rPr>
              <a:t>(</a:t>
            </a:r>
            <a:r>
              <a:rPr lang="en-US" b="0" i="0" dirty="0">
                <a:solidFill>
                  <a:srgbClr val="0000CD"/>
                </a:solidFill>
                <a:effectLst/>
                <a:latin typeface="courier new" panose="02070309020205020404" pitchFamily="49" charset="0"/>
              </a:rPr>
              <a:t>31</a:t>
            </a:r>
            <a:r>
              <a:rPr lang="en-US" b="0" i="0" dirty="0">
                <a:solidFill>
                  <a:srgbClr val="000000"/>
                </a:solidFill>
                <a:effectLst/>
                <a:latin typeface="courier new" panose="02070309020205020404" pitchFamily="49" charset="0"/>
              </a:rPr>
              <a:t>)] </a:t>
            </a:r>
          </a:p>
          <a:p>
            <a:br>
              <a:rPr lang="en-US" dirty="0"/>
            </a:br>
            <a:endParaRPr lang="en-US" dirty="0"/>
          </a:p>
          <a:p>
            <a:pPr algn="l"/>
            <a:br>
              <a:rPr lang="en-US" dirty="0"/>
            </a:br>
            <a:r>
              <a:rPr lang="en-US" b="0" i="0" dirty="0">
                <a:solidFill>
                  <a:srgbClr val="222222"/>
                </a:solidFill>
                <a:effectLst/>
                <a:latin typeface="Open Sans" panose="020B0606030504020204" pitchFamily="34" charset="0"/>
              </a:rPr>
              <a:t>The whole matrix is filled with zeros now. You can assume that it's updated automatically using special hardware agents. The thing you have to do is to wait for the matrix to be filled with measurements.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28664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crossword puzzle&#10;&#10;Description automatically generated">
            <a:extLst>
              <a:ext uri="{FF2B5EF4-FFF2-40B4-BE49-F238E27FC236}">
                <a16:creationId xmlns:a16="http://schemas.microsoft.com/office/drawing/2014/main" id="{84979A47-30A4-401E-9D97-BE170973D2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4253" y="0"/>
            <a:ext cx="6883494" cy="6858000"/>
          </a:xfrm>
          <a:prstGeom prst="rect">
            <a:avLst/>
          </a:prstGeom>
        </p:spPr>
      </p:pic>
    </p:spTree>
    <p:extLst>
      <p:ext uri="{BB962C8B-B14F-4D97-AF65-F5344CB8AC3E}">
        <p14:creationId xmlns:p14="http://schemas.microsoft.com/office/powerpoint/2010/main" val="1634465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266699" y="279647"/>
            <a:ext cx="11576481" cy="547707"/>
          </a:xfrm>
        </p:spPr>
        <p:txBody>
          <a:bodyPr>
            <a:noAutofit/>
          </a:bodyPr>
          <a:lstStyle/>
          <a:p>
            <a:pPr algn="l"/>
            <a:r>
              <a:rPr lang="en-US" sz="2400" b="1" i="0" dirty="0">
                <a:solidFill>
                  <a:srgbClr val="264166"/>
                </a:solidFill>
                <a:effectLst/>
                <a:latin typeface="Open Sans" panose="020B0606030504020204" pitchFamily="34" charset="0"/>
              </a:rPr>
              <a:t>Multidimensional nature of lists: advanced applications            </a:t>
            </a:r>
            <a:r>
              <a:rPr lang="en-US" sz="2000" b="1" i="0" dirty="0">
                <a:solidFill>
                  <a:srgbClr val="264166"/>
                </a:solidFill>
                <a:effectLst/>
                <a:latin typeface="Open Sans" panose="020B0606030504020204" pitchFamily="34" charset="0"/>
              </a:rPr>
              <a:t>PE1:   3.7.1.4</a:t>
            </a:r>
          </a:p>
        </p:txBody>
      </p:sp>
      <p:sp>
        <p:nvSpPr>
          <p:cNvPr id="3" name="Subtitle 2">
            <a:extLst>
              <a:ext uri="{FF2B5EF4-FFF2-40B4-BE49-F238E27FC236}">
                <a16:creationId xmlns:a16="http://schemas.microsoft.com/office/drawing/2014/main" id="{E5D0BF03-6339-472A-B071-3C73C66E1761}"/>
              </a:ext>
            </a:extLst>
          </p:cNvPr>
          <p:cNvSpPr>
            <a:spLocks noGrp="1"/>
          </p:cNvSpPr>
          <p:nvPr>
            <p:ph type="subTitle" idx="1"/>
          </p:nvPr>
        </p:nvSpPr>
        <p:spPr>
          <a:xfrm>
            <a:off x="266698" y="983889"/>
            <a:ext cx="11576481" cy="5594463"/>
          </a:xfrm>
        </p:spPr>
        <p:txBody>
          <a:bodyPr>
            <a:normAutofit fontScale="700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2600" b="0" i="0" dirty="0">
                <a:solidFill>
                  <a:srgbClr val="222222"/>
                </a:solidFill>
                <a:effectLst/>
                <a:latin typeface="Open Sans" panose="020B0606030504020204" pitchFamily="34" charset="0"/>
              </a:rPr>
              <a:t>Now it's time to determine the monthly average noon temperature. Add up all 31 readings</a:t>
            </a:r>
          </a:p>
          <a:p>
            <a:pPr marL="0" marR="0" lvl="0" indent="0" algn="l" defTabSz="914400" rtl="0" eaLnBrk="0" fontAlgn="base" latinLnBrk="0" hangingPunct="0">
              <a:lnSpc>
                <a:spcPct val="100000"/>
              </a:lnSpc>
              <a:spcBef>
                <a:spcPct val="0"/>
              </a:spcBef>
              <a:spcAft>
                <a:spcPct val="0"/>
              </a:spcAft>
              <a:buClrTx/>
              <a:buSzTx/>
              <a:buFontTx/>
              <a:buNone/>
              <a:tabLst/>
            </a:pPr>
            <a:endParaRPr lang="en-US" sz="2600" dirty="0">
              <a:solidFill>
                <a:srgbClr val="222222"/>
              </a:solidFill>
              <a:latin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600" b="0" i="0" dirty="0">
                <a:solidFill>
                  <a:srgbClr val="222222"/>
                </a:solidFill>
                <a:effectLst/>
                <a:latin typeface="Open Sans" panose="020B0606030504020204" pitchFamily="34" charset="0"/>
              </a:rPr>
              <a:t>recorded at noon and divide the sum by 31. You can assume that the midnight temperature is stored first. Here's the relevant code:</a:t>
            </a:r>
          </a:p>
          <a:p>
            <a:pPr marL="0" marR="0" lvl="0" indent="0" algn="l" defTabSz="914400" rtl="0" eaLnBrk="0" fontAlgn="base" latinLnBrk="0" hangingPunct="0">
              <a:lnSpc>
                <a:spcPct val="100000"/>
              </a:lnSpc>
              <a:spcBef>
                <a:spcPct val="0"/>
              </a:spcBef>
              <a:spcAft>
                <a:spcPct val="0"/>
              </a:spcAft>
              <a:buClrTx/>
              <a:buSzTx/>
              <a:buFontTx/>
              <a:buNone/>
              <a:tabLst/>
            </a:pPr>
            <a:endParaRPr lang="en-US" sz="2600" b="0" i="0" dirty="0">
              <a:solidFill>
                <a:srgbClr val="222222"/>
              </a:solidFill>
              <a:effectLst/>
              <a:latin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6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endParaRPr>
          </a:p>
          <a:p>
            <a:pPr algn="l"/>
            <a:r>
              <a:rPr lang="en-US" sz="2600" b="0" i="0" dirty="0">
                <a:solidFill>
                  <a:srgbClr val="000000"/>
                </a:solidFill>
                <a:effectLst/>
                <a:latin typeface="courier new" panose="02070309020205020404" pitchFamily="49" charset="0"/>
              </a:rPr>
              <a:t>temps </a:t>
            </a:r>
            <a:r>
              <a:rPr lang="en-US" sz="2600" b="0" i="0" dirty="0">
                <a:solidFill>
                  <a:srgbClr val="687687"/>
                </a:solidFill>
                <a:effectLst/>
                <a:latin typeface="courier new" panose="02070309020205020404" pitchFamily="49" charset="0"/>
              </a:rPr>
              <a:t>=</a:t>
            </a:r>
            <a:r>
              <a:rPr lang="en-US" sz="2600" b="0" i="0" dirty="0">
                <a:solidFill>
                  <a:srgbClr val="000000"/>
                </a:solidFill>
                <a:effectLst/>
                <a:latin typeface="courier new" panose="02070309020205020404" pitchFamily="49" charset="0"/>
              </a:rPr>
              <a:t> [[</a:t>
            </a:r>
            <a:r>
              <a:rPr lang="en-US" sz="2600" b="0" i="0" dirty="0">
                <a:solidFill>
                  <a:srgbClr val="0000CD"/>
                </a:solidFill>
                <a:effectLst/>
                <a:latin typeface="courier new" panose="02070309020205020404" pitchFamily="49" charset="0"/>
              </a:rPr>
              <a:t>0.0</a:t>
            </a:r>
            <a:r>
              <a:rPr lang="en-US" sz="2600" b="0" i="0" dirty="0">
                <a:solidFill>
                  <a:srgbClr val="000000"/>
                </a:solidFill>
                <a:effectLst/>
                <a:latin typeface="courier new" panose="02070309020205020404" pitchFamily="49" charset="0"/>
              </a:rPr>
              <a:t> </a:t>
            </a:r>
            <a:r>
              <a:rPr lang="en-US" sz="2600" b="0" i="0" dirty="0">
                <a:solidFill>
                  <a:srgbClr val="0000FF"/>
                </a:solidFill>
                <a:effectLst/>
                <a:latin typeface="courier new" panose="02070309020205020404" pitchFamily="49" charset="0"/>
              </a:rPr>
              <a:t>for</a:t>
            </a:r>
            <a:r>
              <a:rPr lang="en-US" sz="2600" b="0" i="0" dirty="0">
                <a:solidFill>
                  <a:srgbClr val="000000"/>
                </a:solidFill>
                <a:effectLst/>
                <a:latin typeface="courier new" panose="02070309020205020404" pitchFamily="49" charset="0"/>
              </a:rPr>
              <a:t> h </a:t>
            </a:r>
            <a:r>
              <a:rPr lang="en-US" sz="2600" b="0" i="0" dirty="0">
                <a:solidFill>
                  <a:srgbClr val="0000FF"/>
                </a:solidFill>
                <a:effectLst/>
                <a:latin typeface="courier new" panose="02070309020205020404" pitchFamily="49" charset="0"/>
              </a:rPr>
              <a:t>in</a:t>
            </a:r>
            <a:r>
              <a:rPr lang="en-US" sz="2600" b="0" i="0" dirty="0">
                <a:solidFill>
                  <a:srgbClr val="000000"/>
                </a:solidFill>
                <a:effectLst/>
                <a:latin typeface="courier new" panose="02070309020205020404" pitchFamily="49" charset="0"/>
              </a:rPr>
              <a:t> </a:t>
            </a:r>
            <a:r>
              <a:rPr lang="en-US" sz="2600" b="0" i="0" dirty="0">
                <a:solidFill>
                  <a:srgbClr val="3C4C72"/>
                </a:solidFill>
                <a:effectLst/>
                <a:latin typeface="courier new" panose="02070309020205020404" pitchFamily="49" charset="0"/>
              </a:rPr>
              <a:t>range</a:t>
            </a:r>
            <a:r>
              <a:rPr lang="en-US" sz="2600" b="0" i="0" dirty="0">
                <a:solidFill>
                  <a:srgbClr val="000000"/>
                </a:solidFill>
                <a:effectLst/>
                <a:latin typeface="courier new" panose="02070309020205020404" pitchFamily="49" charset="0"/>
              </a:rPr>
              <a:t>(</a:t>
            </a:r>
            <a:r>
              <a:rPr lang="en-US" sz="2600" b="0" i="0" dirty="0">
                <a:solidFill>
                  <a:srgbClr val="0000CD"/>
                </a:solidFill>
                <a:effectLst/>
                <a:latin typeface="courier new" panose="02070309020205020404" pitchFamily="49" charset="0"/>
              </a:rPr>
              <a:t>24</a:t>
            </a:r>
            <a:r>
              <a:rPr lang="en-US" sz="2600" b="0" i="0" dirty="0">
                <a:solidFill>
                  <a:srgbClr val="000000"/>
                </a:solidFill>
                <a:effectLst/>
                <a:latin typeface="courier new" panose="02070309020205020404" pitchFamily="49" charset="0"/>
              </a:rPr>
              <a:t>)] </a:t>
            </a:r>
            <a:r>
              <a:rPr lang="en-US" sz="2600" b="0" i="0" dirty="0">
                <a:solidFill>
                  <a:srgbClr val="0000FF"/>
                </a:solidFill>
                <a:effectLst/>
                <a:latin typeface="courier new" panose="02070309020205020404" pitchFamily="49" charset="0"/>
              </a:rPr>
              <a:t>for</a:t>
            </a:r>
            <a:r>
              <a:rPr lang="en-US" sz="2600" b="0" i="0" dirty="0">
                <a:solidFill>
                  <a:srgbClr val="000000"/>
                </a:solidFill>
                <a:effectLst/>
                <a:latin typeface="courier new" panose="02070309020205020404" pitchFamily="49" charset="0"/>
              </a:rPr>
              <a:t> d </a:t>
            </a:r>
            <a:r>
              <a:rPr lang="en-US" sz="2600" b="0" i="0" dirty="0">
                <a:solidFill>
                  <a:srgbClr val="0000FF"/>
                </a:solidFill>
                <a:effectLst/>
                <a:latin typeface="courier new" panose="02070309020205020404" pitchFamily="49" charset="0"/>
              </a:rPr>
              <a:t>in</a:t>
            </a:r>
            <a:r>
              <a:rPr lang="en-US" sz="2600" b="0" i="0" dirty="0">
                <a:solidFill>
                  <a:srgbClr val="000000"/>
                </a:solidFill>
                <a:effectLst/>
                <a:latin typeface="courier new" panose="02070309020205020404" pitchFamily="49" charset="0"/>
              </a:rPr>
              <a:t> </a:t>
            </a:r>
            <a:r>
              <a:rPr lang="en-US" sz="2600" b="0" i="0" dirty="0">
                <a:solidFill>
                  <a:srgbClr val="3C4C72"/>
                </a:solidFill>
                <a:effectLst/>
                <a:latin typeface="courier new" panose="02070309020205020404" pitchFamily="49" charset="0"/>
              </a:rPr>
              <a:t>range</a:t>
            </a:r>
            <a:r>
              <a:rPr lang="en-US" sz="2600" b="0" i="0" dirty="0">
                <a:solidFill>
                  <a:srgbClr val="000000"/>
                </a:solidFill>
                <a:effectLst/>
                <a:latin typeface="courier new" panose="02070309020205020404" pitchFamily="49" charset="0"/>
              </a:rPr>
              <a:t>(</a:t>
            </a:r>
            <a:r>
              <a:rPr lang="en-US" sz="2600" b="0" i="0" dirty="0">
                <a:solidFill>
                  <a:srgbClr val="0000CD"/>
                </a:solidFill>
                <a:effectLst/>
                <a:latin typeface="courier new" panose="02070309020205020404" pitchFamily="49" charset="0"/>
              </a:rPr>
              <a:t>31</a:t>
            </a:r>
            <a:r>
              <a:rPr lang="en-US" sz="2600" b="0" i="0" dirty="0">
                <a:solidFill>
                  <a:srgbClr val="000000"/>
                </a:solidFill>
                <a:effectLst/>
                <a:latin typeface="courier new" panose="02070309020205020404" pitchFamily="49" charset="0"/>
              </a:rPr>
              <a:t>)] </a:t>
            </a:r>
          </a:p>
          <a:p>
            <a:pPr algn="l"/>
            <a:r>
              <a:rPr lang="en-US" sz="2600" b="0" i="0" dirty="0">
                <a:solidFill>
                  <a:srgbClr val="4C886B"/>
                </a:solidFill>
                <a:effectLst/>
                <a:latin typeface="courier new" panose="02070309020205020404" pitchFamily="49" charset="0"/>
              </a:rPr>
              <a:t>#</a:t>
            </a:r>
            <a:r>
              <a:rPr lang="en-US" sz="2600" b="0" i="0" dirty="0">
                <a:solidFill>
                  <a:srgbClr val="000000"/>
                </a:solidFill>
                <a:effectLst/>
                <a:latin typeface="courier new" panose="02070309020205020404" pitchFamily="49" charset="0"/>
              </a:rPr>
              <a:t> </a:t>
            </a:r>
          </a:p>
          <a:p>
            <a:pPr algn="l"/>
            <a:r>
              <a:rPr lang="en-US" sz="2600" b="0" i="0" dirty="0">
                <a:solidFill>
                  <a:srgbClr val="4C886B"/>
                </a:solidFill>
                <a:effectLst/>
                <a:latin typeface="courier new" panose="02070309020205020404" pitchFamily="49" charset="0"/>
              </a:rPr>
              <a:t># The matrix is magically updated here.</a:t>
            </a:r>
            <a:r>
              <a:rPr lang="en-US" sz="2600" b="0" i="0" dirty="0">
                <a:solidFill>
                  <a:srgbClr val="000000"/>
                </a:solidFill>
                <a:effectLst/>
                <a:latin typeface="courier new" panose="02070309020205020404" pitchFamily="49" charset="0"/>
              </a:rPr>
              <a:t> </a:t>
            </a:r>
          </a:p>
          <a:p>
            <a:pPr algn="l"/>
            <a:r>
              <a:rPr lang="en-US" sz="2600" b="0" i="0" dirty="0">
                <a:solidFill>
                  <a:srgbClr val="4C886B"/>
                </a:solidFill>
                <a:effectLst/>
                <a:latin typeface="courier new" panose="02070309020205020404" pitchFamily="49" charset="0"/>
              </a:rPr>
              <a:t>#</a:t>
            </a:r>
            <a:r>
              <a:rPr lang="en-US" sz="2600" b="0" i="0" dirty="0">
                <a:solidFill>
                  <a:srgbClr val="000000"/>
                </a:solidFill>
                <a:effectLst/>
                <a:latin typeface="courier new" panose="02070309020205020404" pitchFamily="49" charset="0"/>
              </a:rPr>
              <a:t> </a:t>
            </a:r>
          </a:p>
          <a:p>
            <a:pPr algn="l"/>
            <a:r>
              <a:rPr lang="en-US" sz="2600" b="0" i="0" dirty="0">
                <a:solidFill>
                  <a:srgbClr val="000000"/>
                </a:solidFill>
                <a:effectLst/>
                <a:latin typeface="courier new" panose="02070309020205020404" pitchFamily="49" charset="0"/>
              </a:rPr>
              <a:t>total </a:t>
            </a:r>
            <a:r>
              <a:rPr lang="en-US" sz="2600" b="0" i="0" dirty="0">
                <a:solidFill>
                  <a:srgbClr val="687687"/>
                </a:solidFill>
                <a:effectLst/>
                <a:latin typeface="courier new" panose="02070309020205020404" pitchFamily="49" charset="0"/>
              </a:rPr>
              <a:t>=</a:t>
            </a:r>
            <a:r>
              <a:rPr lang="en-US" sz="2600" b="0" i="0" dirty="0">
                <a:solidFill>
                  <a:srgbClr val="000000"/>
                </a:solidFill>
                <a:effectLst/>
                <a:latin typeface="courier new" panose="02070309020205020404" pitchFamily="49" charset="0"/>
              </a:rPr>
              <a:t> </a:t>
            </a:r>
            <a:r>
              <a:rPr lang="en-US" sz="2600" b="0" i="0" dirty="0">
                <a:solidFill>
                  <a:srgbClr val="0000CD"/>
                </a:solidFill>
                <a:effectLst/>
                <a:latin typeface="courier new" panose="02070309020205020404" pitchFamily="49" charset="0"/>
              </a:rPr>
              <a:t>0.0</a:t>
            </a:r>
            <a:r>
              <a:rPr lang="en-US" sz="2600" b="0" i="0" dirty="0">
                <a:solidFill>
                  <a:srgbClr val="000000"/>
                </a:solidFill>
                <a:effectLst/>
                <a:latin typeface="courier new" panose="02070309020205020404" pitchFamily="49" charset="0"/>
              </a:rPr>
              <a:t> </a:t>
            </a:r>
          </a:p>
          <a:p>
            <a:pPr algn="l"/>
            <a:r>
              <a:rPr lang="en-US" sz="2600" b="0" i="0" dirty="0">
                <a:solidFill>
                  <a:srgbClr val="0000FF"/>
                </a:solidFill>
                <a:effectLst/>
                <a:latin typeface="courier new" panose="02070309020205020404" pitchFamily="49" charset="0"/>
              </a:rPr>
              <a:t>for</a:t>
            </a:r>
            <a:r>
              <a:rPr lang="en-US" sz="2600" b="0" i="0" dirty="0">
                <a:solidFill>
                  <a:srgbClr val="000000"/>
                </a:solidFill>
                <a:effectLst/>
                <a:latin typeface="courier new" panose="02070309020205020404" pitchFamily="49" charset="0"/>
              </a:rPr>
              <a:t> day </a:t>
            </a:r>
            <a:r>
              <a:rPr lang="en-US" sz="2600" b="0" i="0" dirty="0">
                <a:solidFill>
                  <a:srgbClr val="0000FF"/>
                </a:solidFill>
                <a:effectLst/>
                <a:latin typeface="courier new" panose="02070309020205020404" pitchFamily="49" charset="0"/>
              </a:rPr>
              <a:t>in</a:t>
            </a:r>
            <a:r>
              <a:rPr lang="en-US" sz="2600" b="0" i="0" dirty="0">
                <a:solidFill>
                  <a:srgbClr val="000000"/>
                </a:solidFill>
                <a:effectLst/>
                <a:latin typeface="courier new" panose="02070309020205020404" pitchFamily="49" charset="0"/>
              </a:rPr>
              <a:t> temps: </a:t>
            </a:r>
          </a:p>
          <a:p>
            <a:pPr algn="l"/>
            <a:r>
              <a:rPr lang="en-US" sz="2600" b="0" i="0" dirty="0">
                <a:solidFill>
                  <a:srgbClr val="000000"/>
                </a:solidFill>
                <a:effectLst/>
                <a:latin typeface="courier new" panose="02070309020205020404" pitchFamily="49" charset="0"/>
              </a:rPr>
              <a:t>total </a:t>
            </a:r>
            <a:r>
              <a:rPr lang="en-US" sz="2600" b="0" i="0" dirty="0">
                <a:solidFill>
                  <a:srgbClr val="687687"/>
                </a:solidFill>
                <a:effectLst/>
                <a:latin typeface="courier new" panose="02070309020205020404" pitchFamily="49" charset="0"/>
              </a:rPr>
              <a:t>+=</a:t>
            </a:r>
            <a:r>
              <a:rPr lang="en-US" sz="2600" b="0" i="0" dirty="0">
                <a:solidFill>
                  <a:srgbClr val="000000"/>
                </a:solidFill>
                <a:effectLst/>
                <a:latin typeface="courier new" panose="02070309020205020404" pitchFamily="49" charset="0"/>
              </a:rPr>
              <a:t> day[</a:t>
            </a:r>
            <a:r>
              <a:rPr lang="en-US" sz="2600" b="0" i="0" dirty="0">
                <a:solidFill>
                  <a:srgbClr val="0000CD"/>
                </a:solidFill>
                <a:effectLst/>
                <a:latin typeface="courier new" panose="02070309020205020404" pitchFamily="49" charset="0"/>
              </a:rPr>
              <a:t>11</a:t>
            </a:r>
            <a:r>
              <a:rPr lang="en-US" sz="2600" b="0" i="0" dirty="0">
                <a:solidFill>
                  <a:srgbClr val="000000"/>
                </a:solidFill>
                <a:effectLst/>
                <a:latin typeface="courier new" panose="02070309020205020404" pitchFamily="49" charset="0"/>
              </a:rPr>
              <a:t>] </a:t>
            </a:r>
          </a:p>
          <a:p>
            <a:pPr algn="l"/>
            <a:r>
              <a:rPr lang="en-US" sz="2600" b="0" i="0" dirty="0">
                <a:solidFill>
                  <a:srgbClr val="000000"/>
                </a:solidFill>
                <a:effectLst/>
                <a:latin typeface="courier new" panose="02070309020205020404" pitchFamily="49" charset="0"/>
              </a:rPr>
              <a:t>average </a:t>
            </a:r>
            <a:r>
              <a:rPr lang="en-US" sz="2600" b="0" i="0" dirty="0">
                <a:solidFill>
                  <a:srgbClr val="687687"/>
                </a:solidFill>
                <a:effectLst/>
                <a:latin typeface="courier new" panose="02070309020205020404" pitchFamily="49" charset="0"/>
              </a:rPr>
              <a:t>=</a:t>
            </a:r>
            <a:r>
              <a:rPr lang="en-US" sz="2600" b="0" i="0" dirty="0">
                <a:solidFill>
                  <a:srgbClr val="000000"/>
                </a:solidFill>
                <a:effectLst/>
                <a:latin typeface="courier new" panose="02070309020205020404" pitchFamily="49" charset="0"/>
              </a:rPr>
              <a:t> total </a:t>
            </a:r>
            <a:r>
              <a:rPr lang="en-US" sz="2600" b="0" i="0" dirty="0">
                <a:solidFill>
                  <a:srgbClr val="687687"/>
                </a:solidFill>
                <a:effectLst/>
                <a:latin typeface="courier new" panose="02070309020205020404" pitchFamily="49" charset="0"/>
              </a:rPr>
              <a:t>/</a:t>
            </a:r>
            <a:r>
              <a:rPr lang="en-US" sz="2600" b="0" i="0" dirty="0">
                <a:solidFill>
                  <a:srgbClr val="000000"/>
                </a:solidFill>
                <a:effectLst/>
                <a:latin typeface="courier new" panose="02070309020205020404" pitchFamily="49" charset="0"/>
              </a:rPr>
              <a:t> </a:t>
            </a:r>
            <a:r>
              <a:rPr lang="en-US" sz="2600" b="0" i="0" dirty="0">
                <a:solidFill>
                  <a:srgbClr val="0000CD"/>
                </a:solidFill>
                <a:effectLst/>
                <a:latin typeface="courier new" panose="02070309020205020404" pitchFamily="49" charset="0"/>
              </a:rPr>
              <a:t>31</a:t>
            </a:r>
            <a:r>
              <a:rPr lang="en-US" sz="2600" b="0" i="0" dirty="0">
                <a:solidFill>
                  <a:srgbClr val="000000"/>
                </a:solidFill>
                <a:effectLst/>
                <a:latin typeface="courier new" panose="02070309020205020404" pitchFamily="49" charset="0"/>
              </a:rPr>
              <a:t> </a:t>
            </a:r>
          </a:p>
          <a:p>
            <a:pPr algn="l"/>
            <a:r>
              <a:rPr lang="en-US" sz="2600" b="0" i="0" dirty="0">
                <a:solidFill>
                  <a:srgbClr val="0000FF"/>
                </a:solidFill>
                <a:effectLst/>
                <a:latin typeface="courier new" panose="02070309020205020404" pitchFamily="49" charset="0"/>
              </a:rPr>
              <a:t>print</a:t>
            </a:r>
            <a:r>
              <a:rPr lang="en-US" sz="2600" b="0" i="0" dirty="0">
                <a:solidFill>
                  <a:srgbClr val="000000"/>
                </a:solidFill>
                <a:effectLst/>
                <a:latin typeface="courier new" panose="02070309020205020404" pitchFamily="49" charset="0"/>
              </a:rPr>
              <a:t>(</a:t>
            </a:r>
            <a:r>
              <a:rPr lang="en-US" sz="2600" b="0" i="0" dirty="0">
                <a:solidFill>
                  <a:srgbClr val="036A07"/>
                </a:solidFill>
                <a:effectLst/>
                <a:latin typeface="courier new" panose="02070309020205020404" pitchFamily="49" charset="0"/>
              </a:rPr>
              <a:t>"Average temperature at noon:"</a:t>
            </a:r>
            <a:r>
              <a:rPr lang="en-US" sz="2600" b="0" i="0" dirty="0">
                <a:solidFill>
                  <a:srgbClr val="000000"/>
                </a:solidFill>
                <a:effectLst/>
                <a:latin typeface="courier new" panose="02070309020205020404" pitchFamily="49" charset="0"/>
              </a:rPr>
              <a:t>, average)</a:t>
            </a:r>
          </a:p>
          <a:p>
            <a:pPr algn="l"/>
            <a:endParaRPr lang="en-US" sz="2600" dirty="0">
              <a:solidFill>
                <a:srgbClr val="000000"/>
              </a:solidFill>
              <a:latin typeface="courier new" panose="02070309020205020404" pitchFamily="49" charset="0"/>
            </a:endParaRPr>
          </a:p>
          <a:p>
            <a:pPr algn="l"/>
            <a:r>
              <a:rPr kumimoji="0" lang="en-US" altLang="en-US" sz="26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Note: the </a:t>
            </a:r>
            <a:r>
              <a:rPr kumimoji="0" lang="en-US" altLang="en-US" sz="2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day</a:t>
            </a:r>
            <a:r>
              <a:rPr kumimoji="0" lang="en-US" altLang="en-US" sz="26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variable used by the </a:t>
            </a:r>
            <a:r>
              <a:rPr kumimoji="0" lang="en-US" altLang="en-US" sz="2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for</a:t>
            </a:r>
            <a:r>
              <a:rPr kumimoji="0" lang="en-US" altLang="en-US" sz="26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loop is not a scalar - each pass trough the </a:t>
            </a:r>
            <a:r>
              <a:rPr kumimoji="0" lang="en-US" altLang="en-US" sz="2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temps</a:t>
            </a:r>
            <a:r>
              <a:rPr kumimoji="0" lang="en-US" altLang="en-US" sz="26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matrix assigns it</a:t>
            </a:r>
          </a:p>
          <a:p>
            <a:pPr algn="l"/>
            <a:r>
              <a:rPr kumimoji="0" lang="en-US" altLang="en-US" sz="26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with the subsequent rows of the matrix; hence, it's a list. It has to be indexed with </a:t>
            </a:r>
            <a:r>
              <a:rPr kumimoji="0" lang="en-US" altLang="en-US" sz="2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11</a:t>
            </a:r>
            <a:r>
              <a:rPr kumimoji="0" lang="en-US" altLang="en-US" sz="26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to access the</a:t>
            </a:r>
          </a:p>
          <a:p>
            <a:pPr algn="l"/>
            <a:r>
              <a:rPr kumimoji="0" lang="en-US" altLang="en-US" sz="26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temperature value measured at noon.</a:t>
            </a:r>
            <a:r>
              <a:rPr kumimoji="0" lang="en-US" altLang="en-US" sz="2600" b="0" i="0" u="none" strike="noStrike" cap="none" normalizeH="0" baseline="0" dirty="0">
                <a:ln>
                  <a:noFill/>
                </a:ln>
                <a:solidFill>
                  <a:schemeClr val="tx1"/>
                </a:solidFill>
                <a:effectLst/>
              </a:rPr>
              <a:t> </a:t>
            </a:r>
            <a:endParaRPr kumimoji="0" lang="en-US" altLang="en-US" sz="2600" b="0" i="0" u="none" strike="noStrike" cap="none" normalizeH="0" baseline="0" dirty="0">
              <a:ln>
                <a:noFill/>
              </a:ln>
              <a:solidFill>
                <a:schemeClr val="tx1"/>
              </a:solidFill>
              <a:effectLst/>
              <a:latin typeface="Arial" panose="020B0604020202020204" pitchFamily="34" charset="0"/>
            </a:endParaRPr>
          </a:p>
          <a:p>
            <a:pPr algn="l"/>
            <a:endParaRPr lang="en-US" b="0" i="0" dirty="0">
              <a:solidFill>
                <a:srgbClr val="000000"/>
              </a:solidFill>
              <a:effectLst/>
              <a:latin typeface="courier new" panose="02070309020205020404" pitchFamily="49" charset="0"/>
            </a:endParaRPr>
          </a:p>
          <a:p>
            <a:pPr algn="l"/>
            <a:endParaRPr lang="en-US" b="0" i="0" dirty="0">
              <a:solidFill>
                <a:srgbClr val="222222"/>
              </a:solidFill>
              <a:effectLst/>
              <a:latin typeface="Open Sans" panose="020B0606030504020204" pitchFamily="34" charset="0"/>
            </a:endParaRPr>
          </a:p>
          <a:p>
            <a:pPr algn="l"/>
            <a:endParaRPr lang="en-US" b="0" i="0" dirty="0">
              <a:solidFill>
                <a:srgbClr val="222222"/>
              </a:solidFill>
              <a:effectLst/>
              <a:latin typeface="Open Sans" panose="020B0606030504020204" pitchFamily="34" charset="0"/>
            </a:endParaRPr>
          </a:p>
          <a:p>
            <a:pPr algn="l"/>
            <a:endParaRPr lang="en-US" b="0" i="0" dirty="0">
              <a:solidFill>
                <a:srgbClr val="222222"/>
              </a:solidFill>
              <a:effectLst/>
              <a:latin typeface="Open Sans" panose="020B0606030504020204" pitchFamily="34" charset="0"/>
            </a:endParaRPr>
          </a:p>
          <a:p>
            <a:pPr algn="l"/>
            <a:endParaRPr lang="en-US" b="0" i="0" dirty="0">
              <a:solidFill>
                <a:srgbClr val="222222"/>
              </a:solidFill>
              <a:effectLst/>
              <a:latin typeface="Open Sans" panose="020B0606030504020204" pitchFamily="34" charset="0"/>
            </a:endParaRPr>
          </a:p>
        </p:txBody>
      </p:sp>
    </p:spTree>
    <p:extLst>
      <p:ext uri="{BB962C8B-B14F-4D97-AF65-F5344CB8AC3E}">
        <p14:creationId xmlns:p14="http://schemas.microsoft.com/office/powerpoint/2010/main" val="1164156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266699" y="279647"/>
            <a:ext cx="11576481" cy="547707"/>
          </a:xfrm>
        </p:spPr>
        <p:txBody>
          <a:bodyPr>
            <a:noAutofit/>
          </a:bodyPr>
          <a:lstStyle/>
          <a:p>
            <a:pPr algn="l"/>
            <a:r>
              <a:rPr lang="en-US" sz="2400" b="1" i="0" dirty="0">
                <a:solidFill>
                  <a:srgbClr val="264166"/>
                </a:solidFill>
                <a:effectLst/>
                <a:latin typeface="Open Sans" panose="020B0606030504020204" pitchFamily="34" charset="0"/>
              </a:rPr>
              <a:t>Multidimensional nature of lists: advanced applications            </a:t>
            </a:r>
            <a:r>
              <a:rPr lang="en-US" sz="2000" b="1" i="0" dirty="0">
                <a:solidFill>
                  <a:srgbClr val="264166"/>
                </a:solidFill>
                <a:effectLst/>
                <a:latin typeface="Open Sans" panose="020B0606030504020204" pitchFamily="34" charset="0"/>
              </a:rPr>
              <a:t>PE1:   3.7.1.4</a:t>
            </a:r>
          </a:p>
        </p:txBody>
      </p:sp>
      <p:sp>
        <p:nvSpPr>
          <p:cNvPr id="3" name="Subtitle 2">
            <a:extLst>
              <a:ext uri="{FF2B5EF4-FFF2-40B4-BE49-F238E27FC236}">
                <a16:creationId xmlns:a16="http://schemas.microsoft.com/office/drawing/2014/main" id="{E5D0BF03-6339-472A-B071-3C73C66E1761}"/>
              </a:ext>
            </a:extLst>
          </p:cNvPr>
          <p:cNvSpPr>
            <a:spLocks noGrp="1"/>
          </p:cNvSpPr>
          <p:nvPr>
            <p:ph type="subTitle" idx="1"/>
          </p:nvPr>
        </p:nvSpPr>
        <p:spPr>
          <a:xfrm>
            <a:off x="266698" y="983889"/>
            <a:ext cx="11576481" cy="5594463"/>
          </a:xfrm>
        </p:spPr>
        <p:txBody>
          <a:bodyPr>
            <a:normAutofit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2000" b="0" i="0" dirty="0">
                <a:solidFill>
                  <a:srgbClr val="222222"/>
                </a:solidFill>
                <a:effectLst/>
                <a:latin typeface="Open Sans" panose="020B0606030504020204" pitchFamily="34" charset="0"/>
              </a:rPr>
              <a:t>Now find the highest temperature during the whole month - see the code:</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a:solidFill>
                <a:srgbClr val="222222"/>
              </a:solidFill>
              <a:latin typeface="Open Sans" panose="020B0606030504020204" pitchFamily="34" charset="0"/>
            </a:endParaRPr>
          </a:p>
          <a:p>
            <a:pPr algn="l"/>
            <a:r>
              <a:rPr lang="en-US" sz="1600" b="0" i="0" dirty="0">
                <a:solidFill>
                  <a:srgbClr val="000000"/>
                </a:solidFill>
                <a:effectLst/>
                <a:latin typeface="courier new" panose="02070309020205020404" pitchFamily="49" charset="0"/>
              </a:rPr>
              <a:t>temps </a:t>
            </a:r>
            <a:r>
              <a:rPr lang="en-US" sz="1600" b="0" i="0" dirty="0">
                <a:solidFill>
                  <a:srgbClr val="687687"/>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a:t>
            </a:r>
            <a:r>
              <a:rPr lang="en-US" sz="1600" b="0" i="0" dirty="0">
                <a:solidFill>
                  <a:srgbClr val="0000CD"/>
                </a:solidFill>
                <a:effectLst/>
                <a:latin typeface="courier new" panose="02070309020205020404" pitchFamily="49" charset="0"/>
              </a:rPr>
              <a:t>0.0</a:t>
            </a:r>
            <a:r>
              <a:rPr lang="en-US" sz="1600" b="0" i="0" dirty="0">
                <a:solidFill>
                  <a:srgbClr val="000000"/>
                </a:solidFill>
                <a:effectLst/>
                <a:latin typeface="courier new" panose="02070309020205020404" pitchFamily="49" charset="0"/>
              </a:rPr>
              <a:t> </a:t>
            </a:r>
            <a:r>
              <a:rPr lang="en-US" sz="1600" b="0" i="0" dirty="0">
                <a:solidFill>
                  <a:srgbClr val="0000FF"/>
                </a:solidFill>
                <a:effectLst/>
                <a:latin typeface="courier new" panose="02070309020205020404" pitchFamily="49" charset="0"/>
              </a:rPr>
              <a:t>for</a:t>
            </a:r>
            <a:r>
              <a:rPr lang="en-US" sz="1600" b="0" i="0" dirty="0">
                <a:solidFill>
                  <a:srgbClr val="000000"/>
                </a:solidFill>
                <a:effectLst/>
                <a:latin typeface="courier new" panose="02070309020205020404" pitchFamily="49" charset="0"/>
              </a:rPr>
              <a:t> h </a:t>
            </a:r>
            <a:r>
              <a:rPr lang="en-US" sz="1600" b="0" i="0" dirty="0">
                <a:solidFill>
                  <a:srgbClr val="0000FF"/>
                </a:solidFill>
                <a:effectLst/>
                <a:latin typeface="courier new" panose="02070309020205020404" pitchFamily="49" charset="0"/>
              </a:rPr>
              <a:t>in</a:t>
            </a:r>
            <a:r>
              <a:rPr lang="en-US" sz="1600" b="0" i="0" dirty="0">
                <a:solidFill>
                  <a:srgbClr val="000000"/>
                </a:solidFill>
                <a:effectLst/>
                <a:latin typeface="courier new" panose="02070309020205020404" pitchFamily="49" charset="0"/>
              </a:rPr>
              <a:t> </a:t>
            </a:r>
            <a:r>
              <a:rPr lang="en-US" sz="1600" b="0" i="0" dirty="0">
                <a:solidFill>
                  <a:srgbClr val="3C4C72"/>
                </a:solidFill>
                <a:effectLst/>
                <a:latin typeface="courier new" panose="02070309020205020404" pitchFamily="49" charset="0"/>
              </a:rPr>
              <a:t>range</a:t>
            </a:r>
            <a:r>
              <a:rPr lang="en-US" sz="1600" b="0" i="0" dirty="0">
                <a:solidFill>
                  <a:srgbClr val="000000"/>
                </a:solidFill>
                <a:effectLst/>
                <a:latin typeface="courier new" panose="02070309020205020404" pitchFamily="49" charset="0"/>
              </a:rPr>
              <a:t>(</a:t>
            </a:r>
            <a:r>
              <a:rPr lang="en-US" sz="1600" b="0" i="0" dirty="0">
                <a:solidFill>
                  <a:srgbClr val="0000CD"/>
                </a:solidFill>
                <a:effectLst/>
                <a:latin typeface="courier new" panose="02070309020205020404" pitchFamily="49" charset="0"/>
              </a:rPr>
              <a:t>24</a:t>
            </a:r>
            <a:r>
              <a:rPr lang="en-US" sz="1600" b="0" i="0" dirty="0">
                <a:solidFill>
                  <a:srgbClr val="000000"/>
                </a:solidFill>
                <a:effectLst/>
                <a:latin typeface="courier new" panose="02070309020205020404" pitchFamily="49" charset="0"/>
              </a:rPr>
              <a:t>)] </a:t>
            </a:r>
            <a:r>
              <a:rPr lang="en-US" sz="1600" b="0" i="0" dirty="0">
                <a:solidFill>
                  <a:srgbClr val="0000FF"/>
                </a:solidFill>
                <a:effectLst/>
                <a:latin typeface="courier new" panose="02070309020205020404" pitchFamily="49" charset="0"/>
              </a:rPr>
              <a:t>for</a:t>
            </a:r>
            <a:r>
              <a:rPr lang="en-US" sz="1600" b="0" i="0" dirty="0">
                <a:solidFill>
                  <a:srgbClr val="000000"/>
                </a:solidFill>
                <a:effectLst/>
                <a:latin typeface="courier new" panose="02070309020205020404" pitchFamily="49" charset="0"/>
              </a:rPr>
              <a:t> d </a:t>
            </a:r>
            <a:r>
              <a:rPr lang="en-US" sz="1600" b="0" i="0" dirty="0">
                <a:solidFill>
                  <a:srgbClr val="0000FF"/>
                </a:solidFill>
                <a:effectLst/>
                <a:latin typeface="courier new" panose="02070309020205020404" pitchFamily="49" charset="0"/>
              </a:rPr>
              <a:t>in</a:t>
            </a:r>
            <a:r>
              <a:rPr lang="en-US" sz="1600" b="0" i="0" dirty="0">
                <a:solidFill>
                  <a:srgbClr val="000000"/>
                </a:solidFill>
                <a:effectLst/>
                <a:latin typeface="courier new" panose="02070309020205020404" pitchFamily="49" charset="0"/>
              </a:rPr>
              <a:t> </a:t>
            </a:r>
            <a:r>
              <a:rPr lang="en-US" sz="1600" b="0" i="0" dirty="0">
                <a:solidFill>
                  <a:srgbClr val="3C4C72"/>
                </a:solidFill>
                <a:effectLst/>
                <a:latin typeface="courier new" panose="02070309020205020404" pitchFamily="49" charset="0"/>
              </a:rPr>
              <a:t>range</a:t>
            </a:r>
            <a:r>
              <a:rPr lang="en-US" sz="1600" b="0" i="0" dirty="0">
                <a:solidFill>
                  <a:srgbClr val="000000"/>
                </a:solidFill>
                <a:effectLst/>
                <a:latin typeface="courier new" panose="02070309020205020404" pitchFamily="49" charset="0"/>
              </a:rPr>
              <a:t>(</a:t>
            </a:r>
            <a:r>
              <a:rPr lang="en-US" sz="1600" b="0" i="0" dirty="0">
                <a:solidFill>
                  <a:srgbClr val="0000CD"/>
                </a:solidFill>
                <a:effectLst/>
                <a:latin typeface="courier new" panose="02070309020205020404" pitchFamily="49" charset="0"/>
              </a:rPr>
              <a:t>31</a:t>
            </a:r>
            <a:r>
              <a:rPr lang="en-US" sz="1600" b="0" i="0" dirty="0">
                <a:solidFill>
                  <a:srgbClr val="000000"/>
                </a:solidFill>
                <a:effectLst/>
                <a:latin typeface="courier new" panose="02070309020205020404" pitchFamily="49" charset="0"/>
              </a:rPr>
              <a:t>)] </a:t>
            </a:r>
          </a:p>
          <a:p>
            <a:pPr algn="l"/>
            <a:r>
              <a:rPr lang="en-US" sz="1600" b="0" i="0" dirty="0">
                <a:solidFill>
                  <a:srgbClr val="4C886B"/>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a:t>
            </a:r>
          </a:p>
          <a:p>
            <a:pPr algn="l"/>
            <a:r>
              <a:rPr lang="en-US" sz="1600" b="0" i="0" dirty="0">
                <a:solidFill>
                  <a:srgbClr val="4C886B"/>
                </a:solidFill>
                <a:effectLst/>
                <a:latin typeface="courier new" panose="02070309020205020404" pitchFamily="49" charset="0"/>
              </a:rPr>
              <a:t># The matrix is magically updated here.</a:t>
            </a:r>
            <a:r>
              <a:rPr lang="en-US" sz="1600" b="0" i="0" dirty="0">
                <a:solidFill>
                  <a:srgbClr val="000000"/>
                </a:solidFill>
                <a:effectLst/>
                <a:latin typeface="courier new" panose="02070309020205020404" pitchFamily="49" charset="0"/>
              </a:rPr>
              <a:t> </a:t>
            </a:r>
          </a:p>
          <a:p>
            <a:pPr algn="l"/>
            <a:r>
              <a:rPr lang="en-US" sz="1600" b="0" i="0" dirty="0">
                <a:solidFill>
                  <a:srgbClr val="4C886B"/>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a:t>
            </a:r>
          </a:p>
          <a:p>
            <a:pPr algn="l"/>
            <a:r>
              <a:rPr lang="en-US" sz="1600" b="0" i="0" dirty="0">
                <a:solidFill>
                  <a:srgbClr val="000000"/>
                </a:solidFill>
                <a:effectLst/>
                <a:latin typeface="courier new" panose="02070309020205020404" pitchFamily="49" charset="0"/>
              </a:rPr>
              <a:t>highest </a:t>
            </a:r>
            <a:r>
              <a:rPr lang="en-US" sz="1600" b="0" i="0" dirty="0">
                <a:solidFill>
                  <a:srgbClr val="687687"/>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a:t>
            </a:r>
            <a:r>
              <a:rPr lang="en-US" sz="1600" b="0" i="0" dirty="0">
                <a:solidFill>
                  <a:srgbClr val="687687"/>
                </a:solidFill>
                <a:effectLst/>
                <a:latin typeface="courier new" panose="02070309020205020404" pitchFamily="49" charset="0"/>
              </a:rPr>
              <a:t>-</a:t>
            </a:r>
            <a:r>
              <a:rPr lang="en-US" sz="1600" b="0" i="0" dirty="0">
                <a:solidFill>
                  <a:srgbClr val="0000CD"/>
                </a:solidFill>
                <a:effectLst/>
                <a:latin typeface="courier new" panose="02070309020205020404" pitchFamily="49" charset="0"/>
              </a:rPr>
              <a:t>100.0</a:t>
            </a:r>
            <a:r>
              <a:rPr lang="en-US" sz="1600" b="0" i="0" dirty="0">
                <a:solidFill>
                  <a:srgbClr val="000000"/>
                </a:solidFill>
                <a:effectLst/>
                <a:latin typeface="courier new" panose="02070309020205020404" pitchFamily="49" charset="0"/>
              </a:rPr>
              <a:t> </a:t>
            </a:r>
          </a:p>
          <a:p>
            <a:pPr algn="l"/>
            <a:r>
              <a:rPr lang="en-US" sz="1600" b="0" i="0" dirty="0">
                <a:solidFill>
                  <a:srgbClr val="0000FF"/>
                </a:solidFill>
                <a:effectLst/>
                <a:latin typeface="courier new" panose="02070309020205020404" pitchFamily="49" charset="0"/>
              </a:rPr>
              <a:t>for</a:t>
            </a:r>
            <a:r>
              <a:rPr lang="en-US" sz="1600" b="0" i="0" dirty="0">
                <a:solidFill>
                  <a:srgbClr val="000000"/>
                </a:solidFill>
                <a:effectLst/>
                <a:latin typeface="courier new" panose="02070309020205020404" pitchFamily="49" charset="0"/>
              </a:rPr>
              <a:t> day </a:t>
            </a:r>
            <a:r>
              <a:rPr lang="en-US" sz="1600" b="0" i="0" dirty="0">
                <a:solidFill>
                  <a:srgbClr val="0000FF"/>
                </a:solidFill>
                <a:effectLst/>
                <a:latin typeface="courier new" panose="02070309020205020404" pitchFamily="49" charset="0"/>
              </a:rPr>
              <a:t>in</a:t>
            </a:r>
            <a:r>
              <a:rPr lang="en-US" sz="1600" b="0" i="0" dirty="0">
                <a:solidFill>
                  <a:srgbClr val="000000"/>
                </a:solidFill>
                <a:effectLst/>
                <a:latin typeface="courier new" panose="02070309020205020404" pitchFamily="49" charset="0"/>
              </a:rPr>
              <a:t> temps: </a:t>
            </a:r>
          </a:p>
          <a:p>
            <a:pPr algn="l"/>
            <a:r>
              <a:rPr lang="en-US" sz="1600" b="0" i="0" dirty="0">
                <a:solidFill>
                  <a:srgbClr val="0000FF"/>
                </a:solidFill>
                <a:effectLst/>
                <a:latin typeface="courier new" panose="02070309020205020404" pitchFamily="49" charset="0"/>
              </a:rPr>
              <a:t>for</a:t>
            </a:r>
            <a:r>
              <a:rPr lang="en-US" sz="1600" b="0" i="0" dirty="0">
                <a:solidFill>
                  <a:srgbClr val="000000"/>
                </a:solidFill>
                <a:effectLst/>
                <a:latin typeface="courier new" panose="02070309020205020404" pitchFamily="49" charset="0"/>
              </a:rPr>
              <a:t> temp </a:t>
            </a:r>
            <a:r>
              <a:rPr lang="en-US" sz="1600" b="0" i="0" dirty="0">
                <a:solidFill>
                  <a:srgbClr val="0000FF"/>
                </a:solidFill>
                <a:effectLst/>
                <a:latin typeface="courier new" panose="02070309020205020404" pitchFamily="49" charset="0"/>
              </a:rPr>
              <a:t>in</a:t>
            </a:r>
            <a:r>
              <a:rPr lang="en-US" sz="1600" b="0" i="0" dirty="0">
                <a:solidFill>
                  <a:srgbClr val="000000"/>
                </a:solidFill>
                <a:effectLst/>
                <a:latin typeface="courier new" panose="02070309020205020404" pitchFamily="49" charset="0"/>
              </a:rPr>
              <a:t> day: </a:t>
            </a:r>
          </a:p>
          <a:p>
            <a:pPr algn="l"/>
            <a:r>
              <a:rPr lang="en-US" sz="1600" b="0" i="0" dirty="0">
                <a:solidFill>
                  <a:srgbClr val="0000FF"/>
                </a:solidFill>
                <a:effectLst/>
                <a:latin typeface="courier new" panose="02070309020205020404" pitchFamily="49" charset="0"/>
              </a:rPr>
              <a:t>if</a:t>
            </a:r>
            <a:r>
              <a:rPr lang="en-US" sz="1600" b="0" i="0" dirty="0">
                <a:solidFill>
                  <a:srgbClr val="000000"/>
                </a:solidFill>
                <a:effectLst/>
                <a:latin typeface="courier new" panose="02070309020205020404" pitchFamily="49" charset="0"/>
              </a:rPr>
              <a:t> temp </a:t>
            </a:r>
            <a:r>
              <a:rPr lang="en-US" sz="1600" b="0" i="0" dirty="0">
                <a:solidFill>
                  <a:srgbClr val="687687"/>
                </a:solidFill>
                <a:effectLst/>
                <a:latin typeface="courier new" panose="02070309020205020404" pitchFamily="49" charset="0"/>
              </a:rPr>
              <a:t>&gt;</a:t>
            </a:r>
            <a:r>
              <a:rPr lang="en-US" sz="1600" b="0" i="0" dirty="0">
                <a:solidFill>
                  <a:srgbClr val="000000"/>
                </a:solidFill>
                <a:effectLst/>
                <a:latin typeface="courier new" panose="02070309020205020404" pitchFamily="49" charset="0"/>
              </a:rPr>
              <a:t> highest: </a:t>
            </a:r>
          </a:p>
          <a:p>
            <a:pPr algn="l"/>
            <a:r>
              <a:rPr lang="en-US" sz="1600" b="0" i="0" dirty="0">
                <a:solidFill>
                  <a:srgbClr val="000000"/>
                </a:solidFill>
                <a:effectLst/>
                <a:latin typeface="courier new" panose="02070309020205020404" pitchFamily="49" charset="0"/>
              </a:rPr>
              <a:t>highest </a:t>
            </a:r>
            <a:r>
              <a:rPr lang="en-US" sz="1600" b="0" i="0" dirty="0">
                <a:solidFill>
                  <a:srgbClr val="687687"/>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temp </a:t>
            </a:r>
          </a:p>
          <a:p>
            <a:pPr algn="l"/>
            <a:r>
              <a:rPr lang="en-US" sz="1600" b="0" i="0" dirty="0">
                <a:solidFill>
                  <a:srgbClr val="0000FF"/>
                </a:solidFill>
                <a:effectLst/>
                <a:latin typeface="courier new" panose="02070309020205020404" pitchFamily="49" charset="0"/>
              </a:rPr>
              <a:t>print</a:t>
            </a:r>
            <a:r>
              <a:rPr lang="en-US" sz="1600" b="0" i="0" dirty="0">
                <a:solidFill>
                  <a:srgbClr val="000000"/>
                </a:solidFill>
                <a:effectLst/>
                <a:latin typeface="courier new" panose="02070309020205020404" pitchFamily="49" charset="0"/>
              </a:rPr>
              <a:t>(</a:t>
            </a:r>
            <a:r>
              <a:rPr lang="en-US" sz="1600" b="0" i="0" dirty="0">
                <a:solidFill>
                  <a:srgbClr val="036A07"/>
                </a:solidFill>
                <a:effectLst/>
                <a:latin typeface="courier new" panose="02070309020205020404" pitchFamily="49" charset="0"/>
              </a:rPr>
              <a:t>"The highest temperature was:"</a:t>
            </a:r>
            <a:r>
              <a:rPr lang="en-US" sz="1600" b="0" i="0" dirty="0">
                <a:solidFill>
                  <a:srgbClr val="000000"/>
                </a:solidFill>
                <a:effectLst/>
                <a:latin typeface="courier new" panose="02070309020205020404" pitchFamily="49" charset="0"/>
              </a:rPr>
              <a:t>, highest)</a:t>
            </a:r>
          </a:p>
          <a:p>
            <a:pPr algn="l"/>
            <a:endParaRPr lang="en-US" sz="1600" b="0" i="0" dirty="0">
              <a:solidFill>
                <a:srgbClr val="000000"/>
              </a:solidFill>
              <a:effectLst/>
              <a:latin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Note: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the </a:t>
            </a:r>
            <a:r>
              <a:rPr kumimoji="0" lang="en-US" altLang="en-U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day</a:t>
            </a:r>
            <a:r>
              <a:rPr kumimoji="0" lang="en-US" altLang="en-US" sz="16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variable iterates through all the rows in the </a:t>
            </a:r>
            <a:r>
              <a:rPr kumimoji="0" lang="en-US" altLang="en-U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temps</a:t>
            </a:r>
            <a:r>
              <a:rPr kumimoji="0" lang="en-US" altLang="en-US" sz="16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matrix;</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the </a:t>
            </a:r>
            <a:r>
              <a:rPr kumimoji="0" lang="en-US" altLang="en-US" sz="16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temp</a:t>
            </a:r>
            <a:r>
              <a:rPr kumimoji="0" lang="en-US" altLang="en-US" sz="16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variable iterates through all the measurements taken in one day.</a:t>
            </a:r>
          </a:p>
          <a:p>
            <a:pPr algn="l"/>
            <a:endParaRPr lang="en-US" sz="1600" b="0" i="0" dirty="0">
              <a:solidFill>
                <a:srgbClr val="000000"/>
              </a:solidFill>
              <a:effectLst/>
              <a:latin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b="0" i="0" dirty="0">
              <a:solidFill>
                <a:srgbClr val="222222"/>
              </a:solidFill>
              <a:effectLst/>
              <a:latin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600" b="0" i="0" dirty="0">
              <a:solidFill>
                <a:srgbClr val="222222"/>
              </a:solidFill>
              <a:effectLst/>
              <a:latin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6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endParaRPr>
          </a:p>
          <a:p>
            <a:pPr algn="l"/>
            <a:endParaRPr lang="en-US" b="0" i="0" dirty="0">
              <a:solidFill>
                <a:srgbClr val="000000"/>
              </a:solidFill>
              <a:effectLst/>
              <a:latin typeface="courier new" panose="02070309020205020404" pitchFamily="49" charset="0"/>
            </a:endParaRPr>
          </a:p>
          <a:p>
            <a:pPr algn="l"/>
            <a:endParaRPr lang="en-US" b="0" i="0" dirty="0">
              <a:solidFill>
                <a:srgbClr val="222222"/>
              </a:solidFill>
              <a:effectLst/>
              <a:latin typeface="Open Sans" panose="020B0606030504020204" pitchFamily="34" charset="0"/>
            </a:endParaRPr>
          </a:p>
          <a:p>
            <a:pPr algn="l"/>
            <a:endParaRPr lang="en-US" b="0" i="0" dirty="0">
              <a:solidFill>
                <a:srgbClr val="222222"/>
              </a:solidFill>
              <a:effectLst/>
              <a:latin typeface="Open Sans" panose="020B0606030504020204" pitchFamily="34" charset="0"/>
            </a:endParaRPr>
          </a:p>
          <a:p>
            <a:pPr algn="l"/>
            <a:endParaRPr lang="en-US" b="0" i="0" dirty="0">
              <a:solidFill>
                <a:srgbClr val="222222"/>
              </a:solidFill>
              <a:effectLst/>
              <a:latin typeface="Open Sans" panose="020B0606030504020204" pitchFamily="34" charset="0"/>
            </a:endParaRPr>
          </a:p>
          <a:p>
            <a:pPr algn="l"/>
            <a:endParaRPr lang="en-US" b="0" i="0" dirty="0">
              <a:solidFill>
                <a:srgbClr val="222222"/>
              </a:solidFill>
              <a:effectLst/>
              <a:latin typeface="Open Sans" panose="020B0606030504020204" pitchFamily="34" charset="0"/>
            </a:endParaRPr>
          </a:p>
        </p:txBody>
      </p:sp>
    </p:spTree>
    <p:extLst>
      <p:ext uri="{BB962C8B-B14F-4D97-AF65-F5344CB8AC3E}">
        <p14:creationId xmlns:p14="http://schemas.microsoft.com/office/powerpoint/2010/main" val="543428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266699" y="279647"/>
            <a:ext cx="11576481" cy="547707"/>
          </a:xfrm>
        </p:spPr>
        <p:txBody>
          <a:bodyPr>
            <a:noAutofit/>
          </a:bodyPr>
          <a:lstStyle/>
          <a:p>
            <a:pPr algn="l"/>
            <a:r>
              <a:rPr lang="en-US" sz="2400" b="1" i="0" dirty="0">
                <a:solidFill>
                  <a:srgbClr val="264166"/>
                </a:solidFill>
                <a:effectLst/>
                <a:latin typeface="Open Sans" panose="020B0606030504020204" pitchFamily="34" charset="0"/>
              </a:rPr>
              <a:t>Multidimensional nature of lists: advanced applications            </a:t>
            </a:r>
            <a:r>
              <a:rPr lang="en-US" sz="2000" b="1" i="0" dirty="0">
                <a:solidFill>
                  <a:srgbClr val="264166"/>
                </a:solidFill>
                <a:effectLst/>
                <a:latin typeface="Open Sans" panose="020B0606030504020204" pitchFamily="34" charset="0"/>
              </a:rPr>
              <a:t>PE1:   3.7.1.4</a:t>
            </a:r>
          </a:p>
        </p:txBody>
      </p:sp>
      <p:sp>
        <p:nvSpPr>
          <p:cNvPr id="3" name="Subtitle 2">
            <a:extLst>
              <a:ext uri="{FF2B5EF4-FFF2-40B4-BE49-F238E27FC236}">
                <a16:creationId xmlns:a16="http://schemas.microsoft.com/office/drawing/2014/main" id="{E5D0BF03-6339-472A-B071-3C73C66E1761}"/>
              </a:ext>
            </a:extLst>
          </p:cNvPr>
          <p:cNvSpPr>
            <a:spLocks noGrp="1"/>
          </p:cNvSpPr>
          <p:nvPr>
            <p:ph type="subTitle" idx="1"/>
          </p:nvPr>
        </p:nvSpPr>
        <p:spPr>
          <a:xfrm>
            <a:off x="266698" y="983889"/>
            <a:ext cx="11576481" cy="5594463"/>
          </a:xfrm>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2000" dirty="0">
                <a:solidFill>
                  <a:srgbClr val="222222"/>
                </a:solidFill>
                <a:latin typeface="Open Sans" panose="020B0606030504020204" pitchFamily="34" charset="0"/>
              </a:rPr>
              <a:t> </a:t>
            </a:r>
            <a:r>
              <a:rPr lang="en-US" sz="1600" b="0" i="0" dirty="0">
                <a:solidFill>
                  <a:srgbClr val="222222"/>
                </a:solidFill>
                <a:effectLst/>
                <a:latin typeface="Open Sans" panose="020B0606030504020204" pitchFamily="34" charset="0"/>
              </a:rPr>
              <a:t>Now count the days when the temperature at noon was at least 20 ℃:</a:t>
            </a:r>
            <a:endParaRPr lang="en-US" sz="2000" dirty="0">
              <a:solidFill>
                <a:srgbClr val="222222"/>
              </a:solidFill>
              <a:latin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600" b="0" i="0" dirty="0">
              <a:solidFill>
                <a:srgbClr val="222222"/>
              </a:solidFill>
              <a:effectLst/>
              <a:latin typeface="Open Sans" panose="020B0606030504020204" pitchFamily="34" charset="0"/>
            </a:endParaRPr>
          </a:p>
          <a:p>
            <a:pPr algn="l"/>
            <a:r>
              <a:rPr lang="en-US" sz="2000" b="0" i="0" dirty="0">
                <a:solidFill>
                  <a:srgbClr val="000000"/>
                </a:solidFill>
                <a:effectLst/>
                <a:latin typeface="courier new" panose="02070309020205020404" pitchFamily="49" charset="0"/>
              </a:rPr>
              <a:t>temps </a:t>
            </a:r>
            <a:r>
              <a:rPr lang="en-US" sz="2000" b="0" i="0" dirty="0">
                <a:solidFill>
                  <a:srgbClr val="687687"/>
                </a:solidFill>
                <a:effectLst/>
                <a:latin typeface="courier new" panose="02070309020205020404" pitchFamily="49" charset="0"/>
              </a:rPr>
              <a:t>=</a:t>
            </a:r>
            <a:r>
              <a:rPr lang="en-US" sz="2000" b="0" i="0" dirty="0">
                <a:solidFill>
                  <a:srgbClr val="000000"/>
                </a:solidFill>
                <a:effectLst/>
                <a:latin typeface="courier new" panose="02070309020205020404" pitchFamily="49" charset="0"/>
              </a:rPr>
              <a:t> [[</a:t>
            </a:r>
            <a:r>
              <a:rPr lang="en-US" sz="2000" b="0" i="0" dirty="0">
                <a:solidFill>
                  <a:srgbClr val="0000CD"/>
                </a:solidFill>
                <a:effectLst/>
                <a:latin typeface="courier new" panose="02070309020205020404" pitchFamily="49" charset="0"/>
              </a:rPr>
              <a:t>0.0</a:t>
            </a:r>
            <a:r>
              <a:rPr lang="en-US" sz="2000" b="0" i="0" dirty="0">
                <a:solidFill>
                  <a:srgbClr val="000000"/>
                </a:solidFill>
                <a:effectLst/>
                <a:latin typeface="courier new" panose="02070309020205020404" pitchFamily="49" charset="0"/>
              </a:rPr>
              <a:t> </a:t>
            </a:r>
            <a:r>
              <a:rPr lang="en-US" sz="2000" b="0" i="0" dirty="0">
                <a:solidFill>
                  <a:srgbClr val="0000FF"/>
                </a:solidFill>
                <a:effectLst/>
                <a:latin typeface="courier new" panose="02070309020205020404" pitchFamily="49" charset="0"/>
              </a:rPr>
              <a:t>for</a:t>
            </a:r>
            <a:r>
              <a:rPr lang="en-US" sz="2000" b="0" i="0" dirty="0">
                <a:solidFill>
                  <a:srgbClr val="000000"/>
                </a:solidFill>
                <a:effectLst/>
                <a:latin typeface="courier new" panose="02070309020205020404" pitchFamily="49" charset="0"/>
              </a:rPr>
              <a:t> h </a:t>
            </a:r>
            <a:r>
              <a:rPr lang="en-US" sz="2000" b="0" i="0" dirty="0">
                <a:solidFill>
                  <a:srgbClr val="0000FF"/>
                </a:solidFill>
                <a:effectLst/>
                <a:latin typeface="courier new" panose="02070309020205020404" pitchFamily="49" charset="0"/>
              </a:rPr>
              <a:t>in</a:t>
            </a:r>
            <a:r>
              <a:rPr lang="en-US" sz="2000" b="0" i="0" dirty="0">
                <a:solidFill>
                  <a:srgbClr val="000000"/>
                </a:solidFill>
                <a:effectLst/>
                <a:latin typeface="courier new" panose="02070309020205020404" pitchFamily="49" charset="0"/>
              </a:rPr>
              <a:t> </a:t>
            </a:r>
            <a:r>
              <a:rPr lang="en-US" sz="2000" b="0" i="0" dirty="0">
                <a:solidFill>
                  <a:srgbClr val="3C4C72"/>
                </a:solidFill>
                <a:effectLst/>
                <a:latin typeface="courier new" panose="02070309020205020404" pitchFamily="49" charset="0"/>
              </a:rPr>
              <a:t>range</a:t>
            </a:r>
            <a:r>
              <a:rPr lang="en-US" sz="2000" b="0" i="0" dirty="0">
                <a:solidFill>
                  <a:srgbClr val="000000"/>
                </a:solidFill>
                <a:effectLst/>
                <a:latin typeface="courier new" panose="02070309020205020404" pitchFamily="49" charset="0"/>
              </a:rPr>
              <a:t>(</a:t>
            </a:r>
            <a:r>
              <a:rPr lang="en-US" sz="2000" b="0" i="0" dirty="0">
                <a:solidFill>
                  <a:srgbClr val="0000CD"/>
                </a:solidFill>
                <a:effectLst/>
                <a:latin typeface="courier new" panose="02070309020205020404" pitchFamily="49" charset="0"/>
              </a:rPr>
              <a:t>24</a:t>
            </a:r>
            <a:r>
              <a:rPr lang="en-US" sz="2000" b="0" i="0" dirty="0">
                <a:solidFill>
                  <a:srgbClr val="000000"/>
                </a:solidFill>
                <a:effectLst/>
                <a:latin typeface="courier new" panose="02070309020205020404" pitchFamily="49" charset="0"/>
              </a:rPr>
              <a:t>)] </a:t>
            </a:r>
            <a:r>
              <a:rPr lang="en-US" sz="2000" b="0" i="0" dirty="0">
                <a:solidFill>
                  <a:srgbClr val="0000FF"/>
                </a:solidFill>
                <a:effectLst/>
                <a:latin typeface="courier new" panose="02070309020205020404" pitchFamily="49" charset="0"/>
              </a:rPr>
              <a:t>for</a:t>
            </a:r>
            <a:r>
              <a:rPr lang="en-US" sz="2000" b="0" i="0" dirty="0">
                <a:solidFill>
                  <a:srgbClr val="000000"/>
                </a:solidFill>
                <a:effectLst/>
                <a:latin typeface="courier new" panose="02070309020205020404" pitchFamily="49" charset="0"/>
              </a:rPr>
              <a:t> d </a:t>
            </a:r>
            <a:r>
              <a:rPr lang="en-US" sz="2000" b="0" i="0" dirty="0">
                <a:solidFill>
                  <a:srgbClr val="0000FF"/>
                </a:solidFill>
                <a:effectLst/>
                <a:latin typeface="courier new" panose="02070309020205020404" pitchFamily="49" charset="0"/>
              </a:rPr>
              <a:t>in</a:t>
            </a:r>
            <a:r>
              <a:rPr lang="en-US" sz="2000" b="0" i="0" dirty="0">
                <a:solidFill>
                  <a:srgbClr val="000000"/>
                </a:solidFill>
                <a:effectLst/>
                <a:latin typeface="courier new" panose="02070309020205020404" pitchFamily="49" charset="0"/>
              </a:rPr>
              <a:t> </a:t>
            </a:r>
            <a:r>
              <a:rPr lang="en-US" sz="2000" b="0" i="0" dirty="0">
                <a:solidFill>
                  <a:srgbClr val="3C4C72"/>
                </a:solidFill>
                <a:effectLst/>
                <a:latin typeface="courier new" panose="02070309020205020404" pitchFamily="49" charset="0"/>
              </a:rPr>
              <a:t>range</a:t>
            </a:r>
            <a:r>
              <a:rPr lang="en-US" sz="2000" b="0" i="0" dirty="0">
                <a:solidFill>
                  <a:srgbClr val="000000"/>
                </a:solidFill>
                <a:effectLst/>
                <a:latin typeface="courier new" panose="02070309020205020404" pitchFamily="49" charset="0"/>
              </a:rPr>
              <a:t>(</a:t>
            </a:r>
            <a:r>
              <a:rPr lang="en-US" sz="2000" b="0" i="0" dirty="0">
                <a:solidFill>
                  <a:srgbClr val="0000CD"/>
                </a:solidFill>
                <a:effectLst/>
                <a:latin typeface="courier new" panose="02070309020205020404" pitchFamily="49" charset="0"/>
              </a:rPr>
              <a:t>31</a:t>
            </a:r>
            <a:r>
              <a:rPr lang="en-US" sz="2000" b="0" i="0" dirty="0">
                <a:solidFill>
                  <a:srgbClr val="000000"/>
                </a:solidFill>
                <a:effectLst/>
                <a:latin typeface="courier new" panose="02070309020205020404" pitchFamily="49" charset="0"/>
              </a:rPr>
              <a:t>)] </a:t>
            </a:r>
          </a:p>
          <a:p>
            <a:pPr algn="l"/>
            <a:r>
              <a:rPr lang="en-US" sz="2000" b="0" i="0" dirty="0">
                <a:solidFill>
                  <a:srgbClr val="4C886B"/>
                </a:solidFill>
                <a:effectLst/>
                <a:latin typeface="courier new" panose="02070309020205020404" pitchFamily="49" charset="0"/>
              </a:rPr>
              <a:t>#</a:t>
            </a:r>
            <a:r>
              <a:rPr lang="en-US" sz="2000" b="0" i="0" dirty="0">
                <a:solidFill>
                  <a:srgbClr val="000000"/>
                </a:solidFill>
                <a:effectLst/>
                <a:latin typeface="courier new" panose="02070309020205020404" pitchFamily="49" charset="0"/>
              </a:rPr>
              <a:t> </a:t>
            </a:r>
          </a:p>
          <a:p>
            <a:pPr algn="l"/>
            <a:r>
              <a:rPr lang="en-US" sz="2000" b="0" i="0" dirty="0">
                <a:solidFill>
                  <a:srgbClr val="4C886B"/>
                </a:solidFill>
                <a:effectLst/>
                <a:latin typeface="courier new" panose="02070309020205020404" pitchFamily="49" charset="0"/>
              </a:rPr>
              <a:t># The matrix is magically updated here.</a:t>
            </a:r>
            <a:r>
              <a:rPr lang="en-US" sz="2000" b="0" i="0" dirty="0">
                <a:solidFill>
                  <a:srgbClr val="000000"/>
                </a:solidFill>
                <a:effectLst/>
                <a:latin typeface="courier new" panose="02070309020205020404" pitchFamily="49" charset="0"/>
              </a:rPr>
              <a:t> </a:t>
            </a:r>
          </a:p>
          <a:p>
            <a:pPr algn="l"/>
            <a:r>
              <a:rPr lang="en-US" sz="2000" b="0" i="0" dirty="0">
                <a:solidFill>
                  <a:srgbClr val="4C886B"/>
                </a:solidFill>
                <a:effectLst/>
                <a:latin typeface="courier new" panose="02070309020205020404" pitchFamily="49" charset="0"/>
              </a:rPr>
              <a:t>#</a:t>
            </a:r>
            <a:r>
              <a:rPr lang="en-US" sz="2000" b="0" i="0" dirty="0">
                <a:solidFill>
                  <a:srgbClr val="000000"/>
                </a:solidFill>
                <a:effectLst/>
                <a:latin typeface="courier new" panose="02070309020205020404" pitchFamily="49" charset="0"/>
              </a:rPr>
              <a:t> </a:t>
            </a:r>
          </a:p>
          <a:p>
            <a:pPr algn="l"/>
            <a:r>
              <a:rPr lang="en-US" sz="2000" b="0" i="0" dirty="0" err="1">
                <a:solidFill>
                  <a:srgbClr val="000000"/>
                </a:solidFill>
                <a:effectLst/>
                <a:latin typeface="courier new" panose="02070309020205020404" pitchFamily="49" charset="0"/>
              </a:rPr>
              <a:t>hot_days</a:t>
            </a:r>
            <a:r>
              <a:rPr lang="en-US" sz="2000" b="0" i="0" dirty="0">
                <a:solidFill>
                  <a:srgbClr val="000000"/>
                </a:solidFill>
                <a:effectLst/>
                <a:latin typeface="courier new" panose="02070309020205020404" pitchFamily="49" charset="0"/>
              </a:rPr>
              <a:t> </a:t>
            </a:r>
            <a:r>
              <a:rPr lang="en-US" sz="2000" b="0" i="0" dirty="0">
                <a:solidFill>
                  <a:srgbClr val="687687"/>
                </a:solidFill>
                <a:effectLst/>
                <a:latin typeface="courier new" panose="02070309020205020404" pitchFamily="49" charset="0"/>
              </a:rPr>
              <a:t>=</a:t>
            </a:r>
            <a:r>
              <a:rPr lang="en-US" sz="2000" b="0" i="0" dirty="0">
                <a:solidFill>
                  <a:srgbClr val="000000"/>
                </a:solidFill>
                <a:effectLst/>
                <a:latin typeface="courier new" panose="02070309020205020404" pitchFamily="49" charset="0"/>
              </a:rPr>
              <a:t> </a:t>
            </a:r>
            <a:r>
              <a:rPr lang="en-US" sz="2000" b="0" i="0" dirty="0">
                <a:solidFill>
                  <a:srgbClr val="0000CD"/>
                </a:solidFill>
                <a:effectLst/>
                <a:latin typeface="courier new" panose="02070309020205020404" pitchFamily="49" charset="0"/>
              </a:rPr>
              <a:t>0</a:t>
            </a:r>
            <a:r>
              <a:rPr lang="en-US" sz="2000" b="0" i="0" dirty="0">
                <a:solidFill>
                  <a:srgbClr val="000000"/>
                </a:solidFill>
                <a:effectLst/>
                <a:latin typeface="courier new" panose="02070309020205020404" pitchFamily="49" charset="0"/>
              </a:rPr>
              <a:t> </a:t>
            </a:r>
          </a:p>
          <a:p>
            <a:pPr algn="l"/>
            <a:r>
              <a:rPr lang="en-US" sz="2000" b="0" i="0" dirty="0">
                <a:solidFill>
                  <a:srgbClr val="0000FF"/>
                </a:solidFill>
                <a:effectLst/>
                <a:latin typeface="courier new" panose="02070309020205020404" pitchFamily="49" charset="0"/>
              </a:rPr>
              <a:t>for</a:t>
            </a:r>
            <a:r>
              <a:rPr lang="en-US" sz="2000" b="0" i="0" dirty="0">
                <a:solidFill>
                  <a:srgbClr val="000000"/>
                </a:solidFill>
                <a:effectLst/>
                <a:latin typeface="courier new" panose="02070309020205020404" pitchFamily="49" charset="0"/>
              </a:rPr>
              <a:t> day </a:t>
            </a:r>
            <a:r>
              <a:rPr lang="en-US" sz="2000" b="0" i="0" dirty="0">
                <a:solidFill>
                  <a:srgbClr val="0000FF"/>
                </a:solidFill>
                <a:effectLst/>
                <a:latin typeface="courier new" panose="02070309020205020404" pitchFamily="49" charset="0"/>
              </a:rPr>
              <a:t>in</a:t>
            </a:r>
            <a:r>
              <a:rPr lang="en-US" sz="2000" b="0" i="0" dirty="0">
                <a:solidFill>
                  <a:srgbClr val="000000"/>
                </a:solidFill>
                <a:effectLst/>
                <a:latin typeface="courier new" panose="02070309020205020404" pitchFamily="49" charset="0"/>
              </a:rPr>
              <a:t> temps: </a:t>
            </a:r>
          </a:p>
          <a:p>
            <a:pPr algn="l"/>
            <a:r>
              <a:rPr lang="en-US" sz="2000" b="0" i="0" dirty="0">
                <a:solidFill>
                  <a:srgbClr val="0000FF"/>
                </a:solidFill>
                <a:effectLst/>
                <a:latin typeface="courier new" panose="02070309020205020404" pitchFamily="49" charset="0"/>
              </a:rPr>
              <a:t>if</a:t>
            </a:r>
            <a:r>
              <a:rPr lang="en-US" sz="2000" b="0" i="0" dirty="0">
                <a:solidFill>
                  <a:srgbClr val="000000"/>
                </a:solidFill>
                <a:effectLst/>
                <a:latin typeface="courier new" panose="02070309020205020404" pitchFamily="49" charset="0"/>
              </a:rPr>
              <a:t> day[</a:t>
            </a:r>
            <a:r>
              <a:rPr lang="en-US" sz="2000" b="0" i="0" dirty="0">
                <a:solidFill>
                  <a:srgbClr val="0000CD"/>
                </a:solidFill>
                <a:effectLst/>
                <a:latin typeface="courier new" panose="02070309020205020404" pitchFamily="49" charset="0"/>
              </a:rPr>
              <a:t>11</a:t>
            </a:r>
            <a:r>
              <a:rPr lang="en-US" sz="2000" b="0" i="0" dirty="0">
                <a:solidFill>
                  <a:srgbClr val="000000"/>
                </a:solidFill>
                <a:effectLst/>
                <a:latin typeface="courier new" panose="02070309020205020404" pitchFamily="49" charset="0"/>
              </a:rPr>
              <a:t>] </a:t>
            </a:r>
            <a:r>
              <a:rPr lang="en-US" sz="2000" b="0" i="0" dirty="0">
                <a:solidFill>
                  <a:srgbClr val="687687"/>
                </a:solidFill>
                <a:effectLst/>
                <a:latin typeface="courier new" panose="02070309020205020404" pitchFamily="49" charset="0"/>
              </a:rPr>
              <a:t>&gt;</a:t>
            </a:r>
            <a:r>
              <a:rPr lang="en-US" sz="2000" b="0" i="0" dirty="0">
                <a:solidFill>
                  <a:srgbClr val="000000"/>
                </a:solidFill>
                <a:effectLst/>
                <a:latin typeface="courier new" panose="02070309020205020404" pitchFamily="49" charset="0"/>
              </a:rPr>
              <a:t> </a:t>
            </a:r>
            <a:r>
              <a:rPr lang="en-US" sz="2000" b="0" i="0" dirty="0">
                <a:solidFill>
                  <a:srgbClr val="0000CD"/>
                </a:solidFill>
                <a:effectLst/>
                <a:latin typeface="courier new" panose="02070309020205020404" pitchFamily="49" charset="0"/>
              </a:rPr>
              <a:t>20.0</a:t>
            </a:r>
            <a:r>
              <a:rPr lang="en-US" sz="2000" b="0" i="0" dirty="0">
                <a:solidFill>
                  <a:srgbClr val="000000"/>
                </a:solidFill>
                <a:effectLst/>
                <a:latin typeface="courier new" panose="02070309020205020404" pitchFamily="49" charset="0"/>
              </a:rPr>
              <a:t>: </a:t>
            </a:r>
          </a:p>
          <a:p>
            <a:pPr algn="l"/>
            <a:r>
              <a:rPr lang="en-US" sz="2000" b="0" i="0" dirty="0" err="1">
                <a:solidFill>
                  <a:srgbClr val="000000"/>
                </a:solidFill>
                <a:effectLst/>
                <a:latin typeface="courier new" panose="02070309020205020404" pitchFamily="49" charset="0"/>
              </a:rPr>
              <a:t>hot_days</a:t>
            </a:r>
            <a:r>
              <a:rPr lang="en-US" sz="2000" b="0" i="0" dirty="0">
                <a:solidFill>
                  <a:srgbClr val="000000"/>
                </a:solidFill>
                <a:effectLst/>
                <a:latin typeface="courier new" panose="02070309020205020404" pitchFamily="49" charset="0"/>
              </a:rPr>
              <a:t> </a:t>
            </a:r>
            <a:r>
              <a:rPr lang="en-US" sz="2000" b="0" i="0" dirty="0">
                <a:solidFill>
                  <a:srgbClr val="687687"/>
                </a:solidFill>
                <a:effectLst/>
                <a:latin typeface="courier new" panose="02070309020205020404" pitchFamily="49" charset="0"/>
              </a:rPr>
              <a:t>+=</a:t>
            </a:r>
            <a:r>
              <a:rPr lang="en-US" sz="2000" b="0" i="0" dirty="0">
                <a:solidFill>
                  <a:srgbClr val="000000"/>
                </a:solidFill>
                <a:effectLst/>
                <a:latin typeface="courier new" panose="02070309020205020404" pitchFamily="49" charset="0"/>
              </a:rPr>
              <a:t> </a:t>
            </a:r>
            <a:r>
              <a:rPr lang="en-US" sz="2000" b="0" i="0" dirty="0">
                <a:solidFill>
                  <a:srgbClr val="0000CD"/>
                </a:solidFill>
                <a:effectLst/>
                <a:latin typeface="courier new" panose="02070309020205020404" pitchFamily="49" charset="0"/>
              </a:rPr>
              <a:t>1</a:t>
            </a:r>
            <a:r>
              <a:rPr lang="en-US" sz="2000" b="0" i="0" dirty="0">
                <a:solidFill>
                  <a:srgbClr val="000000"/>
                </a:solidFill>
                <a:effectLst/>
                <a:latin typeface="courier new" panose="02070309020205020404" pitchFamily="49" charset="0"/>
              </a:rPr>
              <a:t> </a:t>
            </a:r>
          </a:p>
          <a:p>
            <a:pPr algn="l"/>
            <a:r>
              <a:rPr lang="en-US" sz="2000" b="0" i="0" dirty="0">
                <a:solidFill>
                  <a:srgbClr val="0000FF"/>
                </a:solidFill>
                <a:effectLst/>
                <a:latin typeface="courier new" panose="02070309020205020404" pitchFamily="49" charset="0"/>
              </a:rPr>
              <a:t>print</a:t>
            </a:r>
            <a:r>
              <a:rPr lang="en-US" sz="2000" b="0" i="0" dirty="0">
                <a:solidFill>
                  <a:srgbClr val="000000"/>
                </a:solidFill>
                <a:effectLst/>
                <a:latin typeface="courier new" panose="02070309020205020404" pitchFamily="49" charset="0"/>
              </a:rPr>
              <a:t>(</a:t>
            </a:r>
            <a:r>
              <a:rPr lang="en-US" sz="2000" b="0" i="0" dirty="0" err="1">
                <a:solidFill>
                  <a:srgbClr val="000000"/>
                </a:solidFill>
                <a:effectLst/>
                <a:latin typeface="courier new" panose="02070309020205020404" pitchFamily="49" charset="0"/>
              </a:rPr>
              <a:t>hot_days</a:t>
            </a:r>
            <a:r>
              <a:rPr lang="en-US" sz="2000" b="0" i="0" dirty="0">
                <a:solidFill>
                  <a:srgbClr val="000000"/>
                </a:solidFill>
                <a:effectLst/>
                <a:latin typeface="courier new" panose="02070309020205020404" pitchFamily="49" charset="0"/>
              </a:rPr>
              <a:t>, </a:t>
            </a:r>
            <a:r>
              <a:rPr lang="en-US" sz="2000" b="0" i="0" dirty="0">
                <a:solidFill>
                  <a:srgbClr val="036A07"/>
                </a:solidFill>
                <a:effectLst/>
                <a:latin typeface="courier new" panose="02070309020205020404" pitchFamily="49" charset="0"/>
              </a:rPr>
              <a:t>"days were hot."</a:t>
            </a:r>
            <a:r>
              <a:rPr lang="en-US" sz="2000" b="0" i="0" dirty="0">
                <a:solidFill>
                  <a:srgbClr val="000000"/>
                </a:solidFill>
                <a:effectLst/>
                <a:latin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6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endParaRPr>
          </a:p>
          <a:p>
            <a:pPr algn="l"/>
            <a:endParaRPr lang="en-US" b="0" i="0" dirty="0">
              <a:solidFill>
                <a:srgbClr val="000000"/>
              </a:solidFill>
              <a:effectLst/>
              <a:latin typeface="courier new" panose="02070309020205020404" pitchFamily="49" charset="0"/>
            </a:endParaRPr>
          </a:p>
          <a:p>
            <a:pPr algn="l"/>
            <a:endParaRPr lang="en-US" b="0" i="0" dirty="0">
              <a:solidFill>
                <a:srgbClr val="222222"/>
              </a:solidFill>
              <a:effectLst/>
              <a:latin typeface="Open Sans" panose="020B0606030504020204" pitchFamily="34" charset="0"/>
            </a:endParaRPr>
          </a:p>
          <a:p>
            <a:pPr algn="l"/>
            <a:endParaRPr lang="en-US" b="0" i="0" dirty="0">
              <a:solidFill>
                <a:srgbClr val="222222"/>
              </a:solidFill>
              <a:effectLst/>
              <a:latin typeface="Open Sans" panose="020B0606030504020204" pitchFamily="34" charset="0"/>
            </a:endParaRPr>
          </a:p>
          <a:p>
            <a:pPr algn="l"/>
            <a:endParaRPr lang="en-US" b="0" i="0" dirty="0">
              <a:solidFill>
                <a:srgbClr val="222222"/>
              </a:solidFill>
              <a:effectLst/>
              <a:latin typeface="Open Sans" panose="020B0606030504020204" pitchFamily="34" charset="0"/>
            </a:endParaRPr>
          </a:p>
          <a:p>
            <a:pPr algn="l"/>
            <a:endParaRPr lang="en-US" b="0" i="0" dirty="0">
              <a:solidFill>
                <a:srgbClr val="222222"/>
              </a:solidFill>
              <a:effectLst/>
              <a:latin typeface="Open Sans" panose="020B0606030504020204" pitchFamily="34" charset="0"/>
            </a:endParaRPr>
          </a:p>
        </p:txBody>
      </p:sp>
    </p:spTree>
    <p:extLst>
      <p:ext uri="{BB962C8B-B14F-4D97-AF65-F5344CB8AC3E}">
        <p14:creationId xmlns:p14="http://schemas.microsoft.com/office/powerpoint/2010/main" val="595494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266699" y="279647"/>
            <a:ext cx="11576481" cy="547707"/>
          </a:xfrm>
        </p:spPr>
        <p:txBody>
          <a:bodyPr>
            <a:noAutofit/>
          </a:bodyPr>
          <a:lstStyle/>
          <a:p>
            <a:pPr algn="l"/>
            <a:r>
              <a:rPr lang="en-US" sz="2800" b="1" i="0" dirty="0">
                <a:solidFill>
                  <a:srgbClr val="264166"/>
                </a:solidFill>
                <a:effectLst/>
                <a:latin typeface="Open Sans" panose="020B0606030504020204" pitchFamily="34" charset="0"/>
              </a:rPr>
              <a:t>Three-dimensional arrays                                               </a:t>
            </a:r>
            <a:r>
              <a:rPr lang="en-US" sz="2000" b="1" i="0" dirty="0">
                <a:solidFill>
                  <a:srgbClr val="264166"/>
                </a:solidFill>
                <a:effectLst/>
                <a:latin typeface="Open Sans" panose="020B0606030504020204" pitchFamily="34" charset="0"/>
              </a:rPr>
              <a:t>PE1:   3.7.1.5</a:t>
            </a:r>
          </a:p>
        </p:txBody>
      </p:sp>
      <p:sp>
        <p:nvSpPr>
          <p:cNvPr id="3" name="Subtitle 2">
            <a:extLst>
              <a:ext uri="{FF2B5EF4-FFF2-40B4-BE49-F238E27FC236}">
                <a16:creationId xmlns:a16="http://schemas.microsoft.com/office/drawing/2014/main" id="{E5D0BF03-6339-472A-B071-3C73C66E1761}"/>
              </a:ext>
            </a:extLst>
          </p:cNvPr>
          <p:cNvSpPr>
            <a:spLocks noGrp="1"/>
          </p:cNvSpPr>
          <p:nvPr>
            <p:ph type="subTitle" idx="1"/>
          </p:nvPr>
        </p:nvSpPr>
        <p:spPr>
          <a:xfrm>
            <a:off x="266698" y="983889"/>
            <a:ext cx="11576481" cy="5594463"/>
          </a:xfrm>
        </p:spPr>
        <p:txBody>
          <a:bodyPr>
            <a:normAutofit fontScale="92500" lnSpcReduction="20000"/>
          </a:bodyPr>
          <a:lstStyle/>
          <a:p>
            <a:pPr lvl="0" algn="l" eaLnBrk="0" fontAlgn="base" hangingPunct="0">
              <a:lnSpc>
                <a:spcPct val="100000"/>
              </a:lnSpc>
              <a:spcBef>
                <a:spcPct val="0"/>
              </a:spcBef>
              <a:spcAft>
                <a:spcPct val="0"/>
              </a:spcAft>
            </a:pPr>
            <a:r>
              <a:rPr lang="en-US" altLang="en-US" sz="1900" dirty="0">
                <a:solidFill>
                  <a:srgbClr val="222222"/>
                </a:solidFill>
                <a:latin typeface="Open Sans" panose="020B0606030504020204" pitchFamily="34" charset="0"/>
                <a:cs typeface="Open Sans" panose="020B0606030504020204" pitchFamily="34" charset="0"/>
              </a:rPr>
              <a:t>Python does not limit the depth of list-in-list inclusion. Here you can see an example of a three-dimensional array:</a:t>
            </a:r>
          </a:p>
          <a:p>
            <a:pPr lvl="0" algn="l" eaLnBrk="0" fontAlgn="base" hangingPunct="0">
              <a:lnSpc>
                <a:spcPct val="100000"/>
              </a:lnSpc>
              <a:spcBef>
                <a:spcPct val="0"/>
              </a:spcBef>
              <a:spcAft>
                <a:spcPct val="0"/>
              </a:spcAft>
            </a:pPr>
            <a:endParaRPr lang="en-US" altLang="en-US" sz="1900" dirty="0"/>
          </a:p>
          <a:p>
            <a:pPr lvl="0" algn="l" eaLnBrk="0" fontAlgn="base" hangingPunct="0">
              <a:lnSpc>
                <a:spcPct val="100000"/>
              </a:lnSpc>
              <a:spcBef>
                <a:spcPct val="0"/>
              </a:spcBef>
              <a:spcAft>
                <a:spcPct val="0"/>
              </a:spcAft>
            </a:pPr>
            <a:r>
              <a:rPr lang="en-US" altLang="en-US" sz="1900" dirty="0">
                <a:solidFill>
                  <a:srgbClr val="222222"/>
                </a:solidFill>
                <a:latin typeface="Open Sans" panose="020B0606030504020204" pitchFamily="34" charset="0"/>
                <a:cs typeface="Open Sans" panose="020B0606030504020204" pitchFamily="34" charset="0"/>
              </a:rPr>
              <a:t>Imagine a hotel. It's a huge hotel consisting of three buildings, 15 floors each. There are 20 rooms on each floor. For this, you need an array which can collect and process information on the occupied/free rooms.</a:t>
            </a:r>
            <a:endParaRPr lang="en-US" altLang="en-US" sz="1900" dirty="0"/>
          </a:p>
          <a:p>
            <a:pPr lvl="0" algn="l" eaLnBrk="0" fontAlgn="base" hangingPunct="0">
              <a:lnSpc>
                <a:spcPct val="100000"/>
              </a:lnSpc>
              <a:spcBef>
                <a:spcPct val="0"/>
              </a:spcBef>
              <a:spcAft>
                <a:spcPct val="0"/>
              </a:spcAft>
            </a:pPr>
            <a:r>
              <a:rPr lang="en-US" altLang="en-US" sz="1900" dirty="0">
                <a:solidFill>
                  <a:srgbClr val="222222"/>
                </a:solidFill>
                <a:latin typeface="Open Sans" panose="020B0606030504020204" pitchFamily="34" charset="0"/>
                <a:cs typeface="Open Sans" panose="020B0606030504020204" pitchFamily="34" charset="0"/>
              </a:rPr>
              <a:t>First step - the type of the array's elements. In this case, a Boolean value (</a:t>
            </a:r>
            <a:r>
              <a:rPr lang="en-US" altLang="en-US" sz="1900" dirty="0">
                <a:solidFill>
                  <a:srgbClr val="333333"/>
                </a:solidFill>
                <a:latin typeface="Courier New" panose="02070309020205020404" pitchFamily="49" charset="0"/>
                <a:cs typeface="Courier New" panose="02070309020205020404" pitchFamily="49" charset="0"/>
              </a:rPr>
              <a:t>True</a:t>
            </a:r>
            <a:r>
              <a:rPr lang="en-US" altLang="en-US" sz="1900" dirty="0">
                <a:solidFill>
                  <a:srgbClr val="222222"/>
                </a:solidFill>
                <a:latin typeface="Open Sans" panose="020B0606030504020204" pitchFamily="34" charset="0"/>
                <a:cs typeface="Open Sans" panose="020B0606030504020204" pitchFamily="34" charset="0"/>
              </a:rPr>
              <a:t>/</a:t>
            </a:r>
            <a:r>
              <a:rPr lang="en-US" altLang="en-US" sz="1900" dirty="0">
                <a:solidFill>
                  <a:srgbClr val="333333"/>
                </a:solidFill>
                <a:latin typeface="Courier New" panose="02070309020205020404" pitchFamily="49" charset="0"/>
                <a:cs typeface="Courier New" panose="02070309020205020404" pitchFamily="49" charset="0"/>
              </a:rPr>
              <a:t>False</a:t>
            </a:r>
            <a:r>
              <a:rPr lang="en-US" altLang="en-US" sz="1900" dirty="0">
                <a:solidFill>
                  <a:srgbClr val="222222"/>
                </a:solidFill>
                <a:latin typeface="Open Sans" panose="020B0606030504020204" pitchFamily="34" charset="0"/>
                <a:cs typeface="Open Sans" panose="020B0606030504020204" pitchFamily="34" charset="0"/>
              </a:rPr>
              <a:t>) would fit.</a:t>
            </a:r>
            <a:endParaRPr lang="en-US" altLang="en-US" sz="1900" dirty="0"/>
          </a:p>
          <a:p>
            <a:pPr lvl="0" algn="l" eaLnBrk="0" fontAlgn="base" hangingPunct="0">
              <a:lnSpc>
                <a:spcPct val="100000"/>
              </a:lnSpc>
              <a:spcBef>
                <a:spcPct val="0"/>
              </a:spcBef>
              <a:spcAft>
                <a:spcPct val="0"/>
              </a:spcAft>
            </a:pPr>
            <a:r>
              <a:rPr lang="en-US" altLang="en-US" sz="1900" dirty="0">
                <a:solidFill>
                  <a:srgbClr val="222222"/>
                </a:solidFill>
                <a:latin typeface="Open Sans" panose="020B0606030504020204" pitchFamily="34" charset="0"/>
                <a:cs typeface="Open Sans" panose="020B0606030504020204" pitchFamily="34" charset="0"/>
              </a:rPr>
              <a:t>Step two - calm analysis of the situation. Summarize the available information: three buildings, 15 floors, 20 rooms. </a:t>
            </a:r>
          </a:p>
          <a:p>
            <a:pPr lvl="0" algn="l" eaLnBrk="0" fontAlgn="base" hangingPunct="0">
              <a:lnSpc>
                <a:spcPct val="100000"/>
              </a:lnSpc>
              <a:spcBef>
                <a:spcPct val="0"/>
              </a:spcBef>
              <a:spcAft>
                <a:spcPct val="0"/>
              </a:spcAft>
            </a:pPr>
            <a:endParaRPr lang="en-US" altLang="en-US" sz="1900" dirty="0">
              <a:solidFill>
                <a:srgbClr val="222222"/>
              </a:solidFill>
              <a:latin typeface="Open Sans" panose="020B0606030504020204" pitchFamily="34" charset="0"/>
              <a:cs typeface="Open Sans" panose="020B0606030504020204" pitchFamily="34" charset="0"/>
            </a:endParaRPr>
          </a:p>
          <a:p>
            <a:pPr lvl="0" algn="l" eaLnBrk="0" fontAlgn="base" hangingPunct="0">
              <a:lnSpc>
                <a:spcPct val="100000"/>
              </a:lnSpc>
              <a:spcBef>
                <a:spcPct val="0"/>
              </a:spcBef>
              <a:spcAft>
                <a:spcPct val="0"/>
              </a:spcAft>
            </a:pPr>
            <a:r>
              <a:rPr lang="en-US" altLang="en-US" sz="1900" dirty="0">
                <a:solidFill>
                  <a:srgbClr val="222222"/>
                </a:solidFill>
                <a:latin typeface="Open Sans" panose="020B0606030504020204" pitchFamily="34" charset="0"/>
                <a:cs typeface="Open Sans" panose="020B0606030504020204" pitchFamily="34" charset="0"/>
              </a:rPr>
              <a:t>Now you can create the array:</a:t>
            </a:r>
          </a:p>
          <a:p>
            <a:pPr lvl="0" algn="l" eaLnBrk="0" fontAlgn="base" hangingPunct="0">
              <a:lnSpc>
                <a:spcPct val="100000"/>
              </a:lnSpc>
              <a:spcBef>
                <a:spcPct val="0"/>
              </a:spcBef>
              <a:spcAft>
                <a:spcPct val="0"/>
              </a:spcAft>
            </a:pPr>
            <a:endParaRPr lang="en-US" altLang="en-US" sz="1900" dirty="0">
              <a:solidFill>
                <a:srgbClr val="222222"/>
              </a:solidFill>
              <a:latin typeface="Open Sans" panose="020B0606030504020204" pitchFamily="34" charset="0"/>
              <a:cs typeface="Open Sans" panose="020B0606030504020204" pitchFamily="34" charset="0"/>
            </a:endParaRPr>
          </a:p>
          <a:p>
            <a:pPr lvl="0" algn="l" eaLnBrk="0" fontAlgn="base" hangingPunct="0">
              <a:lnSpc>
                <a:spcPct val="100000"/>
              </a:lnSpc>
              <a:spcBef>
                <a:spcPct val="0"/>
              </a:spcBef>
              <a:spcAft>
                <a:spcPct val="0"/>
              </a:spcAft>
            </a:pPr>
            <a:r>
              <a:rPr lang="en-US" sz="1900" b="0" i="0" dirty="0">
                <a:solidFill>
                  <a:srgbClr val="000000"/>
                </a:solidFill>
                <a:effectLst/>
                <a:latin typeface="courier new" panose="02070309020205020404" pitchFamily="49" charset="0"/>
              </a:rPr>
              <a:t>rooms </a:t>
            </a:r>
            <a:r>
              <a:rPr lang="en-US" sz="1900" b="0" i="0" dirty="0">
                <a:solidFill>
                  <a:srgbClr val="687687"/>
                </a:solidFill>
                <a:effectLst/>
                <a:latin typeface="courier new" panose="02070309020205020404" pitchFamily="49" charset="0"/>
              </a:rPr>
              <a:t>=</a:t>
            </a:r>
            <a:r>
              <a:rPr lang="en-US" sz="1900" b="0" i="0" dirty="0">
                <a:solidFill>
                  <a:srgbClr val="000000"/>
                </a:solidFill>
                <a:effectLst/>
                <a:latin typeface="courier new" panose="02070309020205020404" pitchFamily="49" charset="0"/>
              </a:rPr>
              <a:t> [[[</a:t>
            </a:r>
            <a:r>
              <a:rPr lang="en-US" sz="1900" b="0" i="0" dirty="0">
                <a:solidFill>
                  <a:srgbClr val="585CF6"/>
                </a:solidFill>
                <a:effectLst/>
                <a:latin typeface="courier new" panose="02070309020205020404" pitchFamily="49" charset="0"/>
              </a:rPr>
              <a:t>False</a:t>
            </a:r>
            <a:r>
              <a:rPr lang="en-US" sz="1900" b="0" i="0" dirty="0">
                <a:solidFill>
                  <a:srgbClr val="000000"/>
                </a:solidFill>
                <a:effectLst/>
                <a:latin typeface="courier new" panose="02070309020205020404" pitchFamily="49" charset="0"/>
              </a:rPr>
              <a:t> </a:t>
            </a:r>
            <a:r>
              <a:rPr lang="en-US" sz="1900" b="0" i="0" dirty="0">
                <a:solidFill>
                  <a:srgbClr val="0000FF"/>
                </a:solidFill>
                <a:effectLst/>
                <a:latin typeface="courier new" panose="02070309020205020404" pitchFamily="49" charset="0"/>
              </a:rPr>
              <a:t>for</a:t>
            </a:r>
            <a:r>
              <a:rPr lang="en-US" sz="1900" b="0" i="0" dirty="0">
                <a:solidFill>
                  <a:srgbClr val="000000"/>
                </a:solidFill>
                <a:effectLst/>
                <a:latin typeface="courier new" panose="02070309020205020404" pitchFamily="49" charset="0"/>
              </a:rPr>
              <a:t> r </a:t>
            </a:r>
            <a:r>
              <a:rPr lang="en-US" sz="1900" b="0" i="0" dirty="0">
                <a:solidFill>
                  <a:srgbClr val="0000FF"/>
                </a:solidFill>
                <a:effectLst/>
                <a:latin typeface="courier new" panose="02070309020205020404" pitchFamily="49" charset="0"/>
              </a:rPr>
              <a:t>in</a:t>
            </a:r>
            <a:r>
              <a:rPr lang="en-US" sz="1900" b="0" i="0" dirty="0">
                <a:solidFill>
                  <a:srgbClr val="000000"/>
                </a:solidFill>
                <a:effectLst/>
                <a:latin typeface="courier new" panose="02070309020205020404" pitchFamily="49" charset="0"/>
              </a:rPr>
              <a:t> </a:t>
            </a:r>
            <a:r>
              <a:rPr lang="en-US" sz="1900" b="0" i="0" dirty="0">
                <a:solidFill>
                  <a:srgbClr val="3C4C72"/>
                </a:solidFill>
                <a:effectLst/>
                <a:latin typeface="courier new" panose="02070309020205020404" pitchFamily="49" charset="0"/>
              </a:rPr>
              <a:t>range</a:t>
            </a:r>
            <a:r>
              <a:rPr lang="en-US" sz="1900" b="0" i="0" dirty="0">
                <a:solidFill>
                  <a:srgbClr val="000000"/>
                </a:solidFill>
                <a:effectLst/>
                <a:latin typeface="courier new" panose="02070309020205020404" pitchFamily="49" charset="0"/>
              </a:rPr>
              <a:t>(</a:t>
            </a:r>
            <a:r>
              <a:rPr lang="en-US" sz="1900" b="0" i="0" dirty="0">
                <a:solidFill>
                  <a:srgbClr val="0000CD"/>
                </a:solidFill>
                <a:effectLst/>
                <a:latin typeface="courier new" panose="02070309020205020404" pitchFamily="49" charset="0"/>
              </a:rPr>
              <a:t>20</a:t>
            </a:r>
            <a:r>
              <a:rPr lang="en-US" sz="1900" b="0" i="0" dirty="0">
                <a:solidFill>
                  <a:srgbClr val="000000"/>
                </a:solidFill>
                <a:effectLst/>
                <a:latin typeface="courier new" panose="02070309020205020404" pitchFamily="49" charset="0"/>
              </a:rPr>
              <a:t>)] </a:t>
            </a:r>
            <a:r>
              <a:rPr lang="en-US" sz="1900" b="0" i="0" dirty="0">
                <a:solidFill>
                  <a:srgbClr val="0000FF"/>
                </a:solidFill>
                <a:effectLst/>
                <a:latin typeface="courier new" panose="02070309020205020404" pitchFamily="49" charset="0"/>
              </a:rPr>
              <a:t>for</a:t>
            </a:r>
            <a:r>
              <a:rPr lang="en-US" sz="1900" b="0" i="0" dirty="0">
                <a:solidFill>
                  <a:srgbClr val="000000"/>
                </a:solidFill>
                <a:effectLst/>
                <a:latin typeface="courier new" panose="02070309020205020404" pitchFamily="49" charset="0"/>
              </a:rPr>
              <a:t> f </a:t>
            </a:r>
            <a:r>
              <a:rPr lang="en-US" sz="1900" b="0" i="0" dirty="0">
                <a:solidFill>
                  <a:srgbClr val="0000FF"/>
                </a:solidFill>
                <a:effectLst/>
                <a:latin typeface="courier new" panose="02070309020205020404" pitchFamily="49" charset="0"/>
              </a:rPr>
              <a:t>in</a:t>
            </a:r>
            <a:r>
              <a:rPr lang="en-US" sz="1900" b="0" i="0" dirty="0">
                <a:solidFill>
                  <a:srgbClr val="000000"/>
                </a:solidFill>
                <a:effectLst/>
                <a:latin typeface="courier new" panose="02070309020205020404" pitchFamily="49" charset="0"/>
              </a:rPr>
              <a:t> </a:t>
            </a:r>
            <a:r>
              <a:rPr lang="en-US" sz="1900" b="0" i="0" dirty="0">
                <a:solidFill>
                  <a:srgbClr val="3C4C72"/>
                </a:solidFill>
                <a:effectLst/>
                <a:latin typeface="courier new" panose="02070309020205020404" pitchFamily="49" charset="0"/>
              </a:rPr>
              <a:t>range</a:t>
            </a:r>
            <a:r>
              <a:rPr lang="en-US" sz="1900" b="0" i="0" dirty="0">
                <a:solidFill>
                  <a:srgbClr val="000000"/>
                </a:solidFill>
                <a:effectLst/>
                <a:latin typeface="courier new" panose="02070309020205020404" pitchFamily="49" charset="0"/>
              </a:rPr>
              <a:t>(</a:t>
            </a:r>
            <a:r>
              <a:rPr lang="en-US" sz="1900" b="0" i="0" dirty="0">
                <a:solidFill>
                  <a:srgbClr val="0000CD"/>
                </a:solidFill>
                <a:effectLst/>
                <a:latin typeface="courier new" panose="02070309020205020404" pitchFamily="49" charset="0"/>
              </a:rPr>
              <a:t>15</a:t>
            </a:r>
            <a:r>
              <a:rPr lang="en-US" sz="1900" b="0" i="0" dirty="0">
                <a:solidFill>
                  <a:srgbClr val="000000"/>
                </a:solidFill>
                <a:effectLst/>
                <a:latin typeface="courier new" panose="02070309020205020404" pitchFamily="49" charset="0"/>
              </a:rPr>
              <a:t>)] </a:t>
            </a:r>
            <a:r>
              <a:rPr lang="en-US" sz="1900" b="0" i="0" dirty="0">
                <a:solidFill>
                  <a:srgbClr val="0000FF"/>
                </a:solidFill>
                <a:effectLst/>
                <a:latin typeface="courier new" panose="02070309020205020404" pitchFamily="49" charset="0"/>
              </a:rPr>
              <a:t>for</a:t>
            </a:r>
            <a:r>
              <a:rPr lang="en-US" sz="1900" b="0" i="0" dirty="0">
                <a:solidFill>
                  <a:srgbClr val="000000"/>
                </a:solidFill>
                <a:effectLst/>
                <a:latin typeface="courier new" panose="02070309020205020404" pitchFamily="49" charset="0"/>
              </a:rPr>
              <a:t> t </a:t>
            </a:r>
            <a:r>
              <a:rPr lang="en-US" sz="1900" b="0" i="0" dirty="0">
                <a:solidFill>
                  <a:srgbClr val="0000FF"/>
                </a:solidFill>
                <a:effectLst/>
                <a:latin typeface="courier new" panose="02070309020205020404" pitchFamily="49" charset="0"/>
              </a:rPr>
              <a:t>in</a:t>
            </a:r>
            <a:r>
              <a:rPr lang="en-US" sz="1900" b="0" i="0" dirty="0">
                <a:solidFill>
                  <a:srgbClr val="000000"/>
                </a:solidFill>
                <a:effectLst/>
                <a:latin typeface="courier new" panose="02070309020205020404" pitchFamily="49" charset="0"/>
              </a:rPr>
              <a:t> </a:t>
            </a:r>
            <a:r>
              <a:rPr lang="en-US" sz="1900" b="0" i="0" dirty="0">
                <a:solidFill>
                  <a:srgbClr val="3C4C72"/>
                </a:solidFill>
                <a:effectLst/>
                <a:latin typeface="courier new" panose="02070309020205020404" pitchFamily="49" charset="0"/>
              </a:rPr>
              <a:t>range</a:t>
            </a:r>
            <a:r>
              <a:rPr lang="en-US" sz="1900" b="0" i="0" dirty="0">
                <a:solidFill>
                  <a:srgbClr val="000000"/>
                </a:solidFill>
                <a:effectLst/>
                <a:latin typeface="courier new" panose="02070309020205020404" pitchFamily="49" charset="0"/>
              </a:rPr>
              <a:t>(</a:t>
            </a:r>
            <a:r>
              <a:rPr lang="en-US" sz="1900" b="0" i="0" dirty="0">
                <a:solidFill>
                  <a:srgbClr val="0000CD"/>
                </a:solidFill>
                <a:effectLst/>
                <a:latin typeface="courier new" panose="02070309020205020404" pitchFamily="49" charset="0"/>
              </a:rPr>
              <a:t>3</a:t>
            </a:r>
            <a:r>
              <a:rPr lang="en-US" sz="1900" b="0" i="0" dirty="0">
                <a:solidFill>
                  <a:srgbClr val="000000"/>
                </a:solidFill>
                <a:effectLst/>
                <a:latin typeface="courier new" panose="02070309020205020404" pitchFamily="49" charset="0"/>
              </a:rPr>
              <a:t>)]</a:t>
            </a:r>
            <a:endParaRPr lang="en-US" altLang="en-US" sz="1900" dirty="0"/>
          </a:p>
          <a:p>
            <a:pPr marL="0" marR="0" lvl="0" indent="0" algn="l" defTabSz="914400" rtl="0" eaLnBrk="0" fontAlgn="base" latinLnBrk="0" hangingPunct="0">
              <a:lnSpc>
                <a:spcPct val="100000"/>
              </a:lnSpc>
              <a:spcBef>
                <a:spcPct val="0"/>
              </a:spcBef>
              <a:spcAft>
                <a:spcPct val="0"/>
              </a:spcAft>
              <a:buClrTx/>
              <a:buSzTx/>
              <a:buFontTx/>
              <a:buNone/>
              <a:tabLst/>
            </a:pPr>
            <a:endParaRPr lang="en-US" sz="1900" dirty="0">
              <a:solidFill>
                <a:srgbClr val="222222"/>
              </a:solidFill>
              <a:latin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900" dirty="0">
                <a:solidFill>
                  <a:srgbClr val="222222"/>
                </a:solidFill>
                <a:latin typeface="Open Sans" panose="020B0606030504020204" pitchFamily="34" charset="0"/>
              </a:rPr>
              <a:t> The first index ( 0 through 2 ) selects one of the buildings; the second ( 0 through 14 ) selects the floor, the third ( 0 through 19 ) selects the room number.  All rooms are initially free.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9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endParaRPr>
          </a:p>
          <a:p>
            <a:pPr algn="l"/>
            <a:r>
              <a:rPr lang="en-US" sz="1900" b="0" i="0" dirty="0">
                <a:solidFill>
                  <a:srgbClr val="222222"/>
                </a:solidFill>
                <a:effectLst/>
                <a:latin typeface="Open Sans" panose="020B0606030504020204" pitchFamily="34" charset="0"/>
              </a:rPr>
              <a:t>Now you can book a room for two newlyweds: in the second building, on the tenth floor, room 14:</a:t>
            </a:r>
          </a:p>
          <a:p>
            <a:pPr algn="l"/>
            <a:r>
              <a:rPr lang="en-US" sz="1900" b="0" i="0" dirty="0">
                <a:solidFill>
                  <a:srgbClr val="000000"/>
                </a:solidFill>
                <a:effectLst/>
                <a:latin typeface="courier new" panose="02070309020205020404" pitchFamily="49" charset="0"/>
              </a:rPr>
              <a:t>rooms[</a:t>
            </a:r>
            <a:r>
              <a:rPr lang="en-US" sz="1900" b="0" i="0" dirty="0">
                <a:solidFill>
                  <a:srgbClr val="0000CD"/>
                </a:solidFill>
                <a:effectLst/>
                <a:latin typeface="courier new" panose="02070309020205020404" pitchFamily="49" charset="0"/>
              </a:rPr>
              <a:t>1</a:t>
            </a:r>
            <a:r>
              <a:rPr lang="en-US" sz="1900" b="0" i="0" dirty="0">
                <a:solidFill>
                  <a:srgbClr val="000000"/>
                </a:solidFill>
                <a:effectLst/>
                <a:latin typeface="courier new" panose="02070309020205020404" pitchFamily="49" charset="0"/>
              </a:rPr>
              <a:t>][</a:t>
            </a:r>
            <a:r>
              <a:rPr lang="en-US" sz="1900" b="0" i="0" dirty="0">
                <a:solidFill>
                  <a:srgbClr val="0000CD"/>
                </a:solidFill>
                <a:effectLst/>
                <a:latin typeface="courier new" panose="02070309020205020404" pitchFamily="49" charset="0"/>
              </a:rPr>
              <a:t>9</a:t>
            </a:r>
            <a:r>
              <a:rPr lang="en-US" sz="1900" b="0" i="0" dirty="0">
                <a:solidFill>
                  <a:srgbClr val="000000"/>
                </a:solidFill>
                <a:effectLst/>
                <a:latin typeface="courier new" panose="02070309020205020404" pitchFamily="49" charset="0"/>
              </a:rPr>
              <a:t>][</a:t>
            </a:r>
            <a:r>
              <a:rPr lang="en-US" sz="1900" b="0" i="0" dirty="0">
                <a:solidFill>
                  <a:srgbClr val="0000CD"/>
                </a:solidFill>
                <a:effectLst/>
                <a:latin typeface="courier new" panose="02070309020205020404" pitchFamily="49" charset="0"/>
              </a:rPr>
              <a:t>13</a:t>
            </a:r>
            <a:r>
              <a:rPr lang="en-US" sz="1900" b="0" i="0" dirty="0">
                <a:solidFill>
                  <a:srgbClr val="000000"/>
                </a:solidFill>
                <a:effectLst/>
                <a:latin typeface="courier new" panose="02070309020205020404" pitchFamily="49" charset="0"/>
              </a:rPr>
              <a:t>] </a:t>
            </a:r>
            <a:r>
              <a:rPr lang="en-US" sz="1900" b="0" i="0" dirty="0">
                <a:solidFill>
                  <a:srgbClr val="687687"/>
                </a:solidFill>
                <a:effectLst/>
                <a:latin typeface="courier new" panose="02070309020205020404" pitchFamily="49" charset="0"/>
              </a:rPr>
              <a:t>=</a:t>
            </a:r>
            <a:r>
              <a:rPr lang="en-US" sz="1900" b="0" i="0" dirty="0">
                <a:solidFill>
                  <a:srgbClr val="000000"/>
                </a:solidFill>
                <a:effectLst/>
                <a:latin typeface="courier new" panose="02070309020205020404" pitchFamily="49" charset="0"/>
              </a:rPr>
              <a:t> </a:t>
            </a:r>
            <a:r>
              <a:rPr lang="en-US" sz="1900" b="0" i="0" dirty="0">
                <a:solidFill>
                  <a:srgbClr val="585CF6"/>
                </a:solidFill>
                <a:effectLst/>
                <a:latin typeface="courier new" panose="02070309020205020404" pitchFamily="49" charset="0"/>
              </a:rPr>
              <a:t>True</a:t>
            </a:r>
          </a:p>
          <a:p>
            <a:pPr algn="l"/>
            <a:endParaRPr lang="en-US" sz="1900" b="0" i="0" dirty="0">
              <a:solidFill>
                <a:srgbClr val="585CF6"/>
              </a:solidFill>
              <a:effectLst/>
              <a:latin typeface="courier new" panose="02070309020205020404" pitchFamily="49" charset="0"/>
            </a:endParaRPr>
          </a:p>
          <a:p>
            <a:pPr algn="l"/>
            <a:r>
              <a:rPr lang="en-US" sz="1900" b="0" i="0" dirty="0">
                <a:solidFill>
                  <a:srgbClr val="222222"/>
                </a:solidFill>
                <a:effectLst/>
                <a:latin typeface="Open Sans" panose="020B0606030504020204" pitchFamily="34" charset="0"/>
              </a:rPr>
              <a:t>and release the second room on the fifth floor located in the first building:</a:t>
            </a:r>
          </a:p>
          <a:p>
            <a:pPr algn="l"/>
            <a:r>
              <a:rPr lang="en-US" sz="1900" b="0" i="0" dirty="0">
                <a:solidFill>
                  <a:srgbClr val="000000"/>
                </a:solidFill>
                <a:effectLst/>
                <a:latin typeface="courier new" panose="02070309020205020404" pitchFamily="49" charset="0"/>
              </a:rPr>
              <a:t>rooms[</a:t>
            </a:r>
            <a:r>
              <a:rPr lang="en-US" sz="1900" b="0" i="0" dirty="0">
                <a:solidFill>
                  <a:srgbClr val="0000CD"/>
                </a:solidFill>
                <a:effectLst/>
                <a:latin typeface="courier new" panose="02070309020205020404" pitchFamily="49" charset="0"/>
              </a:rPr>
              <a:t>0</a:t>
            </a:r>
            <a:r>
              <a:rPr lang="en-US" sz="1900" b="0" i="0" dirty="0">
                <a:solidFill>
                  <a:srgbClr val="000000"/>
                </a:solidFill>
                <a:effectLst/>
                <a:latin typeface="courier new" panose="02070309020205020404" pitchFamily="49" charset="0"/>
              </a:rPr>
              <a:t>][</a:t>
            </a:r>
            <a:r>
              <a:rPr lang="en-US" sz="1900" b="0" i="0" dirty="0">
                <a:solidFill>
                  <a:srgbClr val="0000CD"/>
                </a:solidFill>
                <a:effectLst/>
                <a:latin typeface="courier new" panose="02070309020205020404" pitchFamily="49" charset="0"/>
              </a:rPr>
              <a:t>4</a:t>
            </a:r>
            <a:r>
              <a:rPr lang="en-US" sz="1900" b="0" i="0" dirty="0">
                <a:solidFill>
                  <a:srgbClr val="000000"/>
                </a:solidFill>
                <a:effectLst/>
                <a:latin typeface="courier new" panose="02070309020205020404" pitchFamily="49" charset="0"/>
              </a:rPr>
              <a:t>][</a:t>
            </a:r>
            <a:r>
              <a:rPr lang="en-US" sz="1900" b="0" i="0" dirty="0">
                <a:solidFill>
                  <a:srgbClr val="0000CD"/>
                </a:solidFill>
                <a:effectLst/>
                <a:latin typeface="courier new" panose="02070309020205020404" pitchFamily="49" charset="0"/>
              </a:rPr>
              <a:t>1</a:t>
            </a:r>
            <a:r>
              <a:rPr lang="en-US" sz="1900" b="0" i="0" dirty="0">
                <a:solidFill>
                  <a:srgbClr val="000000"/>
                </a:solidFill>
                <a:effectLst/>
                <a:latin typeface="courier new" panose="02070309020205020404" pitchFamily="49" charset="0"/>
              </a:rPr>
              <a:t>] </a:t>
            </a:r>
            <a:r>
              <a:rPr lang="en-US" sz="1900" b="0" i="0" dirty="0">
                <a:solidFill>
                  <a:srgbClr val="687687"/>
                </a:solidFill>
                <a:effectLst/>
                <a:latin typeface="courier new" panose="02070309020205020404" pitchFamily="49" charset="0"/>
              </a:rPr>
              <a:t>=</a:t>
            </a:r>
            <a:r>
              <a:rPr lang="en-US" sz="1900" b="0" i="0" dirty="0">
                <a:solidFill>
                  <a:srgbClr val="000000"/>
                </a:solidFill>
                <a:effectLst/>
                <a:latin typeface="courier new" panose="02070309020205020404" pitchFamily="49" charset="0"/>
              </a:rPr>
              <a:t> </a:t>
            </a:r>
            <a:r>
              <a:rPr lang="en-US" sz="1900" b="0" i="0" dirty="0">
                <a:solidFill>
                  <a:srgbClr val="585CF6"/>
                </a:solidFill>
                <a:effectLst/>
                <a:latin typeface="courier new" panose="02070309020205020404" pitchFamily="49" charset="0"/>
              </a:rPr>
              <a:t>False</a:t>
            </a:r>
            <a:endParaRPr lang="en-US" sz="1900" b="0" i="0" dirty="0">
              <a:solidFill>
                <a:srgbClr val="000000"/>
              </a:solidFill>
              <a:effectLst/>
              <a:latin typeface="courier new" panose="02070309020205020404" pitchFamily="49" charset="0"/>
            </a:endParaRPr>
          </a:p>
          <a:p>
            <a:pPr algn="l"/>
            <a:endParaRPr lang="en-US" b="0" i="0" dirty="0">
              <a:solidFill>
                <a:srgbClr val="222222"/>
              </a:solidFill>
              <a:effectLst/>
              <a:latin typeface="Open Sans" panose="020B0606030504020204" pitchFamily="34" charset="0"/>
            </a:endParaRPr>
          </a:p>
          <a:p>
            <a:pPr algn="l"/>
            <a:endParaRPr lang="en-US" b="0" i="0" dirty="0">
              <a:solidFill>
                <a:srgbClr val="222222"/>
              </a:solidFill>
              <a:effectLst/>
              <a:latin typeface="Open Sans" panose="020B0606030504020204" pitchFamily="34" charset="0"/>
            </a:endParaRPr>
          </a:p>
          <a:p>
            <a:pPr algn="l"/>
            <a:endParaRPr lang="en-US" b="0" i="0" dirty="0">
              <a:solidFill>
                <a:srgbClr val="222222"/>
              </a:solidFill>
              <a:effectLst/>
              <a:latin typeface="Open Sans" panose="020B0606030504020204" pitchFamily="34" charset="0"/>
            </a:endParaRPr>
          </a:p>
          <a:p>
            <a:pPr algn="l"/>
            <a:endParaRPr lang="en-US" b="0" i="0" dirty="0">
              <a:solidFill>
                <a:srgbClr val="222222"/>
              </a:solidFill>
              <a:effectLst/>
              <a:latin typeface="Open Sans" panose="020B0606030504020204" pitchFamily="34" charset="0"/>
            </a:endParaRPr>
          </a:p>
        </p:txBody>
      </p:sp>
    </p:spTree>
    <p:extLst>
      <p:ext uri="{BB962C8B-B14F-4D97-AF65-F5344CB8AC3E}">
        <p14:creationId xmlns:p14="http://schemas.microsoft.com/office/powerpoint/2010/main" val="151246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307759" y="279647"/>
            <a:ext cx="11576481" cy="547707"/>
          </a:xfrm>
        </p:spPr>
        <p:txBody>
          <a:bodyPr>
            <a:noAutofit/>
          </a:bodyPr>
          <a:lstStyle/>
          <a:p>
            <a:pPr algn="l"/>
            <a:r>
              <a:rPr lang="en-US" sz="2800" b="1" i="0" dirty="0">
                <a:solidFill>
                  <a:srgbClr val="264166"/>
                </a:solidFill>
                <a:effectLst/>
                <a:latin typeface="Open Sans" panose="020B0606030504020204" pitchFamily="34" charset="0"/>
              </a:rPr>
              <a:t>Three-dimensional arrays                                               </a:t>
            </a:r>
            <a:r>
              <a:rPr lang="en-US" sz="2000" b="1" i="0" dirty="0">
                <a:solidFill>
                  <a:srgbClr val="264166"/>
                </a:solidFill>
                <a:effectLst/>
                <a:latin typeface="Open Sans" panose="020B0606030504020204" pitchFamily="34" charset="0"/>
              </a:rPr>
              <a:t>PE1:   3.7.1.5</a:t>
            </a:r>
          </a:p>
        </p:txBody>
      </p:sp>
      <p:sp>
        <p:nvSpPr>
          <p:cNvPr id="3" name="Subtitle 2">
            <a:extLst>
              <a:ext uri="{FF2B5EF4-FFF2-40B4-BE49-F238E27FC236}">
                <a16:creationId xmlns:a16="http://schemas.microsoft.com/office/drawing/2014/main" id="{E5D0BF03-6339-472A-B071-3C73C66E1761}"/>
              </a:ext>
            </a:extLst>
          </p:cNvPr>
          <p:cNvSpPr>
            <a:spLocks noGrp="1"/>
          </p:cNvSpPr>
          <p:nvPr>
            <p:ph type="subTitle" idx="1"/>
          </p:nvPr>
        </p:nvSpPr>
        <p:spPr>
          <a:xfrm>
            <a:off x="307758" y="983889"/>
            <a:ext cx="11576481" cy="5594463"/>
          </a:xfrm>
        </p:spPr>
        <p:txBody>
          <a:bodyPr>
            <a:normAutofit fontScale="92500"/>
          </a:bodyPr>
          <a:lstStyle/>
          <a:p>
            <a:pPr lvl="0" algn="l" eaLnBrk="0" fontAlgn="base" hangingPunct="0">
              <a:lnSpc>
                <a:spcPct val="100000"/>
              </a:lnSpc>
              <a:spcBef>
                <a:spcPct val="0"/>
              </a:spcBef>
              <a:spcAft>
                <a:spcPct val="0"/>
              </a:spcAft>
            </a:pPr>
            <a:r>
              <a:rPr lang="en-US" sz="2800" b="0" i="0" dirty="0">
                <a:solidFill>
                  <a:srgbClr val="222222"/>
                </a:solidFill>
                <a:effectLst/>
                <a:latin typeface="Open Sans" panose="020B0606030504020204" pitchFamily="34" charset="0"/>
              </a:rPr>
              <a:t>Check if there are any vacancies on the 15th floor of the third building:</a:t>
            </a:r>
          </a:p>
          <a:p>
            <a:pPr lvl="0" algn="l" eaLnBrk="0" fontAlgn="base" hangingPunct="0">
              <a:lnSpc>
                <a:spcPct val="100000"/>
              </a:lnSpc>
              <a:spcBef>
                <a:spcPct val="0"/>
              </a:spcBef>
              <a:spcAft>
                <a:spcPct val="0"/>
              </a:spcAft>
            </a:pPr>
            <a:endParaRPr lang="en-US" altLang="en-US" sz="2800" dirty="0">
              <a:solidFill>
                <a:srgbClr val="222222"/>
              </a:solidFill>
              <a:latin typeface="Open Sans" panose="020B0606030504020204" pitchFamily="34" charset="0"/>
              <a:cs typeface="Open Sans" panose="020B0606030504020204" pitchFamily="34" charset="0"/>
            </a:endParaRPr>
          </a:p>
          <a:p>
            <a:pPr algn="l"/>
            <a:r>
              <a:rPr lang="en-US" sz="2800" b="0" i="0" dirty="0">
                <a:solidFill>
                  <a:srgbClr val="000000"/>
                </a:solidFill>
                <a:effectLst/>
                <a:latin typeface="courier new" panose="02070309020205020404" pitchFamily="49" charset="0"/>
              </a:rPr>
              <a:t>vacancy </a:t>
            </a:r>
            <a:r>
              <a:rPr lang="en-US" sz="2800" b="0" i="0" dirty="0">
                <a:solidFill>
                  <a:srgbClr val="687687"/>
                </a:solidFill>
                <a:effectLst/>
                <a:latin typeface="courier new" panose="02070309020205020404" pitchFamily="49" charset="0"/>
              </a:rPr>
              <a:t>=</a:t>
            </a:r>
            <a:r>
              <a:rPr lang="en-US" sz="2800" b="0" i="0" dirty="0">
                <a:solidFill>
                  <a:srgbClr val="000000"/>
                </a:solidFill>
                <a:effectLst/>
                <a:latin typeface="courier new" panose="02070309020205020404" pitchFamily="49" charset="0"/>
              </a:rPr>
              <a:t> </a:t>
            </a:r>
            <a:r>
              <a:rPr lang="en-US" sz="2800" b="0" i="0" dirty="0">
                <a:solidFill>
                  <a:srgbClr val="0000CD"/>
                </a:solidFill>
                <a:effectLst/>
                <a:latin typeface="courier new" panose="02070309020205020404" pitchFamily="49" charset="0"/>
              </a:rPr>
              <a:t>0</a:t>
            </a:r>
            <a:r>
              <a:rPr lang="en-US" sz="2800" b="0" i="0" dirty="0">
                <a:solidFill>
                  <a:srgbClr val="000000"/>
                </a:solidFill>
                <a:effectLst/>
                <a:latin typeface="courier new" panose="02070309020205020404" pitchFamily="49" charset="0"/>
              </a:rPr>
              <a:t> </a:t>
            </a:r>
          </a:p>
          <a:p>
            <a:pPr algn="l"/>
            <a:r>
              <a:rPr lang="en-US" sz="2800" b="0" i="0" dirty="0">
                <a:solidFill>
                  <a:srgbClr val="0000FF"/>
                </a:solidFill>
                <a:effectLst/>
                <a:latin typeface="courier new" panose="02070309020205020404" pitchFamily="49" charset="0"/>
              </a:rPr>
              <a:t>for</a:t>
            </a:r>
            <a:r>
              <a:rPr lang="en-US" sz="2800" b="0" i="0" dirty="0">
                <a:solidFill>
                  <a:srgbClr val="000000"/>
                </a:solidFill>
                <a:effectLst/>
                <a:latin typeface="courier new" panose="02070309020205020404" pitchFamily="49" charset="0"/>
              </a:rPr>
              <a:t> </a:t>
            </a:r>
            <a:r>
              <a:rPr lang="en-US" sz="2800" b="0" i="0" dirty="0" err="1">
                <a:solidFill>
                  <a:srgbClr val="000000"/>
                </a:solidFill>
                <a:effectLst/>
                <a:latin typeface="courier new" panose="02070309020205020404" pitchFamily="49" charset="0"/>
              </a:rPr>
              <a:t>room_number</a:t>
            </a:r>
            <a:r>
              <a:rPr lang="en-US" sz="2800" b="0" i="0" dirty="0">
                <a:solidFill>
                  <a:srgbClr val="000000"/>
                </a:solidFill>
                <a:effectLst/>
                <a:latin typeface="courier new" panose="02070309020205020404" pitchFamily="49" charset="0"/>
              </a:rPr>
              <a:t> </a:t>
            </a:r>
            <a:r>
              <a:rPr lang="en-US" sz="2800" b="0" i="0" dirty="0">
                <a:solidFill>
                  <a:srgbClr val="0000FF"/>
                </a:solidFill>
                <a:effectLst/>
                <a:latin typeface="courier new" panose="02070309020205020404" pitchFamily="49" charset="0"/>
              </a:rPr>
              <a:t>in</a:t>
            </a:r>
            <a:r>
              <a:rPr lang="en-US" sz="2800" b="0" i="0" dirty="0">
                <a:solidFill>
                  <a:srgbClr val="000000"/>
                </a:solidFill>
                <a:effectLst/>
                <a:latin typeface="courier new" panose="02070309020205020404" pitchFamily="49" charset="0"/>
              </a:rPr>
              <a:t> </a:t>
            </a:r>
            <a:r>
              <a:rPr lang="en-US" sz="2800" b="0" i="0" dirty="0">
                <a:solidFill>
                  <a:srgbClr val="3C4C72"/>
                </a:solidFill>
                <a:effectLst/>
                <a:latin typeface="courier new" panose="02070309020205020404" pitchFamily="49" charset="0"/>
              </a:rPr>
              <a:t>range</a:t>
            </a:r>
            <a:r>
              <a:rPr lang="en-US" sz="2800" b="0" i="0" dirty="0">
                <a:solidFill>
                  <a:srgbClr val="000000"/>
                </a:solidFill>
                <a:effectLst/>
                <a:latin typeface="courier new" panose="02070309020205020404" pitchFamily="49" charset="0"/>
              </a:rPr>
              <a:t>(</a:t>
            </a:r>
            <a:r>
              <a:rPr lang="en-US" sz="2800" b="0" i="0" dirty="0">
                <a:solidFill>
                  <a:srgbClr val="0000CD"/>
                </a:solidFill>
                <a:effectLst/>
                <a:latin typeface="courier new" panose="02070309020205020404" pitchFamily="49" charset="0"/>
              </a:rPr>
              <a:t>20</a:t>
            </a:r>
            <a:r>
              <a:rPr lang="en-US" sz="2800" b="0" i="0" dirty="0">
                <a:solidFill>
                  <a:srgbClr val="000000"/>
                </a:solidFill>
                <a:effectLst/>
                <a:latin typeface="courier new" panose="02070309020205020404" pitchFamily="49" charset="0"/>
              </a:rPr>
              <a:t>): </a:t>
            </a:r>
          </a:p>
          <a:p>
            <a:pPr algn="l"/>
            <a:r>
              <a:rPr lang="en-US" sz="2800" b="0" i="0" dirty="0">
                <a:solidFill>
                  <a:srgbClr val="0000FF"/>
                </a:solidFill>
                <a:effectLst/>
                <a:latin typeface="courier new" panose="02070309020205020404" pitchFamily="49" charset="0"/>
              </a:rPr>
              <a:t>if</a:t>
            </a:r>
            <a:r>
              <a:rPr lang="en-US" sz="2800" b="0" i="0" dirty="0">
                <a:solidFill>
                  <a:srgbClr val="000000"/>
                </a:solidFill>
                <a:effectLst/>
                <a:latin typeface="courier new" panose="02070309020205020404" pitchFamily="49" charset="0"/>
              </a:rPr>
              <a:t> </a:t>
            </a:r>
            <a:r>
              <a:rPr lang="en-US" sz="2800" b="0" i="0" dirty="0">
                <a:solidFill>
                  <a:srgbClr val="0000FF"/>
                </a:solidFill>
                <a:effectLst/>
                <a:latin typeface="courier new" panose="02070309020205020404" pitchFamily="49" charset="0"/>
              </a:rPr>
              <a:t>not</a:t>
            </a:r>
            <a:r>
              <a:rPr lang="en-US" sz="2800" b="0" i="0" dirty="0">
                <a:solidFill>
                  <a:srgbClr val="000000"/>
                </a:solidFill>
                <a:effectLst/>
                <a:latin typeface="courier new" panose="02070309020205020404" pitchFamily="49" charset="0"/>
              </a:rPr>
              <a:t> rooms[</a:t>
            </a:r>
            <a:r>
              <a:rPr lang="en-US" sz="2800" b="0" i="0" dirty="0">
                <a:solidFill>
                  <a:srgbClr val="0000CD"/>
                </a:solidFill>
                <a:effectLst/>
                <a:latin typeface="courier new" panose="02070309020205020404" pitchFamily="49" charset="0"/>
              </a:rPr>
              <a:t>2</a:t>
            </a:r>
            <a:r>
              <a:rPr lang="en-US" sz="2800" b="0" i="0" dirty="0">
                <a:solidFill>
                  <a:srgbClr val="000000"/>
                </a:solidFill>
                <a:effectLst/>
                <a:latin typeface="courier new" panose="02070309020205020404" pitchFamily="49" charset="0"/>
              </a:rPr>
              <a:t>][</a:t>
            </a:r>
            <a:r>
              <a:rPr lang="en-US" sz="2800" b="0" i="0" dirty="0">
                <a:solidFill>
                  <a:srgbClr val="0000CD"/>
                </a:solidFill>
                <a:effectLst/>
                <a:latin typeface="courier new" panose="02070309020205020404" pitchFamily="49" charset="0"/>
              </a:rPr>
              <a:t>14</a:t>
            </a:r>
            <a:r>
              <a:rPr lang="en-US" sz="2800" b="0" i="0" dirty="0">
                <a:solidFill>
                  <a:srgbClr val="000000"/>
                </a:solidFill>
                <a:effectLst/>
                <a:latin typeface="courier new" panose="02070309020205020404" pitchFamily="49" charset="0"/>
              </a:rPr>
              <a:t>][</a:t>
            </a:r>
            <a:r>
              <a:rPr lang="en-US" sz="2800" b="0" i="0" dirty="0" err="1">
                <a:solidFill>
                  <a:srgbClr val="000000"/>
                </a:solidFill>
                <a:effectLst/>
                <a:latin typeface="courier new" panose="02070309020205020404" pitchFamily="49" charset="0"/>
              </a:rPr>
              <a:t>room_number</a:t>
            </a:r>
            <a:r>
              <a:rPr lang="en-US" sz="2800" b="0" i="0" dirty="0">
                <a:solidFill>
                  <a:srgbClr val="000000"/>
                </a:solidFill>
                <a:effectLst/>
                <a:latin typeface="courier new" panose="02070309020205020404" pitchFamily="49" charset="0"/>
              </a:rPr>
              <a:t>]: </a:t>
            </a:r>
          </a:p>
          <a:p>
            <a:pPr algn="l"/>
            <a:r>
              <a:rPr lang="en-US" sz="2800" b="0" i="0" dirty="0">
                <a:solidFill>
                  <a:srgbClr val="000000"/>
                </a:solidFill>
                <a:effectLst/>
                <a:latin typeface="courier new" panose="02070309020205020404" pitchFamily="49" charset="0"/>
              </a:rPr>
              <a:t>vacancy </a:t>
            </a:r>
            <a:r>
              <a:rPr lang="en-US" sz="2800" b="0" i="0" dirty="0">
                <a:solidFill>
                  <a:srgbClr val="687687"/>
                </a:solidFill>
                <a:effectLst/>
                <a:latin typeface="courier new" panose="02070309020205020404" pitchFamily="49" charset="0"/>
              </a:rPr>
              <a:t>+=</a:t>
            </a:r>
            <a:r>
              <a:rPr lang="en-US" sz="2800" b="0" i="0" dirty="0">
                <a:solidFill>
                  <a:srgbClr val="000000"/>
                </a:solidFill>
                <a:effectLst/>
                <a:latin typeface="courier new" panose="02070309020205020404" pitchFamily="49" charset="0"/>
              </a:rPr>
              <a:t> </a:t>
            </a:r>
            <a:r>
              <a:rPr lang="en-US" sz="2800" b="0" i="0" dirty="0">
                <a:solidFill>
                  <a:srgbClr val="0000CD"/>
                </a:solidFill>
                <a:effectLst/>
                <a:latin typeface="courier new" panose="02070309020205020404" pitchFamily="49" charset="0"/>
              </a:rPr>
              <a:t>1</a:t>
            </a:r>
          </a:p>
          <a:p>
            <a:pPr algn="l"/>
            <a:endParaRPr lang="en-US" sz="2800" dirty="0">
              <a:solidFill>
                <a:srgbClr val="0000CD"/>
              </a:solidFill>
              <a:latin typeface="courier new" panose="02070309020205020404" pitchFamily="49" charset="0"/>
            </a:endParaRPr>
          </a:p>
          <a:p>
            <a:pPr algn="l"/>
            <a:r>
              <a:rPr lang="en-US" sz="2800" dirty="0">
                <a:solidFill>
                  <a:srgbClr val="000000"/>
                </a:solidFill>
                <a:latin typeface="courier new" panose="02070309020205020404" pitchFamily="49" charset="0"/>
              </a:rPr>
              <a:t>The vacancy variable contains 0 if all the rooms are occupied, or the number available rooms otherwise.</a:t>
            </a:r>
          </a:p>
          <a:p>
            <a:pPr algn="l"/>
            <a:endParaRPr lang="en-US" sz="2800" b="0" i="0" dirty="0">
              <a:solidFill>
                <a:srgbClr val="000000"/>
              </a:solidFill>
              <a:effectLst/>
              <a:latin typeface="courier new" panose="02070309020205020404" pitchFamily="49" charset="0"/>
            </a:endParaRPr>
          </a:p>
          <a:p>
            <a:pPr algn="l"/>
            <a:r>
              <a:rPr lang="en-US" sz="2800" dirty="0">
                <a:solidFill>
                  <a:srgbClr val="000000"/>
                </a:solidFill>
                <a:latin typeface="courier new" panose="02070309020205020404" pitchFamily="49" charset="0"/>
              </a:rPr>
              <a:t>Congratulations , you have made it to the end of the module.  Keep up the good work!</a:t>
            </a:r>
            <a:endParaRPr lang="en-US" sz="2800" b="0" i="0" dirty="0">
              <a:solidFill>
                <a:srgbClr val="222222"/>
              </a:solidFill>
              <a:effectLst/>
              <a:latin typeface="Open Sans" panose="020B0606030504020204" pitchFamily="34" charset="0"/>
            </a:endParaRPr>
          </a:p>
        </p:txBody>
      </p:sp>
    </p:spTree>
    <p:extLst>
      <p:ext uri="{BB962C8B-B14F-4D97-AF65-F5344CB8AC3E}">
        <p14:creationId xmlns:p14="http://schemas.microsoft.com/office/powerpoint/2010/main" val="2910279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307759" y="279647"/>
            <a:ext cx="11576481" cy="547707"/>
          </a:xfrm>
        </p:spPr>
        <p:txBody>
          <a:bodyPr>
            <a:noAutofit/>
          </a:bodyPr>
          <a:lstStyle/>
          <a:p>
            <a:pPr algn="l"/>
            <a:r>
              <a:rPr lang="en-US" sz="2800" b="1" i="0" dirty="0">
                <a:solidFill>
                  <a:srgbClr val="264166"/>
                </a:solidFill>
                <a:effectLst/>
                <a:latin typeface="Open Sans" panose="020B0606030504020204" pitchFamily="34" charset="0"/>
              </a:rPr>
              <a:t>Three-dimensional arrays                                               </a:t>
            </a:r>
            <a:r>
              <a:rPr lang="en-US" sz="2000" b="1" i="0" dirty="0">
                <a:solidFill>
                  <a:srgbClr val="264166"/>
                </a:solidFill>
                <a:effectLst/>
                <a:latin typeface="Open Sans" panose="020B0606030504020204" pitchFamily="34" charset="0"/>
              </a:rPr>
              <a:t>PE1:   3.7.1.5</a:t>
            </a:r>
          </a:p>
        </p:txBody>
      </p:sp>
      <p:sp>
        <p:nvSpPr>
          <p:cNvPr id="3" name="Subtitle 2">
            <a:extLst>
              <a:ext uri="{FF2B5EF4-FFF2-40B4-BE49-F238E27FC236}">
                <a16:creationId xmlns:a16="http://schemas.microsoft.com/office/drawing/2014/main" id="{E5D0BF03-6339-472A-B071-3C73C66E1761}"/>
              </a:ext>
            </a:extLst>
          </p:cNvPr>
          <p:cNvSpPr>
            <a:spLocks noGrp="1"/>
          </p:cNvSpPr>
          <p:nvPr>
            <p:ph type="subTitle" idx="1"/>
          </p:nvPr>
        </p:nvSpPr>
        <p:spPr>
          <a:xfrm>
            <a:off x="307758" y="983889"/>
            <a:ext cx="11576481" cy="5594463"/>
          </a:xfrm>
        </p:spPr>
        <p:txBody>
          <a:bodyPr>
            <a:normAutofit fontScale="77500" lnSpcReduction="20000"/>
          </a:bodyPr>
          <a:lstStyle/>
          <a:p>
            <a:pPr lvl="0" algn="l" eaLnBrk="0" fontAlgn="base" hangingPunct="0">
              <a:lnSpc>
                <a:spcPct val="100000"/>
              </a:lnSpc>
              <a:spcBef>
                <a:spcPct val="0"/>
              </a:spcBef>
              <a:spcAft>
                <a:spcPct val="0"/>
              </a:spcAft>
            </a:pPr>
            <a:endParaRPr lang="en-US" sz="2800" dirty="0">
              <a:solidFill>
                <a:srgbClr val="222222"/>
              </a:solidFill>
              <a:latin typeface="Open Sans" panose="020B0606030504020204" pitchFamily="34" charset="0"/>
            </a:endParaRPr>
          </a:p>
          <a:p>
            <a:pPr lvl="0" algn="l" eaLnBrk="0" fontAlgn="base" hangingPunct="0">
              <a:lnSpc>
                <a:spcPct val="100000"/>
              </a:lnSpc>
              <a:spcBef>
                <a:spcPct val="0"/>
              </a:spcBef>
              <a:spcAft>
                <a:spcPct val="0"/>
              </a:spcAft>
            </a:pPr>
            <a:r>
              <a:rPr lang="en-US" sz="2800" b="0" i="0" dirty="0">
                <a:solidFill>
                  <a:srgbClr val="222222"/>
                </a:solidFill>
                <a:effectLst/>
                <a:latin typeface="Open Sans" panose="020B0606030504020204" pitchFamily="34" charset="0"/>
              </a:rPr>
              <a:t>rooms = [[[False for r in range(20)] for f in range(15)] for t in range(3)]</a:t>
            </a:r>
          </a:p>
          <a:p>
            <a:pPr lvl="0" algn="l" eaLnBrk="0" fontAlgn="base" hangingPunct="0">
              <a:lnSpc>
                <a:spcPct val="100000"/>
              </a:lnSpc>
              <a:spcBef>
                <a:spcPct val="0"/>
              </a:spcBef>
              <a:spcAft>
                <a:spcPct val="0"/>
              </a:spcAft>
            </a:pPr>
            <a:endParaRPr lang="en-US" sz="2800" b="0" i="0" dirty="0">
              <a:solidFill>
                <a:srgbClr val="222222"/>
              </a:solidFill>
              <a:effectLst/>
              <a:latin typeface="Open Sans" panose="020B0606030504020204" pitchFamily="34" charset="0"/>
            </a:endParaRPr>
          </a:p>
          <a:p>
            <a:pPr lvl="0" algn="l" eaLnBrk="0" fontAlgn="base" hangingPunct="0">
              <a:lnSpc>
                <a:spcPct val="100000"/>
              </a:lnSpc>
              <a:spcBef>
                <a:spcPct val="0"/>
              </a:spcBef>
              <a:spcAft>
                <a:spcPct val="0"/>
              </a:spcAft>
            </a:pPr>
            <a:r>
              <a:rPr lang="en-US" sz="2800" b="0" i="0" dirty="0">
                <a:solidFill>
                  <a:srgbClr val="222222"/>
                </a:solidFill>
                <a:effectLst/>
                <a:latin typeface="Open Sans" panose="020B0606030504020204" pitchFamily="34" charset="0"/>
              </a:rPr>
              <a:t>#20 rooms, 15 floors, 3 buildings</a:t>
            </a:r>
          </a:p>
          <a:p>
            <a:pPr lvl="0" algn="l" eaLnBrk="0" fontAlgn="base" hangingPunct="0">
              <a:lnSpc>
                <a:spcPct val="100000"/>
              </a:lnSpc>
              <a:spcBef>
                <a:spcPct val="0"/>
              </a:spcBef>
              <a:spcAft>
                <a:spcPct val="0"/>
              </a:spcAft>
            </a:pPr>
            <a:endParaRPr lang="en-US" sz="2800" b="0" i="0" dirty="0">
              <a:solidFill>
                <a:srgbClr val="222222"/>
              </a:solidFill>
              <a:effectLst/>
              <a:latin typeface="Open Sans" panose="020B0606030504020204" pitchFamily="34" charset="0"/>
            </a:endParaRPr>
          </a:p>
          <a:p>
            <a:pPr lvl="0" algn="l" eaLnBrk="0" fontAlgn="base" hangingPunct="0">
              <a:lnSpc>
                <a:spcPct val="100000"/>
              </a:lnSpc>
              <a:spcBef>
                <a:spcPct val="0"/>
              </a:spcBef>
              <a:spcAft>
                <a:spcPct val="0"/>
              </a:spcAft>
            </a:pPr>
            <a:r>
              <a:rPr lang="en-US" sz="2800" b="0" i="0" dirty="0">
                <a:solidFill>
                  <a:srgbClr val="222222"/>
                </a:solidFill>
                <a:effectLst/>
                <a:latin typeface="Open Sans" panose="020B0606030504020204" pitchFamily="34" charset="0"/>
              </a:rPr>
              <a:t>rooms[1][9][13] = True</a:t>
            </a:r>
          </a:p>
          <a:p>
            <a:pPr lvl="0" algn="l" eaLnBrk="0" fontAlgn="base" hangingPunct="0">
              <a:lnSpc>
                <a:spcPct val="100000"/>
              </a:lnSpc>
              <a:spcBef>
                <a:spcPct val="0"/>
              </a:spcBef>
              <a:spcAft>
                <a:spcPct val="0"/>
              </a:spcAft>
            </a:pPr>
            <a:endParaRPr lang="en-US" sz="2800" b="0" i="0" dirty="0">
              <a:solidFill>
                <a:srgbClr val="222222"/>
              </a:solidFill>
              <a:effectLst/>
              <a:latin typeface="Open Sans" panose="020B0606030504020204" pitchFamily="34" charset="0"/>
            </a:endParaRPr>
          </a:p>
          <a:p>
            <a:pPr lvl="0" algn="l" eaLnBrk="0" fontAlgn="base" hangingPunct="0">
              <a:lnSpc>
                <a:spcPct val="100000"/>
              </a:lnSpc>
              <a:spcBef>
                <a:spcPct val="0"/>
              </a:spcBef>
              <a:spcAft>
                <a:spcPct val="0"/>
              </a:spcAft>
            </a:pPr>
            <a:r>
              <a:rPr lang="en-US" sz="2800" b="0" i="0" dirty="0">
                <a:solidFill>
                  <a:srgbClr val="222222"/>
                </a:solidFill>
                <a:effectLst/>
                <a:latin typeface="Open Sans" panose="020B0606030504020204" pitchFamily="34" charset="0"/>
              </a:rPr>
              <a:t>rooms[0][4][1] = False</a:t>
            </a:r>
          </a:p>
          <a:p>
            <a:pPr lvl="0" algn="l" eaLnBrk="0" fontAlgn="base" hangingPunct="0">
              <a:lnSpc>
                <a:spcPct val="100000"/>
              </a:lnSpc>
              <a:spcBef>
                <a:spcPct val="0"/>
              </a:spcBef>
              <a:spcAft>
                <a:spcPct val="0"/>
              </a:spcAft>
            </a:pPr>
            <a:endParaRPr lang="en-US" sz="2800" b="0" i="0" dirty="0">
              <a:solidFill>
                <a:srgbClr val="222222"/>
              </a:solidFill>
              <a:effectLst/>
              <a:latin typeface="Open Sans" panose="020B0606030504020204" pitchFamily="34" charset="0"/>
            </a:endParaRPr>
          </a:p>
          <a:p>
            <a:pPr lvl="0" algn="l" eaLnBrk="0" fontAlgn="base" hangingPunct="0">
              <a:lnSpc>
                <a:spcPct val="100000"/>
              </a:lnSpc>
              <a:spcBef>
                <a:spcPct val="0"/>
              </a:spcBef>
              <a:spcAft>
                <a:spcPct val="0"/>
              </a:spcAft>
            </a:pPr>
            <a:r>
              <a:rPr lang="en-US" sz="2800" b="0" i="0" dirty="0">
                <a:solidFill>
                  <a:srgbClr val="222222"/>
                </a:solidFill>
                <a:effectLst/>
                <a:latin typeface="Open Sans" panose="020B0606030504020204" pitchFamily="34" charset="0"/>
              </a:rPr>
              <a:t>vacancy = 0</a:t>
            </a:r>
          </a:p>
          <a:p>
            <a:pPr lvl="0" algn="l" eaLnBrk="0" fontAlgn="base" hangingPunct="0">
              <a:lnSpc>
                <a:spcPct val="100000"/>
              </a:lnSpc>
              <a:spcBef>
                <a:spcPct val="0"/>
              </a:spcBef>
              <a:spcAft>
                <a:spcPct val="0"/>
              </a:spcAft>
            </a:pPr>
            <a:endParaRPr lang="en-US" sz="2800" b="0" i="0" dirty="0">
              <a:solidFill>
                <a:srgbClr val="222222"/>
              </a:solidFill>
              <a:effectLst/>
              <a:latin typeface="Open Sans" panose="020B0606030504020204" pitchFamily="34" charset="0"/>
            </a:endParaRPr>
          </a:p>
          <a:p>
            <a:pPr lvl="0" algn="l" eaLnBrk="0" fontAlgn="base" hangingPunct="0">
              <a:lnSpc>
                <a:spcPct val="100000"/>
              </a:lnSpc>
              <a:spcBef>
                <a:spcPct val="0"/>
              </a:spcBef>
              <a:spcAft>
                <a:spcPct val="0"/>
              </a:spcAft>
            </a:pPr>
            <a:r>
              <a:rPr lang="en-US" sz="2800" b="0" i="0" dirty="0">
                <a:solidFill>
                  <a:srgbClr val="222222"/>
                </a:solidFill>
                <a:effectLst/>
                <a:latin typeface="Open Sans" panose="020B0606030504020204" pitchFamily="34" charset="0"/>
              </a:rPr>
              <a:t>for </a:t>
            </a:r>
            <a:r>
              <a:rPr lang="en-US" sz="2800" b="0" i="0" dirty="0" err="1">
                <a:solidFill>
                  <a:srgbClr val="222222"/>
                </a:solidFill>
                <a:effectLst/>
                <a:latin typeface="Open Sans" panose="020B0606030504020204" pitchFamily="34" charset="0"/>
              </a:rPr>
              <a:t>room_number</a:t>
            </a:r>
            <a:r>
              <a:rPr lang="en-US" sz="2800" b="0" i="0" dirty="0">
                <a:solidFill>
                  <a:srgbClr val="222222"/>
                </a:solidFill>
                <a:effectLst/>
                <a:latin typeface="Open Sans" panose="020B0606030504020204" pitchFamily="34" charset="0"/>
              </a:rPr>
              <a:t> in range(20):</a:t>
            </a:r>
          </a:p>
          <a:p>
            <a:pPr lvl="0" algn="l" eaLnBrk="0" fontAlgn="base" hangingPunct="0">
              <a:lnSpc>
                <a:spcPct val="100000"/>
              </a:lnSpc>
              <a:spcBef>
                <a:spcPct val="0"/>
              </a:spcBef>
              <a:spcAft>
                <a:spcPct val="0"/>
              </a:spcAft>
            </a:pPr>
            <a:r>
              <a:rPr lang="en-US" sz="2800" b="0" i="0" dirty="0">
                <a:solidFill>
                  <a:srgbClr val="222222"/>
                </a:solidFill>
                <a:effectLst/>
                <a:latin typeface="Open Sans" panose="020B0606030504020204" pitchFamily="34" charset="0"/>
              </a:rPr>
              <a:t>    if not rooms[2][14][</a:t>
            </a:r>
            <a:r>
              <a:rPr lang="en-US" sz="2800" b="0" i="0" dirty="0" err="1">
                <a:solidFill>
                  <a:srgbClr val="222222"/>
                </a:solidFill>
                <a:effectLst/>
                <a:latin typeface="Open Sans" panose="020B0606030504020204" pitchFamily="34" charset="0"/>
              </a:rPr>
              <a:t>room_number</a:t>
            </a:r>
            <a:r>
              <a:rPr lang="en-US" sz="2800" b="0" i="0" dirty="0">
                <a:solidFill>
                  <a:srgbClr val="222222"/>
                </a:solidFill>
                <a:effectLst/>
                <a:latin typeface="Open Sans" panose="020B0606030504020204" pitchFamily="34" charset="0"/>
              </a:rPr>
              <a:t>]:</a:t>
            </a:r>
          </a:p>
          <a:p>
            <a:pPr lvl="0" algn="l" eaLnBrk="0" fontAlgn="base" hangingPunct="0">
              <a:lnSpc>
                <a:spcPct val="100000"/>
              </a:lnSpc>
              <a:spcBef>
                <a:spcPct val="0"/>
              </a:spcBef>
              <a:spcAft>
                <a:spcPct val="0"/>
              </a:spcAft>
            </a:pPr>
            <a:r>
              <a:rPr lang="en-US" sz="2800" b="0" i="0" dirty="0">
                <a:solidFill>
                  <a:srgbClr val="222222"/>
                </a:solidFill>
                <a:effectLst/>
                <a:latin typeface="Open Sans" panose="020B0606030504020204" pitchFamily="34" charset="0"/>
              </a:rPr>
              <a:t>        vacancy += 1</a:t>
            </a:r>
          </a:p>
          <a:p>
            <a:pPr lvl="0" algn="l" eaLnBrk="0" fontAlgn="base" hangingPunct="0">
              <a:lnSpc>
                <a:spcPct val="100000"/>
              </a:lnSpc>
              <a:spcBef>
                <a:spcPct val="0"/>
              </a:spcBef>
              <a:spcAft>
                <a:spcPct val="0"/>
              </a:spcAft>
            </a:pPr>
            <a:r>
              <a:rPr lang="en-US" sz="2800" b="0" i="0" dirty="0">
                <a:solidFill>
                  <a:srgbClr val="222222"/>
                </a:solidFill>
                <a:effectLst/>
                <a:latin typeface="Open Sans" panose="020B0606030504020204" pitchFamily="34" charset="0"/>
              </a:rPr>
              <a:t>        </a:t>
            </a:r>
          </a:p>
          <a:p>
            <a:pPr lvl="0" algn="l" eaLnBrk="0" fontAlgn="base" hangingPunct="0">
              <a:lnSpc>
                <a:spcPct val="100000"/>
              </a:lnSpc>
              <a:spcBef>
                <a:spcPct val="0"/>
              </a:spcBef>
              <a:spcAft>
                <a:spcPct val="0"/>
              </a:spcAft>
            </a:pPr>
            <a:r>
              <a:rPr lang="en-US" sz="2800" b="0" i="0" dirty="0">
                <a:solidFill>
                  <a:srgbClr val="222222"/>
                </a:solidFill>
                <a:effectLst/>
                <a:latin typeface="Open Sans" panose="020B0606030504020204" pitchFamily="34" charset="0"/>
              </a:rPr>
              <a:t>print(vacancy)</a:t>
            </a:r>
          </a:p>
          <a:p>
            <a:pPr lvl="0" algn="l" eaLnBrk="0" fontAlgn="base" hangingPunct="0">
              <a:lnSpc>
                <a:spcPct val="100000"/>
              </a:lnSpc>
              <a:spcBef>
                <a:spcPct val="0"/>
              </a:spcBef>
              <a:spcAft>
                <a:spcPct val="0"/>
              </a:spcAft>
            </a:pPr>
            <a:endParaRPr lang="en-US" sz="2800" b="0" i="0" dirty="0">
              <a:solidFill>
                <a:srgbClr val="222222"/>
              </a:solidFill>
              <a:effectLst/>
              <a:latin typeface="Open Sans" panose="020B0606030504020204" pitchFamily="34" charset="0"/>
            </a:endParaRPr>
          </a:p>
          <a:p>
            <a:pPr lvl="0" algn="l" eaLnBrk="0" fontAlgn="base" hangingPunct="0">
              <a:lnSpc>
                <a:spcPct val="100000"/>
              </a:lnSpc>
              <a:spcBef>
                <a:spcPct val="0"/>
              </a:spcBef>
              <a:spcAft>
                <a:spcPct val="0"/>
              </a:spcAft>
            </a:pPr>
            <a:r>
              <a:rPr lang="en-US" sz="2800" b="0" i="0" dirty="0">
                <a:solidFill>
                  <a:srgbClr val="222222"/>
                </a:solidFill>
                <a:effectLst/>
                <a:latin typeface="Open Sans" panose="020B0606030504020204" pitchFamily="34" charset="0"/>
              </a:rPr>
              <a:t>for </a:t>
            </a:r>
            <a:r>
              <a:rPr lang="en-US" sz="2800" b="0" i="0" dirty="0" err="1">
                <a:solidFill>
                  <a:srgbClr val="222222"/>
                </a:solidFill>
                <a:effectLst/>
                <a:latin typeface="Open Sans" panose="020B0606030504020204" pitchFamily="34" charset="0"/>
              </a:rPr>
              <a:t>i</a:t>
            </a:r>
            <a:r>
              <a:rPr lang="en-US" sz="2800" b="0" i="0" dirty="0">
                <a:solidFill>
                  <a:srgbClr val="222222"/>
                </a:solidFill>
                <a:effectLst/>
                <a:latin typeface="Open Sans" panose="020B0606030504020204" pitchFamily="34" charset="0"/>
              </a:rPr>
              <a:t> in rooms:</a:t>
            </a:r>
          </a:p>
          <a:p>
            <a:pPr lvl="0" algn="l" eaLnBrk="0" fontAlgn="base" hangingPunct="0">
              <a:lnSpc>
                <a:spcPct val="100000"/>
              </a:lnSpc>
              <a:spcBef>
                <a:spcPct val="0"/>
              </a:spcBef>
              <a:spcAft>
                <a:spcPct val="0"/>
              </a:spcAft>
            </a:pPr>
            <a:r>
              <a:rPr lang="en-US" sz="2800" b="0" i="0" dirty="0">
                <a:solidFill>
                  <a:srgbClr val="222222"/>
                </a:solidFill>
                <a:effectLst/>
                <a:latin typeface="Open Sans" panose="020B0606030504020204" pitchFamily="34" charset="0"/>
              </a:rPr>
              <a:t>    print(</a:t>
            </a:r>
            <a:r>
              <a:rPr lang="en-US" sz="2800" b="0" i="0" dirty="0" err="1">
                <a:solidFill>
                  <a:srgbClr val="222222"/>
                </a:solidFill>
                <a:effectLst/>
                <a:latin typeface="Open Sans" panose="020B0606030504020204" pitchFamily="34" charset="0"/>
              </a:rPr>
              <a:t>i</a:t>
            </a:r>
            <a:r>
              <a:rPr lang="en-US" sz="2800" b="0" i="0" dirty="0">
                <a:solidFill>
                  <a:srgbClr val="222222"/>
                </a:solidFill>
                <a:effectLst/>
                <a:latin typeface="Open Sans" panose="020B0606030504020204" pitchFamily="34" charset="0"/>
              </a:rPr>
              <a:t>)</a:t>
            </a:r>
          </a:p>
        </p:txBody>
      </p:sp>
    </p:spTree>
    <p:extLst>
      <p:ext uri="{BB962C8B-B14F-4D97-AF65-F5344CB8AC3E}">
        <p14:creationId xmlns:p14="http://schemas.microsoft.com/office/powerpoint/2010/main" val="4042298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307759" y="279647"/>
            <a:ext cx="11576481" cy="547707"/>
          </a:xfrm>
        </p:spPr>
        <p:txBody>
          <a:bodyPr>
            <a:noAutofit/>
          </a:bodyPr>
          <a:lstStyle/>
          <a:p>
            <a:pPr algn="l"/>
            <a:r>
              <a:rPr lang="en-US" sz="2800" b="1" i="0" dirty="0">
                <a:solidFill>
                  <a:srgbClr val="264166"/>
                </a:solidFill>
                <a:effectLst/>
                <a:latin typeface="Open Sans" panose="020B0606030504020204" pitchFamily="34" charset="0"/>
              </a:rPr>
              <a:t>Key takeaways                                                        </a:t>
            </a:r>
            <a:r>
              <a:rPr lang="en-US" sz="2000" b="1" i="0" dirty="0">
                <a:solidFill>
                  <a:srgbClr val="264166"/>
                </a:solidFill>
                <a:effectLst/>
                <a:latin typeface="Open Sans" panose="020B0606030504020204" pitchFamily="34" charset="0"/>
              </a:rPr>
              <a:t>PE1:   3.7.1.6 Section Summary</a:t>
            </a:r>
          </a:p>
        </p:txBody>
      </p:sp>
      <p:sp>
        <p:nvSpPr>
          <p:cNvPr id="3" name="Subtitle 2">
            <a:extLst>
              <a:ext uri="{FF2B5EF4-FFF2-40B4-BE49-F238E27FC236}">
                <a16:creationId xmlns:a16="http://schemas.microsoft.com/office/drawing/2014/main" id="{E5D0BF03-6339-472A-B071-3C73C66E1761}"/>
              </a:ext>
            </a:extLst>
          </p:cNvPr>
          <p:cNvSpPr>
            <a:spLocks noGrp="1"/>
          </p:cNvSpPr>
          <p:nvPr>
            <p:ph type="subTitle" idx="1"/>
          </p:nvPr>
        </p:nvSpPr>
        <p:spPr>
          <a:xfrm>
            <a:off x="307758" y="983889"/>
            <a:ext cx="11576481" cy="5594463"/>
          </a:xfrm>
        </p:spPr>
        <p:txBody>
          <a:bodyPr>
            <a:normAutofit lnSpcReduction="10000"/>
          </a:bodyPr>
          <a:lstStyle/>
          <a:p>
            <a:pPr lvl="0" algn="l" eaLnBrk="0" fontAlgn="base" hangingPunct="0">
              <a:lnSpc>
                <a:spcPct val="100000"/>
              </a:lnSpc>
              <a:spcBef>
                <a:spcPct val="0"/>
              </a:spcBef>
              <a:spcAft>
                <a:spcPct val="0"/>
              </a:spcAft>
            </a:pPr>
            <a:r>
              <a:rPr lang="en-US" b="0" i="0" dirty="0">
                <a:solidFill>
                  <a:srgbClr val="222222"/>
                </a:solidFill>
                <a:effectLst/>
                <a:latin typeface="Open Sans" panose="020B0606030504020204" pitchFamily="34" charset="0"/>
              </a:rPr>
              <a:t>1. </a:t>
            </a:r>
            <a:r>
              <a:rPr lang="en-US" b="1" i="0" dirty="0">
                <a:solidFill>
                  <a:srgbClr val="222222"/>
                </a:solidFill>
                <a:effectLst/>
                <a:latin typeface="Open Sans" panose="020B0606030504020204" pitchFamily="34" charset="0"/>
              </a:rPr>
              <a:t>List comprehension</a:t>
            </a:r>
            <a:r>
              <a:rPr lang="en-US" b="0" i="0" dirty="0">
                <a:solidFill>
                  <a:srgbClr val="222222"/>
                </a:solidFill>
                <a:effectLst/>
                <a:latin typeface="Open Sans" panose="020B0606030504020204" pitchFamily="34" charset="0"/>
              </a:rPr>
              <a:t> allows you to create new lists from existing ones in a concise and elegant way. The syntax of a list comprehension looks as follows:</a:t>
            </a:r>
          </a:p>
          <a:p>
            <a:pPr lvl="0" algn="l" eaLnBrk="0" fontAlgn="base" hangingPunct="0">
              <a:lnSpc>
                <a:spcPct val="100000"/>
              </a:lnSpc>
              <a:spcBef>
                <a:spcPct val="0"/>
              </a:spcBef>
              <a:spcAft>
                <a:spcPct val="0"/>
              </a:spcAft>
            </a:pPr>
            <a:endParaRPr lang="en-US" b="0" i="0" dirty="0">
              <a:solidFill>
                <a:srgbClr val="222222"/>
              </a:solidFill>
              <a:effectLst/>
              <a:latin typeface="Open Sans" panose="020B0606030504020204" pitchFamily="34" charset="0"/>
            </a:endParaRPr>
          </a:p>
          <a:p>
            <a:pPr lvl="0" algn="l" eaLnBrk="0" fontAlgn="base" hangingPunct="0">
              <a:lnSpc>
                <a:spcPct val="100000"/>
              </a:lnSpc>
              <a:spcBef>
                <a:spcPct val="0"/>
              </a:spcBef>
              <a:spcAft>
                <a:spcPct val="0"/>
              </a:spcAft>
            </a:pPr>
            <a:r>
              <a:rPr lang="en-US" b="0" i="0" dirty="0">
                <a:solidFill>
                  <a:srgbClr val="333333"/>
                </a:solidFill>
                <a:effectLst/>
                <a:latin typeface="courier new" panose="02070309020205020404" pitchFamily="49" charset="0"/>
              </a:rPr>
              <a:t>[expression </a:t>
            </a:r>
            <a:r>
              <a:rPr lang="en-US" dirty="0"/>
              <a:t>for</a:t>
            </a:r>
            <a:r>
              <a:rPr lang="en-US" b="0" i="0" dirty="0">
                <a:solidFill>
                  <a:srgbClr val="333333"/>
                </a:solidFill>
                <a:effectLst/>
                <a:latin typeface="courier new" panose="02070309020205020404" pitchFamily="49" charset="0"/>
              </a:rPr>
              <a:t> element </a:t>
            </a:r>
            <a:r>
              <a:rPr lang="en-US" dirty="0"/>
              <a:t>in</a:t>
            </a:r>
            <a:r>
              <a:rPr lang="en-US" b="0" i="0" dirty="0">
                <a:solidFill>
                  <a:srgbClr val="333333"/>
                </a:solidFill>
                <a:effectLst/>
                <a:latin typeface="courier new" panose="02070309020205020404" pitchFamily="49" charset="0"/>
              </a:rPr>
              <a:t> list </a:t>
            </a:r>
            <a:r>
              <a:rPr lang="en-US" dirty="0"/>
              <a:t>if</a:t>
            </a:r>
            <a:r>
              <a:rPr lang="en-US" b="0" i="0" dirty="0">
                <a:solidFill>
                  <a:srgbClr val="333333"/>
                </a:solidFill>
                <a:effectLst/>
                <a:latin typeface="courier new" panose="02070309020205020404" pitchFamily="49" charset="0"/>
              </a:rPr>
              <a:t> conditional]</a:t>
            </a:r>
          </a:p>
          <a:p>
            <a:pPr lvl="0" algn="l" eaLnBrk="0" fontAlgn="base" hangingPunct="0">
              <a:lnSpc>
                <a:spcPct val="100000"/>
              </a:lnSpc>
              <a:spcBef>
                <a:spcPct val="0"/>
              </a:spcBef>
              <a:spcAft>
                <a:spcPct val="0"/>
              </a:spcAft>
            </a:pPr>
            <a:endParaRPr lang="en-US" dirty="0">
              <a:solidFill>
                <a:srgbClr val="333333"/>
              </a:solidFill>
              <a:latin typeface="courier new" panose="02070309020205020404" pitchFamily="49" charset="0"/>
            </a:endParaRPr>
          </a:p>
          <a:p>
            <a:pPr lvl="0" algn="l" eaLnBrk="0" fontAlgn="base" hangingPunct="0">
              <a:lnSpc>
                <a:spcPct val="100000"/>
              </a:lnSpc>
              <a:spcBef>
                <a:spcPct val="0"/>
              </a:spcBef>
              <a:spcAft>
                <a:spcPct val="0"/>
              </a:spcAft>
            </a:pPr>
            <a:r>
              <a:rPr lang="en-US" b="0" i="0" dirty="0">
                <a:solidFill>
                  <a:srgbClr val="222222"/>
                </a:solidFill>
                <a:effectLst/>
                <a:latin typeface="Open Sans" panose="020B0606030504020204" pitchFamily="34" charset="0"/>
              </a:rPr>
              <a:t>which is actually an equivalent of the following code:</a:t>
            </a:r>
            <a:endParaRPr lang="en-US" b="0" i="0" dirty="0">
              <a:solidFill>
                <a:srgbClr val="333333"/>
              </a:solidFill>
              <a:effectLst/>
              <a:latin typeface="courier new" panose="02070309020205020404" pitchFamily="49" charset="0"/>
            </a:endParaRPr>
          </a:p>
          <a:p>
            <a:pPr lvl="0" algn="l" eaLnBrk="0" fontAlgn="base" hangingPunct="0">
              <a:lnSpc>
                <a:spcPct val="100000"/>
              </a:lnSpc>
              <a:spcBef>
                <a:spcPct val="0"/>
              </a:spcBef>
              <a:spcAft>
                <a:spcPct val="0"/>
              </a:spcAft>
            </a:pPr>
            <a:endParaRPr lang="en-US" dirty="0">
              <a:solidFill>
                <a:srgbClr val="333333"/>
              </a:solidFill>
              <a:latin typeface="courier new" panose="02070309020205020404" pitchFamily="49" charset="0"/>
            </a:endParaRPr>
          </a:p>
          <a:p>
            <a:pPr lvl="0" algn="l" eaLnBrk="0" fontAlgn="base" hangingPunct="0">
              <a:lnSpc>
                <a:spcPct val="100000"/>
              </a:lnSpc>
              <a:spcBef>
                <a:spcPct val="0"/>
              </a:spcBef>
              <a:spcAft>
                <a:spcPct val="0"/>
              </a:spcAft>
            </a:pPr>
            <a:r>
              <a:rPr lang="en-US" dirty="0"/>
              <a:t>for</a:t>
            </a:r>
            <a:r>
              <a:rPr lang="en-US" b="0" i="0" dirty="0">
                <a:solidFill>
                  <a:srgbClr val="333333"/>
                </a:solidFill>
                <a:effectLst/>
                <a:latin typeface="courier new" panose="02070309020205020404" pitchFamily="49" charset="0"/>
              </a:rPr>
              <a:t> element </a:t>
            </a:r>
            <a:r>
              <a:rPr lang="en-US" dirty="0"/>
              <a:t>in</a:t>
            </a:r>
            <a:r>
              <a:rPr lang="en-US" b="0" i="0" dirty="0">
                <a:solidFill>
                  <a:srgbClr val="333333"/>
                </a:solidFill>
                <a:effectLst/>
                <a:latin typeface="courier new" panose="02070309020205020404" pitchFamily="49" charset="0"/>
              </a:rPr>
              <a:t> list: </a:t>
            </a:r>
            <a:r>
              <a:rPr lang="en-US" dirty="0"/>
              <a:t>if</a:t>
            </a:r>
            <a:r>
              <a:rPr lang="en-US" b="0" i="0" dirty="0">
                <a:solidFill>
                  <a:srgbClr val="333333"/>
                </a:solidFill>
                <a:effectLst/>
                <a:latin typeface="courier new" panose="02070309020205020404" pitchFamily="49" charset="0"/>
              </a:rPr>
              <a:t> conditional: expression</a:t>
            </a:r>
          </a:p>
          <a:p>
            <a:pPr lvl="0" algn="l" eaLnBrk="0" fontAlgn="base" hangingPunct="0">
              <a:lnSpc>
                <a:spcPct val="100000"/>
              </a:lnSpc>
              <a:spcBef>
                <a:spcPct val="0"/>
              </a:spcBef>
              <a:spcAft>
                <a:spcPct val="0"/>
              </a:spcAft>
            </a:pPr>
            <a:endParaRPr lang="en-US" b="0" i="0" dirty="0">
              <a:solidFill>
                <a:srgbClr val="333333"/>
              </a:solidFill>
              <a:effectLst/>
              <a:latin typeface="courier new" panose="02070309020205020404" pitchFamily="49" charset="0"/>
            </a:endParaRPr>
          </a:p>
          <a:p>
            <a:pPr lvl="0" algn="l" eaLnBrk="0" fontAlgn="base" hangingPunct="0">
              <a:lnSpc>
                <a:spcPct val="100000"/>
              </a:lnSpc>
              <a:spcBef>
                <a:spcPct val="0"/>
              </a:spcBef>
              <a:spcAft>
                <a:spcPct val="0"/>
              </a:spcAft>
            </a:pPr>
            <a:endParaRPr lang="en-US" dirty="0">
              <a:solidFill>
                <a:srgbClr val="333333"/>
              </a:solidFill>
              <a:latin typeface="courier new" panose="02070309020205020404" pitchFamily="49" charset="0"/>
            </a:endParaRPr>
          </a:p>
          <a:p>
            <a:pPr lvl="0" algn="l" eaLnBrk="0" fontAlgn="base" hangingPunct="0">
              <a:lnSpc>
                <a:spcPct val="100000"/>
              </a:lnSpc>
              <a:spcBef>
                <a:spcPct val="0"/>
              </a:spcBef>
              <a:spcAft>
                <a:spcPct val="0"/>
              </a:spcAft>
            </a:pPr>
            <a:r>
              <a:rPr lang="en-US" b="0" i="0" dirty="0">
                <a:solidFill>
                  <a:srgbClr val="222222"/>
                </a:solidFill>
                <a:effectLst/>
                <a:latin typeface="Open Sans" panose="020B0606030504020204" pitchFamily="34" charset="0"/>
              </a:rPr>
              <a:t>Here's an example of a list comprehension - the code creates a five-element list filled with </a:t>
            </a:r>
            <a:r>
              <a:rPr lang="en-US" b="0" i="0" dirty="0" err="1">
                <a:solidFill>
                  <a:srgbClr val="222222"/>
                </a:solidFill>
                <a:effectLst/>
                <a:latin typeface="Open Sans" panose="020B0606030504020204" pitchFamily="34" charset="0"/>
              </a:rPr>
              <a:t>with</a:t>
            </a:r>
            <a:r>
              <a:rPr lang="en-US" b="0" i="0" dirty="0">
                <a:solidFill>
                  <a:srgbClr val="222222"/>
                </a:solidFill>
                <a:effectLst/>
                <a:latin typeface="Open Sans" panose="020B0606030504020204" pitchFamily="34" charset="0"/>
              </a:rPr>
              <a:t> the first five natural numbers raised to the power of 3:</a:t>
            </a:r>
            <a:endParaRPr lang="en-US" b="0" i="0" dirty="0">
              <a:solidFill>
                <a:srgbClr val="333333"/>
              </a:solidFill>
              <a:effectLst/>
              <a:latin typeface="courier new" panose="02070309020205020404" pitchFamily="49" charset="0"/>
            </a:endParaRPr>
          </a:p>
          <a:p>
            <a:pPr lvl="0" algn="l" eaLnBrk="0" fontAlgn="base" hangingPunct="0">
              <a:lnSpc>
                <a:spcPct val="100000"/>
              </a:lnSpc>
              <a:spcBef>
                <a:spcPct val="0"/>
              </a:spcBef>
              <a:spcAft>
                <a:spcPct val="0"/>
              </a:spcAft>
            </a:pPr>
            <a:endParaRPr lang="en-US" b="0" i="0" dirty="0">
              <a:solidFill>
                <a:srgbClr val="333333"/>
              </a:solidFill>
              <a:effectLst/>
              <a:latin typeface="courier new" panose="02070309020205020404" pitchFamily="49" charset="0"/>
            </a:endParaRPr>
          </a:p>
          <a:p>
            <a:pPr algn="l"/>
            <a:r>
              <a:rPr lang="en-US" b="0" i="0" dirty="0">
                <a:solidFill>
                  <a:srgbClr val="000000"/>
                </a:solidFill>
                <a:effectLst/>
                <a:latin typeface="courier new" panose="02070309020205020404" pitchFamily="49" charset="0"/>
              </a:rPr>
              <a:t>cubed </a:t>
            </a:r>
            <a:r>
              <a:rPr lang="en-US" b="0" i="0" dirty="0">
                <a:solidFill>
                  <a:srgbClr val="687687"/>
                </a:solidFill>
                <a:effectLst/>
                <a:latin typeface="courier new" panose="02070309020205020404" pitchFamily="49" charset="0"/>
              </a:rPr>
              <a:t>=</a:t>
            </a:r>
            <a:r>
              <a:rPr lang="en-US" b="0" i="0" dirty="0">
                <a:solidFill>
                  <a:srgbClr val="000000"/>
                </a:solidFill>
                <a:effectLst/>
                <a:latin typeface="courier new" panose="02070309020205020404" pitchFamily="49" charset="0"/>
              </a:rPr>
              <a:t> [num </a:t>
            </a:r>
            <a:r>
              <a:rPr lang="en-US" b="0" i="0" dirty="0">
                <a:solidFill>
                  <a:srgbClr val="687687"/>
                </a:solidFill>
                <a:effectLst/>
                <a:latin typeface="courier new" panose="02070309020205020404" pitchFamily="49" charset="0"/>
              </a:rPr>
              <a:t>**</a:t>
            </a:r>
            <a:r>
              <a:rPr lang="en-US" b="0" i="0" dirty="0">
                <a:solidFill>
                  <a:srgbClr val="000000"/>
                </a:solidFill>
                <a:effectLst/>
                <a:latin typeface="courier new" panose="02070309020205020404" pitchFamily="49" charset="0"/>
              </a:rPr>
              <a:t> </a:t>
            </a:r>
            <a:r>
              <a:rPr lang="en-US" b="0" i="0" dirty="0">
                <a:solidFill>
                  <a:srgbClr val="0000CD"/>
                </a:solidFill>
                <a:effectLst/>
                <a:latin typeface="courier new" panose="02070309020205020404" pitchFamily="49" charset="0"/>
              </a:rPr>
              <a:t>3</a:t>
            </a:r>
            <a:r>
              <a:rPr lang="en-US" b="0" i="0" dirty="0">
                <a:solidFill>
                  <a:srgbClr val="000000"/>
                </a:solidFill>
                <a:effectLst/>
                <a:latin typeface="courier new" panose="02070309020205020404" pitchFamily="49" charset="0"/>
              </a:rPr>
              <a:t> </a:t>
            </a:r>
            <a:r>
              <a:rPr lang="en-US" b="0" i="0" dirty="0">
                <a:solidFill>
                  <a:srgbClr val="0000FF"/>
                </a:solidFill>
                <a:effectLst/>
                <a:latin typeface="courier new" panose="02070309020205020404" pitchFamily="49" charset="0"/>
              </a:rPr>
              <a:t>for</a:t>
            </a:r>
            <a:r>
              <a:rPr lang="en-US" b="0" i="0" dirty="0">
                <a:solidFill>
                  <a:srgbClr val="000000"/>
                </a:solidFill>
                <a:effectLst/>
                <a:latin typeface="courier new" panose="02070309020205020404" pitchFamily="49" charset="0"/>
              </a:rPr>
              <a:t> num </a:t>
            </a:r>
            <a:r>
              <a:rPr lang="en-US" b="0" i="0" dirty="0">
                <a:solidFill>
                  <a:srgbClr val="0000FF"/>
                </a:solidFill>
                <a:effectLst/>
                <a:latin typeface="courier new" panose="02070309020205020404" pitchFamily="49" charset="0"/>
              </a:rPr>
              <a:t>in</a:t>
            </a:r>
            <a:r>
              <a:rPr lang="en-US" b="0" i="0" dirty="0">
                <a:solidFill>
                  <a:srgbClr val="000000"/>
                </a:solidFill>
                <a:effectLst/>
                <a:latin typeface="courier new" panose="02070309020205020404" pitchFamily="49" charset="0"/>
              </a:rPr>
              <a:t> </a:t>
            </a:r>
            <a:r>
              <a:rPr lang="en-US" b="0" i="0" dirty="0">
                <a:solidFill>
                  <a:srgbClr val="3C4C72"/>
                </a:solidFill>
                <a:effectLst/>
                <a:latin typeface="courier new" panose="02070309020205020404" pitchFamily="49" charset="0"/>
              </a:rPr>
              <a:t>range</a:t>
            </a:r>
            <a:r>
              <a:rPr lang="en-US" b="0" i="0" dirty="0">
                <a:solidFill>
                  <a:srgbClr val="000000"/>
                </a:solidFill>
                <a:effectLst/>
                <a:latin typeface="courier new" panose="02070309020205020404" pitchFamily="49" charset="0"/>
              </a:rPr>
              <a:t>(</a:t>
            </a:r>
            <a:r>
              <a:rPr lang="en-US" b="0" i="0" dirty="0">
                <a:solidFill>
                  <a:srgbClr val="0000CD"/>
                </a:solidFill>
                <a:effectLst/>
                <a:latin typeface="courier new" panose="02070309020205020404" pitchFamily="49" charset="0"/>
              </a:rPr>
              <a:t>5</a:t>
            </a:r>
            <a:r>
              <a:rPr lang="en-US" b="0" i="0" dirty="0">
                <a:solidFill>
                  <a:srgbClr val="000000"/>
                </a:solidFill>
                <a:effectLst/>
                <a:latin typeface="courier new" panose="02070309020205020404" pitchFamily="49" charset="0"/>
              </a:rPr>
              <a:t>)] </a:t>
            </a:r>
          </a:p>
          <a:p>
            <a:pPr algn="l"/>
            <a:r>
              <a:rPr lang="en-US" b="0" i="0" dirty="0">
                <a:solidFill>
                  <a:srgbClr val="0000FF"/>
                </a:solidFill>
                <a:effectLst/>
                <a:latin typeface="courier new" panose="02070309020205020404" pitchFamily="49" charset="0"/>
              </a:rPr>
              <a:t>print</a:t>
            </a:r>
            <a:r>
              <a:rPr lang="en-US" b="0" i="0" dirty="0">
                <a:solidFill>
                  <a:srgbClr val="000000"/>
                </a:solidFill>
                <a:effectLst/>
                <a:latin typeface="courier new" panose="02070309020205020404" pitchFamily="49" charset="0"/>
              </a:rPr>
              <a:t>(cubed) </a:t>
            </a:r>
            <a:r>
              <a:rPr lang="en-US" b="0" i="0" dirty="0">
                <a:solidFill>
                  <a:srgbClr val="4C886B"/>
                </a:solidFill>
                <a:effectLst/>
                <a:latin typeface="courier new" panose="02070309020205020404" pitchFamily="49" charset="0"/>
              </a:rPr>
              <a:t># outputs: [0, 1, 8, 27, 64]</a:t>
            </a:r>
            <a:endParaRPr lang="en-US" b="0" i="0" dirty="0">
              <a:solidFill>
                <a:srgbClr val="000000"/>
              </a:solidFill>
              <a:effectLst/>
              <a:latin typeface="courier new" panose="02070309020205020404" pitchFamily="49" charset="0"/>
            </a:endParaRPr>
          </a:p>
          <a:p>
            <a:pPr lvl="0" algn="l" eaLnBrk="0" fontAlgn="base" hangingPunct="0">
              <a:lnSpc>
                <a:spcPct val="100000"/>
              </a:lnSpc>
              <a:spcBef>
                <a:spcPct val="0"/>
              </a:spcBef>
              <a:spcAft>
                <a:spcPct val="0"/>
              </a:spcAft>
            </a:pPr>
            <a:endParaRPr lang="en-US" sz="2000" b="0" i="0" dirty="0">
              <a:solidFill>
                <a:srgbClr val="333333"/>
              </a:solidFill>
              <a:effectLst/>
              <a:latin typeface="courier new" panose="02070309020205020404" pitchFamily="49" charset="0"/>
            </a:endParaRPr>
          </a:p>
          <a:p>
            <a:pPr lvl="0" algn="l" eaLnBrk="0" fontAlgn="base" hangingPunct="0">
              <a:lnSpc>
                <a:spcPct val="100000"/>
              </a:lnSpc>
              <a:spcBef>
                <a:spcPct val="0"/>
              </a:spcBef>
              <a:spcAft>
                <a:spcPct val="0"/>
              </a:spcAft>
            </a:pPr>
            <a:endParaRPr lang="en-US" sz="2800" b="0" i="0" dirty="0">
              <a:solidFill>
                <a:srgbClr val="222222"/>
              </a:solidFill>
              <a:effectLst/>
              <a:latin typeface="Open Sans" panose="020B0606030504020204" pitchFamily="34" charset="0"/>
            </a:endParaRPr>
          </a:p>
          <a:p>
            <a:pPr lvl="0" algn="l" eaLnBrk="0" fontAlgn="base" hangingPunct="0">
              <a:lnSpc>
                <a:spcPct val="100000"/>
              </a:lnSpc>
              <a:spcBef>
                <a:spcPct val="0"/>
              </a:spcBef>
              <a:spcAft>
                <a:spcPct val="0"/>
              </a:spcAft>
            </a:pPr>
            <a:endParaRPr lang="en-US" sz="2800" b="0" i="0" dirty="0">
              <a:solidFill>
                <a:srgbClr val="222222"/>
              </a:solidFill>
              <a:effectLst/>
              <a:latin typeface="Open Sans" panose="020B0606030504020204" pitchFamily="34" charset="0"/>
            </a:endParaRPr>
          </a:p>
        </p:txBody>
      </p:sp>
    </p:spTree>
    <p:extLst>
      <p:ext uri="{BB962C8B-B14F-4D97-AF65-F5344CB8AC3E}">
        <p14:creationId xmlns:p14="http://schemas.microsoft.com/office/powerpoint/2010/main" val="8416072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307759" y="279647"/>
            <a:ext cx="11576481" cy="547707"/>
          </a:xfrm>
        </p:spPr>
        <p:txBody>
          <a:bodyPr>
            <a:noAutofit/>
          </a:bodyPr>
          <a:lstStyle/>
          <a:p>
            <a:pPr algn="l"/>
            <a:r>
              <a:rPr lang="en-US" sz="2800" b="1" i="0" dirty="0">
                <a:solidFill>
                  <a:srgbClr val="264166"/>
                </a:solidFill>
                <a:effectLst/>
                <a:latin typeface="Open Sans" panose="020B0606030504020204" pitchFamily="34" charset="0"/>
              </a:rPr>
              <a:t>Key takeaways                                                        </a:t>
            </a:r>
            <a:r>
              <a:rPr lang="en-US" sz="2000" b="1" i="0" dirty="0">
                <a:solidFill>
                  <a:srgbClr val="264166"/>
                </a:solidFill>
                <a:effectLst/>
                <a:latin typeface="Open Sans" panose="020B0606030504020204" pitchFamily="34" charset="0"/>
              </a:rPr>
              <a:t>PE1:   3.7.1.6 Section Summary</a:t>
            </a:r>
          </a:p>
        </p:txBody>
      </p:sp>
      <p:sp>
        <p:nvSpPr>
          <p:cNvPr id="3" name="Subtitle 2">
            <a:extLst>
              <a:ext uri="{FF2B5EF4-FFF2-40B4-BE49-F238E27FC236}">
                <a16:creationId xmlns:a16="http://schemas.microsoft.com/office/drawing/2014/main" id="{E5D0BF03-6339-472A-B071-3C73C66E1761}"/>
              </a:ext>
            </a:extLst>
          </p:cNvPr>
          <p:cNvSpPr>
            <a:spLocks noGrp="1"/>
          </p:cNvSpPr>
          <p:nvPr>
            <p:ph type="subTitle" idx="1"/>
          </p:nvPr>
        </p:nvSpPr>
        <p:spPr>
          <a:xfrm>
            <a:off x="307758" y="983888"/>
            <a:ext cx="11576481" cy="6362302"/>
          </a:xfrm>
        </p:spPr>
        <p:txBody>
          <a:bodyPr>
            <a:normAutofit lnSpcReduction="10000"/>
          </a:bodyPr>
          <a:lstStyle/>
          <a:p>
            <a:pPr lvl="0" algn="l" eaLnBrk="0" fontAlgn="base" hangingPunct="0">
              <a:lnSpc>
                <a:spcPct val="100000"/>
              </a:lnSpc>
              <a:spcBef>
                <a:spcPct val="0"/>
              </a:spcBef>
              <a:spcAft>
                <a:spcPct val="0"/>
              </a:spcAft>
            </a:pPr>
            <a:endParaRPr lang="en-US" sz="2000" b="0" i="0" dirty="0">
              <a:solidFill>
                <a:srgbClr val="333333"/>
              </a:solidFill>
              <a:effectLst/>
              <a:latin typeface="courier new" panose="02070309020205020404" pitchFamily="49" charset="0"/>
            </a:endParaRPr>
          </a:p>
          <a:p>
            <a:pPr lvl="0" algn="l" eaLnBrk="0" fontAlgn="base" hangingPunct="0">
              <a:lnSpc>
                <a:spcPct val="100000"/>
              </a:lnSpc>
              <a:spcBef>
                <a:spcPct val="0"/>
              </a:spcBef>
              <a:spcAft>
                <a:spcPct val="0"/>
              </a:spcAft>
            </a:pPr>
            <a:r>
              <a:rPr lang="en-US" sz="1600" b="0" i="0" dirty="0">
                <a:solidFill>
                  <a:srgbClr val="222222"/>
                </a:solidFill>
                <a:effectLst/>
                <a:latin typeface="Open Sans" panose="020B0606030504020204" pitchFamily="34" charset="0"/>
              </a:rPr>
              <a:t>2. You can use </a:t>
            </a:r>
            <a:r>
              <a:rPr lang="en-US" sz="1600" b="1" i="0" dirty="0">
                <a:solidFill>
                  <a:srgbClr val="222222"/>
                </a:solidFill>
                <a:effectLst/>
                <a:latin typeface="Open Sans" panose="020B0606030504020204" pitchFamily="34" charset="0"/>
              </a:rPr>
              <a:t>nested lists</a:t>
            </a:r>
            <a:r>
              <a:rPr lang="en-US" sz="1600" b="0" i="0" dirty="0">
                <a:solidFill>
                  <a:srgbClr val="222222"/>
                </a:solidFill>
                <a:effectLst/>
                <a:latin typeface="Open Sans" panose="020B0606030504020204" pitchFamily="34" charset="0"/>
              </a:rPr>
              <a:t> in Python to create </a:t>
            </a:r>
            <a:r>
              <a:rPr lang="en-US" sz="1600" b="1" i="0" dirty="0">
                <a:solidFill>
                  <a:srgbClr val="222222"/>
                </a:solidFill>
                <a:effectLst/>
                <a:latin typeface="Open Sans" panose="020B0606030504020204" pitchFamily="34" charset="0"/>
              </a:rPr>
              <a:t>matrices</a:t>
            </a:r>
            <a:r>
              <a:rPr lang="en-US" sz="1600" b="0" i="0" dirty="0">
                <a:solidFill>
                  <a:srgbClr val="222222"/>
                </a:solidFill>
                <a:effectLst/>
                <a:latin typeface="Open Sans" panose="020B0606030504020204" pitchFamily="34" charset="0"/>
              </a:rPr>
              <a:t> (i.e., two-dimensional lists). For example:</a:t>
            </a:r>
          </a:p>
          <a:p>
            <a:pPr lvl="0" algn="l" eaLnBrk="0" fontAlgn="base" hangingPunct="0">
              <a:lnSpc>
                <a:spcPct val="100000"/>
              </a:lnSpc>
              <a:spcBef>
                <a:spcPct val="0"/>
              </a:spcBef>
              <a:spcAft>
                <a:spcPct val="0"/>
              </a:spcAft>
            </a:pPr>
            <a:endParaRPr lang="en-US" sz="2000" dirty="0">
              <a:solidFill>
                <a:srgbClr val="333333"/>
              </a:solidFill>
              <a:latin typeface="courier new" panose="02070309020205020404" pitchFamily="49" charset="0"/>
            </a:endParaRPr>
          </a:p>
          <a:p>
            <a:pPr lvl="0" algn="l" eaLnBrk="0" fontAlgn="base" hangingPunct="0">
              <a:lnSpc>
                <a:spcPct val="100000"/>
              </a:lnSpc>
              <a:spcBef>
                <a:spcPct val="0"/>
              </a:spcBef>
              <a:spcAft>
                <a:spcPct val="0"/>
              </a:spcAft>
            </a:pPr>
            <a:endParaRPr lang="en-US" sz="2000" dirty="0">
              <a:solidFill>
                <a:srgbClr val="333333"/>
              </a:solidFill>
              <a:latin typeface="courier new" panose="02070309020205020404" pitchFamily="49" charset="0"/>
            </a:endParaRPr>
          </a:p>
          <a:p>
            <a:pPr lvl="0" algn="l" eaLnBrk="0" fontAlgn="base" hangingPunct="0">
              <a:lnSpc>
                <a:spcPct val="100000"/>
              </a:lnSpc>
              <a:spcBef>
                <a:spcPct val="0"/>
              </a:spcBef>
              <a:spcAft>
                <a:spcPct val="0"/>
              </a:spcAft>
            </a:pPr>
            <a:endParaRPr lang="en-US" sz="2000" dirty="0">
              <a:solidFill>
                <a:srgbClr val="333333"/>
              </a:solidFill>
              <a:latin typeface="courier new" panose="02070309020205020404" pitchFamily="49" charset="0"/>
            </a:endParaRPr>
          </a:p>
          <a:p>
            <a:pPr lvl="0" algn="l" eaLnBrk="0" fontAlgn="base" hangingPunct="0">
              <a:lnSpc>
                <a:spcPct val="100000"/>
              </a:lnSpc>
              <a:spcBef>
                <a:spcPct val="0"/>
              </a:spcBef>
              <a:spcAft>
                <a:spcPct val="0"/>
              </a:spcAft>
            </a:pPr>
            <a:endParaRPr lang="en-US" sz="2000" dirty="0">
              <a:solidFill>
                <a:srgbClr val="333333"/>
              </a:solidFill>
              <a:latin typeface="courier new" panose="02070309020205020404" pitchFamily="49" charset="0"/>
            </a:endParaRPr>
          </a:p>
          <a:p>
            <a:pPr lvl="0" algn="l" eaLnBrk="0" fontAlgn="base" hangingPunct="0">
              <a:lnSpc>
                <a:spcPct val="100000"/>
              </a:lnSpc>
              <a:spcBef>
                <a:spcPct val="0"/>
              </a:spcBef>
              <a:spcAft>
                <a:spcPct val="0"/>
              </a:spcAft>
            </a:pPr>
            <a:endParaRPr lang="en-US" sz="2000" dirty="0">
              <a:solidFill>
                <a:srgbClr val="333333"/>
              </a:solidFill>
              <a:latin typeface="courier new" panose="02070309020205020404" pitchFamily="49" charset="0"/>
            </a:endParaRPr>
          </a:p>
          <a:p>
            <a:pPr lvl="0" algn="l" eaLnBrk="0" fontAlgn="base" hangingPunct="0">
              <a:lnSpc>
                <a:spcPct val="100000"/>
              </a:lnSpc>
              <a:spcBef>
                <a:spcPct val="0"/>
              </a:spcBef>
              <a:spcAft>
                <a:spcPct val="0"/>
              </a:spcAft>
            </a:pPr>
            <a:endParaRPr lang="en-US" sz="2000" dirty="0">
              <a:solidFill>
                <a:srgbClr val="333333"/>
              </a:solidFill>
              <a:latin typeface="courier new" panose="02070309020205020404" pitchFamily="49" charset="0"/>
            </a:endParaRPr>
          </a:p>
          <a:p>
            <a:pPr lvl="0" algn="l" eaLnBrk="0" fontAlgn="base" hangingPunct="0">
              <a:lnSpc>
                <a:spcPct val="100000"/>
              </a:lnSpc>
              <a:spcBef>
                <a:spcPct val="0"/>
              </a:spcBef>
              <a:spcAft>
                <a:spcPct val="0"/>
              </a:spcAft>
            </a:pPr>
            <a:endParaRPr lang="en-US" sz="2000" dirty="0">
              <a:solidFill>
                <a:srgbClr val="333333"/>
              </a:solidFill>
              <a:latin typeface="courier new" panose="02070309020205020404" pitchFamily="49" charset="0"/>
            </a:endParaRPr>
          </a:p>
          <a:p>
            <a:pPr lvl="0" algn="l" eaLnBrk="0" fontAlgn="base" hangingPunct="0">
              <a:lnSpc>
                <a:spcPct val="100000"/>
              </a:lnSpc>
              <a:spcBef>
                <a:spcPct val="0"/>
              </a:spcBef>
              <a:spcAft>
                <a:spcPct val="0"/>
              </a:spcAft>
            </a:pPr>
            <a:endParaRPr lang="en-US" sz="2000" dirty="0">
              <a:solidFill>
                <a:srgbClr val="333333"/>
              </a:solidFill>
              <a:latin typeface="courier new" panose="02070309020205020404" pitchFamily="49" charset="0"/>
            </a:endParaRPr>
          </a:p>
          <a:p>
            <a:pPr lvl="0" algn="l" eaLnBrk="0" fontAlgn="base" hangingPunct="0">
              <a:lnSpc>
                <a:spcPct val="100000"/>
              </a:lnSpc>
              <a:spcBef>
                <a:spcPct val="0"/>
              </a:spcBef>
              <a:spcAft>
                <a:spcPct val="0"/>
              </a:spcAft>
            </a:pPr>
            <a:endParaRPr lang="en-US" sz="2000" dirty="0">
              <a:solidFill>
                <a:srgbClr val="333333"/>
              </a:solidFill>
              <a:latin typeface="courier new" panose="02070309020205020404" pitchFamily="49" charset="0"/>
            </a:endParaRPr>
          </a:p>
          <a:p>
            <a:pPr lvl="0" algn="l" eaLnBrk="0" fontAlgn="base" hangingPunct="0">
              <a:lnSpc>
                <a:spcPct val="100000"/>
              </a:lnSpc>
              <a:spcBef>
                <a:spcPct val="0"/>
              </a:spcBef>
              <a:spcAft>
                <a:spcPct val="0"/>
              </a:spcAft>
            </a:pPr>
            <a:endParaRPr lang="en-US" sz="2000" dirty="0">
              <a:solidFill>
                <a:srgbClr val="333333"/>
              </a:solidFill>
              <a:latin typeface="courier new" panose="02070309020205020404" pitchFamily="49" charset="0"/>
            </a:endParaRPr>
          </a:p>
          <a:p>
            <a:pPr algn="l"/>
            <a:r>
              <a:rPr lang="en-US" sz="1600" b="0" i="0" dirty="0">
                <a:solidFill>
                  <a:srgbClr val="4C886B"/>
                </a:solidFill>
                <a:effectLst/>
                <a:latin typeface="courier new" panose="02070309020205020404" pitchFamily="49" charset="0"/>
              </a:rPr>
              <a:t># A four-column/four-row table - a two dimensional array (4x4)</a:t>
            </a:r>
            <a:r>
              <a:rPr lang="en-US" sz="1600" b="0" i="0" dirty="0">
                <a:solidFill>
                  <a:srgbClr val="000000"/>
                </a:solidFill>
                <a:effectLst/>
                <a:latin typeface="courier new" panose="02070309020205020404" pitchFamily="49" charset="0"/>
              </a:rPr>
              <a:t> </a:t>
            </a:r>
          </a:p>
          <a:p>
            <a:pPr algn="l"/>
            <a:r>
              <a:rPr lang="en-US" sz="1600" b="0" i="0" dirty="0">
                <a:solidFill>
                  <a:srgbClr val="000000"/>
                </a:solidFill>
                <a:effectLst/>
                <a:latin typeface="courier new" panose="02070309020205020404" pitchFamily="49" charset="0"/>
              </a:rPr>
              <a:t>table </a:t>
            </a:r>
            <a:r>
              <a:rPr lang="en-US" sz="1600" b="0" i="0" dirty="0">
                <a:solidFill>
                  <a:srgbClr val="687687"/>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a:t>
            </a:r>
            <a:r>
              <a:rPr lang="en-US" sz="1600" b="0" i="0" dirty="0">
                <a:solidFill>
                  <a:srgbClr val="036A07"/>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a:t>
            </a:r>
            <a:r>
              <a:rPr lang="en-US" sz="1600" b="0" i="0" dirty="0">
                <a:solidFill>
                  <a:srgbClr val="036A07"/>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a:t>
            </a:r>
            <a:r>
              <a:rPr lang="en-US" sz="1600" b="0" i="0" dirty="0">
                <a:solidFill>
                  <a:srgbClr val="036A07"/>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a:t>
            </a:r>
            <a:r>
              <a:rPr lang="en-US" sz="1600" b="0" i="0" dirty="0">
                <a:solidFill>
                  <a:srgbClr val="036A07"/>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a:t>
            </a:r>
          </a:p>
          <a:p>
            <a:pPr algn="l"/>
            <a:r>
              <a:rPr lang="en-US" sz="1600" b="0" i="0" dirty="0">
                <a:solidFill>
                  <a:srgbClr val="000000"/>
                </a:solidFill>
                <a:effectLst/>
                <a:latin typeface="courier new" panose="02070309020205020404" pitchFamily="49" charset="0"/>
              </a:rPr>
              <a:t>[</a:t>
            </a:r>
            <a:r>
              <a:rPr lang="en-US" sz="1600" b="0" i="0" dirty="0">
                <a:solidFill>
                  <a:srgbClr val="036A07"/>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a:t>
            </a:r>
            <a:r>
              <a:rPr lang="en-US" sz="1600" b="0" i="0" dirty="0">
                <a:solidFill>
                  <a:srgbClr val="036A07"/>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a:t>
            </a:r>
            <a:r>
              <a:rPr lang="en-US" sz="1600" b="0" i="0" dirty="0">
                <a:solidFill>
                  <a:srgbClr val="036A07"/>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a:t>
            </a:r>
            <a:r>
              <a:rPr lang="en-US" sz="1600" b="0" i="0" dirty="0">
                <a:solidFill>
                  <a:srgbClr val="036A07"/>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a:t>
            </a:r>
          </a:p>
          <a:p>
            <a:pPr algn="l"/>
            <a:r>
              <a:rPr lang="en-US" sz="1600" b="0" i="0" dirty="0">
                <a:solidFill>
                  <a:srgbClr val="000000"/>
                </a:solidFill>
                <a:effectLst/>
                <a:latin typeface="courier new" panose="02070309020205020404" pitchFamily="49" charset="0"/>
              </a:rPr>
              <a:t>[</a:t>
            </a:r>
            <a:r>
              <a:rPr lang="en-US" sz="1600" b="0" i="0" dirty="0">
                <a:solidFill>
                  <a:srgbClr val="036A07"/>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a:t>
            </a:r>
            <a:r>
              <a:rPr lang="en-US" sz="1600" b="0" i="0" dirty="0">
                <a:solidFill>
                  <a:srgbClr val="036A07"/>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a:t>
            </a:r>
            <a:r>
              <a:rPr lang="en-US" sz="1600" b="0" i="0" dirty="0">
                <a:solidFill>
                  <a:srgbClr val="036A07"/>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a:t>
            </a:r>
            <a:r>
              <a:rPr lang="en-US" sz="1600" b="0" i="0" dirty="0">
                <a:solidFill>
                  <a:srgbClr val="036A07"/>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a:t>
            </a:r>
          </a:p>
          <a:p>
            <a:pPr algn="l"/>
            <a:r>
              <a:rPr lang="en-US" sz="1600" b="0" i="0" dirty="0">
                <a:solidFill>
                  <a:srgbClr val="000000"/>
                </a:solidFill>
                <a:effectLst/>
                <a:latin typeface="courier new" panose="02070309020205020404" pitchFamily="49" charset="0"/>
              </a:rPr>
              <a:t>[</a:t>
            </a:r>
            <a:r>
              <a:rPr lang="en-US" sz="1600" b="0" i="0" dirty="0">
                <a:solidFill>
                  <a:srgbClr val="036A07"/>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a:t>
            </a:r>
            <a:r>
              <a:rPr lang="en-US" sz="1600" b="0" i="0" dirty="0">
                <a:solidFill>
                  <a:srgbClr val="036A07"/>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a:t>
            </a:r>
            <a:r>
              <a:rPr lang="en-US" sz="1600" b="0" i="0" dirty="0">
                <a:solidFill>
                  <a:srgbClr val="036A07"/>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a:t>
            </a:r>
            <a:r>
              <a:rPr lang="en-US" sz="1600" b="0" i="0" dirty="0">
                <a:solidFill>
                  <a:srgbClr val="036A07"/>
                </a:solidFill>
                <a:effectLst/>
                <a:latin typeface="courier new" panose="02070309020205020404" pitchFamily="49" charset="0"/>
              </a:rPr>
              <a:t>":("</a:t>
            </a:r>
            <a:r>
              <a:rPr lang="en-US" sz="1600" b="0" i="0" dirty="0">
                <a:solidFill>
                  <a:srgbClr val="000000"/>
                </a:solidFill>
                <a:effectLst/>
                <a:latin typeface="courier new" panose="02070309020205020404" pitchFamily="49" charset="0"/>
              </a:rPr>
              <a:t>]] </a:t>
            </a:r>
          </a:p>
          <a:p>
            <a:pPr algn="l"/>
            <a:r>
              <a:rPr lang="en-US" sz="1600" b="0" i="0" dirty="0">
                <a:solidFill>
                  <a:srgbClr val="0000FF"/>
                </a:solidFill>
                <a:effectLst/>
                <a:latin typeface="courier new" panose="02070309020205020404" pitchFamily="49" charset="0"/>
              </a:rPr>
              <a:t>print</a:t>
            </a:r>
            <a:r>
              <a:rPr lang="en-US" sz="1600" b="0" i="0" dirty="0">
                <a:solidFill>
                  <a:srgbClr val="000000"/>
                </a:solidFill>
                <a:effectLst/>
                <a:latin typeface="courier new" panose="02070309020205020404" pitchFamily="49" charset="0"/>
              </a:rPr>
              <a:t>(table) </a:t>
            </a:r>
          </a:p>
          <a:p>
            <a:pPr algn="l"/>
            <a:r>
              <a:rPr lang="en-US" sz="1600" b="0" i="0" dirty="0">
                <a:solidFill>
                  <a:srgbClr val="0000FF"/>
                </a:solidFill>
                <a:effectLst/>
                <a:latin typeface="courier new" panose="02070309020205020404" pitchFamily="49" charset="0"/>
              </a:rPr>
              <a:t>print</a:t>
            </a:r>
            <a:r>
              <a:rPr lang="en-US" sz="1600" b="0" i="0" dirty="0">
                <a:solidFill>
                  <a:srgbClr val="000000"/>
                </a:solidFill>
                <a:effectLst/>
                <a:latin typeface="courier new" panose="02070309020205020404" pitchFamily="49" charset="0"/>
              </a:rPr>
              <a:t>(table[</a:t>
            </a:r>
            <a:r>
              <a:rPr lang="en-US" sz="1600" b="0" i="0" dirty="0">
                <a:solidFill>
                  <a:srgbClr val="0000CD"/>
                </a:solidFill>
                <a:effectLst/>
                <a:latin typeface="courier new" panose="02070309020205020404" pitchFamily="49" charset="0"/>
              </a:rPr>
              <a:t>0</a:t>
            </a:r>
            <a:r>
              <a:rPr lang="en-US" sz="1600" b="0" i="0" dirty="0">
                <a:solidFill>
                  <a:srgbClr val="000000"/>
                </a:solidFill>
                <a:effectLst/>
                <a:latin typeface="courier new" panose="02070309020205020404" pitchFamily="49" charset="0"/>
              </a:rPr>
              <a:t>][</a:t>
            </a:r>
            <a:r>
              <a:rPr lang="en-US" sz="1600" b="0" i="0" dirty="0">
                <a:solidFill>
                  <a:srgbClr val="0000CD"/>
                </a:solidFill>
                <a:effectLst/>
                <a:latin typeface="courier new" panose="02070309020205020404" pitchFamily="49" charset="0"/>
              </a:rPr>
              <a:t>0</a:t>
            </a:r>
            <a:r>
              <a:rPr lang="en-US" sz="1600" b="0" i="0" dirty="0">
                <a:solidFill>
                  <a:srgbClr val="000000"/>
                </a:solidFill>
                <a:effectLst/>
                <a:latin typeface="courier new" panose="02070309020205020404" pitchFamily="49" charset="0"/>
              </a:rPr>
              <a:t>]) </a:t>
            </a:r>
            <a:r>
              <a:rPr lang="en-US" sz="1600" b="0" i="0" dirty="0">
                <a:solidFill>
                  <a:srgbClr val="4C886B"/>
                </a:solidFill>
                <a:effectLst/>
                <a:latin typeface="courier new" panose="02070309020205020404" pitchFamily="49" charset="0"/>
              </a:rPr>
              <a:t># outputs: ':('</a:t>
            </a:r>
            <a:r>
              <a:rPr lang="en-US" sz="1600" b="0" i="0" dirty="0">
                <a:solidFill>
                  <a:srgbClr val="000000"/>
                </a:solidFill>
                <a:effectLst/>
                <a:latin typeface="courier new" panose="02070309020205020404" pitchFamily="49" charset="0"/>
              </a:rPr>
              <a:t> </a:t>
            </a:r>
          </a:p>
          <a:p>
            <a:pPr algn="l"/>
            <a:r>
              <a:rPr lang="en-US" sz="1600" b="0" i="0" dirty="0">
                <a:solidFill>
                  <a:srgbClr val="0000FF"/>
                </a:solidFill>
                <a:effectLst/>
                <a:latin typeface="courier new" panose="02070309020205020404" pitchFamily="49" charset="0"/>
              </a:rPr>
              <a:t>print</a:t>
            </a:r>
            <a:r>
              <a:rPr lang="en-US" sz="1600" b="0" i="0" dirty="0">
                <a:solidFill>
                  <a:srgbClr val="000000"/>
                </a:solidFill>
                <a:effectLst/>
                <a:latin typeface="courier new" panose="02070309020205020404" pitchFamily="49" charset="0"/>
              </a:rPr>
              <a:t>(table[</a:t>
            </a:r>
            <a:r>
              <a:rPr lang="en-US" sz="1600" b="0" i="0" dirty="0">
                <a:solidFill>
                  <a:srgbClr val="0000CD"/>
                </a:solidFill>
                <a:effectLst/>
                <a:latin typeface="courier new" panose="02070309020205020404" pitchFamily="49" charset="0"/>
              </a:rPr>
              <a:t>0</a:t>
            </a:r>
            <a:r>
              <a:rPr lang="en-US" sz="1600" b="0" i="0" dirty="0">
                <a:solidFill>
                  <a:srgbClr val="000000"/>
                </a:solidFill>
                <a:effectLst/>
                <a:latin typeface="courier new" panose="02070309020205020404" pitchFamily="49" charset="0"/>
              </a:rPr>
              <a:t>][</a:t>
            </a:r>
            <a:r>
              <a:rPr lang="en-US" sz="1600" b="0" i="0" dirty="0">
                <a:solidFill>
                  <a:srgbClr val="0000CD"/>
                </a:solidFill>
                <a:effectLst/>
                <a:latin typeface="courier new" panose="02070309020205020404" pitchFamily="49" charset="0"/>
              </a:rPr>
              <a:t>3</a:t>
            </a:r>
            <a:r>
              <a:rPr lang="en-US" sz="1600" b="0" i="0" dirty="0">
                <a:solidFill>
                  <a:srgbClr val="000000"/>
                </a:solidFill>
                <a:effectLst/>
                <a:latin typeface="courier new" panose="02070309020205020404" pitchFamily="49" charset="0"/>
              </a:rPr>
              <a:t>]) </a:t>
            </a:r>
            <a:r>
              <a:rPr lang="en-US" sz="1600" b="0" i="0" dirty="0">
                <a:solidFill>
                  <a:srgbClr val="4C886B"/>
                </a:solidFill>
                <a:effectLst/>
                <a:latin typeface="courier new" panose="02070309020205020404" pitchFamily="49" charset="0"/>
              </a:rPr>
              <a:t># outputs: ':)'</a:t>
            </a:r>
            <a:endParaRPr lang="en-US" sz="1600" b="0" i="0" dirty="0">
              <a:solidFill>
                <a:srgbClr val="000000"/>
              </a:solidFill>
              <a:effectLst/>
              <a:latin typeface="courier new" panose="02070309020205020404" pitchFamily="49" charset="0"/>
            </a:endParaRPr>
          </a:p>
          <a:p>
            <a:pPr lvl="0" algn="l" eaLnBrk="0" fontAlgn="base" hangingPunct="0">
              <a:lnSpc>
                <a:spcPct val="100000"/>
              </a:lnSpc>
              <a:spcBef>
                <a:spcPct val="0"/>
              </a:spcBef>
              <a:spcAft>
                <a:spcPct val="0"/>
              </a:spcAft>
            </a:pPr>
            <a:endParaRPr lang="en-US" sz="2800" b="0" i="0" dirty="0">
              <a:solidFill>
                <a:srgbClr val="222222"/>
              </a:solidFill>
              <a:effectLst/>
              <a:latin typeface="Open Sans" panose="020B0606030504020204" pitchFamily="34" charset="0"/>
            </a:endParaRPr>
          </a:p>
          <a:p>
            <a:pPr lvl="0" algn="l" eaLnBrk="0" fontAlgn="base" hangingPunct="0">
              <a:lnSpc>
                <a:spcPct val="100000"/>
              </a:lnSpc>
              <a:spcBef>
                <a:spcPct val="0"/>
              </a:spcBef>
              <a:spcAft>
                <a:spcPct val="0"/>
              </a:spcAft>
            </a:pPr>
            <a:endParaRPr lang="en-US" sz="2800" b="0" i="0" dirty="0">
              <a:solidFill>
                <a:srgbClr val="222222"/>
              </a:solidFill>
              <a:effectLst/>
              <a:latin typeface="Open Sans" panose="020B0606030504020204" pitchFamily="34" charset="0"/>
            </a:endParaRPr>
          </a:p>
        </p:txBody>
      </p:sp>
      <p:pic>
        <p:nvPicPr>
          <p:cNvPr id="5" name="Picture 4">
            <a:extLst>
              <a:ext uri="{FF2B5EF4-FFF2-40B4-BE49-F238E27FC236}">
                <a16:creationId xmlns:a16="http://schemas.microsoft.com/office/drawing/2014/main" id="{0773CF3F-A6F5-499D-8B29-B4F9D027F979}"/>
              </a:ext>
            </a:extLst>
          </p:cNvPr>
          <p:cNvPicPr>
            <a:picLocks noChangeAspect="1"/>
          </p:cNvPicPr>
          <p:nvPr/>
        </p:nvPicPr>
        <p:blipFill>
          <a:blip r:embed="rId2"/>
          <a:stretch>
            <a:fillRect/>
          </a:stretch>
        </p:blipFill>
        <p:spPr>
          <a:xfrm>
            <a:off x="1628682" y="1561287"/>
            <a:ext cx="3194778" cy="2588788"/>
          </a:xfrm>
          <a:prstGeom prst="rect">
            <a:avLst/>
          </a:prstGeom>
        </p:spPr>
      </p:pic>
    </p:spTree>
    <p:extLst>
      <p:ext uri="{BB962C8B-B14F-4D97-AF65-F5344CB8AC3E}">
        <p14:creationId xmlns:p14="http://schemas.microsoft.com/office/powerpoint/2010/main" val="282776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307759" y="279647"/>
            <a:ext cx="11576481" cy="547707"/>
          </a:xfrm>
        </p:spPr>
        <p:txBody>
          <a:bodyPr>
            <a:noAutofit/>
          </a:bodyPr>
          <a:lstStyle/>
          <a:p>
            <a:pPr algn="l"/>
            <a:r>
              <a:rPr lang="en-US" sz="2800" b="1" i="0" dirty="0">
                <a:solidFill>
                  <a:srgbClr val="264166"/>
                </a:solidFill>
                <a:effectLst/>
                <a:latin typeface="Open Sans" panose="020B0606030504020204" pitchFamily="34" charset="0"/>
              </a:rPr>
              <a:t>Key takeaways                                                        </a:t>
            </a:r>
            <a:r>
              <a:rPr lang="en-US" sz="2000" b="1" i="0" dirty="0">
                <a:solidFill>
                  <a:srgbClr val="264166"/>
                </a:solidFill>
                <a:effectLst/>
                <a:latin typeface="Open Sans" panose="020B0606030504020204" pitchFamily="34" charset="0"/>
              </a:rPr>
              <a:t>PE1:   3.7.1.6 Section Summary</a:t>
            </a:r>
          </a:p>
        </p:txBody>
      </p:sp>
      <p:sp>
        <p:nvSpPr>
          <p:cNvPr id="3" name="Subtitle 2">
            <a:extLst>
              <a:ext uri="{FF2B5EF4-FFF2-40B4-BE49-F238E27FC236}">
                <a16:creationId xmlns:a16="http://schemas.microsoft.com/office/drawing/2014/main" id="{E5D0BF03-6339-472A-B071-3C73C66E1761}"/>
              </a:ext>
            </a:extLst>
          </p:cNvPr>
          <p:cNvSpPr>
            <a:spLocks noGrp="1"/>
          </p:cNvSpPr>
          <p:nvPr>
            <p:ph type="subTitle" idx="1"/>
          </p:nvPr>
        </p:nvSpPr>
        <p:spPr>
          <a:xfrm>
            <a:off x="307758" y="983888"/>
            <a:ext cx="11576481" cy="6362302"/>
          </a:xfrm>
        </p:spPr>
        <p:txBody>
          <a:bodyPr>
            <a:normAutofit fontScale="92500" lnSpcReduction="20000"/>
          </a:bodyPr>
          <a:lstStyle/>
          <a:p>
            <a:pPr lvl="0" algn="l" eaLnBrk="0" fontAlgn="base" hangingPunct="0">
              <a:lnSpc>
                <a:spcPct val="100000"/>
              </a:lnSpc>
              <a:spcBef>
                <a:spcPct val="0"/>
              </a:spcBef>
              <a:spcAft>
                <a:spcPct val="0"/>
              </a:spcAft>
            </a:pPr>
            <a:endParaRPr lang="en-US" sz="2000" b="0" i="0" dirty="0">
              <a:solidFill>
                <a:srgbClr val="333333"/>
              </a:solidFill>
              <a:effectLst/>
              <a:latin typeface="courier new" panose="02070309020205020404" pitchFamily="49" charset="0"/>
            </a:endParaRPr>
          </a:p>
          <a:p>
            <a:pPr lvl="0" algn="l" eaLnBrk="0" fontAlgn="base" hangingPunct="0">
              <a:lnSpc>
                <a:spcPct val="100000"/>
              </a:lnSpc>
              <a:spcBef>
                <a:spcPct val="0"/>
              </a:spcBef>
              <a:spcAft>
                <a:spcPct val="0"/>
              </a:spcAft>
            </a:pPr>
            <a:r>
              <a:rPr lang="en-US" sz="1800" dirty="0">
                <a:solidFill>
                  <a:srgbClr val="222222"/>
                </a:solidFill>
                <a:latin typeface="Open Sans" panose="020B0606030504020204" pitchFamily="34" charset="0"/>
              </a:rPr>
              <a:t>3</a:t>
            </a:r>
            <a:r>
              <a:rPr lang="en-US" sz="1800" b="0" i="0" dirty="0">
                <a:solidFill>
                  <a:srgbClr val="222222"/>
                </a:solidFill>
                <a:effectLst/>
                <a:latin typeface="Open Sans" panose="020B0606030504020204" pitchFamily="34" charset="0"/>
              </a:rPr>
              <a:t>. You can nest as many lists in lists as you want, and therefore create n-dimensional lists, e.g., three-, four- or even sixty-four-dimensional arrays. For example:</a:t>
            </a:r>
            <a:endParaRPr lang="en-US" sz="1800" dirty="0">
              <a:solidFill>
                <a:srgbClr val="333333"/>
              </a:solidFill>
              <a:latin typeface="courier new" panose="02070309020205020404" pitchFamily="49" charset="0"/>
            </a:endParaRPr>
          </a:p>
          <a:p>
            <a:pPr lvl="0" algn="l" eaLnBrk="0" fontAlgn="base" hangingPunct="0">
              <a:lnSpc>
                <a:spcPct val="100000"/>
              </a:lnSpc>
              <a:spcBef>
                <a:spcPct val="0"/>
              </a:spcBef>
              <a:spcAft>
                <a:spcPct val="0"/>
              </a:spcAft>
            </a:pPr>
            <a:endParaRPr lang="en-US" sz="1800" dirty="0">
              <a:solidFill>
                <a:srgbClr val="333333"/>
              </a:solidFill>
              <a:latin typeface="courier new" panose="02070309020205020404" pitchFamily="49" charset="0"/>
            </a:endParaRPr>
          </a:p>
          <a:p>
            <a:pPr lvl="0" algn="l" eaLnBrk="0" fontAlgn="base" hangingPunct="0">
              <a:lnSpc>
                <a:spcPct val="100000"/>
              </a:lnSpc>
              <a:spcBef>
                <a:spcPct val="0"/>
              </a:spcBef>
              <a:spcAft>
                <a:spcPct val="0"/>
              </a:spcAft>
            </a:pPr>
            <a:endParaRPr lang="en-US" sz="1800" dirty="0">
              <a:solidFill>
                <a:srgbClr val="333333"/>
              </a:solidFill>
              <a:latin typeface="courier new" panose="02070309020205020404" pitchFamily="49" charset="0"/>
            </a:endParaRPr>
          </a:p>
          <a:p>
            <a:pPr lvl="0" algn="l" eaLnBrk="0" fontAlgn="base" hangingPunct="0">
              <a:lnSpc>
                <a:spcPct val="100000"/>
              </a:lnSpc>
              <a:spcBef>
                <a:spcPct val="0"/>
              </a:spcBef>
              <a:spcAft>
                <a:spcPct val="0"/>
              </a:spcAft>
            </a:pPr>
            <a:endParaRPr lang="en-US" sz="1800" dirty="0">
              <a:solidFill>
                <a:srgbClr val="333333"/>
              </a:solidFill>
              <a:latin typeface="courier new" panose="02070309020205020404" pitchFamily="49" charset="0"/>
            </a:endParaRPr>
          </a:p>
          <a:p>
            <a:pPr algn="l"/>
            <a:r>
              <a:rPr lang="en-US" sz="1800" b="0" i="0" dirty="0">
                <a:solidFill>
                  <a:srgbClr val="4C886B"/>
                </a:solidFill>
                <a:effectLst/>
                <a:latin typeface="courier new" panose="02070309020205020404" pitchFamily="49" charset="0"/>
              </a:rPr>
              <a:t># Cube - a three-dimensional array (3x3x3)</a:t>
            </a:r>
            <a:r>
              <a:rPr lang="en-US" sz="1800" b="0" i="0" dirty="0">
                <a:solidFill>
                  <a:srgbClr val="000000"/>
                </a:solidFill>
                <a:effectLst/>
                <a:latin typeface="courier new" panose="02070309020205020404" pitchFamily="49" charset="0"/>
              </a:rPr>
              <a:t> </a:t>
            </a:r>
          </a:p>
          <a:p>
            <a:pPr algn="l"/>
            <a:r>
              <a:rPr lang="en-US" sz="1800" b="0" i="0" dirty="0">
                <a:solidFill>
                  <a:srgbClr val="000000"/>
                </a:solidFill>
                <a:effectLst/>
                <a:latin typeface="courier new" panose="02070309020205020404" pitchFamily="49" charset="0"/>
              </a:rPr>
              <a:t>cube </a:t>
            </a:r>
            <a:r>
              <a:rPr lang="en-US" sz="1800" b="0" i="0" dirty="0">
                <a:solidFill>
                  <a:srgbClr val="687687"/>
                </a:solidFill>
                <a:effectLst/>
                <a:latin typeface="courier new" panose="02070309020205020404" pitchFamily="49" charset="0"/>
              </a:rPr>
              <a:t>=</a:t>
            </a:r>
            <a:r>
              <a:rPr lang="en-US" sz="1800" b="0" i="0" dirty="0">
                <a:solidFill>
                  <a:srgbClr val="000000"/>
                </a:solidFill>
                <a:effectLst/>
                <a:latin typeface="courier new" panose="02070309020205020404" pitchFamily="49" charset="0"/>
              </a:rPr>
              <a:t> [[[</a:t>
            </a:r>
            <a:r>
              <a:rPr lang="en-US" sz="1800" b="0" i="0" dirty="0">
                <a:solidFill>
                  <a:srgbClr val="036A07"/>
                </a:solidFill>
                <a:effectLst/>
                <a:latin typeface="courier new" panose="02070309020205020404" pitchFamily="49" charset="0"/>
              </a:rPr>
              <a:t>':('</a:t>
            </a:r>
            <a:r>
              <a:rPr lang="en-US" sz="1800" b="0" i="0" dirty="0">
                <a:solidFill>
                  <a:srgbClr val="000000"/>
                </a:solidFill>
                <a:effectLst/>
                <a:latin typeface="courier new" panose="02070309020205020404" pitchFamily="49" charset="0"/>
              </a:rPr>
              <a:t>, </a:t>
            </a:r>
            <a:r>
              <a:rPr lang="en-US" sz="1800" b="0" i="0" dirty="0">
                <a:solidFill>
                  <a:srgbClr val="036A07"/>
                </a:solidFill>
                <a:effectLst/>
                <a:latin typeface="courier new" panose="02070309020205020404" pitchFamily="49" charset="0"/>
              </a:rPr>
              <a:t>'x'</a:t>
            </a:r>
            <a:r>
              <a:rPr lang="en-US" sz="1800" b="0" i="0" dirty="0">
                <a:solidFill>
                  <a:srgbClr val="000000"/>
                </a:solidFill>
                <a:effectLst/>
                <a:latin typeface="courier new" panose="02070309020205020404" pitchFamily="49" charset="0"/>
              </a:rPr>
              <a:t>, </a:t>
            </a:r>
            <a:r>
              <a:rPr lang="en-US" sz="1800" b="0" i="0" dirty="0">
                <a:solidFill>
                  <a:srgbClr val="036A07"/>
                </a:solidFill>
                <a:effectLst/>
                <a:latin typeface="courier new" panose="02070309020205020404" pitchFamily="49" charset="0"/>
              </a:rPr>
              <a:t>'x'</a:t>
            </a:r>
            <a:r>
              <a:rPr lang="en-US" sz="1800" b="0" i="0" dirty="0">
                <a:solidFill>
                  <a:srgbClr val="000000"/>
                </a:solidFill>
                <a:effectLst/>
                <a:latin typeface="courier new" panose="02070309020205020404" pitchFamily="49" charset="0"/>
              </a:rPr>
              <a:t>], </a:t>
            </a:r>
          </a:p>
          <a:p>
            <a:pPr algn="l"/>
            <a:r>
              <a:rPr lang="en-US" sz="1800" b="0" i="0" dirty="0">
                <a:solidFill>
                  <a:srgbClr val="000000"/>
                </a:solidFill>
                <a:effectLst/>
                <a:latin typeface="courier new" panose="02070309020205020404" pitchFamily="49" charset="0"/>
              </a:rPr>
              <a:t>[</a:t>
            </a:r>
            <a:r>
              <a:rPr lang="en-US" sz="1800" b="0" i="0" dirty="0">
                <a:solidFill>
                  <a:srgbClr val="036A07"/>
                </a:solidFill>
                <a:effectLst/>
                <a:latin typeface="courier new" panose="02070309020205020404" pitchFamily="49" charset="0"/>
              </a:rPr>
              <a:t>':)'</a:t>
            </a:r>
            <a:r>
              <a:rPr lang="en-US" sz="1800" b="0" i="0" dirty="0">
                <a:solidFill>
                  <a:srgbClr val="000000"/>
                </a:solidFill>
                <a:effectLst/>
                <a:latin typeface="courier new" panose="02070309020205020404" pitchFamily="49" charset="0"/>
              </a:rPr>
              <a:t>, </a:t>
            </a:r>
            <a:r>
              <a:rPr lang="en-US" sz="1800" b="0" i="0" dirty="0">
                <a:solidFill>
                  <a:srgbClr val="036A07"/>
                </a:solidFill>
                <a:effectLst/>
                <a:latin typeface="courier new" panose="02070309020205020404" pitchFamily="49" charset="0"/>
              </a:rPr>
              <a:t>'x'</a:t>
            </a:r>
            <a:r>
              <a:rPr lang="en-US" sz="1800" b="0" i="0" dirty="0">
                <a:solidFill>
                  <a:srgbClr val="000000"/>
                </a:solidFill>
                <a:effectLst/>
                <a:latin typeface="courier new" panose="02070309020205020404" pitchFamily="49" charset="0"/>
              </a:rPr>
              <a:t>, </a:t>
            </a:r>
            <a:r>
              <a:rPr lang="en-US" sz="1800" b="0" i="0" dirty="0">
                <a:solidFill>
                  <a:srgbClr val="036A07"/>
                </a:solidFill>
                <a:effectLst/>
                <a:latin typeface="courier new" panose="02070309020205020404" pitchFamily="49" charset="0"/>
              </a:rPr>
              <a:t>'x'</a:t>
            </a:r>
            <a:r>
              <a:rPr lang="en-US" sz="1800" b="0" i="0" dirty="0">
                <a:solidFill>
                  <a:srgbClr val="000000"/>
                </a:solidFill>
                <a:effectLst/>
                <a:latin typeface="courier new" panose="02070309020205020404" pitchFamily="49" charset="0"/>
              </a:rPr>
              <a:t>], </a:t>
            </a:r>
          </a:p>
          <a:p>
            <a:pPr algn="l"/>
            <a:r>
              <a:rPr lang="en-US" sz="1800" b="0" i="0" dirty="0">
                <a:solidFill>
                  <a:srgbClr val="000000"/>
                </a:solidFill>
                <a:effectLst/>
                <a:latin typeface="courier new" panose="02070309020205020404" pitchFamily="49" charset="0"/>
              </a:rPr>
              <a:t>[</a:t>
            </a:r>
            <a:r>
              <a:rPr lang="en-US" sz="1800" b="0" i="0" dirty="0">
                <a:solidFill>
                  <a:srgbClr val="036A07"/>
                </a:solidFill>
                <a:effectLst/>
                <a:latin typeface="courier new" panose="02070309020205020404" pitchFamily="49" charset="0"/>
              </a:rPr>
              <a:t>':('</a:t>
            </a:r>
            <a:r>
              <a:rPr lang="en-US" sz="1800" b="0" i="0" dirty="0">
                <a:solidFill>
                  <a:srgbClr val="000000"/>
                </a:solidFill>
                <a:effectLst/>
                <a:latin typeface="courier new" panose="02070309020205020404" pitchFamily="49" charset="0"/>
              </a:rPr>
              <a:t>, </a:t>
            </a:r>
            <a:r>
              <a:rPr lang="en-US" sz="1800" b="0" i="0" dirty="0">
                <a:solidFill>
                  <a:srgbClr val="036A07"/>
                </a:solidFill>
                <a:effectLst/>
                <a:latin typeface="courier new" panose="02070309020205020404" pitchFamily="49" charset="0"/>
              </a:rPr>
              <a:t>'x'</a:t>
            </a:r>
            <a:r>
              <a:rPr lang="en-US" sz="1800" b="0" i="0" dirty="0">
                <a:solidFill>
                  <a:srgbClr val="000000"/>
                </a:solidFill>
                <a:effectLst/>
                <a:latin typeface="courier new" panose="02070309020205020404" pitchFamily="49" charset="0"/>
              </a:rPr>
              <a:t>, </a:t>
            </a:r>
            <a:r>
              <a:rPr lang="en-US" sz="1800" b="0" i="0" dirty="0">
                <a:solidFill>
                  <a:srgbClr val="036A07"/>
                </a:solidFill>
                <a:effectLst/>
                <a:latin typeface="courier new" panose="02070309020205020404" pitchFamily="49" charset="0"/>
              </a:rPr>
              <a:t>'x'</a:t>
            </a:r>
            <a:r>
              <a:rPr lang="en-US" sz="1800" b="0" i="0" dirty="0">
                <a:solidFill>
                  <a:srgbClr val="000000"/>
                </a:solidFill>
                <a:effectLst/>
                <a:latin typeface="courier new" panose="02070309020205020404" pitchFamily="49" charset="0"/>
              </a:rPr>
              <a:t>]], </a:t>
            </a:r>
          </a:p>
          <a:p>
            <a:pPr algn="l"/>
            <a:r>
              <a:rPr lang="en-US" sz="1800" b="0" i="0" dirty="0">
                <a:solidFill>
                  <a:srgbClr val="000000"/>
                </a:solidFill>
                <a:effectLst/>
                <a:latin typeface="courier new" panose="02070309020205020404" pitchFamily="49" charset="0"/>
              </a:rPr>
              <a:t>[[</a:t>
            </a:r>
            <a:r>
              <a:rPr lang="en-US" sz="1800" b="0" i="0" dirty="0">
                <a:solidFill>
                  <a:srgbClr val="036A07"/>
                </a:solidFill>
                <a:effectLst/>
                <a:latin typeface="courier new" panose="02070309020205020404" pitchFamily="49" charset="0"/>
              </a:rPr>
              <a:t>':)'</a:t>
            </a:r>
            <a:r>
              <a:rPr lang="en-US" sz="1800" b="0" i="0" dirty="0">
                <a:solidFill>
                  <a:srgbClr val="000000"/>
                </a:solidFill>
                <a:effectLst/>
                <a:latin typeface="courier new" panose="02070309020205020404" pitchFamily="49" charset="0"/>
              </a:rPr>
              <a:t>, </a:t>
            </a:r>
            <a:r>
              <a:rPr lang="en-US" sz="1800" b="0" i="0" dirty="0">
                <a:solidFill>
                  <a:srgbClr val="036A07"/>
                </a:solidFill>
                <a:effectLst/>
                <a:latin typeface="courier new" panose="02070309020205020404" pitchFamily="49" charset="0"/>
              </a:rPr>
              <a:t>'x'</a:t>
            </a:r>
            <a:r>
              <a:rPr lang="en-US" sz="1800" b="0" i="0" dirty="0">
                <a:solidFill>
                  <a:srgbClr val="000000"/>
                </a:solidFill>
                <a:effectLst/>
                <a:latin typeface="courier new" panose="02070309020205020404" pitchFamily="49" charset="0"/>
              </a:rPr>
              <a:t>, </a:t>
            </a:r>
            <a:r>
              <a:rPr lang="en-US" sz="1800" b="0" i="0" dirty="0">
                <a:solidFill>
                  <a:srgbClr val="036A07"/>
                </a:solidFill>
                <a:effectLst/>
                <a:latin typeface="courier new" panose="02070309020205020404" pitchFamily="49" charset="0"/>
              </a:rPr>
              <a:t>'x'</a:t>
            </a:r>
            <a:r>
              <a:rPr lang="en-US" sz="1800" b="0" i="0" dirty="0">
                <a:solidFill>
                  <a:srgbClr val="000000"/>
                </a:solidFill>
                <a:effectLst/>
                <a:latin typeface="courier new" panose="02070309020205020404" pitchFamily="49" charset="0"/>
              </a:rPr>
              <a:t>], </a:t>
            </a:r>
          </a:p>
          <a:p>
            <a:pPr algn="l"/>
            <a:r>
              <a:rPr lang="en-US" sz="1800" b="0" i="0" dirty="0">
                <a:solidFill>
                  <a:srgbClr val="000000"/>
                </a:solidFill>
                <a:effectLst/>
                <a:latin typeface="courier new" panose="02070309020205020404" pitchFamily="49" charset="0"/>
              </a:rPr>
              <a:t>[</a:t>
            </a:r>
            <a:r>
              <a:rPr lang="en-US" sz="1800" b="0" i="0" dirty="0">
                <a:solidFill>
                  <a:srgbClr val="036A07"/>
                </a:solidFill>
                <a:effectLst/>
                <a:latin typeface="courier new" panose="02070309020205020404" pitchFamily="49" charset="0"/>
              </a:rPr>
              <a:t>':('</a:t>
            </a:r>
            <a:r>
              <a:rPr lang="en-US" sz="1800" b="0" i="0" dirty="0">
                <a:solidFill>
                  <a:srgbClr val="000000"/>
                </a:solidFill>
                <a:effectLst/>
                <a:latin typeface="courier new" panose="02070309020205020404" pitchFamily="49" charset="0"/>
              </a:rPr>
              <a:t>, </a:t>
            </a:r>
            <a:r>
              <a:rPr lang="en-US" sz="1800" b="0" i="0" dirty="0">
                <a:solidFill>
                  <a:srgbClr val="036A07"/>
                </a:solidFill>
                <a:effectLst/>
                <a:latin typeface="courier new" panose="02070309020205020404" pitchFamily="49" charset="0"/>
              </a:rPr>
              <a:t>'x'</a:t>
            </a:r>
            <a:r>
              <a:rPr lang="en-US" sz="1800" b="0" i="0" dirty="0">
                <a:solidFill>
                  <a:srgbClr val="000000"/>
                </a:solidFill>
                <a:effectLst/>
                <a:latin typeface="courier new" panose="02070309020205020404" pitchFamily="49" charset="0"/>
              </a:rPr>
              <a:t>, </a:t>
            </a:r>
            <a:r>
              <a:rPr lang="en-US" sz="1800" b="0" i="0" dirty="0">
                <a:solidFill>
                  <a:srgbClr val="036A07"/>
                </a:solidFill>
                <a:effectLst/>
                <a:latin typeface="courier new" panose="02070309020205020404" pitchFamily="49" charset="0"/>
              </a:rPr>
              <a:t>'x'</a:t>
            </a:r>
            <a:r>
              <a:rPr lang="en-US" sz="1800" b="0" i="0" dirty="0">
                <a:solidFill>
                  <a:srgbClr val="000000"/>
                </a:solidFill>
                <a:effectLst/>
                <a:latin typeface="courier new" panose="02070309020205020404" pitchFamily="49" charset="0"/>
              </a:rPr>
              <a:t>], </a:t>
            </a:r>
          </a:p>
          <a:p>
            <a:pPr algn="l"/>
            <a:r>
              <a:rPr lang="en-US" sz="1800" b="0" i="0" dirty="0">
                <a:solidFill>
                  <a:srgbClr val="000000"/>
                </a:solidFill>
                <a:effectLst/>
                <a:latin typeface="courier new" panose="02070309020205020404" pitchFamily="49" charset="0"/>
              </a:rPr>
              <a:t>[</a:t>
            </a:r>
            <a:r>
              <a:rPr lang="en-US" sz="1800" b="0" i="0" dirty="0">
                <a:solidFill>
                  <a:srgbClr val="036A07"/>
                </a:solidFill>
                <a:effectLst/>
                <a:latin typeface="courier new" panose="02070309020205020404" pitchFamily="49" charset="0"/>
              </a:rPr>
              <a:t>':)'</a:t>
            </a:r>
            <a:r>
              <a:rPr lang="en-US" sz="1800" b="0" i="0" dirty="0">
                <a:solidFill>
                  <a:srgbClr val="000000"/>
                </a:solidFill>
                <a:effectLst/>
                <a:latin typeface="courier new" panose="02070309020205020404" pitchFamily="49" charset="0"/>
              </a:rPr>
              <a:t>, </a:t>
            </a:r>
            <a:r>
              <a:rPr lang="en-US" sz="1800" b="0" i="0" dirty="0">
                <a:solidFill>
                  <a:srgbClr val="036A07"/>
                </a:solidFill>
                <a:effectLst/>
                <a:latin typeface="courier new" panose="02070309020205020404" pitchFamily="49" charset="0"/>
              </a:rPr>
              <a:t>'x'</a:t>
            </a:r>
            <a:r>
              <a:rPr lang="en-US" sz="1800" b="0" i="0" dirty="0">
                <a:solidFill>
                  <a:srgbClr val="000000"/>
                </a:solidFill>
                <a:effectLst/>
                <a:latin typeface="courier new" panose="02070309020205020404" pitchFamily="49" charset="0"/>
              </a:rPr>
              <a:t>, </a:t>
            </a:r>
            <a:r>
              <a:rPr lang="en-US" sz="1800" b="0" i="0" dirty="0">
                <a:solidFill>
                  <a:srgbClr val="036A07"/>
                </a:solidFill>
                <a:effectLst/>
                <a:latin typeface="courier new" panose="02070309020205020404" pitchFamily="49" charset="0"/>
              </a:rPr>
              <a:t>'x'</a:t>
            </a:r>
            <a:r>
              <a:rPr lang="en-US" sz="1800" b="0" i="0" dirty="0">
                <a:solidFill>
                  <a:srgbClr val="000000"/>
                </a:solidFill>
                <a:effectLst/>
                <a:latin typeface="courier new" panose="02070309020205020404" pitchFamily="49" charset="0"/>
              </a:rPr>
              <a:t>]], </a:t>
            </a:r>
          </a:p>
          <a:p>
            <a:pPr algn="l"/>
            <a:r>
              <a:rPr lang="en-US" sz="1800" b="0" i="0" dirty="0">
                <a:solidFill>
                  <a:srgbClr val="000000"/>
                </a:solidFill>
                <a:effectLst/>
                <a:latin typeface="courier new" panose="02070309020205020404" pitchFamily="49" charset="0"/>
              </a:rPr>
              <a:t>[[</a:t>
            </a:r>
            <a:r>
              <a:rPr lang="en-US" sz="1800" b="0" i="0" dirty="0">
                <a:solidFill>
                  <a:srgbClr val="036A07"/>
                </a:solidFill>
                <a:effectLst/>
                <a:latin typeface="courier new" panose="02070309020205020404" pitchFamily="49" charset="0"/>
              </a:rPr>
              <a:t>':('</a:t>
            </a:r>
            <a:r>
              <a:rPr lang="en-US" sz="1800" b="0" i="0" dirty="0">
                <a:solidFill>
                  <a:srgbClr val="000000"/>
                </a:solidFill>
                <a:effectLst/>
                <a:latin typeface="courier new" panose="02070309020205020404" pitchFamily="49" charset="0"/>
              </a:rPr>
              <a:t>, </a:t>
            </a:r>
            <a:r>
              <a:rPr lang="en-US" sz="1800" b="0" i="0" dirty="0">
                <a:solidFill>
                  <a:srgbClr val="036A07"/>
                </a:solidFill>
                <a:effectLst/>
                <a:latin typeface="courier new" panose="02070309020205020404" pitchFamily="49" charset="0"/>
              </a:rPr>
              <a:t>'x'</a:t>
            </a:r>
            <a:r>
              <a:rPr lang="en-US" sz="1800" b="0" i="0" dirty="0">
                <a:solidFill>
                  <a:srgbClr val="000000"/>
                </a:solidFill>
                <a:effectLst/>
                <a:latin typeface="courier new" panose="02070309020205020404" pitchFamily="49" charset="0"/>
              </a:rPr>
              <a:t>, </a:t>
            </a:r>
            <a:r>
              <a:rPr lang="en-US" sz="1800" b="0" i="0" dirty="0">
                <a:solidFill>
                  <a:srgbClr val="036A07"/>
                </a:solidFill>
                <a:effectLst/>
                <a:latin typeface="courier new" panose="02070309020205020404" pitchFamily="49" charset="0"/>
              </a:rPr>
              <a:t>'x'</a:t>
            </a:r>
            <a:r>
              <a:rPr lang="en-US" sz="1800" b="0" i="0" dirty="0">
                <a:solidFill>
                  <a:srgbClr val="000000"/>
                </a:solidFill>
                <a:effectLst/>
                <a:latin typeface="courier new" panose="02070309020205020404" pitchFamily="49" charset="0"/>
              </a:rPr>
              <a:t>], </a:t>
            </a:r>
          </a:p>
          <a:p>
            <a:pPr algn="l"/>
            <a:r>
              <a:rPr lang="en-US" sz="1800" b="0" i="0" dirty="0">
                <a:solidFill>
                  <a:srgbClr val="000000"/>
                </a:solidFill>
                <a:effectLst/>
                <a:latin typeface="courier new" panose="02070309020205020404" pitchFamily="49" charset="0"/>
              </a:rPr>
              <a:t>[</a:t>
            </a:r>
            <a:r>
              <a:rPr lang="en-US" sz="1800" b="0" i="0" dirty="0">
                <a:solidFill>
                  <a:srgbClr val="036A07"/>
                </a:solidFill>
                <a:effectLst/>
                <a:latin typeface="courier new" panose="02070309020205020404" pitchFamily="49" charset="0"/>
              </a:rPr>
              <a:t>':)'</a:t>
            </a:r>
            <a:r>
              <a:rPr lang="en-US" sz="1800" b="0" i="0" dirty="0">
                <a:solidFill>
                  <a:srgbClr val="000000"/>
                </a:solidFill>
                <a:effectLst/>
                <a:latin typeface="courier new" panose="02070309020205020404" pitchFamily="49" charset="0"/>
              </a:rPr>
              <a:t>, </a:t>
            </a:r>
            <a:r>
              <a:rPr lang="en-US" sz="1800" b="0" i="0" dirty="0">
                <a:solidFill>
                  <a:srgbClr val="036A07"/>
                </a:solidFill>
                <a:effectLst/>
                <a:latin typeface="courier new" panose="02070309020205020404" pitchFamily="49" charset="0"/>
              </a:rPr>
              <a:t>'x'</a:t>
            </a:r>
            <a:r>
              <a:rPr lang="en-US" sz="1800" b="0" i="0" dirty="0">
                <a:solidFill>
                  <a:srgbClr val="000000"/>
                </a:solidFill>
                <a:effectLst/>
                <a:latin typeface="courier new" panose="02070309020205020404" pitchFamily="49" charset="0"/>
              </a:rPr>
              <a:t>, </a:t>
            </a:r>
            <a:r>
              <a:rPr lang="en-US" sz="1800" b="0" i="0" dirty="0">
                <a:solidFill>
                  <a:srgbClr val="036A07"/>
                </a:solidFill>
                <a:effectLst/>
                <a:latin typeface="courier new" panose="02070309020205020404" pitchFamily="49" charset="0"/>
              </a:rPr>
              <a:t>'x'</a:t>
            </a:r>
            <a:r>
              <a:rPr lang="en-US" sz="1800" b="0" i="0" dirty="0">
                <a:solidFill>
                  <a:srgbClr val="000000"/>
                </a:solidFill>
                <a:effectLst/>
                <a:latin typeface="courier new" panose="02070309020205020404" pitchFamily="49" charset="0"/>
              </a:rPr>
              <a:t>], </a:t>
            </a:r>
          </a:p>
          <a:p>
            <a:pPr algn="l"/>
            <a:r>
              <a:rPr lang="en-US" sz="1800" b="0" i="0" dirty="0">
                <a:solidFill>
                  <a:srgbClr val="000000"/>
                </a:solidFill>
                <a:effectLst/>
                <a:latin typeface="courier new" panose="02070309020205020404" pitchFamily="49" charset="0"/>
              </a:rPr>
              <a:t>[</a:t>
            </a:r>
            <a:r>
              <a:rPr lang="en-US" sz="1800" b="0" i="0" dirty="0">
                <a:solidFill>
                  <a:srgbClr val="036A07"/>
                </a:solidFill>
                <a:effectLst/>
                <a:latin typeface="courier new" panose="02070309020205020404" pitchFamily="49" charset="0"/>
              </a:rPr>
              <a:t>':)'</a:t>
            </a:r>
            <a:r>
              <a:rPr lang="en-US" sz="1800" b="0" i="0" dirty="0">
                <a:solidFill>
                  <a:srgbClr val="000000"/>
                </a:solidFill>
                <a:effectLst/>
                <a:latin typeface="courier new" panose="02070309020205020404" pitchFamily="49" charset="0"/>
              </a:rPr>
              <a:t>, </a:t>
            </a:r>
            <a:r>
              <a:rPr lang="en-US" sz="1800" b="0" i="0" dirty="0">
                <a:solidFill>
                  <a:srgbClr val="036A07"/>
                </a:solidFill>
                <a:effectLst/>
                <a:latin typeface="courier new" panose="02070309020205020404" pitchFamily="49" charset="0"/>
              </a:rPr>
              <a:t>'x'</a:t>
            </a:r>
            <a:r>
              <a:rPr lang="en-US" sz="1800" b="0" i="0" dirty="0">
                <a:solidFill>
                  <a:srgbClr val="000000"/>
                </a:solidFill>
                <a:effectLst/>
                <a:latin typeface="courier new" panose="02070309020205020404" pitchFamily="49" charset="0"/>
              </a:rPr>
              <a:t>, </a:t>
            </a:r>
            <a:r>
              <a:rPr lang="en-US" sz="1800" b="0" i="0" dirty="0">
                <a:solidFill>
                  <a:srgbClr val="036A07"/>
                </a:solidFill>
                <a:effectLst/>
                <a:latin typeface="courier new" panose="02070309020205020404" pitchFamily="49" charset="0"/>
              </a:rPr>
              <a:t>'x'</a:t>
            </a:r>
            <a:r>
              <a:rPr lang="en-US" sz="1800" b="0" i="0" dirty="0">
                <a:solidFill>
                  <a:srgbClr val="000000"/>
                </a:solidFill>
                <a:effectLst/>
                <a:latin typeface="courier new" panose="02070309020205020404" pitchFamily="49" charset="0"/>
              </a:rPr>
              <a:t>]]] </a:t>
            </a:r>
          </a:p>
          <a:p>
            <a:pPr algn="l"/>
            <a:r>
              <a:rPr lang="en-US" sz="1800" b="0" i="0" dirty="0">
                <a:solidFill>
                  <a:srgbClr val="0000FF"/>
                </a:solidFill>
                <a:effectLst/>
                <a:latin typeface="courier new" panose="02070309020205020404" pitchFamily="49" charset="0"/>
              </a:rPr>
              <a:t>print</a:t>
            </a:r>
            <a:r>
              <a:rPr lang="en-US" sz="1800" b="0" i="0" dirty="0">
                <a:solidFill>
                  <a:srgbClr val="000000"/>
                </a:solidFill>
                <a:effectLst/>
                <a:latin typeface="courier new" panose="02070309020205020404" pitchFamily="49" charset="0"/>
              </a:rPr>
              <a:t>(cube) </a:t>
            </a:r>
          </a:p>
          <a:p>
            <a:pPr algn="l"/>
            <a:r>
              <a:rPr lang="en-US" sz="1800" b="0" i="0" dirty="0">
                <a:solidFill>
                  <a:srgbClr val="0000FF"/>
                </a:solidFill>
                <a:effectLst/>
                <a:latin typeface="courier new" panose="02070309020205020404" pitchFamily="49" charset="0"/>
              </a:rPr>
              <a:t>print</a:t>
            </a:r>
            <a:r>
              <a:rPr lang="en-US" sz="1800" b="0" i="0" dirty="0">
                <a:solidFill>
                  <a:srgbClr val="000000"/>
                </a:solidFill>
                <a:effectLst/>
                <a:latin typeface="courier new" panose="02070309020205020404" pitchFamily="49" charset="0"/>
              </a:rPr>
              <a:t>(cube[</a:t>
            </a:r>
            <a:r>
              <a:rPr lang="en-US" sz="1800" b="0" i="0" dirty="0">
                <a:solidFill>
                  <a:srgbClr val="0000CD"/>
                </a:solidFill>
                <a:effectLst/>
                <a:latin typeface="courier new" panose="02070309020205020404" pitchFamily="49" charset="0"/>
              </a:rPr>
              <a:t>0</a:t>
            </a:r>
            <a:r>
              <a:rPr lang="en-US" sz="1800" b="0" i="0" dirty="0">
                <a:solidFill>
                  <a:srgbClr val="000000"/>
                </a:solidFill>
                <a:effectLst/>
                <a:latin typeface="courier new" panose="02070309020205020404" pitchFamily="49" charset="0"/>
              </a:rPr>
              <a:t>][</a:t>
            </a:r>
            <a:r>
              <a:rPr lang="en-US" sz="1800" b="0" i="0" dirty="0">
                <a:solidFill>
                  <a:srgbClr val="0000CD"/>
                </a:solidFill>
                <a:effectLst/>
                <a:latin typeface="courier new" panose="02070309020205020404" pitchFamily="49" charset="0"/>
              </a:rPr>
              <a:t>0</a:t>
            </a:r>
            <a:r>
              <a:rPr lang="en-US" sz="1800" b="0" i="0" dirty="0">
                <a:solidFill>
                  <a:srgbClr val="000000"/>
                </a:solidFill>
                <a:effectLst/>
                <a:latin typeface="courier new" panose="02070309020205020404" pitchFamily="49" charset="0"/>
              </a:rPr>
              <a:t>][</a:t>
            </a:r>
            <a:r>
              <a:rPr lang="en-US" sz="1800" b="0" i="0" dirty="0">
                <a:solidFill>
                  <a:srgbClr val="0000CD"/>
                </a:solidFill>
                <a:effectLst/>
                <a:latin typeface="courier new" panose="02070309020205020404" pitchFamily="49" charset="0"/>
              </a:rPr>
              <a:t>0</a:t>
            </a:r>
            <a:r>
              <a:rPr lang="en-US" sz="1800" b="0" i="0" dirty="0">
                <a:solidFill>
                  <a:srgbClr val="000000"/>
                </a:solidFill>
                <a:effectLst/>
                <a:latin typeface="courier new" panose="02070309020205020404" pitchFamily="49" charset="0"/>
              </a:rPr>
              <a:t>]) </a:t>
            </a:r>
            <a:r>
              <a:rPr lang="en-US" sz="1800" b="0" i="0" dirty="0">
                <a:solidFill>
                  <a:srgbClr val="4C886B"/>
                </a:solidFill>
                <a:effectLst/>
                <a:latin typeface="courier new" panose="02070309020205020404" pitchFamily="49" charset="0"/>
              </a:rPr>
              <a:t># outputs: ':('</a:t>
            </a:r>
            <a:r>
              <a:rPr lang="en-US" sz="1800" b="0" i="0" dirty="0">
                <a:solidFill>
                  <a:srgbClr val="000000"/>
                </a:solidFill>
                <a:effectLst/>
                <a:latin typeface="courier new" panose="02070309020205020404" pitchFamily="49" charset="0"/>
              </a:rPr>
              <a:t> </a:t>
            </a:r>
          </a:p>
          <a:p>
            <a:pPr algn="l"/>
            <a:r>
              <a:rPr lang="en-US" sz="1800" b="0" i="0" dirty="0">
                <a:solidFill>
                  <a:srgbClr val="0000FF"/>
                </a:solidFill>
                <a:effectLst/>
                <a:latin typeface="courier new" panose="02070309020205020404" pitchFamily="49" charset="0"/>
              </a:rPr>
              <a:t>print</a:t>
            </a:r>
            <a:r>
              <a:rPr lang="en-US" sz="1800" b="0" i="0" dirty="0">
                <a:solidFill>
                  <a:srgbClr val="000000"/>
                </a:solidFill>
                <a:effectLst/>
                <a:latin typeface="courier new" panose="02070309020205020404" pitchFamily="49" charset="0"/>
              </a:rPr>
              <a:t>(cube[</a:t>
            </a:r>
            <a:r>
              <a:rPr lang="en-US" sz="1800" b="0" i="0" dirty="0">
                <a:solidFill>
                  <a:srgbClr val="0000CD"/>
                </a:solidFill>
                <a:effectLst/>
                <a:latin typeface="courier new" panose="02070309020205020404" pitchFamily="49" charset="0"/>
              </a:rPr>
              <a:t>2</a:t>
            </a:r>
            <a:r>
              <a:rPr lang="en-US" sz="1800" b="0" i="0" dirty="0">
                <a:solidFill>
                  <a:srgbClr val="000000"/>
                </a:solidFill>
                <a:effectLst/>
                <a:latin typeface="courier new" panose="02070309020205020404" pitchFamily="49" charset="0"/>
              </a:rPr>
              <a:t>][</a:t>
            </a:r>
            <a:r>
              <a:rPr lang="en-US" sz="1800" b="0" i="0" dirty="0">
                <a:solidFill>
                  <a:srgbClr val="0000CD"/>
                </a:solidFill>
                <a:effectLst/>
                <a:latin typeface="courier new" panose="02070309020205020404" pitchFamily="49" charset="0"/>
              </a:rPr>
              <a:t>2</a:t>
            </a:r>
            <a:r>
              <a:rPr lang="en-US" sz="1800" b="0" i="0" dirty="0">
                <a:solidFill>
                  <a:srgbClr val="000000"/>
                </a:solidFill>
                <a:effectLst/>
                <a:latin typeface="courier new" panose="02070309020205020404" pitchFamily="49" charset="0"/>
              </a:rPr>
              <a:t>][</a:t>
            </a:r>
            <a:r>
              <a:rPr lang="en-US" sz="1800" b="0" i="0" dirty="0">
                <a:solidFill>
                  <a:srgbClr val="0000CD"/>
                </a:solidFill>
                <a:effectLst/>
                <a:latin typeface="courier new" panose="02070309020205020404" pitchFamily="49" charset="0"/>
              </a:rPr>
              <a:t>0</a:t>
            </a:r>
            <a:r>
              <a:rPr lang="en-US" sz="1800" b="0" i="0" dirty="0">
                <a:solidFill>
                  <a:srgbClr val="000000"/>
                </a:solidFill>
                <a:effectLst/>
                <a:latin typeface="courier new" panose="02070309020205020404" pitchFamily="49" charset="0"/>
              </a:rPr>
              <a:t>]) </a:t>
            </a:r>
            <a:r>
              <a:rPr lang="en-US" sz="1800" b="0" i="0" dirty="0">
                <a:solidFill>
                  <a:srgbClr val="4C886B"/>
                </a:solidFill>
                <a:effectLst/>
                <a:latin typeface="courier new" panose="02070309020205020404" pitchFamily="49" charset="0"/>
              </a:rPr>
              <a:t># outputs: ':)'</a:t>
            </a:r>
            <a:r>
              <a:rPr lang="en-US" sz="1800" b="0" i="0" dirty="0">
                <a:solidFill>
                  <a:srgbClr val="000000"/>
                </a:solidFill>
                <a:effectLst/>
                <a:latin typeface="courier new" panose="02070309020205020404" pitchFamily="49" charset="0"/>
              </a:rPr>
              <a:t> </a:t>
            </a:r>
          </a:p>
          <a:p>
            <a:br>
              <a:rPr lang="en-US" sz="1200" dirty="0"/>
            </a:br>
            <a:endParaRPr lang="en-US" sz="2800" b="0" i="0" dirty="0">
              <a:solidFill>
                <a:srgbClr val="222222"/>
              </a:solidFill>
              <a:effectLst/>
              <a:latin typeface="Open Sans" panose="020B0606030504020204" pitchFamily="34" charset="0"/>
            </a:endParaRPr>
          </a:p>
          <a:p>
            <a:pPr lvl="0" algn="l" eaLnBrk="0" fontAlgn="base" hangingPunct="0">
              <a:lnSpc>
                <a:spcPct val="100000"/>
              </a:lnSpc>
              <a:spcBef>
                <a:spcPct val="0"/>
              </a:spcBef>
              <a:spcAft>
                <a:spcPct val="0"/>
              </a:spcAft>
            </a:pPr>
            <a:endParaRPr lang="en-US" sz="2800" b="0" i="0" dirty="0">
              <a:solidFill>
                <a:srgbClr val="222222"/>
              </a:solidFill>
              <a:effectLst/>
              <a:latin typeface="Open Sans" panose="020B0606030504020204" pitchFamily="34" charset="0"/>
            </a:endParaRPr>
          </a:p>
        </p:txBody>
      </p:sp>
      <p:pic>
        <p:nvPicPr>
          <p:cNvPr id="6" name="Picture 5">
            <a:extLst>
              <a:ext uri="{FF2B5EF4-FFF2-40B4-BE49-F238E27FC236}">
                <a16:creationId xmlns:a16="http://schemas.microsoft.com/office/drawing/2014/main" id="{5C4ED210-2B63-4126-ACD2-77B7107C4EA7}"/>
              </a:ext>
            </a:extLst>
          </p:cNvPr>
          <p:cNvPicPr>
            <a:picLocks noChangeAspect="1"/>
          </p:cNvPicPr>
          <p:nvPr/>
        </p:nvPicPr>
        <p:blipFill>
          <a:blip r:embed="rId2"/>
          <a:stretch>
            <a:fillRect/>
          </a:stretch>
        </p:blipFill>
        <p:spPr>
          <a:xfrm>
            <a:off x="6639877" y="2020355"/>
            <a:ext cx="4710113" cy="4179937"/>
          </a:xfrm>
          <a:prstGeom prst="rect">
            <a:avLst/>
          </a:prstGeom>
        </p:spPr>
      </p:pic>
    </p:spTree>
    <p:extLst>
      <p:ext uri="{BB962C8B-B14F-4D97-AF65-F5344CB8AC3E}">
        <p14:creationId xmlns:p14="http://schemas.microsoft.com/office/powerpoint/2010/main" val="1620869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307759" y="279647"/>
            <a:ext cx="11576481" cy="547707"/>
          </a:xfrm>
        </p:spPr>
        <p:txBody>
          <a:bodyPr>
            <a:noAutofit/>
          </a:bodyPr>
          <a:lstStyle/>
          <a:p>
            <a:pPr algn="l"/>
            <a:r>
              <a:rPr lang="en-US" sz="2800" b="1" i="0" dirty="0">
                <a:solidFill>
                  <a:srgbClr val="264166"/>
                </a:solidFill>
                <a:effectLst/>
                <a:latin typeface="Open Sans" panose="020B0606030504020204" pitchFamily="34" charset="0"/>
              </a:rPr>
              <a:t>Module Completion                                           </a:t>
            </a:r>
            <a:r>
              <a:rPr lang="en-US" sz="2000" b="1" i="0" dirty="0">
                <a:solidFill>
                  <a:srgbClr val="264166"/>
                </a:solidFill>
                <a:effectLst/>
                <a:latin typeface="Open Sans" panose="020B0606030504020204" pitchFamily="34" charset="0"/>
              </a:rPr>
              <a:t>PE1:   3.7.1.7 Module Completion </a:t>
            </a:r>
          </a:p>
        </p:txBody>
      </p:sp>
      <p:sp>
        <p:nvSpPr>
          <p:cNvPr id="3" name="Subtitle 2">
            <a:extLst>
              <a:ext uri="{FF2B5EF4-FFF2-40B4-BE49-F238E27FC236}">
                <a16:creationId xmlns:a16="http://schemas.microsoft.com/office/drawing/2014/main" id="{E5D0BF03-6339-472A-B071-3C73C66E1761}"/>
              </a:ext>
            </a:extLst>
          </p:cNvPr>
          <p:cNvSpPr>
            <a:spLocks noGrp="1"/>
          </p:cNvSpPr>
          <p:nvPr>
            <p:ph type="subTitle" idx="1"/>
          </p:nvPr>
        </p:nvSpPr>
        <p:spPr>
          <a:xfrm>
            <a:off x="307758" y="827354"/>
            <a:ext cx="11576481" cy="6362302"/>
          </a:xfrm>
        </p:spPr>
        <p:txBody>
          <a:bodyPr>
            <a:normAutofit fontScale="92500" lnSpcReduction="20000"/>
          </a:bodyPr>
          <a:lstStyle/>
          <a:p>
            <a:pPr lvl="0" algn="l" eaLnBrk="0" fontAlgn="base" hangingPunct="0">
              <a:lnSpc>
                <a:spcPct val="100000"/>
              </a:lnSpc>
              <a:spcBef>
                <a:spcPct val="0"/>
              </a:spcBef>
              <a:spcAft>
                <a:spcPct val="0"/>
              </a:spcAft>
            </a:pPr>
            <a:endParaRPr lang="en-US" sz="2000" b="0" i="0" dirty="0">
              <a:solidFill>
                <a:srgbClr val="333333"/>
              </a:solidFill>
              <a:effectLst/>
              <a:latin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3900" b="0" i="0" dirty="0">
                <a:solidFill>
                  <a:srgbClr val="222222"/>
                </a:solidFill>
                <a:effectLst/>
                <a:latin typeface="Open Sans" panose="020B0606030504020204" pitchFamily="34" charset="0"/>
              </a:rPr>
              <a:t>  </a:t>
            </a:r>
            <a:r>
              <a:rPr kumimoji="0" lang="en-US" altLang="en-US" sz="3900" b="1" i="0" u="none" strike="noStrike" cap="none" normalizeH="0" baseline="0" dirty="0">
                <a:ln>
                  <a:noFill/>
                </a:ln>
                <a:solidFill>
                  <a:srgbClr val="264166"/>
                </a:solidFill>
                <a:effectLst/>
                <a:latin typeface="Open Sans" panose="020B0606030504020204" pitchFamily="34" charset="0"/>
                <a:cs typeface="Open Sans" panose="020B0606030504020204" pitchFamily="34" charset="0"/>
              </a:rPr>
              <a:t>Congratulations! You have completed Module 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5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Well done! You've reached the end of Module 3 and completed a major milestone in your Python programming education. Here's a short summary of the objectives you've covered and got familiar with in Module 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Boolean values to compare different values and control the execution paths using the </a:t>
            </a:r>
            <a:r>
              <a:rPr kumimoji="0" lang="en-US" altLang="en-US" sz="28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if</a:t>
            </a:r>
            <a:r>
              <a:rPr kumimoji="0" lang="en-US" altLang="en-US" sz="28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and </a:t>
            </a:r>
            <a:r>
              <a:rPr kumimoji="0" lang="en-US" altLang="en-US" sz="28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if-else</a:t>
            </a:r>
            <a:r>
              <a:rPr kumimoji="0" lang="en-US" altLang="en-US" sz="28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instructions;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8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the utilization of loops (</a:t>
            </a:r>
            <a:r>
              <a:rPr kumimoji="0" lang="en-US" altLang="en-US" sz="28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while</a:t>
            </a:r>
            <a:r>
              <a:rPr kumimoji="0" lang="en-US" altLang="en-US" sz="28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and </a:t>
            </a:r>
            <a:r>
              <a:rPr kumimoji="0" lang="en-US" altLang="en-US" sz="28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for</a:t>
            </a:r>
            <a:r>
              <a:rPr kumimoji="0" lang="en-US" altLang="en-US" sz="28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and how to control their behavior using the </a:t>
            </a:r>
            <a:r>
              <a:rPr kumimoji="0" lang="en-US" altLang="en-US" sz="28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break</a:t>
            </a:r>
            <a:r>
              <a:rPr kumimoji="0" lang="en-US" altLang="en-US" sz="28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and </a:t>
            </a:r>
            <a:r>
              <a:rPr kumimoji="0" lang="en-US" altLang="en-US" sz="28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continue</a:t>
            </a:r>
            <a:r>
              <a:rPr kumimoji="0" lang="en-US" altLang="en-US" sz="28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instructions;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8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the difference between logical and bitwise operations;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8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the concept of lists and list processing, including the iteration provided by the </a:t>
            </a:r>
            <a:r>
              <a:rPr kumimoji="0" lang="en-US" altLang="en-US" sz="28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for</a:t>
            </a:r>
            <a:r>
              <a:rPr kumimoji="0" lang="en-US" altLang="en-US" sz="28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loop, and slicing;</a:t>
            </a:r>
          </a:p>
          <a:p>
            <a:pPr lvl="0" algn="l" eaLnBrk="0" fontAlgn="base" hangingPunct="0">
              <a:lnSpc>
                <a:spcPct val="100000"/>
              </a:lnSpc>
              <a:spcBef>
                <a:spcPct val="0"/>
              </a:spcBef>
              <a:spcAft>
                <a:spcPct val="0"/>
              </a:spcAft>
            </a:pPr>
            <a:endParaRPr lang="en-US" sz="2800" b="0" i="0" dirty="0">
              <a:solidFill>
                <a:srgbClr val="222222"/>
              </a:solidFill>
              <a:effectLst/>
              <a:latin typeface="Open Sans" panose="020B0606030504020204" pitchFamily="34" charset="0"/>
            </a:endParaRPr>
          </a:p>
        </p:txBody>
      </p:sp>
    </p:spTree>
    <p:extLst>
      <p:ext uri="{BB962C8B-B14F-4D97-AF65-F5344CB8AC3E}">
        <p14:creationId xmlns:p14="http://schemas.microsoft.com/office/powerpoint/2010/main" val="3414807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1524000" y="406400"/>
            <a:ext cx="9144000" cy="854229"/>
          </a:xfrm>
        </p:spPr>
        <p:txBody>
          <a:bodyPr>
            <a:normAutofit fontScale="90000"/>
          </a:bodyPr>
          <a:lstStyle/>
          <a:p>
            <a:r>
              <a:rPr lang="en-US" dirty="0"/>
              <a:t>Lists in Lists</a:t>
            </a:r>
          </a:p>
        </p:txBody>
      </p:sp>
      <p:sp>
        <p:nvSpPr>
          <p:cNvPr id="3" name="Subtitle 2">
            <a:extLst>
              <a:ext uri="{FF2B5EF4-FFF2-40B4-BE49-F238E27FC236}">
                <a16:creationId xmlns:a16="http://schemas.microsoft.com/office/drawing/2014/main" id="{E5D0BF03-6339-472A-B071-3C73C66E1761}"/>
              </a:ext>
            </a:extLst>
          </p:cNvPr>
          <p:cNvSpPr>
            <a:spLocks noGrp="1"/>
          </p:cNvSpPr>
          <p:nvPr>
            <p:ph type="subTitle" idx="1"/>
          </p:nvPr>
        </p:nvSpPr>
        <p:spPr>
          <a:xfrm>
            <a:off x="408373" y="1367161"/>
            <a:ext cx="11576481" cy="5211192"/>
          </a:xfrm>
        </p:spPr>
        <p:txBody>
          <a:bodyPr>
            <a:normAutofit/>
          </a:bodyPr>
          <a:lstStyle/>
          <a:p>
            <a:pPr algn="l"/>
            <a:endParaRPr lang="en-US" b="0" i="0" dirty="0">
              <a:solidFill>
                <a:srgbClr val="222222"/>
              </a:solidFill>
              <a:effectLst/>
              <a:latin typeface="Open Sans" panose="020B0606030504020204" pitchFamily="34" charset="0"/>
            </a:endParaRPr>
          </a:p>
          <a:p>
            <a:pPr algn="l"/>
            <a:r>
              <a:rPr lang="en-US" b="0" i="0" dirty="0">
                <a:solidFill>
                  <a:srgbClr val="222222"/>
                </a:solidFill>
                <a:effectLst/>
                <a:latin typeface="Open Sans" panose="020B0606030504020204" pitchFamily="34" charset="0"/>
              </a:rPr>
              <a:t>A chessboard is composed of rows and columns. There are eight rows and eight columns. Each column is marked with the letters A through H. Each line is marked with a number from one to eight.</a:t>
            </a:r>
          </a:p>
          <a:p>
            <a:pPr algn="l"/>
            <a:endParaRPr lang="en-US" b="0" i="0" dirty="0">
              <a:solidFill>
                <a:srgbClr val="222222"/>
              </a:solidFill>
              <a:effectLst/>
              <a:latin typeface="Open Sans" panose="020B0606030504020204" pitchFamily="34" charset="0"/>
            </a:endParaRPr>
          </a:p>
          <a:p>
            <a:pPr algn="l"/>
            <a:r>
              <a:rPr lang="en-US" b="0" i="0" dirty="0">
                <a:solidFill>
                  <a:srgbClr val="222222"/>
                </a:solidFill>
                <a:effectLst/>
                <a:latin typeface="Open Sans" panose="020B0606030504020204" pitchFamily="34" charset="0"/>
              </a:rPr>
              <a:t>The location of each field is identified by letter-digit pairs. Thus, we know that the bottom left corner of the board (the one with the white rook) is A1, while the opposite corner is H8.</a:t>
            </a:r>
          </a:p>
          <a:p>
            <a:pPr algn="l"/>
            <a:br>
              <a:rPr lang="en-US" dirty="0"/>
            </a:br>
            <a:r>
              <a:rPr lang="en-US" b="0" i="0" dirty="0">
                <a:solidFill>
                  <a:srgbClr val="222222"/>
                </a:solidFill>
                <a:effectLst/>
                <a:latin typeface="Open Sans" panose="020B0606030504020204" pitchFamily="34" charset="0"/>
              </a:rPr>
              <a:t>Let's assume that we're able to use the selected numbers to represent any chess piece. We can also assume that </a:t>
            </a:r>
            <a:r>
              <a:rPr lang="en-US" b="1" i="0" dirty="0">
                <a:solidFill>
                  <a:srgbClr val="222222"/>
                </a:solidFill>
                <a:effectLst/>
                <a:latin typeface="Open Sans" panose="020B0606030504020204" pitchFamily="34" charset="0"/>
              </a:rPr>
              <a:t>every row on the chessboard is a list</a:t>
            </a:r>
            <a:r>
              <a:rPr lang="en-US" b="0" i="0" dirty="0">
                <a:solidFill>
                  <a:srgbClr val="222222"/>
                </a:solidFill>
                <a:effectLst/>
                <a:latin typeface="Open Sans" panose="020B0606030504020204" pitchFamily="34" charset="0"/>
              </a:rPr>
              <a:t>.</a:t>
            </a:r>
          </a:p>
          <a:p>
            <a:endParaRPr lang="en-US" dirty="0"/>
          </a:p>
        </p:txBody>
      </p:sp>
    </p:spTree>
    <p:extLst>
      <p:ext uri="{BB962C8B-B14F-4D97-AF65-F5344CB8AC3E}">
        <p14:creationId xmlns:p14="http://schemas.microsoft.com/office/powerpoint/2010/main" val="3935959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1524000" y="406400"/>
            <a:ext cx="9144000" cy="854229"/>
          </a:xfrm>
        </p:spPr>
        <p:txBody>
          <a:bodyPr>
            <a:normAutofit fontScale="90000"/>
          </a:bodyPr>
          <a:lstStyle/>
          <a:p>
            <a:r>
              <a:rPr lang="en-US" dirty="0"/>
              <a:t>Lists in Lists</a:t>
            </a:r>
          </a:p>
        </p:txBody>
      </p:sp>
      <p:sp>
        <p:nvSpPr>
          <p:cNvPr id="3" name="Subtitle 2">
            <a:extLst>
              <a:ext uri="{FF2B5EF4-FFF2-40B4-BE49-F238E27FC236}">
                <a16:creationId xmlns:a16="http://schemas.microsoft.com/office/drawing/2014/main" id="{E5D0BF03-6339-472A-B071-3C73C66E1761}"/>
              </a:ext>
            </a:extLst>
          </p:cNvPr>
          <p:cNvSpPr>
            <a:spLocks noGrp="1"/>
          </p:cNvSpPr>
          <p:nvPr>
            <p:ph type="subTitle" idx="1"/>
          </p:nvPr>
        </p:nvSpPr>
        <p:spPr>
          <a:xfrm>
            <a:off x="408373" y="1367161"/>
            <a:ext cx="11576481" cy="5211192"/>
          </a:xfrm>
        </p:spPr>
        <p:txBody>
          <a:bodyPr>
            <a:normAutofit/>
          </a:bodyPr>
          <a:lstStyle/>
          <a:p>
            <a:pPr algn="l"/>
            <a:r>
              <a:rPr lang="en-US" b="0" i="0" dirty="0">
                <a:solidFill>
                  <a:srgbClr val="222222"/>
                </a:solidFill>
                <a:effectLst/>
                <a:latin typeface="Open Sans" panose="020B0606030504020204" pitchFamily="34" charset="0"/>
              </a:rPr>
              <a:t>Look at the code below:</a:t>
            </a:r>
          </a:p>
          <a:p>
            <a:pPr algn="l"/>
            <a:endParaRPr lang="en-US" dirty="0">
              <a:solidFill>
                <a:srgbClr val="222222"/>
              </a:solidFill>
              <a:latin typeface="Open Sans" panose="020B0606030504020204" pitchFamily="34" charset="0"/>
            </a:endParaRPr>
          </a:p>
          <a:p>
            <a:pPr algn="l"/>
            <a:r>
              <a:rPr lang="en-US" b="0" i="0" dirty="0">
                <a:solidFill>
                  <a:srgbClr val="000000"/>
                </a:solidFill>
                <a:effectLst/>
                <a:latin typeface="courier new" panose="02070309020205020404" pitchFamily="49" charset="0"/>
              </a:rPr>
              <a:t>row </a:t>
            </a:r>
            <a:r>
              <a:rPr lang="en-US" b="0" i="0" dirty="0">
                <a:solidFill>
                  <a:srgbClr val="687687"/>
                </a:solidFill>
                <a:effectLst/>
                <a:latin typeface="courier new" panose="02070309020205020404" pitchFamily="49" charset="0"/>
              </a:rPr>
              <a:t>=</a:t>
            </a:r>
            <a:r>
              <a:rPr lang="en-US" b="0" i="0" dirty="0">
                <a:solidFill>
                  <a:srgbClr val="000000"/>
                </a:solidFill>
                <a:effectLst/>
                <a:latin typeface="courier new" panose="02070309020205020404" pitchFamily="49" charset="0"/>
              </a:rPr>
              <a:t> [] </a:t>
            </a:r>
          </a:p>
          <a:p>
            <a:pPr algn="l"/>
            <a:r>
              <a:rPr lang="en-US" b="0" i="0" dirty="0">
                <a:solidFill>
                  <a:srgbClr val="0000FF"/>
                </a:solidFill>
                <a:effectLst/>
                <a:latin typeface="courier new" panose="02070309020205020404" pitchFamily="49" charset="0"/>
              </a:rPr>
              <a:t>for</a:t>
            </a:r>
            <a:r>
              <a:rPr lang="en-US" b="0" i="0" dirty="0">
                <a:solidFill>
                  <a:srgbClr val="000000"/>
                </a:solidFill>
                <a:effectLst/>
                <a:latin typeface="courier new" panose="02070309020205020404" pitchFamily="49" charset="0"/>
              </a:rPr>
              <a:t> </a:t>
            </a:r>
            <a:r>
              <a:rPr lang="en-US" b="0" i="0" dirty="0" err="1">
                <a:solidFill>
                  <a:srgbClr val="000000"/>
                </a:solidFill>
                <a:effectLst/>
                <a:latin typeface="courier new" panose="02070309020205020404" pitchFamily="49" charset="0"/>
              </a:rPr>
              <a:t>i</a:t>
            </a:r>
            <a:r>
              <a:rPr lang="en-US" b="0" i="0" dirty="0">
                <a:solidFill>
                  <a:srgbClr val="000000"/>
                </a:solidFill>
                <a:effectLst/>
                <a:latin typeface="courier new" panose="02070309020205020404" pitchFamily="49" charset="0"/>
              </a:rPr>
              <a:t> </a:t>
            </a:r>
            <a:r>
              <a:rPr lang="en-US" b="0" i="0" dirty="0">
                <a:solidFill>
                  <a:srgbClr val="0000FF"/>
                </a:solidFill>
                <a:effectLst/>
                <a:latin typeface="courier new" panose="02070309020205020404" pitchFamily="49" charset="0"/>
              </a:rPr>
              <a:t>in</a:t>
            </a:r>
            <a:r>
              <a:rPr lang="en-US" b="0" i="0" dirty="0">
                <a:solidFill>
                  <a:srgbClr val="000000"/>
                </a:solidFill>
                <a:effectLst/>
                <a:latin typeface="courier new" panose="02070309020205020404" pitchFamily="49" charset="0"/>
              </a:rPr>
              <a:t> </a:t>
            </a:r>
            <a:r>
              <a:rPr lang="en-US" b="0" i="0" dirty="0">
                <a:solidFill>
                  <a:srgbClr val="3C4C72"/>
                </a:solidFill>
                <a:effectLst/>
                <a:latin typeface="courier new" panose="02070309020205020404" pitchFamily="49" charset="0"/>
              </a:rPr>
              <a:t>range</a:t>
            </a:r>
            <a:r>
              <a:rPr lang="en-US" b="0" i="0" dirty="0">
                <a:solidFill>
                  <a:srgbClr val="000000"/>
                </a:solidFill>
                <a:effectLst/>
                <a:latin typeface="courier new" panose="02070309020205020404" pitchFamily="49" charset="0"/>
              </a:rPr>
              <a:t>(</a:t>
            </a:r>
            <a:r>
              <a:rPr lang="en-US" b="0" i="0" dirty="0">
                <a:solidFill>
                  <a:srgbClr val="0000CD"/>
                </a:solidFill>
                <a:effectLst/>
                <a:latin typeface="courier new" panose="02070309020205020404" pitchFamily="49" charset="0"/>
              </a:rPr>
              <a:t>8</a:t>
            </a:r>
            <a:r>
              <a:rPr lang="en-US" b="0" i="0" dirty="0">
                <a:solidFill>
                  <a:srgbClr val="000000"/>
                </a:solidFill>
                <a:effectLst/>
                <a:latin typeface="courier new" panose="02070309020205020404" pitchFamily="49" charset="0"/>
              </a:rPr>
              <a:t>): </a:t>
            </a:r>
          </a:p>
          <a:p>
            <a:pPr algn="l"/>
            <a:r>
              <a:rPr lang="en-US" b="0" i="0" dirty="0" err="1">
                <a:solidFill>
                  <a:srgbClr val="000000"/>
                </a:solidFill>
                <a:effectLst/>
                <a:latin typeface="courier new" panose="02070309020205020404" pitchFamily="49" charset="0"/>
              </a:rPr>
              <a:t>row.</a:t>
            </a:r>
            <a:r>
              <a:rPr lang="en-US" b="0" i="0" dirty="0" err="1">
                <a:solidFill>
                  <a:srgbClr val="3C4C72"/>
                </a:solidFill>
                <a:effectLst/>
                <a:latin typeface="courier new" panose="02070309020205020404" pitchFamily="49" charset="0"/>
              </a:rPr>
              <a:t>append</a:t>
            </a:r>
            <a:r>
              <a:rPr lang="en-US" b="0" i="0" dirty="0">
                <a:solidFill>
                  <a:srgbClr val="000000"/>
                </a:solidFill>
                <a:effectLst/>
                <a:latin typeface="courier new" panose="02070309020205020404" pitchFamily="49" charset="0"/>
              </a:rPr>
              <a:t>(WHITE_PAWN)</a:t>
            </a:r>
          </a:p>
          <a:p>
            <a:pPr algn="l"/>
            <a:endParaRPr lang="en-US" b="0" i="0" dirty="0">
              <a:solidFill>
                <a:srgbClr val="222222"/>
              </a:solidFill>
              <a:effectLst/>
              <a:latin typeface="Open Sans" panose="020B0606030504020204" pitchFamily="34" charset="0"/>
            </a:endParaRPr>
          </a:p>
          <a:p>
            <a:pPr algn="l"/>
            <a:endParaRPr lang="en-US" dirty="0">
              <a:solidFill>
                <a:srgbClr val="222222"/>
              </a:solidFill>
              <a:latin typeface="Open Sans" panose="020B0606030504020204" pitchFamily="34" charset="0"/>
            </a:endParaRPr>
          </a:p>
          <a:p>
            <a:pPr algn="l"/>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It builds a list containing eight elements representing the second row of the chessboard - the one filled with pawns (assume that </a:t>
            </a:r>
            <a:r>
              <a:rPr kumimoji="0" lang="en-US" altLang="en-US" sz="24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WHITE_PAWN</a:t>
            </a: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is a </a:t>
            </a:r>
            <a:r>
              <a:rPr kumimoji="0" lang="en-US" altLang="en-US" sz="2400" b="1"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predefined symbol </a:t>
            </a: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representing a white pawn).</a:t>
            </a:r>
            <a:endParaRPr lang="en-US" dirty="0"/>
          </a:p>
          <a:p>
            <a:pPr algn="l"/>
            <a:endParaRPr lang="en-US" b="0" i="0" dirty="0">
              <a:solidFill>
                <a:srgbClr val="222222"/>
              </a:solidFill>
              <a:effectLst/>
              <a:latin typeface="Open Sans" panose="020B0606030504020204" pitchFamily="34" charset="0"/>
            </a:endParaRPr>
          </a:p>
          <a:p>
            <a:pPr algn="l"/>
            <a:endParaRPr lang="en-US" dirty="0"/>
          </a:p>
        </p:txBody>
      </p:sp>
    </p:spTree>
    <p:extLst>
      <p:ext uri="{BB962C8B-B14F-4D97-AF65-F5344CB8AC3E}">
        <p14:creationId xmlns:p14="http://schemas.microsoft.com/office/powerpoint/2010/main" val="2443754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1524000" y="406400"/>
            <a:ext cx="9144000" cy="854229"/>
          </a:xfrm>
        </p:spPr>
        <p:txBody>
          <a:bodyPr>
            <a:normAutofit fontScale="90000"/>
          </a:bodyPr>
          <a:lstStyle/>
          <a:p>
            <a:r>
              <a:rPr lang="en-US" dirty="0"/>
              <a:t>Lists in Lists</a:t>
            </a:r>
          </a:p>
        </p:txBody>
      </p:sp>
      <p:sp>
        <p:nvSpPr>
          <p:cNvPr id="3" name="Subtitle 2">
            <a:extLst>
              <a:ext uri="{FF2B5EF4-FFF2-40B4-BE49-F238E27FC236}">
                <a16:creationId xmlns:a16="http://schemas.microsoft.com/office/drawing/2014/main" id="{E5D0BF03-6339-472A-B071-3C73C66E1761}"/>
              </a:ext>
            </a:extLst>
          </p:cNvPr>
          <p:cNvSpPr>
            <a:spLocks noGrp="1"/>
          </p:cNvSpPr>
          <p:nvPr>
            <p:ph type="subTitle" idx="1"/>
          </p:nvPr>
        </p:nvSpPr>
        <p:spPr>
          <a:xfrm>
            <a:off x="408373" y="1367161"/>
            <a:ext cx="11576481" cy="5211192"/>
          </a:xfrm>
        </p:spPr>
        <p:txBody>
          <a:bodyPr>
            <a:normAutofit fontScale="92500" lnSpcReduction="20000"/>
          </a:bodyPr>
          <a:lstStyle/>
          <a:p>
            <a:pPr algn="l"/>
            <a:r>
              <a:rPr lang="en-US" b="0" i="0" dirty="0">
                <a:solidFill>
                  <a:srgbClr val="222222"/>
                </a:solidFill>
                <a:effectLst/>
                <a:latin typeface="Open Sans" panose="020B0606030504020204" pitchFamily="34" charset="0"/>
              </a:rPr>
              <a:t>The same effect may be achieved by means of a </a:t>
            </a:r>
            <a:r>
              <a:rPr lang="en-US" b="1" i="0" dirty="0">
                <a:solidFill>
                  <a:srgbClr val="222222"/>
                </a:solidFill>
                <a:effectLst/>
                <a:latin typeface="Open Sans" panose="020B0606030504020204" pitchFamily="34" charset="0"/>
              </a:rPr>
              <a:t>list comprehension;</a:t>
            </a:r>
            <a:r>
              <a:rPr lang="en-US" b="0" i="0" dirty="0">
                <a:solidFill>
                  <a:srgbClr val="222222"/>
                </a:solidFill>
                <a:effectLst/>
                <a:latin typeface="Open Sans" panose="020B0606030504020204" pitchFamily="34" charset="0"/>
              </a:rPr>
              <a:t> the special syntax used by Python in order to fill massive lists.</a:t>
            </a:r>
          </a:p>
          <a:p>
            <a:pPr algn="l"/>
            <a:endParaRPr lang="en-US" b="0" i="0" dirty="0">
              <a:solidFill>
                <a:srgbClr val="222222"/>
              </a:solidFill>
              <a:effectLst/>
              <a:latin typeface="Open Sans" panose="020B0606030504020204" pitchFamily="34" charset="0"/>
            </a:endParaRPr>
          </a:p>
          <a:p>
            <a:pPr algn="l"/>
            <a:r>
              <a:rPr lang="en-US" b="0" i="0" dirty="0">
                <a:solidFill>
                  <a:srgbClr val="222222"/>
                </a:solidFill>
                <a:effectLst/>
                <a:latin typeface="Open Sans" panose="020B0606030504020204" pitchFamily="34" charset="0"/>
              </a:rPr>
              <a:t>A list comprehension is actually a list but </a:t>
            </a:r>
            <a:r>
              <a:rPr lang="en-US" b="1" i="0" dirty="0">
                <a:solidFill>
                  <a:srgbClr val="222222"/>
                </a:solidFill>
                <a:effectLst/>
                <a:latin typeface="Open Sans" panose="020B0606030504020204" pitchFamily="34" charset="0"/>
              </a:rPr>
              <a:t>created on-the-fly during program execution and is not described statically</a:t>
            </a:r>
            <a:r>
              <a:rPr lang="en-US" b="0" i="0" dirty="0">
                <a:solidFill>
                  <a:srgbClr val="222222"/>
                </a:solidFill>
                <a:effectLst/>
                <a:latin typeface="Open Sans" panose="020B0606030504020204" pitchFamily="34" charset="0"/>
              </a:rPr>
              <a:t>.</a:t>
            </a:r>
          </a:p>
          <a:p>
            <a:pPr algn="l"/>
            <a:endParaRPr lang="en-US" b="0" i="0" dirty="0">
              <a:solidFill>
                <a:srgbClr val="222222"/>
              </a:solidFill>
              <a:effectLst/>
              <a:latin typeface="Open Sans" panose="020B0606030504020204" pitchFamily="34" charset="0"/>
            </a:endParaRPr>
          </a:p>
          <a:p>
            <a:pPr algn="l"/>
            <a:r>
              <a:rPr lang="en-US" b="0" i="0" dirty="0">
                <a:solidFill>
                  <a:srgbClr val="222222"/>
                </a:solidFill>
                <a:effectLst/>
                <a:latin typeface="Open Sans" panose="020B0606030504020204" pitchFamily="34" charset="0"/>
              </a:rPr>
              <a:t>Take a look at the snippet:</a:t>
            </a:r>
          </a:p>
          <a:p>
            <a:pPr algn="l"/>
            <a:endParaRPr lang="en-US" dirty="0">
              <a:solidFill>
                <a:srgbClr val="222222"/>
              </a:solidFill>
              <a:latin typeface="Open Sans" panose="020B0606030504020204" pitchFamily="34" charset="0"/>
            </a:endParaRPr>
          </a:p>
          <a:p>
            <a:pPr algn="l"/>
            <a:r>
              <a:rPr lang="en-US" b="0" i="0" dirty="0">
                <a:solidFill>
                  <a:srgbClr val="000000"/>
                </a:solidFill>
                <a:effectLst/>
                <a:latin typeface="courier new" panose="02070309020205020404" pitchFamily="49" charset="0"/>
              </a:rPr>
              <a:t>row </a:t>
            </a:r>
            <a:r>
              <a:rPr lang="en-US" b="0" i="0" dirty="0">
                <a:solidFill>
                  <a:srgbClr val="687687"/>
                </a:solidFill>
                <a:effectLst/>
                <a:latin typeface="courier new" panose="02070309020205020404" pitchFamily="49" charset="0"/>
              </a:rPr>
              <a:t>=</a:t>
            </a:r>
            <a:r>
              <a:rPr lang="en-US" b="0" i="0" dirty="0">
                <a:solidFill>
                  <a:srgbClr val="000000"/>
                </a:solidFill>
                <a:effectLst/>
                <a:latin typeface="courier new" panose="02070309020205020404" pitchFamily="49" charset="0"/>
              </a:rPr>
              <a:t> [WHITE_PAWN </a:t>
            </a:r>
            <a:r>
              <a:rPr lang="en-US" b="0" i="0" dirty="0">
                <a:solidFill>
                  <a:srgbClr val="0000FF"/>
                </a:solidFill>
                <a:effectLst/>
                <a:latin typeface="courier new" panose="02070309020205020404" pitchFamily="49" charset="0"/>
              </a:rPr>
              <a:t>for</a:t>
            </a:r>
            <a:r>
              <a:rPr lang="en-US" b="0" i="0" dirty="0">
                <a:solidFill>
                  <a:srgbClr val="000000"/>
                </a:solidFill>
                <a:effectLst/>
                <a:latin typeface="courier new" panose="02070309020205020404" pitchFamily="49" charset="0"/>
              </a:rPr>
              <a:t> </a:t>
            </a:r>
            <a:r>
              <a:rPr lang="en-US" b="0" i="0" dirty="0" err="1">
                <a:solidFill>
                  <a:srgbClr val="000000"/>
                </a:solidFill>
                <a:effectLst/>
                <a:latin typeface="courier new" panose="02070309020205020404" pitchFamily="49" charset="0"/>
              </a:rPr>
              <a:t>i</a:t>
            </a:r>
            <a:r>
              <a:rPr lang="en-US" b="0" i="0" dirty="0">
                <a:solidFill>
                  <a:srgbClr val="000000"/>
                </a:solidFill>
                <a:effectLst/>
                <a:latin typeface="courier new" panose="02070309020205020404" pitchFamily="49" charset="0"/>
              </a:rPr>
              <a:t> </a:t>
            </a:r>
            <a:r>
              <a:rPr lang="en-US" b="0" i="0" dirty="0">
                <a:solidFill>
                  <a:srgbClr val="0000FF"/>
                </a:solidFill>
                <a:effectLst/>
                <a:latin typeface="courier new" panose="02070309020205020404" pitchFamily="49" charset="0"/>
              </a:rPr>
              <a:t>in</a:t>
            </a:r>
            <a:r>
              <a:rPr lang="en-US" b="0" i="0" dirty="0">
                <a:solidFill>
                  <a:srgbClr val="000000"/>
                </a:solidFill>
                <a:effectLst/>
                <a:latin typeface="courier new" panose="02070309020205020404" pitchFamily="49" charset="0"/>
              </a:rPr>
              <a:t> </a:t>
            </a:r>
            <a:r>
              <a:rPr lang="en-US" b="0" i="0" dirty="0">
                <a:solidFill>
                  <a:srgbClr val="3C4C72"/>
                </a:solidFill>
                <a:effectLst/>
                <a:latin typeface="courier new" panose="02070309020205020404" pitchFamily="49" charset="0"/>
              </a:rPr>
              <a:t>range</a:t>
            </a:r>
            <a:r>
              <a:rPr lang="en-US" b="0" i="0" dirty="0">
                <a:solidFill>
                  <a:srgbClr val="000000"/>
                </a:solidFill>
                <a:effectLst/>
                <a:latin typeface="courier new" panose="02070309020205020404" pitchFamily="49" charset="0"/>
              </a:rPr>
              <a:t>(</a:t>
            </a:r>
            <a:r>
              <a:rPr lang="en-US" b="0" i="0" dirty="0">
                <a:solidFill>
                  <a:srgbClr val="0000CD"/>
                </a:solidFill>
                <a:effectLst/>
                <a:latin typeface="courier new" panose="02070309020205020404" pitchFamily="49" charset="0"/>
              </a:rPr>
              <a:t>8</a:t>
            </a:r>
            <a:r>
              <a:rPr lang="en-US" b="0" i="0" dirty="0">
                <a:solidFill>
                  <a:srgbClr val="000000"/>
                </a:solidFill>
                <a:effectLst/>
                <a:latin typeface="courier new" panose="02070309020205020404" pitchFamily="49" charset="0"/>
              </a:rPr>
              <a:t>)]</a:t>
            </a:r>
          </a:p>
          <a:p>
            <a:pPr algn="l"/>
            <a:endParaRPr lang="en-US" b="0" i="0" dirty="0">
              <a:solidFill>
                <a:srgbClr val="222222"/>
              </a:solidFill>
              <a:effectLst/>
              <a:latin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The part of the code placed inside the brackets specifies: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the data to be used to fill the list (</a:t>
            </a:r>
            <a:r>
              <a:rPr kumimoji="0" lang="en-US" altLang="en-US" sz="24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WHITE_PAWN</a:t>
            </a: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the clause specifying how many times the data occurs inside the list (</a:t>
            </a:r>
            <a:r>
              <a:rPr kumimoji="0" lang="en-US" altLang="en-US" sz="24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for </a:t>
            </a:r>
            <a:r>
              <a:rPr kumimoji="0" lang="en-US" altLang="en-US" sz="2400" b="0" i="0" u="none" strike="noStrike" cap="none" normalizeH="0" baseline="0" dirty="0" err="1">
                <a:ln>
                  <a:noFill/>
                </a:ln>
                <a:solidFill>
                  <a:srgbClr val="333333"/>
                </a:solidFill>
                <a:effectLst/>
                <a:latin typeface="Courier New" panose="02070309020205020404" pitchFamily="49" charset="0"/>
                <a:cs typeface="Courier New" panose="02070309020205020404" pitchFamily="49" charset="0"/>
              </a:rPr>
              <a:t>i</a:t>
            </a:r>
            <a:r>
              <a:rPr kumimoji="0" lang="en-US" altLang="en-US" sz="24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 in range(8)</a:t>
            </a: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a:t>
            </a:r>
          </a:p>
          <a:p>
            <a:pPr algn="l"/>
            <a:endParaRPr lang="en-US" b="0" i="0" dirty="0">
              <a:solidFill>
                <a:srgbClr val="222222"/>
              </a:solidFill>
              <a:effectLst/>
              <a:latin typeface="Open Sans" panose="020B0606030504020204" pitchFamily="34" charset="0"/>
            </a:endParaRPr>
          </a:p>
          <a:p>
            <a:pPr algn="l"/>
            <a:endParaRPr lang="en-US" dirty="0"/>
          </a:p>
        </p:txBody>
      </p:sp>
    </p:spTree>
    <p:extLst>
      <p:ext uri="{BB962C8B-B14F-4D97-AF65-F5344CB8AC3E}">
        <p14:creationId xmlns:p14="http://schemas.microsoft.com/office/powerpoint/2010/main" val="1798204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1524000" y="406400"/>
            <a:ext cx="9144000" cy="854229"/>
          </a:xfrm>
        </p:spPr>
        <p:txBody>
          <a:bodyPr>
            <a:normAutofit fontScale="90000"/>
          </a:bodyPr>
          <a:lstStyle/>
          <a:p>
            <a:r>
              <a:rPr lang="en-US" dirty="0"/>
              <a:t>Lists in Lists</a:t>
            </a:r>
          </a:p>
        </p:txBody>
      </p:sp>
      <p:sp>
        <p:nvSpPr>
          <p:cNvPr id="3" name="Subtitle 2">
            <a:extLst>
              <a:ext uri="{FF2B5EF4-FFF2-40B4-BE49-F238E27FC236}">
                <a16:creationId xmlns:a16="http://schemas.microsoft.com/office/drawing/2014/main" id="{E5D0BF03-6339-472A-B071-3C73C66E1761}"/>
              </a:ext>
            </a:extLst>
          </p:cNvPr>
          <p:cNvSpPr>
            <a:spLocks noGrp="1"/>
          </p:cNvSpPr>
          <p:nvPr>
            <p:ph type="subTitle" idx="1"/>
          </p:nvPr>
        </p:nvSpPr>
        <p:spPr>
          <a:xfrm>
            <a:off x="408373" y="1367161"/>
            <a:ext cx="11576481" cy="5211192"/>
          </a:xfrm>
        </p:spPr>
        <p:txBody>
          <a:bodyPr>
            <a:normAutofit/>
          </a:bodyPr>
          <a:lstStyle/>
          <a:p>
            <a:pPr algn="l"/>
            <a:r>
              <a:rPr lang="en-US" b="0" i="0" dirty="0">
                <a:solidFill>
                  <a:srgbClr val="222222"/>
                </a:solidFill>
                <a:effectLst/>
                <a:latin typeface="Open Sans" panose="020B0606030504020204" pitchFamily="34" charset="0"/>
              </a:rPr>
              <a:t>Let us show you some other </a:t>
            </a:r>
            <a:r>
              <a:rPr lang="en-US" b="1" i="0" dirty="0">
                <a:solidFill>
                  <a:srgbClr val="222222"/>
                </a:solidFill>
                <a:effectLst/>
                <a:latin typeface="Open Sans" panose="020B0606030504020204" pitchFamily="34" charset="0"/>
              </a:rPr>
              <a:t>list comprehension examples</a:t>
            </a:r>
            <a:r>
              <a:rPr lang="en-US" b="0" i="0" dirty="0">
                <a:solidFill>
                  <a:srgbClr val="222222"/>
                </a:solidFill>
                <a:effectLst/>
                <a:latin typeface="Open Sans" panose="020B0606030504020204" pitchFamily="34" charset="0"/>
              </a:rPr>
              <a:t>:</a:t>
            </a:r>
          </a:p>
          <a:p>
            <a:pPr algn="l"/>
            <a:r>
              <a:rPr lang="en-US" b="0" i="0" dirty="0">
                <a:solidFill>
                  <a:srgbClr val="222222"/>
                </a:solidFill>
                <a:effectLst/>
                <a:latin typeface="Open Sans" panose="020B0606030504020204" pitchFamily="34" charset="0"/>
              </a:rPr>
              <a:t>Example #1:</a:t>
            </a:r>
          </a:p>
          <a:p>
            <a:pPr algn="l"/>
            <a:endParaRPr lang="en-US" b="0" i="0" dirty="0">
              <a:solidFill>
                <a:srgbClr val="222222"/>
              </a:solidFill>
              <a:effectLst/>
              <a:latin typeface="Open Sans" panose="020B0606030504020204" pitchFamily="34" charset="0"/>
            </a:endParaRPr>
          </a:p>
          <a:p>
            <a:pPr algn="l"/>
            <a:r>
              <a:rPr lang="en-US" b="0" i="0" dirty="0">
                <a:solidFill>
                  <a:srgbClr val="000000"/>
                </a:solidFill>
                <a:effectLst/>
                <a:latin typeface="courier new" panose="02070309020205020404" pitchFamily="49" charset="0"/>
              </a:rPr>
              <a:t>squares </a:t>
            </a:r>
            <a:r>
              <a:rPr lang="en-US" b="0" i="0" dirty="0">
                <a:solidFill>
                  <a:srgbClr val="687687"/>
                </a:solidFill>
                <a:effectLst/>
                <a:latin typeface="courier new" panose="02070309020205020404" pitchFamily="49" charset="0"/>
              </a:rPr>
              <a:t>=</a:t>
            </a:r>
            <a:r>
              <a:rPr lang="en-US" b="0" i="0" dirty="0">
                <a:solidFill>
                  <a:srgbClr val="000000"/>
                </a:solidFill>
                <a:effectLst/>
                <a:latin typeface="courier new" panose="02070309020205020404" pitchFamily="49" charset="0"/>
              </a:rPr>
              <a:t> [x </a:t>
            </a:r>
            <a:r>
              <a:rPr lang="en-US" b="0" i="0" dirty="0">
                <a:solidFill>
                  <a:srgbClr val="687687"/>
                </a:solidFill>
                <a:effectLst/>
                <a:latin typeface="courier new" panose="02070309020205020404" pitchFamily="49" charset="0"/>
              </a:rPr>
              <a:t>**</a:t>
            </a:r>
            <a:r>
              <a:rPr lang="en-US" b="0" i="0" dirty="0">
                <a:solidFill>
                  <a:srgbClr val="000000"/>
                </a:solidFill>
                <a:effectLst/>
                <a:latin typeface="courier new" panose="02070309020205020404" pitchFamily="49" charset="0"/>
              </a:rPr>
              <a:t> </a:t>
            </a:r>
            <a:r>
              <a:rPr lang="en-US" b="0" i="0" dirty="0">
                <a:solidFill>
                  <a:srgbClr val="0000CD"/>
                </a:solidFill>
                <a:effectLst/>
                <a:latin typeface="courier new" panose="02070309020205020404" pitchFamily="49" charset="0"/>
              </a:rPr>
              <a:t>2</a:t>
            </a:r>
            <a:r>
              <a:rPr lang="en-US" b="0" i="0" dirty="0">
                <a:solidFill>
                  <a:srgbClr val="000000"/>
                </a:solidFill>
                <a:effectLst/>
                <a:latin typeface="courier new" panose="02070309020205020404" pitchFamily="49" charset="0"/>
              </a:rPr>
              <a:t> </a:t>
            </a:r>
            <a:r>
              <a:rPr lang="en-US" b="0" i="0" dirty="0">
                <a:solidFill>
                  <a:srgbClr val="0000FF"/>
                </a:solidFill>
                <a:effectLst/>
                <a:latin typeface="courier new" panose="02070309020205020404" pitchFamily="49" charset="0"/>
              </a:rPr>
              <a:t>for</a:t>
            </a:r>
            <a:r>
              <a:rPr lang="en-US" b="0" i="0" dirty="0">
                <a:solidFill>
                  <a:srgbClr val="000000"/>
                </a:solidFill>
                <a:effectLst/>
                <a:latin typeface="courier new" panose="02070309020205020404" pitchFamily="49" charset="0"/>
              </a:rPr>
              <a:t> x </a:t>
            </a:r>
            <a:r>
              <a:rPr lang="en-US" b="0" i="0" dirty="0">
                <a:solidFill>
                  <a:srgbClr val="0000FF"/>
                </a:solidFill>
                <a:effectLst/>
                <a:latin typeface="courier new" panose="02070309020205020404" pitchFamily="49" charset="0"/>
              </a:rPr>
              <a:t>in</a:t>
            </a:r>
            <a:r>
              <a:rPr lang="en-US" b="0" i="0" dirty="0">
                <a:solidFill>
                  <a:srgbClr val="000000"/>
                </a:solidFill>
                <a:effectLst/>
                <a:latin typeface="courier new" panose="02070309020205020404" pitchFamily="49" charset="0"/>
              </a:rPr>
              <a:t> </a:t>
            </a:r>
            <a:r>
              <a:rPr lang="en-US" b="0" i="0" dirty="0">
                <a:solidFill>
                  <a:srgbClr val="3C4C72"/>
                </a:solidFill>
                <a:effectLst/>
                <a:latin typeface="courier new" panose="02070309020205020404" pitchFamily="49" charset="0"/>
              </a:rPr>
              <a:t>range</a:t>
            </a:r>
            <a:r>
              <a:rPr lang="en-US" b="0" i="0" dirty="0">
                <a:solidFill>
                  <a:srgbClr val="000000"/>
                </a:solidFill>
                <a:effectLst/>
                <a:latin typeface="courier new" panose="02070309020205020404" pitchFamily="49" charset="0"/>
              </a:rPr>
              <a:t>(</a:t>
            </a:r>
            <a:r>
              <a:rPr lang="en-US" b="0" i="0" dirty="0">
                <a:solidFill>
                  <a:srgbClr val="0000CD"/>
                </a:solidFill>
                <a:effectLst/>
                <a:latin typeface="courier new" panose="02070309020205020404" pitchFamily="49" charset="0"/>
              </a:rPr>
              <a:t>10</a:t>
            </a:r>
            <a:r>
              <a:rPr lang="en-US" b="0" i="0" dirty="0">
                <a:solidFill>
                  <a:srgbClr val="000000"/>
                </a:solidFill>
                <a:effectLst/>
                <a:latin typeface="courier new" panose="02070309020205020404" pitchFamily="49" charset="0"/>
              </a:rPr>
              <a:t>)]</a:t>
            </a:r>
          </a:p>
          <a:p>
            <a:pPr algn="l"/>
            <a:endParaRPr lang="en-US" b="0" i="0" dirty="0">
              <a:solidFill>
                <a:srgbClr val="000000"/>
              </a:solidFill>
              <a:effectLst/>
              <a:latin typeface="courier new" panose="02070309020205020404" pitchFamily="49" charset="0"/>
            </a:endParaRPr>
          </a:p>
          <a:p>
            <a:pPr algn="l"/>
            <a:r>
              <a:rPr lang="en-US" b="0" i="0" dirty="0">
                <a:solidFill>
                  <a:srgbClr val="222222"/>
                </a:solidFill>
                <a:effectLst/>
                <a:latin typeface="Open Sans" panose="020B0606030504020204" pitchFamily="34" charset="0"/>
              </a:rPr>
              <a:t>The snippet produces a ten-element list filled with squares of ten integer numbers starting from zero (0, 1, 4, 9, 16, 25, 36, 49, 64, 81)</a:t>
            </a:r>
          </a:p>
          <a:p>
            <a:pPr algn="l"/>
            <a:endParaRPr lang="en-US" dirty="0"/>
          </a:p>
        </p:txBody>
      </p:sp>
    </p:spTree>
    <p:extLst>
      <p:ext uri="{BB962C8B-B14F-4D97-AF65-F5344CB8AC3E}">
        <p14:creationId xmlns:p14="http://schemas.microsoft.com/office/powerpoint/2010/main" val="1516401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1524000" y="406400"/>
            <a:ext cx="9144000" cy="854229"/>
          </a:xfrm>
        </p:spPr>
        <p:txBody>
          <a:bodyPr>
            <a:normAutofit fontScale="90000"/>
          </a:bodyPr>
          <a:lstStyle/>
          <a:p>
            <a:r>
              <a:rPr lang="en-US" dirty="0"/>
              <a:t>Lists in Lists</a:t>
            </a:r>
          </a:p>
        </p:txBody>
      </p:sp>
      <p:sp>
        <p:nvSpPr>
          <p:cNvPr id="3" name="Subtitle 2">
            <a:extLst>
              <a:ext uri="{FF2B5EF4-FFF2-40B4-BE49-F238E27FC236}">
                <a16:creationId xmlns:a16="http://schemas.microsoft.com/office/drawing/2014/main" id="{E5D0BF03-6339-472A-B071-3C73C66E1761}"/>
              </a:ext>
            </a:extLst>
          </p:cNvPr>
          <p:cNvSpPr>
            <a:spLocks noGrp="1"/>
          </p:cNvSpPr>
          <p:nvPr>
            <p:ph type="subTitle" idx="1"/>
          </p:nvPr>
        </p:nvSpPr>
        <p:spPr>
          <a:xfrm>
            <a:off x="408373" y="1367161"/>
            <a:ext cx="11576481" cy="5211192"/>
          </a:xfrm>
        </p:spPr>
        <p:txBody>
          <a:bodyPr>
            <a:normAutofit/>
          </a:bodyPr>
          <a:lstStyle/>
          <a:p>
            <a:pPr algn="l"/>
            <a:r>
              <a:rPr lang="en-US" b="0" i="0" dirty="0">
                <a:solidFill>
                  <a:srgbClr val="222222"/>
                </a:solidFill>
                <a:effectLst/>
                <a:latin typeface="Open Sans" panose="020B0606030504020204" pitchFamily="34" charset="0"/>
              </a:rPr>
              <a:t>Let us show you some other </a:t>
            </a:r>
            <a:r>
              <a:rPr lang="en-US" b="1" i="0" dirty="0">
                <a:solidFill>
                  <a:srgbClr val="222222"/>
                </a:solidFill>
                <a:effectLst/>
                <a:latin typeface="Open Sans" panose="020B0606030504020204" pitchFamily="34" charset="0"/>
              </a:rPr>
              <a:t>list comprehension examples</a:t>
            </a:r>
            <a:r>
              <a:rPr lang="en-US" b="0" i="0" dirty="0">
                <a:solidFill>
                  <a:srgbClr val="222222"/>
                </a:solidFill>
                <a:effectLst/>
                <a:latin typeface="Open Sans" panose="020B0606030504020204" pitchFamily="34" charset="0"/>
              </a:rPr>
              <a:t>:</a:t>
            </a:r>
          </a:p>
          <a:p>
            <a:pPr algn="l"/>
            <a:r>
              <a:rPr lang="en-US" b="0" i="0" dirty="0">
                <a:solidFill>
                  <a:srgbClr val="222222"/>
                </a:solidFill>
                <a:effectLst/>
                <a:latin typeface="Open Sans" panose="020B0606030504020204" pitchFamily="34" charset="0"/>
              </a:rPr>
              <a:t>Example #2:</a:t>
            </a:r>
          </a:p>
          <a:p>
            <a:pPr algn="l"/>
            <a:endParaRPr lang="en-US" b="0" i="0" dirty="0">
              <a:solidFill>
                <a:srgbClr val="222222"/>
              </a:solidFill>
              <a:effectLst/>
              <a:latin typeface="Open Sans" panose="020B0606030504020204" pitchFamily="34" charset="0"/>
            </a:endParaRPr>
          </a:p>
          <a:p>
            <a:pPr algn="l"/>
            <a:r>
              <a:rPr lang="en-US" b="0" i="0" dirty="0">
                <a:solidFill>
                  <a:srgbClr val="000000"/>
                </a:solidFill>
                <a:effectLst/>
                <a:latin typeface="courier new" panose="02070309020205020404" pitchFamily="49" charset="0"/>
              </a:rPr>
              <a:t>twos </a:t>
            </a:r>
            <a:r>
              <a:rPr lang="en-US" b="0" i="0" dirty="0">
                <a:solidFill>
                  <a:srgbClr val="687687"/>
                </a:solidFill>
                <a:effectLst/>
                <a:latin typeface="courier new" panose="02070309020205020404" pitchFamily="49" charset="0"/>
              </a:rPr>
              <a:t>=</a:t>
            </a:r>
            <a:r>
              <a:rPr lang="en-US" b="0" i="0" dirty="0">
                <a:solidFill>
                  <a:srgbClr val="000000"/>
                </a:solidFill>
                <a:effectLst/>
                <a:latin typeface="courier new" panose="02070309020205020404" pitchFamily="49" charset="0"/>
              </a:rPr>
              <a:t> [</a:t>
            </a:r>
            <a:r>
              <a:rPr lang="en-US" b="0" i="0" dirty="0">
                <a:solidFill>
                  <a:srgbClr val="0000CD"/>
                </a:solidFill>
                <a:effectLst/>
                <a:latin typeface="courier new" panose="02070309020205020404" pitchFamily="49" charset="0"/>
              </a:rPr>
              <a:t>2</a:t>
            </a:r>
            <a:r>
              <a:rPr lang="en-US" b="0" i="0" dirty="0">
                <a:solidFill>
                  <a:srgbClr val="000000"/>
                </a:solidFill>
                <a:effectLst/>
                <a:latin typeface="courier new" panose="02070309020205020404" pitchFamily="49" charset="0"/>
              </a:rPr>
              <a:t> </a:t>
            </a:r>
            <a:r>
              <a:rPr lang="en-US" b="0" i="0" dirty="0">
                <a:solidFill>
                  <a:srgbClr val="687687"/>
                </a:solidFill>
                <a:effectLst/>
                <a:latin typeface="courier new" panose="02070309020205020404" pitchFamily="49" charset="0"/>
              </a:rPr>
              <a:t>**</a:t>
            </a:r>
            <a:r>
              <a:rPr lang="en-US" b="0" i="0" dirty="0">
                <a:solidFill>
                  <a:srgbClr val="000000"/>
                </a:solidFill>
                <a:effectLst/>
                <a:latin typeface="courier new" panose="02070309020205020404" pitchFamily="49" charset="0"/>
              </a:rPr>
              <a:t> </a:t>
            </a:r>
            <a:r>
              <a:rPr lang="en-US" b="0" i="0" dirty="0" err="1">
                <a:solidFill>
                  <a:srgbClr val="000000"/>
                </a:solidFill>
                <a:effectLst/>
                <a:latin typeface="courier new" panose="02070309020205020404" pitchFamily="49" charset="0"/>
              </a:rPr>
              <a:t>i</a:t>
            </a:r>
            <a:r>
              <a:rPr lang="en-US" b="0" i="0" dirty="0">
                <a:solidFill>
                  <a:srgbClr val="000000"/>
                </a:solidFill>
                <a:effectLst/>
                <a:latin typeface="courier new" panose="02070309020205020404" pitchFamily="49" charset="0"/>
              </a:rPr>
              <a:t> </a:t>
            </a:r>
            <a:r>
              <a:rPr lang="en-US" b="0" i="0" dirty="0">
                <a:solidFill>
                  <a:srgbClr val="0000FF"/>
                </a:solidFill>
                <a:effectLst/>
                <a:latin typeface="courier new" panose="02070309020205020404" pitchFamily="49" charset="0"/>
              </a:rPr>
              <a:t>for</a:t>
            </a:r>
            <a:r>
              <a:rPr lang="en-US" b="0" i="0" dirty="0">
                <a:solidFill>
                  <a:srgbClr val="000000"/>
                </a:solidFill>
                <a:effectLst/>
                <a:latin typeface="courier new" panose="02070309020205020404" pitchFamily="49" charset="0"/>
              </a:rPr>
              <a:t> </a:t>
            </a:r>
            <a:r>
              <a:rPr lang="en-US" b="0" i="0" dirty="0" err="1">
                <a:solidFill>
                  <a:srgbClr val="000000"/>
                </a:solidFill>
                <a:effectLst/>
                <a:latin typeface="courier new" panose="02070309020205020404" pitchFamily="49" charset="0"/>
              </a:rPr>
              <a:t>i</a:t>
            </a:r>
            <a:r>
              <a:rPr lang="en-US" b="0" i="0" dirty="0">
                <a:solidFill>
                  <a:srgbClr val="000000"/>
                </a:solidFill>
                <a:effectLst/>
                <a:latin typeface="courier new" panose="02070309020205020404" pitchFamily="49" charset="0"/>
              </a:rPr>
              <a:t> </a:t>
            </a:r>
            <a:r>
              <a:rPr lang="en-US" b="0" i="0" dirty="0">
                <a:solidFill>
                  <a:srgbClr val="0000FF"/>
                </a:solidFill>
                <a:effectLst/>
                <a:latin typeface="courier new" panose="02070309020205020404" pitchFamily="49" charset="0"/>
              </a:rPr>
              <a:t>in</a:t>
            </a:r>
            <a:r>
              <a:rPr lang="en-US" b="0" i="0" dirty="0">
                <a:solidFill>
                  <a:srgbClr val="000000"/>
                </a:solidFill>
                <a:effectLst/>
                <a:latin typeface="courier new" panose="02070309020205020404" pitchFamily="49" charset="0"/>
              </a:rPr>
              <a:t> </a:t>
            </a:r>
            <a:r>
              <a:rPr lang="en-US" b="0" i="0" dirty="0">
                <a:solidFill>
                  <a:srgbClr val="3C4C72"/>
                </a:solidFill>
                <a:effectLst/>
                <a:latin typeface="courier new" panose="02070309020205020404" pitchFamily="49" charset="0"/>
              </a:rPr>
              <a:t>range</a:t>
            </a:r>
            <a:r>
              <a:rPr lang="en-US" b="0" i="0" dirty="0">
                <a:solidFill>
                  <a:srgbClr val="000000"/>
                </a:solidFill>
                <a:effectLst/>
                <a:latin typeface="courier new" panose="02070309020205020404" pitchFamily="49" charset="0"/>
              </a:rPr>
              <a:t>(</a:t>
            </a:r>
            <a:r>
              <a:rPr lang="en-US" b="0" i="0" dirty="0">
                <a:solidFill>
                  <a:srgbClr val="0000CD"/>
                </a:solidFill>
                <a:effectLst/>
                <a:latin typeface="courier new" panose="02070309020205020404" pitchFamily="49" charset="0"/>
              </a:rPr>
              <a:t>8</a:t>
            </a:r>
            <a:r>
              <a:rPr lang="en-US" b="0" i="0" dirty="0">
                <a:solidFill>
                  <a:srgbClr val="000000"/>
                </a:solidFill>
                <a:effectLst/>
                <a:latin typeface="courier new" panose="02070309020205020404" pitchFamily="49" charset="0"/>
              </a:rPr>
              <a:t>)]</a:t>
            </a:r>
          </a:p>
          <a:p>
            <a:pPr algn="l"/>
            <a:endParaRPr lang="en-US" b="0" i="0" dirty="0">
              <a:solidFill>
                <a:srgbClr val="000000"/>
              </a:solidFill>
              <a:effectLst/>
              <a:latin typeface="courier new" panose="02070309020205020404" pitchFamily="49" charset="0"/>
            </a:endParaRPr>
          </a:p>
          <a:p>
            <a:pPr algn="l"/>
            <a:r>
              <a:rPr lang="en-US" b="0" i="0" dirty="0">
                <a:solidFill>
                  <a:srgbClr val="222222"/>
                </a:solidFill>
                <a:effectLst/>
                <a:latin typeface="Open Sans" panose="020B0606030504020204" pitchFamily="34" charset="0"/>
              </a:rPr>
              <a:t>The snippet creates an eight-element array containing the first eight powers of two (1, 2, 4, 8, 16, 32, 64, 128)</a:t>
            </a:r>
            <a:endParaRPr lang="en-US" dirty="0"/>
          </a:p>
        </p:txBody>
      </p:sp>
    </p:spTree>
    <p:extLst>
      <p:ext uri="{BB962C8B-B14F-4D97-AF65-F5344CB8AC3E}">
        <p14:creationId xmlns:p14="http://schemas.microsoft.com/office/powerpoint/2010/main" val="3871460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1524000" y="406400"/>
            <a:ext cx="9144000" cy="854229"/>
          </a:xfrm>
        </p:spPr>
        <p:txBody>
          <a:bodyPr>
            <a:normAutofit fontScale="90000"/>
          </a:bodyPr>
          <a:lstStyle/>
          <a:p>
            <a:r>
              <a:rPr lang="en-US" dirty="0"/>
              <a:t>Lists in Lists</a:t>
            </a:r>
          </a:p>
        </p:txBody>
      </p:sp>
      <p:sp>
        <p:nvSpPr>
          <p:cNvPr id="3" name="Subtitle 2">
            <a:extLst>
              <a:ext uri="{FF2B5EF4-FFF2-40B4-BE49-F238E27FC236}">
                <a16:creationId xmlns:a16="http://schemas.microsoft.com/office/drawing/2014/main" id="{E5D0BF03-6339-472A-B071-3C73C66E1761}"/>
              </a:ext>
            </a:extLst>
          </p:cNvPr>
          <p:cNvSpPr>
            <a:spLocks noGrp="1"/>
          </p:cNvSpPr>
          <p:nvPr>
            <p:ph type="subTitle" idx="1"/>
          </p:nvPr>
        </p:nvSpPr>
        <p:spPr>
          <a:xfrm>
            <a:off x="408373" y="1367161"/>
            <a:ext cx="11576481" cy="5211192"/>
          </a:xfrm>
        </p:spPr>
        <p:txBody>
          <a:bodyPr>
            <a:normAutofit/>
          </a:bodyPr>
          <a:lstStyle/>
          <a:p>
            <a:pPr algn="l"/>
            <a:r>
              <a:rPr lang="en-US" b="0" i="0" dirty="0">
                <a:solidFill>
                  <a:srgbClr val="222222"/>
                </a:solidFill>
                <a:effectLst/>
                <a:latin typeface="Open Sans" panose="020B0606030504020204" pitchFamily="34" charset="0"/>
              </a:rPr>
              <a:t>Let us show you some other </a:t>
            </a:r>
            <a:r>
              <a:rPr lang="en-US" b="1" i="0" dirty="0">
                <a:solidFill>
                  <a:srgbClr val="222222"/>
                </a:solidFill>
                <a:effectLst/>
                <a:latin typeface="Open Sans" panose="020B0606030504020204" pitchFamily="34" charset="0"/>
              </a:rPr>
              <a:t>list comprehension examples</a:t>
            </a:r>
            <a:r>
              <a:rPr lang="en-US" b="0" i="0" dirty="0">
                <a:solidFill>
                  <a:srgbClr val="222222"/>
                </a:solidFill>
                <a:effectLst/>
                <a:latin typeface="Open Sans" panose="020B0606030504020204" pitchFamily="34" charset="0"/>
              </a:rPr>
              <a:t>:</a:t>
            </a:r>
          </a:p>
          <a:p>
            <a:pPr algn="l"/>
            <a:r>
              <a:rPr lang="en-US" b="0" i="0" dirty="0">
                <a:solidFill>
                  <a:srgbClr val="222222"/>
                </a:solidFill>
                <a:effectLst/>
                <a:latin typeface="Open Sans" panose="020B0606030504020204" pitchFamily="34" charset="0"/>
              </a:rPr>
              <a:t>Example #3:</a:t>
            </a:r>
          </a:p>
          <a:p>
            <a:pPr algn="l"/>
            <a:endParaRPr lang="en-US" b="0" i="0" dirty="0">
              <a:solidFill>
                <a:srgbClr val="222222"/>
              </a:solidFill>
              <a:effectLst/>
              <a:latin typeface="Open Sans" panose="020B0606030504020204" pitchFamily="34" charset="0"/>
            </a:endParaRPr>
          </a:p>
          <a:p>
            <a:pPr algn="l"/>
            <a:r>
              <a:rPr lang="en-US" b="0" i="0" dirty="0">
                <a:solidFill>
                  <a:srgbClr val="000000"/>
                </a:solidFill>
                <a:effectLst/>
                <a:latin typeface="courier new" panose="02070309020205020404" pitchFamily="49" charset="0"/>
              </a:rPr>
              <a:t>odds </a:t>
            </a:r>
            <a:r>
              <a:rPr lang="en-US" b="0" i="0" dirty="0">
                <a:solidFill>
                  <a:srgbClr val="687687"/>
                </a:solidFill>
                <a:effectLst/>
                <a:latin typeface="courier new" panose="02070309020205020404" pitchFamily="49" charset="0"/>
              </a:rPr>
              <a:t>=</a:t>
            </a:r>
            <a:r>
              <a:rPr lang="en-US" b="0" i="0" dirty="0">
                <a:solidFill>
                  <a:srgbClr val="000000"/>
                </a:solidFill>
                <a:effectLst/>
                <a:latin typeface="courier new" panose="02070309020205020404" pitchFamily="49" charset="0"/>
              </a:rPr>
              <a:t> [x </a:t>
            </a:r>
            <a:r>
              <a:rPr lang="en-US" b="0" i="0" dirty="0">
                <a:solidFill>
                  <a:srgbClr val="0000FF"/>
                </a:solidFill>
                <a:effectLst/>
                <a:latin typeface="courier new" panose="02070309020205020404" pitchFamily="49" charset="0"/>
              </a:rPr>
              <a:t>for</a:t>
            </a:r>
            <a:r>
              <a:rPr lang="en-US" b="0" i="0" dirty="0">
                <a:solidFill>
                  <a:srgbClr val="000000"/>
                </a:solidFill>
                <a:effectLst/>
                <a:latin typeface="courier new" panose="02070309020205020404" pitchFamily="49" charset="0"/>
              </a:rPr>
              <a:t> x </a:t>
            </a:r>
            <a:r>
              <a:rPr lang="en-US" b="0" i="0" dirty="0">
                <a:solidFill>
                  <a:srgbClr val="0000FF"/>
                </a:solidFill>
                <a:effectLst/>
                <a:latin typeface="courier new" panose="02070309020205020404" pitchFamily="49" charset="0"/>
              </a:rPr>
              <a:t>in</a:t>
            </a:r>
            <a:r>
              <a:rPr lang="en-US" b="0" i="0" dirty="0">
                <a:solidFill>
                  <a:srgbClr val="000000"/>
                </a:solidFill>
                <a:effectLst/>
                <a:latin typeface="courier new" panose="02070309020205020404" pitchFamily="49" charset="0"/>
              </a:rPr>
              <a:t> squares </a:t>
            </a:r>
            <a:r>
              <a:rPr lang="en-US" b="0" i="0" dirty="0">
                <a:solidFill>
                  <a:srgbClr val="0000FF"/>
                </a:solidFill>
                <a:effectLst/>
                <a:latin typeface="courier new" panose="02070309020205020404" pitchFamily="49" charset="0"/>
              </a:rPr>
              <a:t>if</a:t>
            </a:r>
            <a:r>
              <a:rPr lang="en-US" b="0" i="0" dirty="0">
                <a:solidFill>
                  <a:srgbClr val="000000"/>
                </a:solidFill>
                <a:effectLst/>
                <a:latin typeface="courier new" panose="02070309020205020404" pitchFamily="49" charset="0"/>
              </a:rPr>
              <a:t> x </a:t>
            </a:r>
            <a:r>
              <a:rPr lang="en-US" b="0" i="0" dirty="0">
                <a:solidFill>
                  <a:srgbClr val="687687"/>
                </a:solidFill>
                <a:effectLst/>
                <a:latin typeface="courier new" panose="02070309020205020404" pitchFamily="49" charset="0"/>
              </a:rPr>
              <a:t>%</a:t>
            </a:r>
            <a:r>
              <a:rPr lang="en-US" b="0" i="0" dirty="0">
                <a:solidFill>
                  <a:srgbClr val="000000"/>
                </a:solidFill>
                <a:effectLst/>
                <a:latin typeface="courier new" panose="02070309020205020404" pitchFamily="49" charset="0"/>
              </a:rPr>
              <a:t> </a:t>
            </a:r>
            <a:r>
              <a:rPr lang="en-US" b="0" i="0" dirty="0">
                <a:solidFill>
                  <a:srgbClr val="0000CD"/>
                </a:solidFill>
                <a:effectLst/>
                <a:latin typeface="courier new" panose="02070309020205020404" pitchFamily="49" charset="0"/>
              </a:rPr>
              <a:t>2</a:t>
            </a:r>
            <a:r>
              <a:rPr lang="en-US" b="0" i="0" dirty="0">
                <a:solidFill>
                  <a:srgbClr val="000000"/>
                </a:solidFill>
                <a:effectLst/>
                <a:latin typeface="courier new" panose="02070309020205020404" pitchFamily="49" charset="0"/>
              </a:rPr>
              <a:t> </a:t>
            </a:r>
            <a:r>
              <a:rPr lang="en-US" b="0" i="0" dirty="0">
                <a:solidFill>
                  <a:srgbClr val="687687"/>
                </a:solidFill>
                <a:effectLst/>
                <a:latin typeface="courier new" panose="02070309020205020404" pitchFamily="49" charset="0"/>
              </a:rPr>
              <a:t>!=</a:t>
            </a:r>
            <a:r>
              <a:rPr lang="en-US" b="0" i="0" dirty="0">
                <a:solidFill>
                  <a:srgbClr val="000000"/>
                </a:solidFill>
                <a:effectLst/>
                <a:latin typeface="courier new" panose="02070309020205020404" pitchFamily="49" charset="0"/>
              </a:rPr>
              <a:t> </a:t>
            </a:r>
            <a:r>
              <a:rPr lang="en-US" b="0" i="0" dirty="0">
                <a:solidFill>
                  <a:srgbClr val="0000CD"/>
                </a:solidFill>
                <a:effectLst/>
                <a:latin typeface="courier new" panose="02070309020205020404" pitchFamily="49" charset="0"/>
              </a:rPr>
              <a:t>0</a:t>
            </a:r>
            <a:r>
              <a:rPr lang="en-US" b="0" i="0" dirty="0">
                <a:solidFill>
                  <a:srgbClr val="000000"/>
                </a:solidFill>
                <a:effectLst/>
                <a:latin typeface="courier new" panose="02070309020205020404" pitchFamily="49" charset="0"/>
              </a:rPr>
              <a:t> ]</a:t>
            </a:r>
          </a:p>
          <a:p>
            <a:pPr algn="l"/>
            <a:endParaRPr lang="en-US" b="0" i="0" dirty="0">
              <a:solidFill>
                <a:srgbClr val="000000"/>
              </a:solidFill>
              <a:effectLst/>
              <a:latin typeface="courier new" panose="02070309020205020404" pitchFamily="49" charset="0"/>
            </a:endParaRPr>
          </a:p>
          <a:p>
            <a:pPr algn="l"/>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The snippet makes a list with only the odd elements of the </a:t>
            </a:r>
            <a:r>
              <a:rPr kumimoji="0" lang="en-US" altLang="en-US" sz="24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squares</a:t>
            </a:r>
            <a:r>
              <a:rPr kumimoji="0" lang="en-US" altLang="en-US" sz="24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list</a:t>
            </a:r>
            <a:endParaRPr lang="en-US" dirty="0"/>
          </a:p>
        </p:txBody>
      </p:sp>
    </p:spTree>
    <p:extLst>
      <p:ext uri="{BB962C8B-B14F-4D97-AF65-F5344CB8AC3E}">
        <p14:creationId xmlns:p14="http://schemas.microsoft.com/office/powerpoint/2010/main" val="3038627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D2F32-F09E-4D49-AF74-F4EF0928843D}"/>
              </a:ext>
            </a:extLst>
          </p:cNvPr>
          <p:cNvSpPr>
            <a:spLocks noGrp="1"/>
          </p:cNvSpPr>
          <p:nvPr>
            <p:ph type="ctrTitle"/>
          </p:nvPr>
        </p:nvSpPr>
        <p:spPr>
          <a:xfrm>
            <a:off x="1524000" y="168676"/>
            <a:ext cx="9144000" cy="550415"/>
          </a:xfrm>
        </p:spPr>
        <p:txBody>
          <a:bodyPr>
            <a:normAutofit/>
          </a:bodyPr>
          <a:lstStyle/>
          <a:p>
            <a:r>
              <a:rPr lang="en-US" sz="3200" dirty="0"/>
              <a:t>Lists in Advanced applications – Arrays   </a:t>
            </a:r>
            <a:r>
              <a:rPr lang="en-US" sz="1400" dirty="0"/>
              <a:t>PE1: 3.7.1.2</a:t>
            </a:r>
          </a:p>
        </p:txBody>
      </p:sp>
      <p:sp>
        <p:nvSpPr>
          <p:cNvPr id="4" name="Rectangle 1">
            <a:extLst>
              <a:ext uri="{FF2B5EF4-FFF2-40B4-BE49-F238E27FC236}">
                <a16:creationId xmlns:a16="http://schemas.microsoft.com/office/drawing/2014/main" id="{9EB4D851-101D-49BA-A605-CBA91BE81312}"/>
              </a:ext>
            </a:extLst>
          </p:cNvPr>
          <p:cNvSpPr>
            <a:spLocks noGrp="1" noChangeArrowheads="1"/>
          </p:cNvSpPr>
          <p:nvPr>
            <p:ph type="subTitle" idx="1"/>
          </p:nvPr>
        </p:nvSpPr>
        <p:spPr bwMode="auto">
          <a:xfrm>
            <a:off x="263597" y="754602"/>
            <a:ext cx="11375028" cy="646330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264166"/>
                </a:solidFill>
                <a:effectLst/>
                <a:latin typeface="Open Sans" panose="020B0606030504020204" pitchFamily="34" charset="0"/>
                <a:cs typeface="Open Sans" panose="020B0606030504020204" pitchFamily="34" charset="0"/>
              </a:rPr>
              <a:t>Lists in lists: two-dimensional arrays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rgbClr val="264166"/>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Let's also assume that a </a:t>
            </a:r>
            <a:r>
              <a:rPr kumimoji="0" lang="en-US" altLang="en-US" sz="2000" b="1"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predefined symbol</a:t>
            </a:r>
            <a:r>
              <a:rPr kumimoji="0" lang="en-US" altLang="en-US" sz="20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named </a:t>
            </a:r>
            <a:r>
              <a:rPr kumimoji="0" lang="en-US" altLang="en-US" sz="20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EMPTY</a:t>
            </a:r>
            <a:r>
              <a:rPr kumimoji="0" lang="en-US" altLang="en-US" sz="20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designates an empty field on the chessboard.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So, if we want to create a list of lists representing the whole chessboard, it may be done in the following way:</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a:solidFill>
                <a:srgbClr val="222222"/>
              </a:solidFill>
              <a:latin typeface="Open Sans" panose="020B0606030504020204" pitchFamily="34" charset="0"/>
              <a:cs typeface="Open Sans" panose="020B0606030504020204" pitchFamily="34" charset="0"/>
            </a:endParaRPr>
          </a:p>
          <a:p>
            <a:pPr algn="l"/>
            <a:r>
              <a:rPr lang="en-US" sz="2000" b="0" i="0" dirty="0">
                <a:solidFill>
                  <a:srgbClr val="000000"/>
                </a:solidFill>
                <a:effectLst/>
                <a:latin typeface="courier new" panose="02070309020205020404" pitchFamily="49" charset="0"/>
              </a:rPr>
              <a:t>				board </a:t>
            </a:r>
            <a:r>
              <a:rPr lang="en-US" sz="2000" b="0" i="0" dirty="0">
                <a:solidFill>
                  <a:srgbClr val="687687"/>
                </a:solidFill>
                <a:effectLst/>
                <a:latin typeface="courier new" panose="02070309020205020404" pitchFamily="49" charset="0"/>
              </a:rPr>
              <a:t>=</a:t>
            </a:r>
            <a:r>
              <a:rPr lang="en-US" sz="2000" b="0" i="0" dirty="0">
                <a:solidFill>
                  <a:srgbClr val="000000"/>
                </a:solidFill>
                <a:effectLst/>
                <a:latin typeface="courier new" panose="02070309020205020404" pitchFamily="49" charset="0"/>
              </a:rPr>
              <a:t> [] </a:t>
            </a:r>
          </a:p>
          <a:p>
            <a:pPr algn="l"/>
            <a:endParaRPr lang="en-US" sz="2000" b="0" i="0" dirty="0">
              <a:solidFill>
                <a:srgbClr val="000000"/>
              </a:solidFill>
              <a:effectLst/>
              <a:latin typeface="courier new" panose="02070309020205020404" pitchFamily="49" charset="0"/>
            </a:endParaRPr>
          </a:p>
          <a:p>
            <a:pPr algn="l"/>
            <a:r>
              <a:rPr lang="en-US" sz="2000" b="0" i="0" dirty="0">
                <a:solidFill>
                  <a:srgbClr val="0000FF"/>
                </a:solidFill>
                <a:effectLst/>
                <a:latin typeface="courier new" panose="02070309020205020404" pitchFamily="49" charset="0"/>
              </a:rPr>
              <a:t>				for</a:t>
            </a:r>
            <a:r>
              <a:rPr lang="en-US" sz="2000" b="0" i="0" dirty="0">
                <a:solidFill>
                  <a:srgbClr val="000000"/>
                </a:solidFill>
                <a:effectLst/>
                <a:latin typeface="courier new" panose="02070309020205020404" pitchFamily="49" charset="0"/>
              </a:rPr>
              <a:t> </a:t>
            </a:r>
            <a:r>
              <a:rPr lang="en-US" sz="2000" b="0" i="0" dirty="0" err="1">
                <a:solidFill>
                  <a:srgbClr val="000000"/>
                </a:solidFill>
                <a:effectLst/>
                <a:latin typeface="courier new" panose="02070309020205020404" pitchFamily="49" charset="0"/>
              </a:rPr>
              <a:t>i</a:t>
            </a:r>
            <a:r>
              <a:rPr lang="en-US" sz="2000" b="0" i="0" dirty="0">
                <a:solidFill>
                  <a:srgbClr val="000000"/>
                </a:solidFill>
                <a:effectLst/>
                <a:latin typeface="courier new" panose="02070309020205020404" pitchFamily="49" charset="0"/>
              </a:rPr>
              <a:t> </a:t>
            </a:r>
            <a:r>
              <a:rPr lang="en-US" sz="2000" b="0" i="0" dirty="0">
                <a:solidFill>
                  <a:srgbClr val="0000FF"/>
                </a:solidFill>
                <a:effectLst/>
                <a:latin typeface="courier new" panose="02070309020205020404" pitchFamily="49" charset="0"/>
              </a:rPr>
              <a:t>in</a:t>
            </a:r>
            <a:r>
              <a:rPr lang="en-US" sz="2000" b="0" i="0" dirty="0">
                <a:solidFill>
                  <a:srgbClr val="000000"/>
                </a:solidFill>
                <a:effectLst/>
                <a:latin typeface="courier new" panose="02070309020205020404" pitchFamily="49" charset="0"/>
              </a:rPr>
              <a:t> </a:t>
            </a:r>
            <a:r>
              <a:rPr lang="en-US" sz="2000" b="0" i="0" dirty="0">
                <a:solidFill>
                  <a:srgbClr val="3C4C72"/>
                </a:solidFill>
                <a:effectLst/>
                <a:latin typeface="courier new" panose="02070309020205020404" pitchFamily="49" charset="0"/>
              </a:rPr>
              <a:t>range</a:t>
            </a:r>
            <a:r>
              <a:rPr lang="en-US" sz="2000" b="0" i="0" dirty="0">
                <a:solidFill>
                  <a:srgbClr val="000000"/>
                </a:solidFill>
                <a:effectLst/>
                <a:latin typeface="courier new" panose="02070309020205020404" pitchFamily="49" charset="0"/>
              </a:rPr>
              <a:t>(</a:t>
            </a:r>
            <a:r>
              <a:rPr lang="en-US" sz="2000" b="0" i="0" dirty="0">
                <a:solidFill>
                  <a:srgbClr val="0000CD"/>
                </a:solidFill>
                <a:effectLst/>
                <a:latin typeface="courier new" panose="02070309020205020404" pitchFamily="49" charset="0"/>
              </a:rPr>
              <a:t>8</a:t>
            </a:r>
            <a:r>
              <a:rPr lang="en-US" sz="2000" b="0" i="0" dirty="0">
                <a:solidFill>
                  <a:srgbClr val="000000"/>
                </a:solidFill>
                <a:effectLst/>
                <a:latin typeface="courier new" panose="02070309020205020404" pitchFamily="49" charset="0"/>
              </a:rPr>
              <a:t>): </a:t>
            </a:r>
          </a:p>
          <a:p>
            <a:pPr algn="l"/>
            <a:r>
              <a:rPr lang="en-US" sz="2000" b="0" i="0" dirty="0">
                <a:solidFill>
                  <a:srgbClr val="000000"/>
                </a:solidFill>
                <a:effectLst/>
                <a:latin typeface="courier new" panose="02070309020205020404" pitchFamily="49" charset="0"/>
              </a:rPr>
              <a:t>					row </a:t>
            </a:r>
            <a:r>
              <a:rPr lang="en-US" sz="2000" b="0" i="0" dirty="0">
                <a:solidFill>
                  <a:srgbClr val="687687"/>
                </a:solidFill>
                <a:effectLst/>
                <a:latin typeface="courier new" panose="02070309020205020404" pitchFamily="49" charset="0"/>
              </a:rPr>
              <a:t>=</a:t>
            </a:r>
            <a:r>
              <a:rPr lang="en-US" sz="2000" b="0" i="0" dirty="0">
                <a:solidFill>
                  <a:srgbClr val="000000"/>
                </a:solidFill>
                <a:effectLst/>
                <a:latin typeface="courier new" panose="02070309020205020404" pitchFamily="49" charset="0"/>
              </a:rPr>
              <a:t> [EMPTY </a:t>
            </a:r>
            <a:r>
              <a:rPr lang="en-US" sz="2000" b="0" i="0" dirty="0">
                <a:solidFill>
                  <a:srgbClr val="0000FF"/>
                </a:solidFill>
                <a:effectLst/>
                <a:latin typeface="courier new" panose="02070309020205020404" pitchFamily="49" charset="0"/>
              </a:rPr>
              <a:t>for</a:t>
            </a:r>
            <a:r>
              <a:rPr lang="en-US" sz="2000" b="0" i="0" dirty="0">
                <a:solidFill>
                  <a:srgbClr val="000000"/>
                </a:solidFill>
                <a:effectLst/>
                <a:latin typeface="courier new" panose="02070309020205020404" pitchFamily="49" charset="0"/>
              </a:rPr>
              <a:t> </a:t>
            </a:r>
            <a:r>
              <a:rPr lang="en-US" sz="2000" b="0" i="0" dirty="0" err="1">
                <a:solidFill>
                  <a:srgbClr val="000000"/>
                </a:solidFill>
                <a:effectLst/>
                <a:latin typeface="courier new" panose="02070309020205020404" pitchFamily="49" charset="0"/>
              </a:rPr>
              <a:t>i</a:t>
            </a:r>
            <a:r>
              <a:rPr lang="en-US" sz="2000" b="0" i="0" dirty="0">
                <a:solidFill>
                  <a:srgbClr val="000000"/>
                </a:solidFill>
                <a:effectLst/>
                <a:latin typeface="courier new" panose="02070309020205020404" pitchFamily="49" charset="0"/>
              </a:rPr>
              <a:t> </a:t>
            </a:r>
            <a:r>
              <a:rPr lang="en-US" sz="2000" b="0" i="0" dirty="0">
                <a:solidFill>
                  <a:srgbClr val="0000FF"/>
                </a:solidFill>
                <a:effectLst/>
                <a:latin typeface="courier new" panose="02070309020205020404" pitchFamily="49" charset="0"/>
              </a:rPr>
              <a:t>in</a:t>
            </a:r>
            <a:r>
              <a:rPr lang="en-US" sz="2000" b="0" i="0" dirty="0">
                <a:solidFill>
                  <a:srgbClr val="000000"/>
                </a:solidFill>
                <a:effectLst/>
                <a:latin typeface="courier new" panose="02070309020205020404" pitchFamily="49" charset="0"/>
              </a:rPr>
              <a:t> </a:t>
            </a:r>
            <a:r>
              <a:rPr lang="en-US" sz="2000" b="0" i="0" dirty="0">
                <a:solidFill>
                  <a:srgbClr val="3C4C72"/>
                </a:solidFill>
                <a:effectLst/>
                <a:latin typeface="courier new" panose="02070309020205020404" pitchFamily="49" charset="0"/>
              </a:rPr>
              <a:t>range</a:t>
            </a:r>
            <a:r>
              <a:rPr lang="en-US" sz="2000" b="0" i="0" dirty="0">
                <a:solidFill>
                  <a:srgbClr val="000000"/>
                </a:solidFill>
                <a:effectLst/>
                <a:latin typeface="courier new" panose="02070309020205020404" pitchFamily="49" charset="0"/>
              </a:rPr>
              <a:t>(</a:t>
            </a:r>
            <a:r>
              <a:rPr lang="en-US" sz="2000" b="0" i="0" dirty="0">
                <a:solidFill>
                  <a:srgbClr val="0000CD"/>
                </a:solidFill>
                <a:effectLst/>
                <a:latin typeface="courier new" panose="02070309020205020404" pitchFamily="49" charset="0"/>
              </a:rPr>
              <a:t>8</a:t>
            </a:r>
            <a:r>
              <a:rPr lang="en-US" sz="2000" b="0" i="0" dirty="0">
                <a:solidFill>
                  <a:srgbClr val="000000"/>
                </a:solidFill>
                <a:effectLst/>
                <a:latin typeface="courier new" panose="02070309020205020404" pitchFamily="49" charset="0"/>
              </a:rPr>
              <a:t>)] </a:t>
            </a:r>
          </a:p>
          <a:p>
            <a:pPr algn="l"/>
            <a:r>
              <a:rPr lang="en-US" sz="2000" b="0" i="0" dirty="0">
                <a:solidFill>
                  <a:srgbClr val="000000"/>
                </a:solidFill>
                <a:effectLst/>
                <a:latin typeface="courier new" panose="02070309020205020404" pitchFamily="49" charset="0"/>
              </a:rPr>
              <a:t>					</a:t>
            </a:r>
            <a:r>
              <a:rPr lang="en-US" sz="2000" b="0" i="0" dirty="0" err="1">
                <a:solidFill>
                  <a:srgbClr val="000000"/>
                </a:solidFill>
                <a:effectLst/>
                <a:latin typeface="courier new" panose="02070309020205020404" pitchFamily="49" charset="0"/>
              </a:rPr>
              <a:t>board.</a:t>
            </a:r>
            <a:r>
              <a:rPr lang="en-US" sz="2000" b="0" i="0" dirty="0" err="1">
                <a:solidFill>
                  <a:srgbClr val="3C4C72"/>
                </a:solidFill>
                <a:effectLst/>
                <a:latin typeface="courier new" panose="02070309020205020404" pitchFamily="49" charset="0"/>
              </a:rPr>
              <a:t>append</a:t>
            </a:r>
            <a:r>
              <a:rPr lang="en-US" sz="2000" b="0" i="0" dirty="0">
                <a:solidFill>
                  <a:srgbClr val="000000"/>
                </a:solidFill>
                <a:effectLst/>
                <a:latin typeface="courier new" panose="02070309020205020404" pitchFamily="49" charset="0"/>
              </a:rPr>
              <a:t>(row)</a:t>
            </a:r>
            <a:endParaRPr kumimoji="0" lang="en-US" altLang="en-US" sz="20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Note:</a:t>
            </a:r>
            <a:endParaRPr kumimoji="0" lang="en-US" altLang="en-US"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the inner part of the loop creates a row consisting of eight elements (each of them equal to </a:t>
            </a:r>
            <a:r>
              <a:rPr kumimoji="0" lang="en-US" altLang="en-US" sz="20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EMPTY</a:t>
            </a:r>
            <a:r>
              <a:rPr kumimoji="0" lang="en-US" altLang="en-US" sz="20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and appends it to the </a:t>
            </a:r>
            <a:r>
              <a:rPr kumimoji="0" lang="en-US" altLang="en-US" sz="20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board</a:t>
            </a:r>
            <a:r>
              <a:rPr kumimoji="0" lang="en-US" altLang="en-US" sz="20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list;</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0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the outer part repeats it eight times;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20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in total, the </a:t>
            </a:r>
            <a:r>
              <a:rPr kumimoji="0" lang="en-US" altLang="en-US" sz="20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board</a:t>
            </a:r>
            <a:r>
              <a:rPr kumimoji="0" lang="en-US" altLang="en-US" sz="20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 list consists of 64 elements (all equal to </a:t>
            </a:r>
            <a:r>
              <a:rPr kumimoji="0" lang="en-US" altLang="en-US" sz="2000" b="0" i="0" u="none" strike="noStrike" cap="none" normalizeH="0" baseline="0" dirty="0">
                <a:ln>
                  <a:noFill/>
                </a:ln>
                <a:solidFill>
                  <a:srgbClr val="333333"/>
                </a:solidFill>
                <a:effectLst/>
                <a:latin typeface="Courier New" panose="02070309020205020404" pitchFamily="49" charset="0"/>
                <a:cs typeface="Courier New" panose="02070309020205020404" pitchFamily="49" charset="0"/>
              </a:rPr>
              <a:t>EMPTY</a:t>
            </a:r>
            <a:r>
              <a:rPr kumimoji="0" lang="en-US" altLang="en-US" sz="2000" b="0" i="0" u="none" strike="noStrike" cap="none" normalizeH="0" baseline="0" dirty="0">
                <a:ln>
                  <a:noFill/>
                </a:ln>
                <a:solidFill>
                  <a:srgbClr val="222222"/>
                </a:solidFill>
                <a:effectLst/>
                <a:latin typeface="Open Sans" panose="020B0606030504020204" pitchFamily="34" charset="0"/>
                <a:cs typeface="Open Sans" panose="020B0606030504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71653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TotalTime>
  <Words>2919</Words>
  <Application>Microsoft Office PowerPoint</Application>
  <PresentationFormat>Widescreen</PresentationFormat>
  <Paragraphs>346</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Calibri Light</vt:lpstr>
      <vt:lpstr>Courier New</vt:lpstr>
      <vt:lpstr>Courier New</vt:lpstr>
      <vt:lpstr>Open Sans</vt:lpstr>
      <vt:lpstr>Office Theme</vt:lpstr>
      <vt:lpstr>Lists in Lists</vt:lpstr>
      <vt:lpstr>PowerPoint Presentation</vt:lpstr>
      <vt:lpstr>Lists in Lists</vt:lpstr>
      <vt:lpstr>Lists in Lists</vt:lpstr>
      <vt:lpstr>Lists in Lists</vt:lpstr>
      <vt:lpstr>Lists in Lists</vt:lpstr>
      <vt:lpstr>Lists in Lists</vt:lpstr>
      <vt:lpstr>Lists in Lists</vt:lpstr>
      <vt:lpstr>Lists in Advanced applications – Arrays   PE1: 3.7.1.2</vt:lpstr>
      <vt:lpstr>Lists in Advanced applications – Arrays   PE1: 3.7.1.2</vt:lpstr>
      <vt:lpstr>Lists in Advanced applications – Arrays   PE1: 3.7.1.2</vt:lpstr>
      <vt:lpstr>Lists in lists: two-dimensional arrays – continued      PE1:   3.7.1.3</vt:lpstr>
      <vt:lpstr>PowerPoint Presentation</vt:lpstr>
      <vt:lpstr>Lists in lists: two-dimensional arrays – continued      PE1:   3.7.1.3</vt:lpstr>
      <vt:lpstr>Lists in lists: two-dimensional arrays – continued         PE1:   3.7.1.3</vt:lpstr>
      <vt:lpstr>Lists in lists: two-dimensional arrays – continued         PE1:   3.7.1.3</vt:lpstr>
      <vt:lpstr>Lists in lists: two-dimensional arrays – continued         PE1:   3.7.1.3</vt:lpstr>
      <vt:lpstr>Multidimensional nature of lists: advanced applications            PE1:   3.7.1.4</vt:lpstr>
      <vt:lpstr>Multidimensional nature of lists: advanced applications            PE1:   3.7.1.4</vt:lpstr>
      <vt:lpstr>Multidimensional nature of lists: advanced applications            PE1:   3.7.1.4</vt:lpstr>
      <vt:lpstr>Multidimensional nature of lists: advanced applications            PE1:   3.7.1.4</vt:lpstr>
      <vt:lpstr>Multidimensional nature of lists: advanced applications            PE1:   3.7.1.4</vt:lpstr>
      <vt:lpstr>Three-dimensional arrays                                               PE1:   3.7.1.5</vt:lpstr>
      <vt:lpstr>Three-dimensional arrays                                               PE1:   3.7.1.5</vt:lpstr>
      <vt:lpstr>Three-dimensional arrays                                               PE1:   3.7.1.5</vt:lpstr>
      <vt:lpstr>Key takeaways                                                        PE1:   3.7.1.6 Section Summary</vt:lpstr>
      <vt:lpstr>Key takeaways                                                        PE1:   3.7.1.6 Section Summary</vt:lpstr>
      <vt:lpstr>Key takeaways                                                        PE1:   3.7.1.6 Section Summary</vt:lpstr>
      <vt:lpstr>Module Completion                                           PE1:   3.7.1.7 Module Completion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Lists in Lists</dc:title>
  <dc:creator>Scott</dc:creator>
  <cp:lastModifiedBy>Scott</cp:lastModifiedBy>
  <cp:revision>13</cp:revision>
  <dcterms:created xsi:type="dcterms:W3CDTF">2021-09-03T12:29:43Z</dcterms:created>
  <dcterms:modified xsi:type="dcterms:W3CDTF">2021-09-08T12:20:12Z</dcterms:modified>
</cp:coreProperties>
</file>