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90" r:id="rId6"/>
    <p:sldId id="291" r:id="rId7"/>
    <p:sldId id="262" r:id="rId8"/>
    <p:sldId id="263" r:id="rId9"/>
    <p:sldId id="264" r:id="rId10"/>
    <p:sldId id="270" r:id="rId11"/>
    <p:sldId id="275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1"/>
    <a:srgbClr val="29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9"/>
    <p:restoredTop sz="87956" autoAdjust="0"/>
  </p:normalViewPr>
  <p:slideViewPr>
    <p:cSldViewPr snapToGrid="0" snapToObjects="1">
      <p:cViewPr varScale="1">
        <p:scale>
          <a:sx n="63" d="100"/>
          <a:sy n="63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649FCB-6D4A-284C-8679-2C3070796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F4DBB-EFFF-D440-93F6-AC36BD253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F4BD-854D-9242-BC2A-BC47CB6F0B7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52703-E85B-AE4F-A0D3-A84F3EE61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31524-3015-2E46-B198-0001B04C31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D9C8-4465-E54C-8C2C-C2FE7401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DC21-E781-7B46-939B-5DE9C7E24C9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49E-AB9B-4141-BA2A-6B23943F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comparably-the-best-ceos-of-large-us-companies-2019-1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eweb.org/career-development/organizational-structure/managing-up-and-down-5-strategies-to-excel-in-middle-managemen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echquility.net/the-importance-of-knowing-your-employees-job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business/chapter/organizin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s-in-business.com/gmskill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businesses have managers.</a:t>
            </a:r>
          </a:p>
          <a:p>
            <a:pPr marL="228600" indent="-228600">
              <a:buFont typeface="+mj-lt"/>
              <a:buAutoNum type="alphaUcPeriod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businesses may have only one manager.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businesses may have hundreds of managers.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businesses, there are many levels of management.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has very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responsibilities and authority.</a:t>
            </a:r>
          </a:p>
          <a:p>
            <a:pPr marL="22860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main levels of management are: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Top-level (executive) management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Mid-level (middle) management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First-line (supervisory)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Top-level (executive) managers are responsible for operation of the entire organization.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top-level managers: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	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Chief executive officers	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Presidents	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Chief financial officers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presidents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managers 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only a few top managers because they are at the highest level of the business.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managers are the highest paid because they have the most authority and the most responsibility.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usually the ones who are blamed if the business has a bad year and profits are down.</a:t>
            </a:r>
          </a:p>
          <a:p>
            <a:pPr marL="22860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at this level must have strong conceptual and decision-making skills because they are responsible for organizational goal setting.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Top-level managers develop a vision of what the business should be and decide where the business is headed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setting the organization’s goals,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must communicate those goals to everyone.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 startAt="4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 a good deal of time conducting strategic planning.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plan strategies to achieve the goals over a long period of time.</a:t>
            </a:r>
          </a:p>
          <a:p>
            <a:pPr marL="228600" indent="-228600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monitor the business’s performance and may make decisions about whether to develop new products or expand into new markets.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examples of top-level managers in action, read the Business Insider article “These Were the Best CEOs in 2019” at</a:t>
            </a:r>
          </a:p>
          <a:p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https://www.businessinsider.com/comparably-the-best-ceos-of-large-us-companies-2019-12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Mid-level (middle) management is responsible for implementing the goals set by top management.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mid-level managers: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heads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managers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managers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managers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managers report to top managers and have lower level supervisors who report to them.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in the middle and are considered the link between top-level and first-line management.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top-level management decides to design a new product, then mid-level managers will plan how to do this.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first-line managers notice major problems, such as low morale among employees, they tell middle managers who tell top managers. 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managers should possess a healthy dose of all three managerial skills.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especially active in the planning, organizing, and controlling functions of management.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planning that they do is more tactical in nature.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develop short-term plans to carry out within the next year in response to top management’s decisions.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actions should the business take on a short-term basis to achieve its goals?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say that you are a middle manager for a business that wants to open a new location.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plan how to find the best site, decide how to recruit qualified employees, and determine how to attract customers.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and the other middle managers figure out how to make top management’s vision a reality.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Association of Colleges and Employers wrote an article on skills needed to be an effective middle manager. Read it here: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https://www.naceweb.org/career-development/organizational-structure/managing-up-and-down-5-strategies-to-excel-in-middle-management/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First-line (supervisory) managers take the vision one step further and make it happen.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the ones who are concerned with actually carrying out the actions and plans that the middle managers identified.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first-line managers: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manager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Floor supervisor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 supervisor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leader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spend most of their time staffing, directing, and controlling.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generally responsible for the day-to-day activities of the employees who do the routine work of the business.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train these employees, assign work to these employees, evaluate employees’ job performance, and maintain respect and discipline among the employees.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First-line managers often work side by side with these workers.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more managers at the first-line level than at either of the other two levels of management.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times, competent employees who are performing well on the job are promoted to supervisory positions.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 of businesses have a policy of promoting from within whenever possible.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often reward good employees by making them supervisors.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is that employees who do the work well have a better understanding of what needs to be done on a daily basis.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the technical skills required to help others do their jobs effectively.</a:t>
            </a:r>
          </a:p>
          <a:p>
            <a:pPr marL="228600" indent="-228600">
              <a:buAutoNum type="alphaL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#11: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describe the levels of management at their places of employment.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levels of management are responsible for managing the resources of the business.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managers have the final say, but both middle and supervisory managers are involved to a certain extent.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resources that a business must manage are: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resources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resources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resources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resources are all of a business’s employees.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businesses believe that employees are their most important resource.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workers, the business could not function.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a coffee shop exist without servers to take customers’ orders and baristas to make the coffee and other specialty drinks?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levels of management are involved with human resources.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managers are mainly concerned that there are enough qualified employees to meet the business’s needs.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 that point, middle and supervisory managers are usually responsible for human resources.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resources are all of the sources of money available to the business.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financial resources: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the business has on hand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 from sales or investments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line of credit that allows the business to borrow funds as needed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 owed to the business by its customers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businesses need financial resources 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 supplies and materials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employees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their other operating expenses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way managers handle the business’s financial resources often determines whether the business succeeds or fails.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managers have final responsibility for the profitability of the business but usually do not personally handle the finances unless they are the owners of small businesses.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are the ones who develop budgets, oversee accounting departments, and coordinate investment programs.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Supervisory managers watch expenses to make sure they stay within their budgets.</a:t>
            </a:r>
          </a:p>
          <a:p>
            <a:pPr marL="457200" lvl="1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resources are the equipment and supplies that businesses need to produce and/or sell their products.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Managing material resources involves purchasing and maintaining the right type and amount of equipment and supplies for workers to use in doing their jobs.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managers are seldom involved directly with these activities and instead pass on that responsibility to middle managers.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the size of the business, regional managers or branch managers may be the ones who decide what’s needed and purchase the materials.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Front-line managers give middle managers information about the equipment and supplies that workers need.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includes facts, statistics, and opinions.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types of information: internal and external.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information comes from within the business, such as sales reports.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information comes from outside the business.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about what is going on in the business’s industry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of the economy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trends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other data that apply to the specific business 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get important information from many sources.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managers may receive information from middle managers as well as outside sources, such as advertising firms.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managers may get information from front-line managers.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Front-line managers may get information from their employees.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 may get information from customers.</a:t>
            </a:r>
          </a:p>
          <a:p>
            <a:pPr marL="22860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information that business managers and owners have, the better able they are to make good decisions.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 must effectively manage all resources.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 so enables them to achieve their goals.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so, all levels of management need to carry out their unique responsibilities and work together.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#12: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discuss the types of resources that their managers are responsible for managing.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defined: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logical process of coordinating resources, such as money and employees, to accomplish an organization’s goals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business (and in any organization with resources to coordinate and goals to reach), nothing would get done without management 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are responsible for management.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managers do?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decide how to use the business’s resources to make things happen.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also make sure the work gets done.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don’t usually do the work themselves.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make sure there are enough employees on hand to perform these tasks.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you are the manager of a movie theater, you don’t normally sell the popcorn or clean the restrooms.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do their own work.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hire and train the employees, handle the finances, deal with suppliers, and obtain the resources needed for the business to be successful.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job is to oversee the entire operation.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need to understand the jobs of the workers they manage.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helps managers: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how workers should do their jobs.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realistic about what workers can do.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as the manager of a business, you should be able to answer questions and help employees solve problems.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should be aware of the time it takes to complete certain tasks.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the movie theater, you should understand what’s involved in filling customers’ food and drink orders at the concession stand and not expect the impossible.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also need to set standards and encourage employees to be productive and do their best.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on the importance of managers knowing their employees’ job tasks, check out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http://blog.techquility.net/the-importance-of-knowing-your-employees-jobs/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are responsible for carrying out the five management functions.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management functions include: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	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Organizing	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Staffing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Directing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</a:t>
            </a:r>
          </a:p>
          <a:p>
            <a:pPr marL="22860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successful performance of these activities determines if a business will achieve its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7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involves deciding what work will be done and how it will be accomplished.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conduct planning for their organizations.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managers identify goals.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they identify methods of achieving those goals and the resources required to carry out the plans.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also set dates for completing tasks and projects.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manager of an ice-cream shop, you might set a goal of increasing sales.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then decide to increase advertising to help achieve that goal.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is an extremely important management function.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lays the groundwork for all of the other management functions.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Organizing, staffing, directing, and controlling decisions are based on the plans the business has established.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also helps prevent mistakes and prepare for potential disasters.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who have a plan to follow are less likely to make hasty decisions, regardless of whether they are dealing with a small problem or a major crisis.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#3: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examples of actions performed by their managers that depict the management function of planning.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Organizing involves setting up the way the business’s work will be done.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are responsible for organizing.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managers review the plans that they have made.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that, managers determine the jobs that need to be performed.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they group those jobs into departments and establish lines of authority.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say that you own a restaurant-supply company and decide that the business needs an outside sales force.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assign these employees to the sales department and appoint a sales manager who reports to the vice president of sales.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type of organizing helps get the work done efficiently because employees know what their jobs are and who their supervisors are.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more in-depth look at the organizing function of management, see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https://courses.lumenlearning.com/wmopen-introbusiness/chapter/organizing/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4: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examples of actions performed by their managers that depict the management function of organizing.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Staffing helps businesses find employees who know how to do the necessary work.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Staffing includes: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the types of skills that employees need to have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ways to recruit and hire the most qualified people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Assigning new employees to specific work areas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Determining compensation for workers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Deciding what skills will be needed in the future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must consider what training the business should provide to new employees.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also must determine whether current employees need additional training and professional development so that the business can stay competitive. 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need to think about how the company can nurture the growth of potential new managers within its workforce.</a:t>
            </a:r>
          </a:p>
          <a:p>
            <a:pPr marL="1143000" lvl="2" indent="-228600">
              <a:buFont typeface="+mj-lt"/>
              <a:buAutoNum type="alphaL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#5: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examples of actions performed by their managers that depict the management function of staffing.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Directing involves providing guidance to workers and work projects.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set the direction for the business and influence employees to follow in that direction.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directing involves motivating and leading workers to accomplish the business’s goals.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use their skills to develop a team spirit among employees.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benefits the business because employees who work together well are often motivated to do more than those who work alone.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may motivate employees by rewarding them for their hard work.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 rewards can include: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Bonuses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raises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Promotions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#6: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examples of actions performed by their managers that depict the management function of directing.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 involves monitoring the work effort.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coordinate the business’s activities to make sure that the company is performing effectively and achieving its goals.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strong link between planning and controlling.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sets the goals and controlling checks to make sure the goals are being met.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say you own a restaurant and promise to serve lunch orders within 15 minutes, or the meals are free.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goal is prompt service. 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monitor this activity to make sure you don’t lose money by giving away free lunches.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control function helps you manage the finances of your business.</a:t>
            </a:r>
          </a:p>
          <a:p>
            <a:pPr marL="22860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important part of controlling involves monitoring and measuring employees’ performance, identifying problem areas, and making corrections when necessary.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this, managers set performance standards and evaluate employees against these standards.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managers find there are problems, they make corrections.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Plus, managers try to anticipate problems before they occur and take preventive action to avoid any difficulties.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that you are a sales manager who is concerned that salespeople are going to spend too much money entertaining customers compared to the amount of sales they may obtain.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you might start a cost-savings program.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is to address the issue of overspending before it becomes a problem for the company.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#7: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give examples of actions performed by their managers that depict the management function of controlling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effective, managers need technical skills, interpersonal skills, and conceptual skills.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skills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many managers don’t perform the same tasks as their employees, they still need to understand the technical aspects of the business.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need to be able to answer questions, give directions, and solve problems.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this, they must understand various work processes, and they should know how to use the specialized tools required for these processes.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how effective would you be as the manager of an accounting department if you didn’t have math skills?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you manage if you knew nothing about preparing invoices or using accounting software?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does not mean that managers must be experts in each area of every job. 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managers must have an overall knowledge of the business’s work.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#8: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discuss situations in which their managers use technical skills.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 skills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 skills are extremely important at all levels of management.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are not alone; they must work with others to be successful.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need to be able to communicate, interact, and build relationships.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that, they must treat employees fairly, listen to their concerns, and understand that employees are essential for business success.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must clearly communicate their ideas and expectations to employees so that the workers can be productive.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Workers cannot be expected to accomplish the business’s goals if they don’t know what the goals are or understand the procedures they should follow to achieve the goals.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#9: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discuss situations in which their managers use interpersonal skills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skills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must be able to see the “big picture.”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must be able to look at the organization as a whole and understand how its various parts are interrelated.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need to anticipate how a change in one department could impact all the others.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must also understand how the organization fits into its environment.</a:t>
            </a:r>
          </a:p>
          <a:p>
            <a:pPr marL="1600200" lvl="3" indent="-228600">
              <a:buFont typeface="+mj-lt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need to know how the company affects and is affected by its industry, its community, and the economy.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need strong conceptual skills to think creatively and make wise decisions.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must be able to identify and define problems and opportunities for business improvement.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they should use whatever information is available, along with their own creativity, to generate possible options and solutions.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weighing the choices, managers must select the best method for solving the problem or grasping the opportunity.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chosen method should be what is best for the whole organization, not just for one department or person.</a:t>
            </a:r>
          </a:p>
          <a:p>
            <a:pPr marL="0" indent="0">
              <a:buFontTx/>
              <a:buNone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#10: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students to discuss situations in which their managers use conceptual skills.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closer look at important management skills here: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http://careers-in-business.com/gmskill.htm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14EA-DC25-3E48-BF58-620C3742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3D6E6-E08D-1248-83EE-DE12F938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5003-0775-0F42-B45B-EFD6EB4C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03067-97CF-2F4E-A36E-1FE8953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D521-07B5-9945-9BA6-B9FB205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B28C-687B-9B44-9142-849D3906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0BB9-8A0D-BA4D-95CA-EFD696354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795C-CA4A-634C-9FE3-7DDBBC4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140B-6712-2941-9E0E-2223F5FD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A179-0F1D-F544-AD03-BD535EE6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3691A-729C-8E40-BA35-A105159B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80DFF-D168-D845-A2A7-D0362450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575F-CFC0-F14E-9D3E-5D02A60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9F40-DAEA-4646-AE35-0544EA5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0E1A-D020-1F45-8FD6-EEB8C4FD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932C-AD5B-2E42-BB63-5922857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EF30-7C96-A94A-84B8-ED51571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0526-F4AC-B948-9C0A-5095A0F8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8227-789A-2842-B717-16FAFD3A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2342-0B9D-4440-9AC9-F060EB5F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F20C-9C65-B24C-BDAE-4C29EF3B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7C4D-9189-3E4E-BEC3-A76E3A89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2418-F73F-3C41-9634-72F8C7C3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8F21-6448-8D46-B7A6-C81890B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0F2-3649-5C43-9FD6-D15DCDF2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CB3E-2CAE-D74D-9A9B-3AEC5CB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71E-970B-254F-A755-0C7CD0338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9019-3419-D947-B776-34BC8D51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28E5-D89F-BA43-B6ED-7A185D9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F7EF1-C40B-274A-BE3B-4A7E8A96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2B90C-FBF9-1A45-A9F8-783539B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1A4-ED23-7243-A2F9-10DB81D0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60E3-93C2-C847-9F29-97D93F6C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39F9-C740-E94F-8BB4-6756B871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7EE11-EBE5-9B49-A655-256616C93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15F8-D554-B14C-B3EC-DDC8AACCD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D516D-3A1F-EE40-BB1B-E6252AEC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56C6A-1F11-6244-960B-0DE0DB9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669B3-541F-544A-AF45-7B66E46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9FF9-445A-5449-85F3-6878AEA6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C6261-B23B-0344-AD18-DBA62D2A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C4426-5602-3C45-88B0-CDB2A6E7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103D-209B-0045-A528-33F7E981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CE3F3-F989-1348-A996-18802745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5A6A-6B3B-D14F-9448-024E5F4E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E1B9-F099-B746-83B7-B083A189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8D7-52C5-2C4C-9EC9-7AB4FE8C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43FA-C12B-814B-8A97-762854D9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6C7A-C79C-DF4F-B57B-CDA355ACF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8209-589F-D94C-91F7-C44CB5D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75610-FBCA-F34B-AB04-C0DDD61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C4A7-01A9-DB4C-9520-8327FE9B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9763-009E-3349-83DE-FB057FAC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5CDFD-7F4B-2C41-AEE9-F1C49D014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6A51-C7F4-CF40-83E9-4692CC48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F72F-C10C-6D49-A857-06531257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DACE4-50C9-6D44-B51F-B72B4228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1385-101B-6644-9448-5D0494F3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1A928-C126-0046-9180-AADD32B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C7D8-41C4-384D-A9FF-585E62E5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0FD0-A53E-CA4A-8466-17A2AB20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BCD9-7741-B647-B865-A4AF328483D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26AF-CBE7-0544-938C-43BCDFA1D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B121-EFBF-074F-BC2E-E2AB0819C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DDDD356B-799E-CC45-A9F7-952DFB41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5832"/>
            <a:ext cx="1219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Strategic Management LAP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11B93-D943-B04F-AF8F-9318313BB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9" b="14608"/>
          <a:stretch/>
        </p:blipFill>
        <p:spPr>
          <a:xfrm>
            <a:off x="2166786" y="2250810"/>
            <a:ext cx="7372999" cy="383502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78690"/>
              </p:ext>
            </p:extLst>
          </p:nvPr>
        </p:nvGraphicFramePr>
        <p:xfrm>
          <a:off x="764498" y="1280584"/>
          <a:ext cx="10912840" cy="754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92">
                  <a:extLst>
                    <a:ext uri="{9D8B030D-6E8A-4147-A177-3AD203B41FA5}">
                      <a16:colId xmlns:a16="http://schemas.microsoft.com/office/drawing/2014/main" val="198466183"/>
                    </a:ext>
                  </a:extLst>
                </a:gridCol>
                <a:gridCol w="9511048">
                  <a:extLst>
                    <a:ext uri="{9D8B030D-6E8A-4147-A177-3AD203B41FA5}">
                      <a16:colId xmlns:a16="http://schemas.microsoft.com/office/drawing/2014/main" val="2670673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the concept of business management, human resource management, and information management.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73592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9399"/>
              </p:ext>
            </p:extLst>
          </p:nvPr>
        </p:nvGraphicFramePr>
        <p:xfrm>
          <a:off x="2539011" y="688715"/>
          <a:ext cx="7399468" cy="42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487">
                  <a:extLst>
                    <a:ext uri="{9D8B030D-6E8A-4147-A177-3AD203B41FA5}">
                      <a16:colId xmlns:a16="http://schemas.microsoft.com/office/drawing/2014/main" val="3943007180"/>
                    </a:ext>
                  </a:extLst>
                </a:gridCol>
                <a:gridCol w="6448981">
                  <a:extLst>
                    <a:ext uri="{9D8B030D-6E8A-4147-A177-3AD203B41FA5}">
                      <a16:colId xmlns:a16="http://schemas.microsoft.com/office/drawing/2014/main" val="2391792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business management.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8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89D4D-25E1-DF4D-8D04-D3AC6E23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 b="2936"/>
          <a:stretch/>
        </p:blipFill>
        <p:spPr>
          <a:xfrm>
            <a:off x="1799734" y="1490870"/>
            <a:ext cx="5936138" cy="5277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136" y="3399941"/>
            <a:ext cx="5715195" cy="480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Mid level (Middle)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Main Levels of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BD32D8-6276-744D-86C6-37048AAC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820" y="2101228"/>
            <a:ext cx="5715195" cy="480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Top level (Executive)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AC1C19-7890-A449-979E-DE6E53F2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726" y="4784792"/>
            <a:ext cx="5715195" cy="480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First line (Supervisory)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002B45-BF8F-C04C-B477-D0936B9B7899}"/>
              </a:ext>
            </a:extLst>
          </p:cNvPr>
          <p:cNvCxnSpPr>
            <a:cxnSpLocks/>
          </p:cNvCxnSpPr>
          <p:nvPr/>
        </p:nvCxnSpPr>
        <p:spPr>
          <a:xfrm flipV="1">
            <a:off x="1679712" y="1898373"/>
            <a:ext cx="2335696" cy="3359426"/>
          </a:xfrm>
          <a:prstGeom prst="line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>
            <a:extLst>
              <a:ext uri="{FF2B5EF4-FFF2-40B4-BE49-F238E27FC236}">
                <a16:creationId xmlns:a16="http://schemas.microsoft.com/office/drawing/2014/main" id="{8365B345-6736-5041-BC51-8406AEF38516}"/>
              </a:ext>
            </a:extLst>
          </p:cNvPr>
          <p:cNvSpPr>
            <a:spLocks noChangeArrowheads="1"/>
          </p:cNvSpPr>
          <p:nvPr/>
        </p:nvSpPr>
        <p:spPr bwMode="auto">
          <a:xfrm rot="18285859">
            <a:off x="1340208" y="3431367"/>
            <a:ext cx="2923725" cy="3970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latin typeface="Arial" charset="0"/>
              </a:rPr>
              <a:t>Increasing authority</a:t>
            </a:r>
          </a:p>
        </p:txBody>
      </p:sp>
    </p:spTree>
    <p:extLst>
      <p:ext uri="{BB962C8B-B14F-4D97-AF65-F5344CB8AC3E}">
        <p14:creationId xmlns:p14="http://schemas.microsoft.com/office/powerpoint/2010/main" val="16195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8AC13-5DB4-2042-B2D6-8265BC6D9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8" b="13851"/>
          <a:stretch/>
        </p:blipFill>
        <p:spPr>
          <a:xfrm>
            <a:off x="946830" y="2199861"/>
            <a:ext cx="5109414" cy="38431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2624" y="1245477"/>
            <a:ext cx="0" cy="514207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00" y="2019445"/>
            <a:ext cx="4646126" cy="32685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Responsible for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operation of the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entire organization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Owners, CEOs,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presidents, etc.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Spend a lot of time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doing strategic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C0D944F-2461-7D4C-B8A1-C7F2D614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Levels of Management: Executive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03A809C-89D7-624C-A7FC-BACF77F2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3" y="1683096"/>
            <a:ext cx="679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Skills Needed by Top-Level (Executive) Management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358605E-8AEF-454B-9F92-030D2D03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706" y="3465514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Interpersonal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5BFEA8B-849A-F740-B168-8FFC6DC8B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974" y="3670923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Conceptual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02F3528-D950-A843-9904-E47CCE14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139" y="5095533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Technical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E5998-4CE3-3A47-B778-F9BF868B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149008"/>
            <a:ext cx="12288033" cy="861391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01CD2-4F56-504D-9B8F-2CF7FF84A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68" b="5473"/>
          <a:stretch/>
        </p:blipFill>
        <p:spPr>
          <a:xfrm>
            <a:off x="543340" y="2402274"/>
            <a:ext cx="4280453" cy="364434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6604" y="1338242"/>
            <a:ext cx="0" cy="499629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75" y="1895819"/>
            <a:ext cx="5671082" cy="32229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Responsible for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implementing executive management’s goals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Link between top management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rest of the organization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Spend time doing </a:t>
            </a:r>
            <a:b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7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tactical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967D2A6-1E20-D842-B185-6232B93C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Levels of Management: Middle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B548C77-2E09-8C49-B974-BB66AA970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3" y="1709601"/>
            <a:ext cx="3975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Skills Needed by Mid-Level</a:t>
            </a:r>
            <a:br>
              <a:rPr lang="en-US" altLang="en-US" sz="20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(Middle) Management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228E956-9785-DC4C-ABFD-D50EF2BB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950" y="2992067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Interpersonal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2FC4D4C-4E6F-374B-93EF-08B36CA8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3979354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Conceptual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9A32555-4D3F-3546-A9CB-0E787689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515" y="4582329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Technical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DBD2A-4B37-3F4C-8070-21DB83D3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9008"/>
            <a:ext cx="12344400" cy="861391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79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9C44B-7886-3C4A-A077-03B5602CF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4" b="11968"/>
          <a:stretch/>
        </p:blipFill>
        <p:spPr>
          <a:xfrm>
            <a:off x="503583" y="2253672"/>
            <a:ext cx="4717773" cy="41459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59612" y="1277257"/>
            <a:ext cx="0" cy="511029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266" y="2028341"/>
            <a:ext cx="5010107" cy="19000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Greatest number of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managers at this level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Responsible for routine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and daily activities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9008"/>
            <a:ext cx="12344400" cy="861391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683BD41-BC30-684B-B345-19E53B08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Levels of Management: Supervisory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0FA394C-F3D5-8843-9484-0D6F782F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4" y="1643340"/>
            <a:ext cx="4505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Skills Needed by First-Line</a:t>
            </a:r>
            <a:br>
              <a:rPr lang="en-US" altLang="en-US" sz="20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(Supervisory) Management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D14A606-394B-C14C-8A78-A94812F0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27" y="4247393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Interpersonal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5D12967-C452-D744-BF62-7F05A7208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74" y="2915550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charset="0"/>
              </a:rPr>
              <a:t>Conceptual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9F4208D-16AF-6E4F-871C-D91355641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566" y="3545028"/>
            <a:ext cx="202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551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BB937-0281-0D42-B764-0AAA6527F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7"/>
          <a:stretch/>
        </p:blipFill>
        <p:spPr>
          <a:xfrm>
            <a:off x="-11983" y="1421295"/>
            <a:ext cx="6174976" cy="447592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A23251-C282-3E46-A09F-EC25294F68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403" y="1192468"/>
            <a:ext cx="0" cy="485052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24E044-28F9-FD4E-9206-F74DD85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535" y="2001838"/>
            <a:ext cx="5569421" cy="27853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Human resources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people</a:t>
            </a: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Financial resources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US" sz="25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Material resources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supplies</a:t>
            </a: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Information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(both internal and external)</a:t>
            </a:r>
            <a:endParaRPr lang="en-US" sz="2500" b="1" dirty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F8506-2F54-2E4F-8E77-A4E2E680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6600"/>
            <a:ext cx="12344400" cy="1193800"/>
          </a:xfrm>
          <a:prstGeom prst="rect">
            <a:avLst/>
          </a:prstGeom>
          <a:gradFill rotWithShape="1">
            <a:gsLst>
              <a:gs pos="0">
                <a:srgbClr val="294E8E"/>
              </a:gs>
              <a:gs pos="100000">
                <a:schemeClr val="tx1"/>
              </a:gs>
            </a:gsLst>
            <a:lin ang="5400000"/>
          </a:gradFill>
          <a:ln w="63500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ED2C1-D665-C54E-8B83-BCDE9982F923}"/>
              </a:ext>
            </a:extLst>
          </p:cNvPr>
          <p:cNvSpPr/>
          <p:nvPr/>
        </p:nvSpPr>
        <p:spPr>
          <a:xfrm>
            <a:off x="0" y="0"/>
            <a:ext cx="12192000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rgbClr val="294E8E"/>
              </a:gs>
            </a:gsLst>
            <a:path path="shape">
              <a:fillToRect l="50000" t="50000" r="50000" b="50000"/>
            </a:path>
            <a:tileRect/>
          </a:gradFill>
          <a:ln w="635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D2C6E01-EB29-B44F-8594-12D0B694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Managers Manage</a:t>
            </a:r>
          </a:p>
        </p:txBody>
      </p:sp>
    </p:spTree>
    <p:extLst>
      <p:ext uri="{BB962C8B-B14F-4D97-AF65-F5344CB8AC3E}">
        <p14:creationId xmlns:p14="http://schemas.microsoft.com/office/powerpoint/2010/main" val="14087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2881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011" y="1777864"/>
            <a:ext cx="4791476" cy="22878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logical process of coordinating resources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accomplish an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organization’s goals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Managers:</a:t>
            </a:r>
            <a:endParaRPr lang="en-US" sz="28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474" y="4079175"/>
            <a:ext cx="4748579" cy="8638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239713" lvl="0" indent="-239713">
              <a:spcAft>
                <a:spcPts val="1000"/>
              </a:spcAft>
              <a:buClr>
                <a:srgbClr val="294E8E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Make sure everything gets done</a:t>
            </a:r>
          </a:p>
          <a:p>
            <a:pPr marL="239713" indent="-239713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Don’t do the actual jobs, though</a:t>
            </a:r>
            <a:endParaRPr lang="en-US" sz="22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Is Management?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12E70-2437-F341-8A2C-AE800320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3" y="1890366"/>
            <a:ext cx="5343939" cy="32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F7F84C-5EF4-BB49-B0F6-DEDE90F3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0" y="1586948"/>
            <a:ext cx="5943600" cy="396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5468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222" y="1463141"/>
            <a:ext cx="4391025" cy="42206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Management function: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Groups of activities related to management 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Planning</a:t>
            </a:r>
            <a:endParaRPr lang="en-US" sz="28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Organizing</a:t>
            </a:r>
          </a:p>
          <a:p>
            <a:pPr marL="800100" lvl="1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Staffing</a:t>
            </a:r>
          </a:p>
          <a:p>
            <a:pPr marL="800100" lvl="1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Directing</a:t>
            </a:r>
          </a:p>
          <a:p>
            <a:pPr marL="800100" lvl="1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Controlling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0705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D18D56-107E-DC42-8EF3-71C2B6DE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" y="1559056"/>
            <a:ext cx="5390322" cy="41233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33501" y="1419984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468" y="1690398"/>
            <a:ext cx="5887686" cy="44042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Deciding </a:t>
            </a:r>
            <a:r>
              <a:rPr lang="en-US" sz="2600" b="1" i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what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 work will be done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Deciding</a:t>
            </a:r>
            <a:r>
              <a:rPr lang="en-US" sz="2600" b="1" i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 how 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will be done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Lays the groundwork for all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other management functions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Helps prepare for 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emergencies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resources: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Equipment and supplies used by businesses in their operation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26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Management: Planning</a:t>
            </a:r>
          </a:p>
        </p:txBody>
      </p:sp>
    </p:spTree>
    <p:extLst>
      <p:ext uri="{BB962C8B-B14F-4D97-AF65-F5344CB8AC3E}">
        <p14:creationId xmlns:p14="http://schemas.microsoft.com/office/powerpoint/2010/main" val="41472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F299AB-F3D6-464F-BF04-5DEF8A57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31234"/>
            <a:ext cx="6395831" cy="42638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24393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703" y="2099227"/>
            <a:ext cx="5271948" cy="18743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Determining jobs that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need to be performed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Establishing departments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lines of authority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Management: Organizing</a:t>
            </a:r>
          </a:p>
        </p:txBody>
      </p:sp>
    </p:spTree>
    <p:extLst>
      <p:ext uri="{BB962C8B-B14F-4D97-AF65-F5344CB8AC3E}">
        <p14:creationId xmlns:p14="http://schemas.microsoft.com/office/powerpoint/2010/main" val="11352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246C1-927E-7248-BE5C-31577AD12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897"/>
            <a:ext cx="5943600" cy="4000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62344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42" y="1857376"/>
            <a:ext cx="5594849" cy="32285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Finding employees who know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how to do the necessary work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Interviewing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Hiring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Determining compensation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Deciding what skill will be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needed in the 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Management: Staffing</a:t>
            </a:r>
          </a:p>
        </p:txBody>
      </p:sp>
    </p:spTree>
    <p:extLst>
      <p:ext uri="{BB962C8B-B14F-4D97-AF65-F5344CB8AC3E}">
        <p14:creationId xmlns:p14="http://schemas.microsoft.com/office/powerpoint/2010/main" val="22789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EB17D7-E25C-9D42-A996-064EB273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836" y="1421295"/>
            <a:ext cx="6516758" cy="43445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2091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588" y="1910384"/>
            <a:ext cx="5438246" cy="25442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Providing guidance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 workers and </a:t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work projects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Setting direction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Motivating employees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Management: Directing</a:t>
            </a:r>
          </a:p>
        </p:txBody>
      </p:sp>
    </p:spTree>
    <p:extLst>
      <p:ext uri="{BB962C8B-B14F-4D97-AF65-F5344CB8AC3E}">
        <p14:creationId xmlns:p14="http://schemas.microsoft.com/office/powerpoint/2010/main" val="24605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B73709-62A3-AD4C-8F72-F316E828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08" y="1527313"/>
            <a:ext cx="6102625" cy="406841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9706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792" y="1910384"/>
            <a:ext cx="6563776" cy="21482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Monitoring the work effort</a:t>
            </a: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Coordinating business activities</a:t>
            </a: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Making sure goals are being met</a:t>
            </a:r>
          </a:p>
          <a:p>
            <a:pPr marL="342900" indent="-342900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Measuring employee performance</a:t>
            </a:r>
            <a:endParaRPr lang="en-US" sz="25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18D738E-AF3B-6E4A-86B5-210551A0C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Functions of Management: Controlling</a:t>
            </a:r>
          </a:p>
        </p:txBody>
      </p:sp>
    </p:spTree>
    <p:extLst>
      <p:ext uri="{BB962C8B-B14F-4D97-AF65-F5344CB8AC3E}">
        <p14:creationId xmlns:p14="http://schemas.microsoft.com/office/powerpoint/2010/main" val="15448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35172-2876-D442-A0AB-B686615E1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068" y="1600201"/>
            <a:ext cx="5432903" cy="41907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0423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364" y="2069410"/>
            <a:ext cx="6779123" cy="2765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295275" indent="-295275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Technical skills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answer questions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solve problems</a:t>
            </a:r>
          </a:p>
          <a:p>
            <a:pPr marL="295275" indent="-295275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Interpersonal skills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communicate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build relationships</a:t>
            </a:r>
          </a:p>
          <a:p>
            <a:pPr marL="295275" indent="-295275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Conceptual skills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see the “big picture” and think creatively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Skills Managers Need</a:t>
            </a:r>
          </a:p>
        </p:txBody>
      </p:sp>
    </p:spTree>
    <p:extLst>
      <p:ext uri="{BB962C8B-B14F-4D97-AF65-F5344CB8AC3E}">
        <p14:creationId xmlns:p14="http://schemas.microsoft.com/office/powerpoint/2010/main" val="40657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3521</Words>
  <Application>Microsoft Office PowerPoint</Application>
  <PresentationFormat>Widescreen</PresentationFormat>
  <Paragraphs>384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Calibri Light</vt:lpstr>
      <vt:lpstr>Geneva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Peck, Deanna C.</cp:lastModifiedBy>
  <cp:revision>151</cp:revision>
  <cp:lastPrinted>2020-06-03T13:42:23Z</cp:lastPrinted>
  <dcterms:created xsi:type="dcterms:W3CDTF">2019-10-16T16:56:56Z</dcterms:created>
  <dcterms:modified xsi:type="dcterms:W3CDTF">2022-01-12T15:08:30Z</dcterms:modified>
</cp:coreProperties>
</file>