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8" r:id="rId3"/>
    <p:sldId id="261" r:id="rId4"/>
    <p:sldId id="260" r:id="rId5"/>
    <p:sldId id="268" r:id="rId6"/>
    <p:sldId id="259" r:id="rId7"/>
    <p:sldId id="270" r:id="rId8"/>
    <p:sldId id="271" r:id="rId9"/>
    <p:sldId id="272" r:id="rId10"/>
    <p:sldId id="273" r:id="rId11"/>
    <p:sldId id="274" r:id="rId12"/>
    <p:sldId id="275" r:id="rId13"/>
    <p:sldId id="276" r:id="rId14"/>
    <p:sldId id="262" r:id="rId15"/>
    <p:sldId id="265" r:id="rId16"/>
    <p:sldId id="264" r:id="rId17"/>
    <p:sldId id="263"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560DC-9445-EBBD-7199-CCDBB15F748C}" v="4" dt="2020-04-06T18:45:59.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5"/>
    <p:restoredTop sz="73358" autoAdjust="0"/>
  </p:normalViewPr>
  <p:slideViewPr>
    <p:cSldViewPr snapToGrid="0" snapToObjects="1">
      <p:cViewPr varScale="1">
        <p:scale>
          <a:sx n="54" d="100"/>
          <a:sy n="54" d="100"/>
        </p:scale>
        <p:origin x="372" y="3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lfa Rizqiya" userId="S::rizqiyaz@mbaresearch.org::e527755f-3904-4efc-9a57-f66571cdc67a" providerId="AD" clId="Web-{733560DC-9445-EBBD-7199-CCDBB15F748C}"/>
    <pc:docChg chg="modSld">
      <pc:chgData name="Zulfa Rizqiya" userId="S::rizqiyaz@mbaresearch.org::e527755f-3904-4efc-9a57-f66571cdc67a" providerId="AD" clId="Web-{733560DC-9445-EBBD-7199-CCDBB15F748C}" dt="2020-04-06T18:45:55.858" v="2" actId="20577"/>
      <pc:docMkLst>
        <pc:docMk/>
      </pc:docMkLst>
      <pc:sldChg chg="modSp">
        <pc:chgData name="Zulfa Rizqiya" userId="S::rizqiyaz@mbaresearch.org::e527755f-3904-4efc-9a57-f66571cdc67a" providerId="AD" clId="Web-{733560DC-9445-EBBD-7199-CCDBB15F748C}" dt="2020-04-06T18:45:52.233" v="0" actId="20577"/>
        <pc:sldMkLst>
          <pc:docMk/>
          <pc:sldMk cId="4160567139" sldId="261"/>
        </pc:sldMkLst>
        <pc:spChg chg="mod">
          <ac:chgData name="Zulfa Rizqiya" userId="S::rizqiyaz@mbaresearch.org::e527755f-3904-4efc-9a57-f66571cdc67a" providerId="AD" clId="Web-{733560DC-9445-EBBD-7199-CCDBB15F748C}" dt="2020-04-06T18:45:52.233" v="0" actId="20577"/>
          <ac:spMkLst>
            <pc:docMk/>
            <pc:sldMk cId="4160567139" sldId="261"/>
            <ac:spMk id="5" creationId="{348E3244-8F0B-3244-9CBE-A03AA4AF2C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A17DE-FFB2-114F-8AD4-0E7B9DC40867}"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757ABF-568A-CA4B-A1DA-3FCDEB2C1654}" type="slidenum">
              <a:rPr lang="en-US" smtClean="0"/>
              <a:t>‹#›</a:t>
            </a:fld>
            <a:endParaRPr lang="en-US"/>
          </a:p>
        </p:txBody>
      </p:sp>
    </p:spTree>
    <p:extLst>
      <p:ext uri="{BB962C8B-B14F-4D97-AF65-F5344CB8AC3E}">
        <p14:creationId xmlns:p14="http://schemas.microsoft.com/office/powerpoint/2010/main" val="264236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link.ucsd.edu/finance/accountability/ethics/ask.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thicsops.com/viral-news-te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2wvXEAO4Q44&amp;feature=youtu.be&amp;list=PL0LEcCrzCkHrF6i3W_aWQXZCTzzuGViE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oman.thenest.com/means-responsible-accountable-workplace-11051.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ebalancecareers.com/how-to-demonstrate-respect-in-the-workplace-1919376"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usatoday.com/story/news/nation/2014/01/23/respect-schools-teachers-parents-students/478928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What is ethics?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When you think of ethics, what comes to mind?</a:t>
            </a:r>
          </a:p>
          <a:p>
            <a:pPr marL="685800" lvl="1" indent="-228600">
              <a:buFont typeface="+mj-lt"/>
              <a:buAutoNum type="arabicPeriod"/>
            </a:pPr>
            <a:r>
              <a:rPr lang="en-US" sz="1200" kern="1200" dirty="0">
                <a:solidFill>
                  <a:schemeClr val="tx1"/>
                </a:solidFill>
                <a:effectLst/>
                <a:latin typeface="+mn-lt"/>
                <a:ea typeface="+mn-ea"/>
                <a:cs typeface="+mn-cs"/>
              </a:rPr>
              <a:t>Doing what people say you should do?</a:t>
            </a:r>
          </a:p>
          <a:p>
            <a:pPr marL="685800" lvl="1" indent="-228600">
              <a:buFont typeface="+mj-lt"/>
              <a:buAutoNum type="arabicPeriod"/>
            </a:pPr>
            <a:r>
              <a:rPr lang="en-US" sz="1200" kern="1200" dirty="0">
                <a:solidFill>
                  <a:schemeClr val="tx1"/>
                </a:solidFill>
                <a:effectLst/>
                <a:latin typeface="+mn-lt"/>
                <a:ea typeface="+mn-ea"/>
                <a:cs typeface="+mn-cs"/>
              </a:rPr>
              <a:t>Obeying the law?</a:t>
            </a:r>
          </a:p>
          <a:p>
            <a:pPr marL="228600" indent="-228600">
              <a:buFont typeface="+mj-lt"/>
              <a:buAutoNum type="alphaUcPeriod" startAt="2"/>
            </a:pPr>
            <a:r>
              <a:rPr lang="en-US" sz="1200" kern="1200" dirty="0">
                <a:solidFill>
                  <a:schemeClr val="tx1"/>
                </a:solidFill>
                <a:effectLst/>
                <a:latin typeface="+mn-lt"/>
                <a:ea typeface="+mn-ea"/>
                <a:cs typeface="+mn-cs"/>
              </a:rPr>
              <a:t>While these can both be part of ethical behavior, it takes a lot more than just listening to authority figures or doing what’s legal to be an ethical person.</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 </a:t>
            </a:r>
            <a:r>
              <a:rPr lang="en-US" sz="1200" i="1" kern="1200" dirty="0">
                <a:solidFill>
                  <a:schemeClr val="tx1"/>
                </a:solidFill>
                <a:effectLst/>
                <a:latin typeface="+mn-lt"/>
                <a:ea typeface="+mn-ea"/>
                <a:cs typeface="+mn-cs"/>
              </a:rPr>
              <a:t>Ask students to discuss what ethical behavior means to them.</a:t>
            </a:r>
          </a:p>
          <a:p>
            <a:endParaRPr lang="en-US" sz="1200" kern="1200" dirty="0">
              <a:solidFill>
                <a:schemeClr val="tx1"/>
              </a:solidFill>
              <a:effectLst/>
              <a:latin typeface="+mn-lt"/>
              <a:ea typeface="+mn-ea"/>
              <a:cs typeface="+mn-cs"/>
            </a:endParaRPr>
          </a:p>
          <a:p>
            <a:pPr marL="228600" indent="-228600">
              <a:buFont typeface="+mj-lt"/>
              <a:buAutoNum type="alphaUcPeriod" startAt="3"/>
            </a:pPr>
            <a:r>
              <a:rPr lang="en-US" sz="1200" kern="1200" dirty="0">
                <a:solidFill>
                  <a:schemeClr val="tx1"/>
                </a:solidFill>
                <a:effectLst/>
                <a:latin typeface="+mn-lt"/>
                <a:ea typeface="+mn-ea"/>
                <a:cs typeface="+mn-cs"/>
              </a:rPr>
              <a:t>Being ethical means doing what’s right, no matter what, even when it doesn’t benefit you.</a:t>
            </a:r>
          </a:p>
          <a:p>
            <a:pPr marL="228600" indent="-228600">
              <a:buFont typeface="+mj-lt"/>
              <a:buAutoNum type="alphaUcPeriod" startAt="3"/>
            </a:pPr>
            <a:r>
              <a:rPr lang="en-US" sz="1200" kern="1200" dirty="0">
                <a:solidFill>
                  <a:schemeClr val="tx1"/>
                </a:solidFill>
                <a:effectLst/>
                <a:latin typeface="+mn-lt"/>
                <a:ea typeface="+mn-ea"/>
                <a:cs typeface="+mn-cs"/>
              </a:rPr>
              <a:t>Ethics are the basic principles that govern your behavior.</a:t>
            </a:r>
          </a:p>
          <a:p>
            <a:pPr marL="228600" indent="-228600">
              <a:buFont typeface="+mj-lt"/>
              <a:buAutoNum type="alphaUcPeriod" startAt="3"/>
            </a:pPr>
            <a:r>
              <a:rPr lang="en-US" sz="1200" kern="1200" dirty="0">
                <a:solidFill>
                  <a:schemeClr val="tx1"/>
                </a:solidFill>
                <a:effectLst/>
                <a:latin typeface="+mn-lt"/>
                <a:ea typeface="+mn-ea"/>
                <a:cs typeface="+mn-cs"/>
              </a:rPr>
              <a:t>Although some people have different views on what ethics means, following ethical principles means your ethical beliefs don’t change when you’re in a new situation.</a:t>
            </a:r>
          </a:p>
          <a:p>
            <a:pPr marL="685800" lvl="1" indent="-228600">
              <a:buFont typeface="+mj-lt"/>
              <a:buAutoNum type="arabicPeriod"/>
            </a:pPr>
            <a:r>
              <a:rPr lang="en-US" sz="1200" kern="1200" dirty="0">
                <a:solidFill>
                  <a:schemeClr val="tx1"/>
                </a:solidFill>
                <a:effectLst/>
                <a:latin typeface="+mn-lt"/>
                <a:ea typeface="+mn-ea"/>
                <a:cs typeface="+mn-cs"/>
              </a:rPr>
              <a:t>You follow the same ethical principles at school, home, and work.</a:t>
            </a:r>
          </a:p>
          <a:p>
            <a:pPr marL="685800" lvl="1" indent="-228600">
              <a:buFont typeface="+mj-lt"/>
              <a:buAutoNum type="arabicPeriod"/>
            </a:pPr>
            <a:r>
              <a:rPr lang="en-US" sz="1200" kern="1200" dirty="0">
                <a:solidFill>
                  <a:schemeClr val="tx1"/>
                </a:solidFill>
                <a:effectLst/>
                <a:latin typeface="+mn-lt"/>
                <a:ea typeface="+mn-ea"/>
                <a:cs typeface="+mn-cs"/>
              </a:rPr>
              <a:t>Ethical principles can guide you through dilemmas with your friends, your teachers, and your coworkers.</a:t>
            </a:r>
          </a:p>
          <a:p>
            <a:pPr marL="228600" indent="-228600">
              <a:buFont typeface="+mj-lt"/>
              <a:buAutoNum type="alphaUcPeriod" startAt="6"/>
            </a:pPr>
            <a:r>
              <a:rPr lang="en-US" sz="1200" kern="1200" dirty="0">
                <a:solidFill>
                  <a:schemeClr val="tx1"/>
                </a:solidFill>
                <a:effectLst/>
                <a:latin typeface="+mn-lt"/>
                <a:ea typeface="+mn-ea"/>
                <a:cs typeface="+mn-cs"/>
              </a:rPr>
              <a:t>At first, it might seem restrictive to have a basic set of principles to help you make your decisions.</a:t>
            </a:r>
          </a:p>
          <a:p>
            <a:pPr marL="228600" indent="-228600">
              <a:buFont typeface="+mj-lt"/>
              <a:buAutoNum type="alphaUcPeriod" startAt="6"/>
            </a:pPr>
            <a:r>
              <a:rPr lang="en-US" sz="1200" kern="1200" dirty="0">
                <a:solidFill>
                  <a:schemeClr val="tx1"/>
                </a:solidFill>
                <a:effectLst/>
                <a:latin typeface="+mn-lt"/>
                <a:ea typeface="+mn-ea"/>
                <a:cs typeface="+mn-cs"/>
              </a:rPr>
              <a:t>But following ethical principles can actually make your decision-making process much easier!</a:t>
            </a:r>
          </a:p>
          <a:p>
            <a:pPr marL="228600" indent="-228600">
              <a:buFont typeface="+mj-lt"/>
              <a:buAutoNum type="alphaUcPeriod" startAt="6"/>
            </a:pPr>
            <a:r>
              <a:rPr lang="en-US" sz="1200" kern="1200" dirty="0">
                <a:solidFill>
                  <a:schemeClr val="tx1"/>
                </a:solidFill>
                <a:effectLst/>
                <a:latin typeface="+mn-lt"/>
                <a:ea typeface="+mn-ea"/>
                <a:cs typeface="+mn-cs"/>
              </a:rPr>
              <a:t>When you have a set of rules to guide your behavior, you have a game plan in place when it comes to tough decisions. </a:t>
            </a:r>
            <a:endParaRPr lang="en-US" dirty="0"/>
          </a:p>
        </p:txBody>
      </p:sp>
      <p:sp>
        <p:nvSpPr>
          <p:cNvPr id="4" name="Slide Number Placeholder 3"/>
          <p:cNvSpPr>
            <a:spLocks noGrp="1"/>
          </p:cNvSpPr>
          <p:nvPr>
            <p:ph type="sldNum" sz="quarter" idx="5"/>
          </p:nvPr>
        </p:nvSpPr>
        <p:spPr/>
        <p:txBody>
          <a:bodyPr/>
          <a:lstStyle/>
          <a:p>
            <a:fld id="{18757ABF-568A-CA4B-A1DA-3FCDEB2C1654}" type="slidenum">
              <a:rPr lang="en-US" smtClean="0"/>
              <a:t>2</a:t>
            </a:fld>
            <a:endParaRPr lang="en-US"/>
          </a:p>
        </p:txBody>
      </p:sp>
    </p:spTree>
    <p:extLst>
      <p:ext uri="{BB962C8B-B14F-4D97-AF65-F5344CB8AC3E}">
        <p14:creationId xmlns:p14="http://schemas.microsoft.com/office/powerpoint/2010/main" val="322580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7"/>
            </a:pPr>
            <a:r>
              <a:rPr lang="en-US" sz="1200" kern="1200" dirty="0">
                <a:solidFill>
                  <a:schemeClr val="tx1"/>
                </a:solidFill>
                <a:effectLst/>
                <a:latin typeface="+mn-lt"/>
                <a:ea typeface="+mn-ea"/>
                <a:cs typeface="+mn-cs"/>
              </a:rPr>
              <a:t>Rule of law</a:t>
            </a:r>
          </a:p>
          <a:p>
            <a:pPr marL="685800" lvl="1" indent="-228600">
              <a:buFont typeface="+mj-lt"/>
              <a:buAutoNum type="arabicPeriod"/>
            </a:pPr>
            <a:r>
              <a:rPr lang="en-US" sz="1200" kern="1200" dirty="0">
                <a:solidFill>
                  <a:schemeClr val="tx1"/>
                </a:solidFill>
                <a:effectLst/>
                <a:latin typeface="+mn-lt"/>
                <a:ea typeface="+mn-ea"/>
                <a:cs typeface="+mn-cs"/>
              </a:rPr>
              <a:t>Being ethical doesn’t just mean following the law.</a:t>
            </a:r>
          </a:p>
          <a:p>
            <a:pPr marL="685800" lvl="1" indent="-228600">
              <a:buFont typeface="+mj-lt"/>
              <a:buAutoNum type="arabicPeriod"/>
            </a:pPr>
            <a:r>
              <a:rPr lang="en-US" sz="1200" kern="1200" dirty="0">
                <a:solidFill>
                  <a:schemeClr val="tx1"/>
                </a:solidFill>
                <a:effectLst/>
                <a:latin typeface="+mn-lt"/>
                <a:ea typeface="+mn-ea"/>
                <a:cs typeface="+mn-cs"/>
              </a:rPr>
              <a:t>You can technically follow the law and still be unethical!</a:t>
            </a:r>
          </a:p>
          <a:p>
            <a:pPr marL="685800" lvl="1" indent="-228600">
              <a:buFont typeface="+mj-lt"/>
              <a:buAutoNum type="arabicPeriod"/>
            </a:pPr>
            <a:r>
              <a:rPr lang="en-US" sz="1200" kern="1200" dirty="0">
                <a:solidFill>
                  <a:schemeClr val="tx1"/>
                </a:solidFill>
                <a:effectLst/>
                <a:latin typeface="+mn-lt"/>
                <a:ea typeface="+mn-ea"/>
                <a:cs typeface="+mn-cs"/>
              </a:rPr>
              <a:t>However, part of being ethical means respecting the rules and laws of your city and country.</a:t>
            </a:r>
          </a:p>
          <a:p>
            <a:pPr marL="685800" lvl="1" indent="-228600">
              <a:buFont typeface="+mj-lt"/>
              <a:buAutoNum type="arabicPeriod"/>
            </a:pPr>
            <a:r>
              <a:rPr lang="en-US" sz="1200" kern="1200" dirty="0">
                <a:solidFill>
                  <a:schemeClr val="tx1"/>
                </a:solidFill>
                <a:effectLst/>
                <a:latin typeface="+mn-lt"/>
                <a:ea typeface="+mn-ea"/>
                <a:cs typeface="+mn-cs"/>
              </a:rPr>
              <a:t>Stealing clothing from a retail store is both unethical and illegal.</a:t>
            </a:r>
          </a:p>
          <a:p>
            <a:pPr marL="685800" lvl="1" indent="-228600">
              <a:buFont typeface="+mj-lt"/>
              <a:buAutoNum type="arabicPeriod"/>
            </a:pPr>
            <a:r>
              <a:rPr lang="en-US" sz="1200" kern="1200" dirty="0">
                <a:solidFill>
                  <a:schemeClr val="tx1"/>
                </a:solidFill>
                <a:effectLst/>
                <a:latin typeface="+mn-lt"/>
                <a:ea typeface="+mn-ea"/>
                <a:cs typeface="+mn-cs"/>
              </a:rPr>
              <a:t>Although the rules at your school and work are not laws, it’s still ethically important to follow them.</a:t>
            </a:r>
          </a:p>
          <a:p>
            <a:pPr marL="685800" lvl="1" indent="-228600">
              <a:buFont typeface="+mj-lt"/>
              <a:buAutoNum type="arabicPeriod"/>
            </a:pPr>
            <a:r>
              <a:rPr lang="en-US" sz="1200" kern="1200" dirty="0">
                <a:solidFill>
                  <a:schemeClr val="tx1"/>
                </a:solidFill>
                <a:effectLst/>
                <a:latin typeface="+mn-lt"/>
                <a:ea typeface="+mn-ea"/>
                <a:cs typeface="+mn-cs"/>
              </a:rPr>
              <a:t>If your boss says you’re not allowed to text while you’re on the clock, it isn’t ethical to text your friends whenever she’s not around.</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#10: </a:t>
            </a:r>
            <a:r>
              <a:rPr lang="en-US" sz="1200" i="1" kern="1200" dirty="0">
                <a:solidFill>
                  <a:schemeClr val="tx1"/>
                </a:solidFill>
                <a:effectLst/>
                <a:latin typeface="+mn-lt"/>
                <a:ea typeface="+mn-ea"/>
                <a:cs typeface="+mn-cs"/>
              </a:rPr>
              <a:t>Ask students to name rules that should be followed at their school.</a:t>
            </a:r>
          </a:p>
          <a:p>
            <a:endParaRPr lang="en-US" dirty="0"/>
          </a:p>
        </p:txBody>
      </p:sp>
      <p:sp>
        <p:nvSpPr>
          <p:cNvPr id="4" name="Slide Number Placeholder 3"/>
          <p:cNvSpPr>
            <a:spLocks noGrp="1"/>
          </p:cNvSpPr>
          <p:nvPr>
            <p:ph type="sldNum" sz="quarter" idx="5"/>
          </p:nvPr>
        </p:nvSpPr>
        <p:spPr/>
        <p:txBody>
          <a:bodyPr/>
          <a:lstStyle/>
          <a:p>
            <a:fld id="{18757ABF-568A-CA4B-A1DA-3FCDEB2C1654}" type="slidenum">
              <a:rPr lang="en-US" smtClean="0"/>
              <a:t>12</a:t>
            </a:fld>
            <a:endParaRPr lang="en-US"/>
          </a:p>
        </p:txBody>
      </p:sp>
    </p:spTree>
    <p:extLst>
      <p:ext uri="{BB962C8B-B14F-4D97-AF65-F5344CB8AC3E}">
        <p14:creationId xmlns:p14="http://schemas.microsoft.com/office/powerpoint/2010/main" val="658706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8"/>
            </a:pPr>
            <a:r>
              <a:rPr lang="en-US" sz="1200" kern="1200" dirty="0">
                <a:solidFill>
                  <a:schemeClr val="tx1"/>
                </a:solidFill>
                <a:effectLst/>
                <a:latin typeface="+mn-lt"/>
                <a:ea typeface="+mn-ea"/>
                <a:cs typeface="+mn-cs"/>
              </a:rPr>
              <a:t>Viability </a:t>
            </a:r>
          </a:p>
          <a:p>
            <a:pPr marL="685800" lvl="1" indent="-228600">
              <a:buFont typeface="+mj-lt"/>
              <a:buAutoNum type="arabicPeriod"/>
            </a:pPr>
            <a:r>
              <a:rPr lang="en-US" sz="1200" kern="1200" dirty="0">
                <a:solidFill>
                  <a:schemeClr val="tx1"/>
                </a:solidFill>
                <a:effectLst/>
                <a:latin typeface="+mn-lt"/>
                <a:ea typeface="+mn-ea"/>
                <a:cs typeface="+mn-cs"/>
              </a:rPr>
              <a:t>What’s the impact of your actions in the long term?</a:t>
            </a:r>
          </a:p>
          <a:p>
            <a:pPr marL="685800" lvl="1" indent="-228600">
              <a:buFont typeface="+mj-lt"/>
              <a:buAutoNum type="arabicPeriod"/>
            </a:pPr>
            <a:r>
              <a:rPr lang="en-US" sz="1200" kern="1200" dirty="0">
                <a:solidFill>
                  <a:schemeClr val="tx1"/>
                </a:solidFill>
                <a:effectLst/>
                <a:latin typeface="+mn-lt"/>
                <a:ea typeface="+mn-ea"/>
                <a:cs typeface="+mn-cs"/>
              </a:rPr>
              <a:t>How will your actions affect others in the coming weeks, months, and years?</a:t>
            </a:r>
          </a:p>
          <a:p>
            <a:pPr marL="685800" lvl="1" indent="-228600">
              <a:buFont typeface="+mj-lt"/>
              <a:buAutoNum type="arabicPeriod"/>
            </a:pPr>
            <a:r>
              <a:rPr lang="en-US" sz="1200" kern="1200" dirty="0">
                <a:solidFill>
                  <a:schemeClr val="tx1"/>
                </a:solidFill>
                <a:effectLst/>
                <a:latin typeface="+mn-lt"/>
                <a:ea typeface="+mn-ea"/>
                <a:cs typeface="+mn-cs"/>
              </a:rPr>
              <a:t>These are questions ethical people ask themselves.</a:t>
            </a:r>
          </a:p>
          <a:p>
            <a:pPr marL="685800" lvl="1" indent="-228600">
              <a:buFont typeface="+mj-lt"/>
              <a:buAutoNum type="arabicPeriod"/>
            </a:pPr>
            <a:r>
              <a:rPr lang="en-US" sz="1200" kern="1200" dirty="0">
                <a:solidFill>
                  <a:schemeClr val="tx1"/>
                </a:solidFill>
                <a:effectLst/>
                <a:latin typeface="+mn-lt"/>
                <a:ea typeface="+mn-ea"/>
                <a:cs typeface="+mn-cs"/>
              </a:rPr>
              <a:t>Viability means ensuring that your actions are helpful in the long term, not just the short term.</a:t>
            </a:r>
          </a:p>
          <a:p>
            <a:pPr marL="685800" lvl="1" indent="-228600">
              <a:buFont typeface="+mj-lt"/>
              <a:buAutoNum type="arabicPeriod"/>
            </a:pPr>
            <a:r>
              <a:rPr lang="en-US" sz="1200" kern="1200" dirty="0">
                <a:solidFill>
                  <a:schemeClr val="tx1"/>
                </a:solidFill>
                <a:effectLst/>
                <a:latin typeface="+mn-lt"/>
                <a:ea typeface="+mn-ea"/>
                <a:cs typeface="+mn-cs"/>
              </a:rPr>
              <a:t>What might this look like in practice?</a:t>
            </a:r>
          </a:p>
          <a:p>
            <a:pPr marL="1143000" lvl="2" indent="-228600">
              <a:buFont typeface="+mj-lt"/>
              <a:buAutoNum type="alphaLcPeriod"/>
            </a:pPr>
            <a:r>
              <a:rPr lang="en-US" sz="1200" kern="1200" dirty="0">
                <a:solidFill>
                  <a:schemeClr val="tx1"/>
                </a:solidFill>
                <a:effectLst/>
                <a:latin typeface="+mn-lt"/>
                <a:ea typeface="+mn-ea"/>
                <a:cs typeface="+mn-cs"/>
              </a:rPr>
              <a:t>Imagine your friend asks to copy your Spanish worksheet because she didn’t have enough time to do her homework the night before.</a:t>
            </a:r>
          </a:p>
          <a:p>
            <a:pPr marL="1143000" lvl="2" indent="-228600">
              <a:buFont typeface="+mj-lt"/>
              <a:buAutoNum type="alphaLcPeriod"/>
            </a:pPr>
            <a:r>
              <a:rPr lang="en-US" sz="1200" kern="1200" dirty="0">
                <a:solidFill>
                  <a:schemeClr val="tx1"/>
                </a:solidFill>
                <a:effectLst/>
                <a:latin typeface="+mn-lt"/>
                <a:ea typeface="+mn-ea"/>
                <a:cs typeface="+mn-cs"/>
              </a:rPr>
              <a:t>In the short term, you might not think this is a big deal—it’s just one worksheet!</a:t>
            </a:r>
          </a:p>
          <a:p>
            <a:pPr marL="1143000" lvl="2" indent="-228600">
              <a:buFont typeface="+mj-lt"/>
              <a:buAutoNum type="alphaLcPeriod"/>
            </a:pPr>
            <a:r>
              <a:rPr lang="en-US" sz="1200" kern="1200" dirty="0">
                <a:solidFill>
                  <a:schemeClr val="tx1"/>
                </a:solidFill>
                <a:effectLst/>
                <a:latin typeface="+mn-lt"/>
                <a:ea typeface="+mn-ea"/>
                <a:cs typeface="+mn-cs"/>
              </a:rPr>
              <a:t>But how will your friend be affected in the long term if she never learns the material on the worksheet?</a:t>
            </a:r>
          </a:p>
          <a:p>
            <a:pPr marL="1143000" lvl="2" indent="-228600">
              <a:buFont typeface="+mj-lt"/>
              <a:buAutoNum type="alphaLcPeriod"/>
            </a:pPr>
            <a:r>
              <a:rPr lang="en-US" sz="1200" kern="1200" dirty="0">
                <a:solidFill>
                  <a:schemeClr val="tx1"/>
                </a:solidFill>
                <a:effectLst/>
                <a:latin typeface="+mn-lt"/>
                <a:ea typeface="+mn-ea"/>
                <a:cs typeface="+mn-cs"/>
              </a:rPr>
              <a:t>She could do poorly on the next test or eventually fail the class.</a:t>
            </a:r>
          </a:p>
          <a:p>
            <a:pPr marL="1143000" lvl="2" indent="-228600">
              <a:buFont typeface="+mj-lt"/>
              <a:buAutoNum type="alphaLcPeriod"/>
            </a:pPr>
            <a:r>
              <a:rPr lang="en-US" sz="1200" kern="1200" dirty="0">
                <a:solidFill>
                  <a:schemeClr val="tx1"/>
                </a:solidFill>
                <a:effectLst/>
                <a:latin typeface="+mn-lt"/>
                <a:ea typeface="+mn-ea"/>
                <a:cs typeface="+mn-cs"/>
              </a:rPr>
              <a:t>It might not seem that bad if you see a coworker at your fast-food job steal a few dollars out of the cash register, but think about what will happen to the company in the long run if he steals a few dollars every day.</a:t>
            </a:r>
          </a:p>
          <a:p>
            <a:pPr marL="1143000" lvl="2" indent="-228600">
              <a:buFont typeface="+mj-lt"/>
              <a:buAutoNum type="alphaLcPeriod"/>
            </a:pPr>
            <a:r>
              <a:rPr lang="en-US" sz="1200" kern="1200" dirty="0">
                <a:solidFill>
                  <a:schemeClr val="tx1"/>
                </a:solidFill>
                <a:effectLst/>
                <a:latin typeface="+mn-lt"/>
                <a:ea typeface="+mn-ea"/>
                <a:cs typeface="+mn-cs"/>
              </a:rPr>
              <a:t>That would add up to a serious loss!</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#11: </a:t>
            </a:r>
            <a:r>
              <a:rPr lang="en-US" sz="1200" i="1" kern="1200" dirty="0">
                <a:solidFill>
                  <a:schemeClr val="tx1"/>
                </a:solidFill>
                <a:effectLst/>
                <a:latin typeface="+mn-lt"/>
                <a:ea typeface="+mn-ea"/>
                <a:cs typeface="+mn-cs"/>
              </a:rPr>
              <a:t>Ask students to discuss other examples of viability in practice.</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Following ethical principles can help you ensure that you’re acting ethically, but what about those times when you just don’t know? This handy list from UC San Diego, “Making Ethical Decisions: Things To Ask Yourself,” is a great checklist to keep in mind when trying to figure out if your actions are ethical: </a:t>
            </a:r>
            <a:r>
              <a:rPr lang="en-US" sz="1200" i="1" u="sng" kern="1200" dirty="0">
                <a:solidFill>
                  <a:schemeClr val="tx1"/>
                </a:solidFill>
                <a:effectLst/>
                <a:latin typeface="+mn-lt"/>
                <a:ea typeface="+mn-ea"/>
                <a:cs typeface="+mn-cs"/>
                <a:hlinkClick r:id="rId3"/>
              </a:rPr>
              <a:t>http://blink.ucsd.edu/finance/accountability/ethics/ask.html</a:t>
            </a:r>
            <a:r>
              <a:rPr lang="en-US" sz="1200" i="1"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18757ABF-568A-CA4B-A1DA-3FCDEB2C1654}" type="slidenum">
              <a:rPr lang="en-US" smtClean="0"/>
              <a:t>13</a:t>
            </a:fld>
            <a:endParaRPr lang="en-US"/>
          </a:p>
        </p:txBody>
      </p:sp>
    </p:spTree>
    <p:extLst>
      <p:ext uri="{BB962C8B-B14F-4D97-AF65-F5344CB8AC3E}">
        <p14:creationId xmlns:p14="http://schemas.microsoft.com/office/powerpoint/2010/main" val="4185845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 Gray Zone</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One Saturday afternoon, you pick up a few new shirts at a major department store at the mall.</a:t>
            </a:r>
          </a:p>
          <a:p>
            <a:pPr marL="228600" indent="-228600">
              <a:buFont typeface="+mj-lt"/>
              <a:buAutoNum type="alphaUcPeriod"/>
            </a:pPr>
            <a:r>
              <a:rPr lang="en-US" sz="1200" kern="1200" dirty="0">
                <a:solidFill>
                  <a:schemeClr val="tx1"/>
                </a:solidFill>
                <a:effectLst/>
                <a:latin typeface="+mn-lt"/>
                <a:ea typeface="+mn-ea"/>
                <a:cs typeface="+mn-cs"/>
              </a:rPr>
              <a:t>Everything’s on sale, and when you check out, your shirts are even cheaper than you thought they would be!</a:t>
            </a:r>
          </a:p>
          <a:p>
            <a:pPr marL="228600" indent="-228600">
              <a:buFont typeface="+mj-lt"/>
              <a:buAutoNum type="alphaUcPeriod"/>
            </a:pPr>
            <a:r>
              <a:rPr lang="en-US" sz="1200" kern="1200" dirty="0">
                <a:solidFill>
                  <a:schemeClr val="tx1"/>
                </a:solidFill>
                <a:effectLst/>
                <a:latin typeface="+mn-lt"/>
                <a:ea typeface="+mn-ea"/>
                <a:cs typeface="+mn-cs"/>
              </a:rPr>
              <a:t>But when you get home, you take a look at your receipt and realize the cashier forgot to charge you for one of the shirts.  </a:t>
            </a:r>
          </a:p>
          <a:p>
            <a:pPr marL="228600" indent="-228600">
              <a:buFont typeface="+mj-lt"/>
              <a:buAutoNum type="alphaUcPeriod"/>
            </a:pPr>
            <a:r>
              <a:rPr lang="en-US" sz="1200" kern="1200" dirty="0">
                <a:solidFill>
                  <a:schemeClr val="tx1"/>
                </a:solidFill>
                <a:effectLst/>
                <a:latin typeface="+mn-lt"/>
                <a:ea typeface="+mn-ea"/>
                <a:cs typeface="+mn-cs"/>
              </a:rPr>
              <a:t>You’re not sure what to do.</a:t>
            </a:r>
          </a:p>
          <a:p>
            <a:pPr marL="685800" lvl="1" indent="-228600">
              <a:buFont typeface="+mj-lt"/>
              <a:buAutoNum type="arabicPeriod"/>
            </a:pPr>
            <a:r>
              <a:rPr lang="en-US" sz="1200" kern="1200" dirty="0">
                <a:solidFill>
                  <a:schemeClr val="tx1"/>
                </a:solidFill>
                <a:effectLst/>
                <a:latin typeface="+mn-lt"/>
                <a:ea typeface="+mn-ea"/>
                <a:cs typeface="+mn-cs"/>
              </a:rPr>
              <a:t>On one hand, you know that keeping the shirt will cost the store—and possibly the cashier—money.</a:t>
            </a:r>
          </a:p>
          <a:p>
            <a:pPr marL="685800" lvl="1" indent="-228600">
              <a:buFont typeface="+mj-lt"/>
              <a:buAutoNum type="arabicPeriod"/>
            </a:pPr>
            <a:r>
              <a:rPr lang="en-US" sz="1200" kern="1200" dirty="0">
                <a:solidFill>
                  <a:schemeClr val="tx1"/>
                </a:solidFill>
                <a:effectLst/>
                <a:latin typeface="+mn-lt"/>
                <a:ea typeface="+mn-ea"/>
                <a:cs typeface="+mn-cs"/>
              </a:rPr>
              <a:t>But on the other hand, will a huge department store really notice one shirt?</a:t>
            </a:r>
          </a:p>
          <a:p>
            <a:pPr marL="685800" lvl="1" indent="-228600">
              <a:buFont typeface="+mj-lt"/>
              <a:buAutoNum type="arabicPeriod"/>
            </a:pPr>
            <a:r>
              <a:rPr lang="en-US" sz="1200" kern="1200" dirty="0">
                <a:solidFill>
                  <a:schemeClr val="tx1"/>
                </a:solidFill>
                <a:effectLst/>
                <a:latin typeface="+mn-lt"/>
                <a:ea typeface="+mn-ea"/>
                <a:cs typeface="+mn-cs"/>
              </a:rPr>
              <a:t>You could use the extra money you saved to order a pizza tonight.</a:t>
            </a:r>
          </a:p>
          <a:p>
            <a:pPr marL="228600" indent="-228600">
              <a:buFont typeface="+mj-lt"/>
              <a:buAutoNum type="alphaUcPeriod" startAt="5"/>
            </a:pPr>
            <a:r>
              <a:rPr lang="en-US" sz="1200" kern="1200" dirty="0">
                <a:solidFill>
                  <a:schemeClr val="tx1"/>
                </a:solidFill>
                <a:effectLst/>
                <a:latin typeface="+mn-lt"/>
                <a:ea typeface="+mn-ea"/>
                <a:cs typeface="+mn-cs"/>
              </a:rPr>
              <a:t>What should you do?</a:t>
            </a:r>
          </a:p>
          <a:p>
            <a:pPr marL="228600" indent="-228600">
              <a:buFont typeface="+mj-lt"/>
              <a:buAutoNum type="alphaUcPeriod" startAt="5"/>
            </a:pPr>
            <a:r>
              <a:rPr lang="en-US" sz="1200" kern="1200" dirty="0">
                <a:solidFill>
                  <a:schemeClr val="tx1"/>
                </a:solidFill>
                <a:effectLst/>
                <a:latin typeface="+mn-lt"/>
                <a:ea typeface="+mn-ea"/>
                <a:cs typeface="+mn-cs"/>
              </a:rPr>
              <a:t>Is it ethical to keep the shirt, or should you go back to the store and tell an employee what happened?</a:t>
            </a:r>
          </a:p>
          <a:p>
            <a:endParaRPr lang="en-US" dirty="0"/>
          </a:p>
        </p:txBody>
      </p:sp>
      <p:sp>
        <p:nvSpPr>
          <p:cNvPr id="4" name="Slide Number Placeholder 3"/>
          <p:cNvSpPr>
            <a:spLocks noGrp="1"/>
          </p:cNvSpPr>
          <p:nvPr>
            <p:ph type="sldNum" sz="quarter" idx="5"/>
          </p:nvPr>
        </p:nvSpPr>
        <p:spPr/>
        <p:txBody>
          <a:bodyPr/>
          <a:lstStyle/>
          <a:p>
            <a:fld id="{18757ABF-568A-CA4B-A1DA-3FCDEB2C1654}" type="slidenum">
              <a:rPr lang="en-US" smtClean="0"/>
              <a:t>14</a:t>
            </a:fld>
            <a:endParaRPr lang="en-US"/>
          </a:p>
        </p:txBody>
      </p:sp>
    </p:spTree>
    <p:extLst>
      <p:ext uri="{BB962C8B-B14F-4D97-AF65-F5344CB8AC3E}">
        <p14:creationId xmlns:p14="http://schemas.microsoft.com/office/powerpoint/2010/main" val="4276128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57ABF-568A-CA4B-A1DA-3FCDEB2C1654}" type="slidenum">
              <a:rPr lang="en-US" smtClean="0"/>
              <a:t>18</a:t>
            </a:fld>
            <a:endParaRPr lang="en-US"/>
          </a:p>
        </p:txBody>
      </p:sp>
    </p:spTree>
    <p:extLst>
      <p:ext uri="{BB962C8B-B14F-4D97-AF65-F5344CB8AC3E}">
        <p14:creationId xmlns:p14="http://schemas.microsoft.com/office/powerpoint/2010/main" val="95118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You solve problems and deal with complex situations every day, but not every issue you encounter involves ethics.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Deciding what you’re going to eat for lunch or choosing which class you want to study for tonight aren’t ethical issues—they’re simply decisions.</a:t>
            </a:r>
          </a:p>
          <a:p>
            <a:pPr marL="228600" indent="-228600">
              <a:buFont typeface="+mj-lt"/>
              <a:buAutoNum type="alphaUcPeriod"/>
            </a:pPr>
            <a:r>
              <a:rPr lang="en-US" sz="1200" kern="1200" dirty="0">
                <a:solidFill>
                  <a:schemeClr val="tx1"/>
                </a:solidFill>
                <a:effectLst/>
                <a:latin typeface="+mn-lt"/>
                <a:ea typeface="+mn-ea"/>
                <a:cs typeface="+mn-cs"/>
              </a:rPr>
              <a:t>So how do you figure out if the problem you’re dealing with is just one of the many decisions you face every day or an ethical situation that can be solved using ethical principles?</a:t>
            </a:r>
          </a:p>
          <a:p>
            <a:pPr marL="228600" indent="-228600">
              <a:buFont typeface="+mj-lt"/>
              <a:buAutoNum type="alphaUcPeriod"/>
            </a:pPr>
            <a:r>
              <a:rPr lang="en-US" sz="1200" kern="1200" dirty="0">
                <a:solidFill>
                  <a:schemeClr val="tx1"/>
                </a:solidFill>
                <a:effectLst/>
                <a:latin typeface="+mn-lt"/>
                <a:ea typeface="+mn-ea"/>
                <a:cs typeface="+mn-cs"/>
              </a:rPr>
              <a:t>When you’re dealing with an ethical situation, you’re deciding whether something is right or wrong.</a:t>
            </a:r>
          </a:p>
          <a:p>
            <a:pPr marL="228600" indent="-228600">
              <a:buFont typeface="+mj-lt"/>
              <a:buAutoNum type="alphaUcPeriod"/>
            </a:pPr>
            <a:r>
              <a:rPr lang="en-US" sz="1200" kern="1200" dirty="0">
                <a:solidFill>
                  <a:schemeClr val="tx1"/>
                </a:solidFill>
                <a:effectLst/>
                <a:latin typeface="+mn-lt"/>
                <a:ea typeface="+mn-ea"/>
                <a:cs typeface="+mn-cs"/>
              </a:rPr>
              <a:t>Often in an ethical situation, if you pick the wrong choice, someone (or something) could be harmed.</a:t>
            </a:r>
          </a:p>
          <a:p>
            <a:pPr marL="228600" indent="-228600">
              <a:buFont typeface="+mj-lt"/>
              <a:buAutoNum type="alphaUcPeriod"/>
            </a:pPr>
            <a:r>
              <a:rPr lang="en-US" sz="1200" kern="1200" dirty="0">
                <a:solidFill>
                  <a:schemeClr val="tx1"/>
                </a:solidFill>
                <a:effectLst/>
                <a:latin typeface="+mn-lt"/>
                <a:ea typeface="+mn-ea"/>
                <a:cs typeface="+mn-cs"/>
              </a:rPr>
              <a:t>This doesn’t necessarily mean that the issue must be life or death, but that the wrong action could cause someone or something to be hurt.</a:t>
            </a:r>
          </a:p>
          <a:p>
            <a:pPr marL="228600" indent="-228600">
              <a:buFont typeface="+mj-lt"/>
              <a:buAutoNum type="alphaUcPeriod"/>
            </a:pPr>
            <a:r>
              <a:rPr lang="en-US" sz="1200" kern="1200" dirty="0">
                <a:solidFill>
                  <a:schemeClr val="tx1"/>
                </a:solidFill>
                <a:effectLst/>
                <a:latin typeface="+mn-lt"/>
                <a:ea typeface="+mn-ea"/>
                <a:cs typeface="+mn-cs"/>
              </a:rPr>
              <a:t>No one will be harmed if you decide to have a burger instead of pizza for lunch, because neither of those decisions is right or wrong.</a:t>
            </a:r>
          </a:p>
          <a:p>
            <a:pPr marL="228600" indent="-228600">
              <a:buFont typeface="+mj-lt"/>
              <a:buAutoNum type="alphaUcPeriod"/>
            </a:pPr>
            <a:r>
              <a:rPr lang="en-US" sz="1200" kern="1200" dirty="0">
                <a:solidFill>
                  <a:schemeClr val="tx1"/>
                </a:solidFill>
                <a:effectLst/>
                <a:latin typeface="+mn-lt"/>
                <a:ea typeface="+mn-ea"/>
                <a:cs typeface="+mn-cs"/>
              </a:rPr>
              <a:t>But what about if you see that a classmate is being bullied, or consider taking the money that just fell out of your coworker’s purse, or are considering taking the day off work even though you have a scheduled shift?</a:t>
            </a:r>
          </a:p>
          <a:p>
            <a:pPr marL="685800" lvl="1" indent="-228600">
              <a:buFont typeface="+mj-lt"/>
              <a:buAutoNum type="arabicPeriod"/>
            </a:pPr>
            <a:r>
              <a:rPr lang="en-US" sz="1200" kern="1200" dirty="0">
                <a:solidFill>
                  <a:schemeClr val="tx1"/>
                </a:solidFill>
                <a:effectLst/>
                <a:latin typeface="+mn-lt"/>
                <a:ea typeface="+mn-ea"/>
                <a:cs typeface="+mn-cs"/>
              </a:rPr>
              <a:t>In those situations, there’s a right and wrong thing to do.</a:t>
            </a:r>
          </a:p>
          <a:p>
            <a:pPr marL="685800" lvl="1" indent="-228600">
              <a:buFont typeface="+mj-lt"/>
              <a:buAutoNum type="arabicPeriod"/>
            </a:pPr>
            <a:r>
              <a:rPr lang="en-US" sz="1200" kern="1200" dirty="0">
                <a:solidFill>
                  <a:schemeClr val="tx1"/>
                </a:solidFill>
                <a:effectLst/>
                <a:latin typeface="+mn-lt"/>
                <a:ea typeface="+mn-ea"/>
                <a:cs typeface="+mn-cs"/>
              </a:rPr>
              <a:t>If you don’t stick up for your classmate, s/he will continue to be hurt by bullies.</a:t>
            </a:r>
          </a:p>
          <a:p>
            <a:pPr marL="685800" lvl="1" indent="-228600">
              <a:buFont typeface="+mj-lt"/>
              <a:buAutoNum type="arabicPeriod"/>
            </a:pPr>
            <a:r>
              <a:rPr lang="en-US" sz="1200" kern="1200" dirty="0">
                <a:solidFill>
                  <a:schemeClr val="tx1"/>
                </a:solidFill>
                <a:effectLst/>
                <a:latin typeface="+mn-lt"/>
                <a:ea typeface="+mn-ea"/>
                <a:cs typeface="+mn-cs"/>
              </a:rPr>
              <a:t>If you take your coworker’s money, s/he won’t have the money s/he may have been depending on for lunch.</a:t>
            </a:r>
          </a:p>
          <a:p>
            <a:pPr marL="685800" lvl="1" indent="-228600">
              <a:buFont typeface="+mj-lt"/>
              <a:buAutoNum type="arabicPeriod"/>
            </a:pPr>
            <a:r>
              <a:rPr lang="en-US" sz="1200" kern="1200" dirty="0">
                <a:solidFill>
                  <a:schemeClr val="tx1"/>
                </a:solidFill>
                <a:effectLst/>
                <a:latin typeface="+mn-lt"/>
                <a:ea typeface="+mn-ea"/>
                <a:cs typeface="+mn-cs"/>
              </a:rPr>
              <a:t>And if you don’t show up for work, your boss and coworkers will have to cover for you.</a:t>
            </a:r>
          </a:p>
          <a:p>
            <a:pPr marL="228600" lvl="0" indent="-228600">
              <a:buFont typeface="+mj-lt"/>
              <a:buAutoNum type="alphaUcPeriod" startAt="8"/>
            </a:pPr>
            <a:r>
              <a:rPr lang="en-US" sz="1200" kern="1200" dirty="0">
                <a:solidFill>
                  <a:schemeClr val="tx1"/>
                </a:solidFill>
                <a:effectLst/>
                <a:latin typeface="+mn-lt"/>
                <a:ea typeface="+mn-ea"/>
                <a:cs typeface="+mn-cs"/>
              </a:rPr>
              <a:t>Ethical situations don’t just deal with choices—they deal with right and wrong choices.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#2: </a:t>
            </a:r>
            <a:r>
              <a:rPr lang="en-US" sz="1200" i="1" kern="1200" dirty="0">
                <a:solidFill>
                  <a:schemeClr val="tx1"/>
                </a:solidFill>
                <a:effectLst/>
                <a:latin typeface="+mn-lt"/>
                <a:ea typeface="+mn-ea"/>
                <a:cs typeface="+mn-cs"/>
              </a:rPr>
              <a:t>Ask students to give examples of ethical situations they’ve faced recently.</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Another way to identify ethical issues is by using the “Viral News Test,” as explained in the article “Ethics Tests” by Ethics Ops: </a:t>
            </a:r>
            <a:r>
              <a:rPr lang="en-US" sz="1200" i="1" u="sng" kern="1200" dirty="0">
                <a:solidFill>
                  <a:schemeClr val="tx1"/>
                </a:solidFill>
                <a:effectLst/>
                <a:latin typeface="+mn-lt"/>
                <a:ea typeface="+mn-ea"/>
                <a:cs typeface="+mn-cs"/>
                <a:hlinkClick r:id="rId3"/>
              </a:rPr>
              <a:t>https://www.ethicsops.com/viral-news-test</a:t>
            </a:r>
            <a:r>
              <a:rPr lang="en-US" sz="1200" i="1" kern="1200" dirty="0">
                <a:solidFill>
                  <a:schemeClr val="tx1"/>
                </a:solidFill>
                <a:effectLst/>
                <a:latin typeface="+mn-lt"/>
                <a:ea typeface="+mn-ea"/>
                <a:cs typeface="+mn-cs"/>
              </a:rPr>
              <a:t>. The Viral News Test uses a series of questions about reputation to help determine whether an issue is ethical or not.</a:t>
            </a:r>
            <a:r>
              <a:rPr lang="en-US" i="1" dirty="0">
                <a:effectLst/>
              </a:rPr>
              <a:t> </a:t>
            </a:r>
            <a:endParaRPr lang="en-US" i="1" dirty="0"/>
          </a:p>
        </p:txBody>
      </p:sp>
      <p:sp>
        <p:nvSpPr>
          <p:cNvPr id="4" name="Slide Number Placeholder 3"/>
          <p:cNvSpPr>
            <a:spLocks noGrp="1"/>
          </p:cNvSpPr>
          <p:nvPr>
            <p:ph type="sldNum" sz="quarter" idx="5"/>
          </p:nvPr>
        </p:nvSpPr>
        <p:spPr/>
        <p:txBody>
          <a:bodyPr/>
          <a:lstStyle/>
          <a:p>
            <a:fld id="{18757ABF-568A-CA4B-A1DA-3FCDEB2C1654}" type="slidenum">
              <a:rPr lang="en-US" smtClean="0"/>
              <a:t>3</a:t>
            </a:fld>
            <a:endParaRPr lang="en-US"/>
          </a:p>
        </p:txBody>
      </p:sp>
    </p:spTree>
    <p:extLst>
      <p:ext uri="{BB962C8B-B14F-4D97-AF65-F5344CB8AC3E}">
        <p14:creationId xmlns:p14="http://schemas.microsoft.com/office/powerpoint/2010/main" val="155729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Ethical behavior is important because if people aren’t ethical, they can face major consequences. </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Lost trust</a:t>
            </a:r>
          </a:p>
          <a:p>
            <a:pPr marL="685800" lvl="1" indent="-228600">
              <a:buFont typeface="+mj-lt"/>
              <a:buAutoNum type="arabicPeriod"/>
            </a:pPr>
            <a:r>
              <a:rPr lang="en-US" sz="1200" kern="1200" dirty="0">
                <a:solidFill>
                  <a:schemeClr val="tx1"/>
                </a:solidFill>
                <a:effectLst/>
                <a:latin typeface="+mn-lt"/>
                <a:ea typeface="+mn-ea"/>
                <a:cs typeface="+mn-cs"/>
              </a:rPr>
              <a:t>Being unethical can cause others to stop trusting you in every aspect of your life.</a:t>
            </a:r>
          </a:p>
          <a:p>
            <a:pPr marL="685800" lvl="1" indent="-228600">
              <a:buFont typeface="+mj-lt"/>
              <a:buAutoNum type="arabicPeriod"/>
            </a:pPr>
            <a:r>
              <a:rPr lang="en-US" sz="1200" kern="1200" dirty="0">
                <a:solidFill>
                  <a:schemeClr val="tx1"/>
                </a:solidFill>
                <a:effectLst/>
                <a:latin typeface="+mn-lt"/>
                <a:ea typeface="+mn-ea"/>
                <a:cs typeface="+mn-cs"/>
              </a:rPr>
              <a:t>At home, your parents won’t trust you if you repeatedly lie to them or skip out on your chores.</a:t>
            </a:r>
          </a:p>
          <a:p>
            <a:pPr marL="685800" lvl="1" indent="-228600">
              <a:buFont typeface="+mj-lt"/>
              <a:buAutoNum type="arabicPeriod"/>
            </a:pPr>
            <a:r>
              <a:rPr lang="en-US" sz="1200" kern="1200" dirty="0">
                <a:solidFill>
                  <a:schemeClr val="tx1"/>
                </a:solidFill>
                <a:effectLst/>
                <a:latin typeface="+mn-lt"/>
                <a:ea typeface="+mn-ea"/>
                <a:cs typeface="+mn-cs"/>
              </a:rPr>
              <a:t>At school, your teachers won’t trust you if you cheat on a test or plagiarize a paper.</a:t>
            </a:r>
          </a:p>
          <a:p>
            <a:pPr marL="685800" lvl="1" indent="-228600">
              <a:buFont typeface="+mj-lt"/>
              <a:buAutoNum type="arabicPeriod"/>
            </a:pPr>
            <a:r>
              <a:rPr lang="en-US" sz="1200" kern="1200" dirty="0">
                <a:solidFill>
                  <a:schemeClr val="tx1"/>
                </a:solidFill>
                <a:effectLst/>
                <a:latin typeface="+mn-lt"/>
                <a:ea typeface="+mn-ea"/>
                <a:cs typeface="+mn-cs"/>
              </a:rPr>
              <a:t>And at work, your boss won’t trust you if you spend your whole shift texting instead of helping customers. </a:t>
            </a:r>
          </a:p>
          <a:p>
            <a:pPr marL="228600" indent="-228600">
              <a:buFont typeface="+mj-lt"/>
              <a:buAutoNum type="alphaUcPeriod" startAt="2"/>
            </a:pPr>
            <a:r>
              <a:rPr lang="en-US" sz="1200" kern="1200" dirty="0">
                <a:solidFill>
                  <a:schemeClr val="tx1"/>
                </a:solidFill>
                <a:effectLst/>
                <a:latin typeface="+mn-lt"/>
                <a:ea typeface="+mn-ea"/>
                <a:cs typeface="+mn-cs"/>
              </a:rPr>
              <a:t>Legal problems</a:t>
            </a:r>
          </a:p>
          <a:p>
            <a:pPr marL="685800" lvl="1" indent="-228600">
              <a:buFont typeface="+mj-lt"/>
              <a:buAutoNum type="arabicPeriod"/>
            </a:pPr>
            <a:r>
              <a:rPr lang="en-US" sz="1200" kern="1200" dirty="0">
                <a:solidFill>
                  <a:schemeClr val="tx1"/>
                </a:solidFill>
                <a:effectLst/>
                <a:latin typeface="+mn-lt"/>
                <a:ea typeface="+mn-ea"/>
                <a:cs typeface="+mn-cs"/>
              </a:rPr>
              <a:t>Although being unethical doesn’t always mean breaking the law, sometimes unethical actions can have legal consequences.</a:t>
            </a:r>
          </a:p>
          <a:p>
            <a:pPr marL="685800" lvl="1" indent="-228600">
              <a:buFont typeface="+mj-lt"/>
              <a:buAutoNum type="arabicPeriod"/>
            </a:pPr>
            <a:r>
              <a:rPr lang="en-US" sz="1200" kern="1200" dirty="0">
                <a:solidFill>
                  <a:schemeClr val="tx1"/>
                </a:solidFill>
                <a:effectLst/>
                <a:latin typeface="+mn-lt"/>
                <a:ea typeface="+mn-ea"/>
                <a:cs typeface="+mn-cs"/>
              </a:rPr>
              <a:t>Parking in a handicapped spot (even though you aren’t handicapped) because you really want to be close to the entrance of the movie theater definitely isn’t ethical.</a:t>
            </a:r>
          </a:p>
          <a:p>
            <a:pPr marL="685800" lvl="1" indent="-228600">
              <a:buFont typeface="+mj-lt"/>
              <a:buAutoNum type="arabicPeriod"/>
            </a:pPr>
            <a:r>
              <a:rPr lang="en-US" sz="1200" kern="1200" dirty="0">
                <a:solidFill>
                  <a:schemeClr val="tx1"/>
                </a:solidFill>
                <a:effectLst/>
                <a:latin typeface="+mn-lt"/>
                <a:ea typeface="+mn-ea"/>
                <a:cs typeface="+mn-cs"/>
              </a:rPr>
              <a:t>It’s also illegal and can lead to some pretty hefty fines!</a:t>
            </a:r>
          </a:p>
          <a:p>
            <a:pPr marL="228600" indent="-228600">
              <a:buFont typeface="+mj-lt"/>
              <a:buAutoNum type="alphaUcPeriod" startAt="3"/>
            </a:pPr>
            <a:r>
              <a:rPr lang="en-US" sz="1200" kern="1200" dirty="0">
                <a:solidFill>
                  <a:schemeClr val="tx1"/>
                </a:solidFill>
                <a:effectLst/>
                <a:latin typeface="+mn-lt"/>
                <a:ea typeface="+mn-ea"/>
                <a:cs typeface="+mn-cs"/>
              </a:rPr>
              <a:t>A poor reputation</a:t>
            </a:r>
          </a:p>
          <a:p>
            <a:pPr marL="685800" lvl="1" indent="-228600">
              <a:buFont typeface="+mj-lt"/>
              <a:buAutoNum type="arabicPeriod"/>
            </a:pPr>
            <a:r>
              <a:rPr lang="en-US" sz="1200" kern="1200" dirty="0">
                <a:solidFill>
                  <a:schemeClr val="tx1"/>
                </a:solidFill>
                <a:effectLst/>
                <a:latin typeface="+mn-lt"/>
                <a:ea typeface="+mn-ea"/>
                <a:cs typeface="+mn-cs"/>
              </a:rPr>
              <a:t>If you make a habit of unethical behavior, your reputation may suffer.</a:t>
            </a:r>
          </a:p>
          <a:p>
            <a:pPr marL="685800" lvl="1" indent="-228600">
              <a:buFont typeface="+mj-lt"/>
              <a:buAutoNum type="arabicPeriod"/>
            </a:pPr>
            <a:r>
              <a:rPr lang="en-US" sz="1200" kern="1200" dirty="0">
                <a:solidFill>
                  <a:schemeClr val="tx1"/>
                </a:solidFill>
                <a:effectLst/>
                <a:latin typeface="+mn-lt"/>
                <a:ea typeface="+mn-ea"/>
                <a:cs typeface="+mn-cs"/>
              </a:rPr>
              <a:t>But you aren’t the only one who can be hurt!</a:t>
            </a:r>
          </a:p>
          <a:p>
            <a:pPr marL="685800" lvl="1" indent="-228600">
              <a:buFont typeface="+mj-lt"/>
              <a:buAutoNum type="arabicPeriod"/>
            </a:pPr>
            <a:r>
              <a:rPr lang="en-US" sz="1200" kern="1200" dirty="0">
                <a:solidFill>
                  <a:schemeClr val="tx1"/>
                </a:solidFill>
                <a:effectLst/>
                <a:latin typeface="+mn-lt"/>
                <a:ea typeface="+mn-ea"/>
                <a:cs typeface="+mn-cs"/>
              </a:rPr>
              <a:t>Your business and school could also earn a reputation for being unethical if many employees or students don’t follow ethical principles.</a:t>
            </a:r>
          </a:p>
          <a:p>
            <a:pPr marL="685800" lvl="1" indent="-228600">
              <a:buFont typeface="+mj-lt"/>
              <a:buAutoNum type="arabicPeriod"/>
            </a:pPr>
            <a:r>
              <a:rPr lang="en-US" sz="1200" kern="1200" dirty="0">
                <a:solidFill>
                  <a:schemeClr val="tx1"/>
                </a:solidFill>
                <a:effectLst/>
                <a:latin typeface="+mn-lt"/>
                <a:ea typeface="+mn-ea"/>
                <a:cs typeface="+mn-cs"/>
              </a:rPr>
              <a:t>Unethical behavior doesn’t just harm you—it harms everyone.</a:t>
            </a:r>
          </a:p>
          <a:p>
            <a:pPr marL="228600" indent="-228600">
              <a:buFont typeface="+mj-lt"/>
              <a:buAutoNum type="alphaUcPeriod" startAt="4"/>
            </a:pPr>
            <a:r>
              <a:rPr lang="en-US" sz="1200" kern="1200" dirty="0">
                <a:solidFill>
                  <a:schemeClr val="tx1"/>
                </a:solidFill>
                <a:effectLst/>
                <a:latin typeface="+mn-lt"/>
                <a:ea typeface="+mn-ea"/>
                <a:cs typeface="+mn-cs"/>
              </a:rPr>
              <a:t>A bad example.</a:t>
            </a:r>
          </a:p>
          <a:p>
            <a:pPr marL="685800" lvl="1" indent="-228600">
              <a:buFont typeface="+mj-lt"/>
              <a:buAutoNum type="arabicPeriod"/>
            </a:pPr>
            <a:r>
              <a:rPr lang="en-US" sz="1200" kern="1200" dirty="0">
                <a:solidFill>
                  <a:schemeClr val="tx1"/>
                </a:solidFill>
                <a:effectLst/>
                <a:latin typeface="+mn-lt"/>
                <a:ea typeface="+mn-ea"/>
                <a:cs typeface="+mn-cs"/>
              </a:rPr>
              <a:t>One person behaving unethically can set an example for a whole group.</a:t>
            </a:r>
          </a:p>
          <a:p>
            <a:pPr marL="685800" lvl="1" indent="-228600">
              <a:buFont typeface="+mj-lt"/>
              <a:buAutoNum type="arabicPeriod"/>
            </a:pPr>
            <a:r>
              <a:rPr lang="en-US" sz="1200" kern="1200" dirty="0">
                <a:solidFill>
                  <a:schemeClr val="tx1"/>
                </a:solidFill>
                <a:effectLst/>
                <a:latin typeface="+mn-lt"/>
                <a:ea typeface="+mn-ea"/>
                <a:cs typeface="+mn-cs"/>
              </a:rPr>
              <a:t>This is especially true when the unethical person is in a leadership position.</a:t>
            </a:r>
          </a:p>
          <a:p>
            <a:pPr marL="685800" lvl="1" indent="-228600">
              <a:buFont typeface="+mj-lt"/>
              <a:buAutoNum type="arabicPeriod"/>
            </a:pPr>
            <a:r>
              <a:rPr lang="en-US" sz="1200" kern="1200" dirty="0">
                <a:solidFill>
                  <a:schemeClr val="tx1"/>
                </a:solidFill>
                <a:effectLst/>
                <a:latin typeface="+mn-lt"/>
                <a:ea typeface="+mn-ea"/>
                <a:cs typeface="+mn-cs"/>
              </a:rPr>
              <a:t>If you know your boss is stealing office supplies from your job, you might be tempted to do the same, even though you know it’s unethical.</a:t>
            </a:r>
          </a:p>
          <a:p>
            <a:pPr marL="685800" lvl="1" indent="-228600">
              <a:buFont typeface="+mj-lt"/>
              <a:buAutoNum type="arabicPeriod"/>
            </a:pPr>
            <a:r>
              <a:rPr lang="en-US" sz="1200" kern="1200" dirty="0">
                <a:solidFill>
                  <a:schemeClr val="tx1"/>
                </a:solidFill>
                <a:effectLst/>
                <a:latin typeface="+mn-lt"/>
                <a:ea typeface="+mn-ea"/>
                <a:cs typeface="+mn-cs"/>
              </a:rPr>
              <a:t>When one person is unethical, it can bring everyone down!</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#3: </a:t>
            </a:r>
            <a:r>
              <a:rPr lang="en-US" sz="1200" i="1" kern="1200" dirty="0">
                <a:solidFill>
                  <a:schemeClr val="tx1"/>
                </a:solidFill>
                <a:effectLst/>
                <a:latin typeface="+mn-lt"/>
                <a:ea typeface="+mn-ea"/>
                <a:cs typeface="+mn-cs"/>
              </a:rPr>
              <a:t>Ask students to name other consequences of behaving unethically.</a:t>
            </a:r>
            <a:r>
              <a:rPr lang="en-US" i="1" dirty="0">
                <a:effectLst/>
              </a:rPr>
              <a:t> </a:t>
            </a:r>
            <a:endParaRPr lang="en-US" i="1" dirty="0"/>
          </a:p>
        </p:txBody>
      </p:sp>
      <p:sp>
        <p:nvSpPr>
          <p:cNvPr id="4" name="Slide Number Placeholder 3"/>
          <p:cNvSpPr>
            <a:spLocks noGrp="1"/>
          </p:cNvSpPr>
          <p:nvPr>
            <p:ph type="sldNum" sz="quarter" idx="5"/>
          </p:nvPr>
        </p:nvSpPr>
        <p:spPr/>
        <p:txBody>
          <a:bodyPr/>
          <a:lstStyle/>
          <a:p>
            <a:fld id="{18757ABF-568A-CA4B-A1DA-3FCDEB2C1654}" type="slidenum">
              <a:rPr lang="en-US" smtClean="0"/>
              <a:t>4</a:t>
            </a:fld>
            <a:endParaRPr lang="en-US"/>
          </a:p>
        </p:txBody>
      </p:sp>
    </p:spTree>
    <p:extLst>
      <p:ext uri="{BB962C8B-B14F-4D97-AF65-F5344CB8AC3E}">
        <p14:creationId xmlns:p14="http://schemas.microsoft.com/office/powerpoint/2010/main" val="326895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Ethical principles can help people make the right decisions all the time, even when facing tough situations.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Integrity</a:t>
            </a:r>
          </a:p>
          <a:p>
            <a:pPr marL="685800" lvl="1" indent="-228600">
              <a:buFont typeface="+mj-lt"/>
              <a:buAutoNum type="arabicPeriod"/>
            </a:pPr>
            <a:r>
              <a:rPr lang="en-US" sz="1200" kern="1200" dirty="0">
                <a:solidFill>
                  <a:schemeClr val="tx1"/>
                </a:solidFill>
                <a:effectLst/>
                <a:latin typeface="+mn-lt"/>
                <a:ea typeface="+mn-ea"/>
                <a:cs typeface="+mn-cs"/>
              </a:rPr>
              <a:t>Integrity is acting with honesty in all situations.	</a:t>
            </a:r>
          </a:p>
          <a:p>
            <a:pPr marL="685800" lvl="1" indent="-228600">
              <a:buFont typeface="+mj-lt"/>
              <a:buAutoNum type="arabicPeriod"/>
            </a:pPr>
            <a:r>
              <a:rPr lang="en-US" sz="1200" kern="1200" dirty="0">
                <a:solidFill>
                  <a:schemeClr val="tx1"/>
                </a:solidFill>
                <a:effectLst/>
                <a:latin typeface="+mn-lt"/>
                <a:ea typeface="+mn-ea"/>
                <a:cs typeface="+mn-cs"/>
              </a:rPr>
              <a:t>This means that you do the right thing even when no one else is watching, when it isn’t easy, or when it might not be in your best interest. </a:t>
            </a:r>
          </a:p>
          <a:p>
            <a:pPr marL="685800" lvl="1" indent="-228600">
              <a:buFont typeface="+mj-lt"/>
              <a:buAutoNum type="arabicPeriod"/>
            </a:pPr>
            <a:r>
              <a:rPr lang="en-US" sz="1200" kern="1200" dirty="0">
                <a:solidFill>
                  <a:schemeClr val="tx1"/>
                </a:solidFill>
                <a:effectLst/>
                <a:latin typeface="+mn-lt"/>
                <a:ea typeface="+mn-ea"/>
                <a:cs typeface="+mn-cs"/>
              </a:rPr>
              <a:t>Example: </a:t>
            </a:r>
          </a:p>
          <a:p>
            <a:pPr marL="1143000" lvl="2" indent="-228600">
              <a:buFont typeface="+mj-lt"/>
              <a:buAutoNum type="alphaLcPeriod"/>
            </a:pPr>
            <a:r>
              <a:rPr lang="en-US" sz="1200" kern="1200" dirty="0">
                <a:solidFill>
                  <a:schemeClr val="tx1"/>
                </a:solidFill>
                <a:effectLst/>
                <a:latin typeface="+mn-lt"/>
                <a:ea typeface="+mn-ea"/>
                <a:cs typeface="+mn-cs"/>
              </a:rPr>
              <a:t>You typically receive $20 a night at your regular babysitting job.</a:t>
            </a:r>
          </a:p>
          <a:p>
            <a:pPr marL="1143000" lvl="2" indent="-228600">
              <a:buFont typeface="+mj-lt"/>
              <a:buAutoNum type="alphaLcPeriod"/>
            </a:pPr>
            <a:r>
              <a:rPr lang="en-US" sz="1200" kern="1200" dirty="0">
                <a:solidFill>
                  <a:schemeClr val="tx1"/>
                </a:solidFill>
                <a:effectLst/>
                <a:latin typeface="+mn-lt"/>
                <a:ea typeface="+mn-ea"/>
                <a:cs typeface="+mn-cs"/>
              </a:rPr>
              <a:t>What would you do if your employer accidentally handed you a $50 bill?</a:t>
            </a:r>
          </a:p>
          <a:p>
            <a:pPr marL="1143000" lvl="2" indent="-228600">
              <a:buFont typeface="+mj-lt"/>
              <a:buAutoNum type="alphaLcPeriod"/>
            </a:pPr>
            <a:r>
              <a:rPr lang="en-US" sz="1200" kern="1200" dirty="0">
                <a:solidFill>
                  <a:schemeClr val="tx1"/>
                </a:solidFill>
                <a:effectLst/>
                <a:latin typeface="+mn-lt"/>
                <a:ea typeface="+mn-ea"/>
                <a:cs typeface="+mn-cs"/>
              </a:rPr>
              <a:t>You could use the money, and it’s not like you stole it out of your employer’s wallet.</a:t>
            </a:r>
          </a:p>
          <a:p>
            <a:pPr marL="1143000" lvl="2" indent="-228600">
              <a:buFont typeface="+mj-lt"/>
              <a:buAutoNum type="alphaLcPeriod"/>
            </a:pPr>
            <a:r>
              <a:rPr lang="en-US" sz="1200" kern="1200" dirty="0">
                <a:solidFill>
                  <a:schemeClr val="tx1"/>
                </a:solidFill>
                <a:effectLst/>
                <a:latin typeface="+mn-lt"/>
                <a:ea typeface="+mn-ea"/>
                <a:cs typeface="+mn-cs"/>
              </a:rPr>
              <a:t>But is taking the money the right thing to do?</a:t>
            </a:r>
          </a:p>
          <a:p>
            <a:pPr marL="1143000" lvl="2" indent="-228600">
              <a:buFont typeface="+mj-lt"/>
              <a:buAutoNum type="alphaLcPeriod"/>
            </a:pPr>
            <a:r>
              <a:rPr lang="en-US" sz="1200" kern="1200" dirty="0">
                <a:solidFill>
                  <a:schemeClr val="tx1"/>
                </a:solidFill>
                <a:effectLst/>
                <a:latin typeface="+mn-lt"/>
                <a:ea typeface="+mn-ea"/>
                <a:cs typeface="+mn-cs"/>
              </a:rPr>
              <a:t>If you have integrity, you’ll be honest and let your employer know that s/he overpaid you.</a:t>
            </a:r>
          </a:p>
          <a:p>
            <a:pPr marL="685800" lvl="1" indent="-228600">
              <a:buFont typeface="+mj-lt"/>
              <a:buAutoNum type="arabicPeriod" startAt="4"/>
            </a:pPr>
            <a:r>
              <a:rPr lang="en-US" sz="1200" kern="1200" dirty="0">
                <a:solidFill>
                  <a:schemeClr val="tx1"/>
                </a:solidFill>
                <a:effectLst/>
                <a:latin typeface="+mn-lt"/>
                <a:ea typeface="+mn-ea"/>
                <a:cs typeface="+mn-cs"/>
              </a:rPr>
              <a:t>What if you’re scheduled to work, but you really want to spend the day hanging out with your best friend?</a:t>
            </a:r>
          </a:p>
          <a:p>
            <a:pPr marL="1143000" lvl="2" indent="-228600">
              <a:buFont typeface="+mj-lt"/>
              <a:buAutoNum type="alphaLcPeriod"/>
            </a:pPr>
            <a:r>
              <a:rPr lang="en-US" sz="1200" kern="1200" dirty="0">
                <a:solidFill>
                  <a:schemeClr val="tx1"/>
                </a:solidFill>
                <a:effectLst/>
                <a:latin typeface="+mn-lt"/>
                <a:ea typeface="+mn-ea"/>
                <a:cs typeface="+mn-cs"/>
              </a:rPr>
              <a:t>You might consider calling in sick so you can have the day off.</a:t>
            </a:r>
          </a:p>
          <a:p>
            <a:pPr marL="1143000" lvl="2" indent="-228600">
              <a:buFont typeface="+mj-lt"/>
              <a:buAutoNum type="alphaLcPeriod"/>
            </a:pPr>
            <a:r>
              <a:rPr lang="en-US" sz="1200" kern="1200" dirty="0">
                <a:solidFill>
                  <a:schemeClr val="tx1"/>
                </a:solidFill>
                <a:effectLst/>
                <a:latin typeface="+mn-lt"/>
                <a:ea typeface="+mn-ea"/>
                <a:cs typeface="+mn-cs"/>
              </a:rPr>
              <a:t>But, if you have integrity, you’ll be honest and honor your commitment to your job.</a:t>
            </a:r>
          </a:p>
          <a:p>
            <a:pPr marL="685800" lvl="1" indent="-228600">
              <a:buFont typeface="+mj-lt"/>
              <a:buAutoNum type="arabicPeriod" startAt="5"/>
            </a:pPr>
            <a:r>
              <a:rPr lang="en-US" sz="1200" kern="1200" dirty="0">
                <a:solidFill>
                  <a:schemeClr val="tx1"/>
                </a:solidFill>
                <a:effectLst/>
                <a:latin typeface="+mn-lt"/>
                <a:ea typeface="+mn-ea"/>
                <a:cs typeface="+mn-cs"/>
              </a:rPr>
              <a:t>Oprah Winfrey got to the heart of integrity when she said, “Real integrity is doing the right thing, knowing that nobody’s going to know whether you did it or not.”</a:t>
            </a:r>
          </a:p>
          <a:p>
            <a:pPr marL="685800" lvl="1" indent="-228600">
              <a:buFont typeface="+mj-lt"/>
              <a:buAutoNum type="arabicPeriod" startAt="5"/>
            </a:pPr>
            <a:r>
              <a:rPr lang="en-US" sz="1200" kern="1200" dirty="0">
                <a:solidFill>
                  <a:schemeClr val="tx1"/>
                </a:solidFill>
                <a:effectLst/>
                <a:latin typeface="+mn-lt"/>
                <a:ea typeface="+mn-ea"/>
                <a:cs typeface="+mn-cs"/>
              </a:rPr>
              <a:t>Your employer might never know you pocketed the extra money, and your boss might never know you were faking being sick, but your personal integrity will still suffer if you are dishonest.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Learn more about integrity and its role in the classroom from the video “Academic Integrity” by Stefanie </a:t>
            </a:r>
            <a:r>
              <a:rPr lang="en-US" sz="1200" i="1" kern="1200" dirty="0" err="1">
                <a:solidFill>
                  <a:schemeClr val="tx1"/>
                </a:solidFill>
                <a:effectLst/>
                <a:latin typeface="+mn-lt"/>
                <a:ea typeface="+mn-ea"/>
                <a:cs typeface="+mn-cs"/>
              </a:rPr>
              <a:t>Stauber</a:t>
            </a:r>
            <a:r>
              <a:rPr lang="en-US" sz="1200" i="1"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hlinkClick r:id="rId3"/>
              </a:rPr>
              <a:t>https://www.youtube.com/watch?v=2wvXEAO4Q44&amp;feature=youtu.be&amp;list=PL0LEcCrzCkHrF6i3W_aWQXZCTzzuGViE1</a:t>
            </a:r>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DISCUSSION #4: </a:t>
            </a:r>
            <a:r>
              <a:rPr lang="en-US" sz="1200" i="1" kern="1200" dirty="0">
                <a:solidFill>
                  <a:schemeClr val="tx1"/>
                </a:solidFill>
                <a:effectLst/>
                <a:latin typeface="+mn-lt"/>
                <a:ea typeface="+mn-ea"/>
                <a:cs typeface="+mn-cs"/>
              </a:rPr>
              <a:t>Ask students to discuss times they’ve acted with integrity.</a:t>
            </a:r>
          </a:p>
          <a:p>
            <a:endParaRPr lang="en-US" dirty="0"/>
          </a:p>
        </p:txBody>
      </p:sp>
      <p:sp>
        <p:nvSpPr>
          <p:cNvPr id="4" name="Slide Number Placeholder 3"/>
          <p:cNvSpPr>
            <a:spLocks noGrp="1"/>
          </p:cNvSpPr>
          <p:nvPr>
            <p:ph type="sldNum" sz="quarter" idx="5"/>
          </p:nvPr>
        </p:nvSpPr>
        <p:spPr/>
        <p:txBody>
          <a:bodyPr/>
          <a:lstStyle/>
          <a:p>
            <a:fld id="{18757ABF-568A-CA4B-A1DA-3FCDEB2C1654}" type="slidenum">
              <a:rPr lang="en-US" smtClean="0"/>
              <a:t>6</a:t>
            </a:fld>
            <a:endParaRPr lang="en-US"/>
          </a:p>
        </p:txBody>
      </p:sp>
    </p:spTree>
    <p:extLst>
      <p:ext uri="{BB962C8B-B14F-4D97-AF65-F5344CB8AC3E}">
        <p14:creationId xmlns:p14="http://schemas.microsoft.com/office/powerpoint/2010/main" val="159780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2"/>
            </a:pPr>
            <a:r>
              <a:rPr lang="en-US" sz="1200" b="0" kern="1200" dirty="0">
                <a:solidFill>
                  <a:schemeClr val="tx1"/>
                </a:solidFill>
                <a:effectLst/>
                <a:latin typeface="+mn-lt"/>
                <a:ea typeface="+mn-ea"/>
                <a:cs typeface="+mn-cs"/>
              </a:rPr>
              <a:t>Trust</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Behaving ethically means being trustworthy in all your relationships—with your teachers, coworkers, friends, and family members.</a:t>
            </a:r>
          </a:p>
          <a:p>
            <a:pPr marL="685800" lvl="1" indent="-228600">
              <a:buFont typeface="+mj-lt"/>
              <a:buAutoNum type="arabicPeriod"/>
            </a:pPr>
            <a:r>
              <a:rPr lang="en-US" sz="1200" kern="1200" dirty="0">
                <a:solidFill>
                  <a:schemeClr val="tx1"/>
                </a:solidFill>
                <a:effectLst/>
                <a:latin typeface="+mn-lt"/>
                <a:ea typeface="+mn-ea"/>
                <a:cs typeface="+mn-cs"/>
              </a:rPr>
              <a:t>This involves doing what you say you will do (no matter what!) and telling the truth. </a:t>
            </a:r>
          </a:p>
          <a:p>
            <a:pPr marL="685800" lvl="1" indent="-228600">
              <a:buFont typeface="+mj-lt"/>
              <a:buAutoNum type="arabicPeriod"/>
            </a:pPr>
            <a:r>
              <a:rPr lang="en-US" sz="1200" kern="1200" dirty="0">
                <a:solidFill>
                  <a:schemeClr val="tx1"/>
                </a:solidFill>
                <a:effectLst/>
                <a:latin typeface="+mn-lt"/>
                <a:ea typeface="+mn-ea"/>
                <a:cs typeface="+mn-cs"/>
              </a:rPr>
              <a:t>If you say you’ll work on Saturday night, you’ll show up for your shift.</a:t>
            </a:r>
          </a:p>
          <a:p>
            <a:pPr marL="685800" lvl="1" indent="-228600">
              <a:buFont typeface="+mj-lt"/>
              <a:buAutoNum type="arabicPeriod"/>
            </a:pPr>
            <a:r>
              <a:rPr lang="en-US" sz="1200" kern="1200" dirty="0">
                <a:solidFill>
                  <a:schemeClr val="tx1"/>
                </a:solidFill>
                <a:effectLst/>
                <a:latin typeface="+mn-lt"/>
                <a:ea typeface="+mn-ea"/>
                <a:cs typeface="+mn-cs"/>
              </a:rPr>
              <a:t>If your teacher gives you an extension on a paper, you’re sure to turn it in by the agreed-upon due date. </a:t>
            </a:r>
          </a:p>
          <a:p>
            <a:pPr marL="685800" lvl="1" indent="-228600">
              <a:buFont typeface="+mj-lt"/>
              <a:buAutoNum type="arabicPeriod"/>
            </a:pPr>
            <a:r>
              <a:rPr lang="en-US" sz="1200" kern="1200" dirty="0">
                <a:solidFill>
                  <a:schemeClr val="tx1"/>
                </a:solidFill>
                <a:effectLst/>
                <a:latin typeface="+mn-lt"/>
                <a:ea typeface="+mn-ea"/>
                <a:cs typeface="+mn-cs"/>
              </a:rPr>
              <a:t>And if you promise a friend you’ll attend her band’s show, you show up, even if another friend asks you to do something more fun that night. </a:t>
            </a:r>
          </a:p>
          <a:p>
            <a:pPr marL="685800" lvl="1" indent="-228600">
              <a:buFont typeface="+mj-lt"/>
              <a:buAutoNum type="arabicPeriod"/>
            </a:pPr>
            <a:r>
              <a:rPr lang="en-US" sz="1200" kern="1200" dirty="0">
                <a:solidFill>
                  <a:schemeClr val="tx1"/>
                </a:solidFill>
                <a:effectLst/>
                <a:latin typeface="+mn-lt"/>
                <a:ea typeface="+mn-ea"/>
                <a:cs typeface="+mn-cs"/>
              </a:rPr>
              <a:t>Keeping your word is a big part of building trust.</a:t>
            </a:r>
          </a:p>
          <a:p>
            <a:pPr marL="685800" lvl="1" indent="-228600">
              <a:buFont typeface="+mj-lt"/>
              <a:buAutoNum type="arabicPeriod"/>
            </a:pPr>
            <a:r>
              <a:rPr lang="en-US" sz="1200" kern="1200" dirty="0">
                <a:solidFill>
                  <a:schemeClr val="tx1"/>
                </a:solidFill>
                <a:effectLst/>
                <a:latin typeface="+mn-lt"/>
                <a:ea typeface="+mn-ea"/>
                <a:cs typeface="+mn-cs"/>
              </a:rPr>
              <a:t>Building trust also means not gossiping about your friends or coworkers.</a:t>
            </a:r>
          </a:p>
          <a:p>
            <a:pPr marL="685800" lvl="1" indent="-228600">
              <a:buFont typeface="+mj-lt"/>
              <a:buAutoNum type="arabicPeriod"/>
            </a:pPr>
            <a:r>
              <a:rPr lang="en-US" sz="1200" kern="1200" dirty="0">
                <a:solidFill>
                  <a:schemeClr val="tx1"/>
                </a:solidFill>
                <a:effectLst/>
                <a:latin typeface="+mn-lt"/>
                <a:ea typeface="+mn-ea"/>
                <a:cs typeface="+mn-cs"/>
              </a:rPr>
              <a:t>If a friend tells you something in confidence, you keep her/his secret instead of sharing it with the rest of your friends.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#5: </a:t>
            </a:r>
            <a:r>
              <a:rPr lang="en-US" sz="1200" i="1" kern="1200" dirty="0">
                <a:solidFill>
                  <a:schemeClr val="tx1"/>
                </a:solidFill>
                <a:effectLst/>
                <a:latin typeface="+mn-lt"/>
                <a:ea typeface="+mn-ea"/>
                <a:cs typeface="+mn-cs"/>
              </a:rPr>
              <a:t>Ask students to discuss what trustworthy behavior means to them.</a:t>
            </a:r>
          </a:p>
          <a:p>
            <a:endParaRPr lang="en-US" dirty="0"/>
          </a:p>
        </p:txBody>
      </p:sp>
      <p:sp>
        <p:nvSpPr>
          <p:cNvPr id="4" name="Slide Number Placeholder 3"/>
          <p:cNvSpPr>
            <a:spLocks noGrp="1"/>
          </p:cNvSpPr>
          <p:nvPr>
            <p:ph type="sldNum" sz="quarter" idx="5"/>
          </p:nvPr>
        </p:nvSpPr>
        <p:spPr/>
        <p:txBody>
          <a:bodyPr/>
          <a:lstStyle/>
          <a:p>
            <a:fld id="{18757ABF-568A-CA4B-A1DA-3FCDEB2C1654}" type="slidenum">
              <a:rPr lang="en-US" smtClean="0"/>
              <a:t>7</a:t>
            </a:fld>
            <a:endParaRPr lang="en-US"/>
          </a:p>
        </p:txBody>
      </p:sp>
    </p:spTree>
    <p:extLst>
      <p:ext uri="{BB962C8B-B14F-4D97-AF65-F5344CB8AC3E}">
        <p14:creationId xmlns:p14="http://schemas.microsoft.com/office/powerpoint/2010/main" val="409480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3"/>
            </a:pPr>
            <a:r>
              <a:rPr lang="en-US" sz="1200" kern="1200" dirty="0">
                <a:solidFill>
                  <a:schemeClr val="tx1"/>
                </a:solidFill>
                <a:effectLst/>
                <a:latin typeface="+mn-lt"/>
                <a:ea typeface="+mn-ea"/>
                <a:cs typeface="+mn-cs"/>
              </a:rPr>
              <a:t>Accountability</a:t>
            </a:r>
          </a:p>
          <a:p>
            <a:pPr marL="685800" lvl="1" indent="-228600">
              <a:buFont typeface="+mj-lt"/>
              <a:buAutoNum type="arabicPeriod"/>
            </a:pPr>
            <a:r>
              <a:rPr lang="en-US" sz="1200" kern="1200" dirty="0">
                <a:solidFill>
                  <a:schemeClr val="tx1"/>
                </a:solidFill>
                <a:effectLst/>
                <a:latin typeface="+mn-lt"/>
                <a:ea typeface="+mn-ea"/>
                <a:cs typeface="+mn-cs"/>
              </a:rPr>
              <a:t>People who are accountable for their actions accept responsibility for all their decisions.</a:t>
            </a:r>
          </a:p>
          <a:p>
            <a:pPr marL="685800" lvl="1" indent="-228600">
              <a:buFont typeface="+mj-lt"/>
              <a:buAutoNum type="arabicPeriod"/>
            </a:pPr>
            <a:r>
              <a:rPr lang="en-US" sz="1200" kern="1200" dirty="0">
                <a:solidFill>
                  <a:schemeClr val="tx1"/>
                </a:solidFill>
                <a:effectLst/>
                <a:latin typeface="+mn-lt"/>
                <a:ea typeface="+mn-ea"/>
                <a:cs typeface="+mn-cs"/>
              </a:rPr>
              <a:t>Just imagine what would happen if no one was accountable for her/his actions—you wouldn’t be able to count on anyone!</a:t>
            </a:r>
          </a:p>
          <a:p>
            <a:pPr marL="685800" lvl="1" indent="-228600">
              <a:buFont typeface="+mj-lt"/>
              <a:buAutoNum type="arabicPeriod"/>
            </a:pPr>
            <a:r>
              <a:rPr lang="en-US" sz="1200" kern="1200" dirty="0">
                <a:solidFill>
                  <a:schemeClr val="tx1"/>
                </a:solidFill>
                <a:effectLst/>
                <a:latin typeface="+mn-lt"/>
                <a:ea typeface="+mn-ea"/>
                <a:cs typeface="+mn-cs"/>
              </a:rPr>
              <a:t>Imagine that you have a basketball game tomorrow. It’s your responsibility to go to bed at a reasonable time instead of staying up until four in the morning.</a:t>
            </a:r>
          </a:p>
          <a:p>
            <a:pPr marL="685800" lvl="1" indent="-228600">
              <a:buFont typeface="+mj-lt"/>
              <a:buAutoNum type="arabicPeriod"/>
            </a:pPr>
            <a:r>
              <a:rPr lang="en-US" sz="1200" kern="1200" dirty="0">
                <a:solidFill>
                  <a:schemeClr val="tx1"/>
                </a:solidFill>
                <a:effectLst/>
                <a:latin typeface="+mn-lt"/>
                <a:ea typeface="+mn-ea"/>
                <a:cs typeface="+mn-cs"/>
              </a:rPr>
              <a:t>Taking accountability for your actions means making the right decision that will benefit your team members and help you perform to the best of your abilities.</a:t>
            </a:r>
          </a:p>
          <a:p>
            <a:pPr marL="685800" lvl="1" indent="-228600">
              <a:buFont typeface="+mj-lt"/>
              <a:buAutoNum type="arabicPeriod"/>
            </a:pPr>
            <a:r>
              <a:rPr lang="en-US" sz="1200" kern="1200" dirty="0">
                <a:solidFill>
                  <a:schemeClr val="tx1"/>
                </a:solidFill>
                <a:effectLst/>
                <a:latin typeface="+mn-lt"/>
                <a:ea typeface="+mn-ea"/>
                <a:cs typeface="+mn-cs"/>
              </a:rPr>
              <a:t>Accountable people also accept blame when they don’t live up to their promises.</a:t>
            </a:r>
          </a:p>
          <a:p>
            <a:pPr marL="685800" lvl="1" indent="-228600">
              <a:buFont typeface="+mj-lt"/>
              <a:buAutoNum type="arabicPeriod"/>
            </a:pPr>
            <a:r>
              <a:rPr lang="en-US" sz="1200" kern="1200" dirty="0">
                <a:solidFill>
                  <a:schemeClr val="tx1"/>
                </a:solidFill>
                <a:effectLst/>
                <a:latin typeface="+mn-lt"/>
                <a:ea typeface="+mn-ea"/>
                <a:cs typeface="+mn-cs"/>
              </a:rPr>
              <a:t>If you do stay up late and perform poorly in your game because you’re too tired, you’ll accept accountability for your mistake and apologize to your teammates.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You can read more about accountability—and how it relates to responsibility—in the article “What It Means To Be Responsible and Accountable in the Workplace” by Laurie Brenner: </a:t>
            </a:r>
            <a:r>
              <a:rPr lang="en-US" sz="1200" i="1" u="sng" kern="1200" dirty="0">
                <a:solidFill>
                  <a:schemeClr val="tx1"/>
                </a:solidFill>
                <a:effectLst/>
                <a:latin typeface="+mn-lt"/>
                <a:ea typeface="+mn-ea"/>
                <a:cs typeface="+mn-cs"/>
                <a:hlinkClick r:id="rId3"/>
              </a:rPr>
              <a:t>http://woman.thenest.com/means-responsible-accountable-workplace-11051.html</a:t>
            </a:r>
            <a:r>
              <a:rPr lang="en-US" sz="1200" i="1"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DISCUSSION #6: </a:t>
            </a:r>
            <a:r>
              <a:rPr lang="en-US" sz="1200" i="1" kern="1200" dirty="0">
                <a:solidFill>
                  <a:schemeClr val="tx1"/>
                </a:solidFill>
                <a:effectLst/>
                <a:latin typeface="+mn-lt"/>
                <a:ea typeface="+mn-ea"/>
                <a:cs typeface="+mn-cs"/>
              </a:rPr>
              <a:t>Ask students to name some accountable people they know. How do they display ethical behavior?</a:t>
            </a:r>
          </a:p>
          <a:p>
            <a:endParaRPr lang="en-US" dirty="0"/>
          </a:p>
        </p:txBody>
      </p:sp>
      <p:sp>
        <p:nvSpPr>
          <p:cNvPr id="4" name="Slide Number Placeholder 3"/>
          <p:cNvSpPr>
            <a:spLocks noGrp="1"/>
          </p:cNvSpPr>
          <p:nvPr>
            <p:ph type="sldNum" sz="quarter" idx="5"/>
          </p:nvPr>
        </p:nvSpPr>
        <p:spPr/>
        <p:txBody>
          <a:bodyPr/>
          <a:lstStyle/>
          <a:p>
            <a:fld id="{18757ABF-568A-CA4B-A1DA-3FCDEB2C1654}" type="slidenum">
              <a:rPr lang="en-US" smtClean="0"/>
              <a:t>8</a:t>
            </a:fld>
            <a:endParaRPr lang="en-US"/>
          </a:p>
        </p:txBody>
      </p:sp>
    </p:spTree>
    <p:extLst>
      <p:ext uri="{BB962C8B-B14F-4D97-AF65-F5344CB8AC3E}">
        <p14:creationId xmlns:p14="http://schemas.microsoft.com/office/powerpoint/2010/main" val="14583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4"/>
            </a:pPr>
            <a:r>
              <a:rPr lang="en-US" sz="1200" kern="1200" dirty="0">
                <a:solidFill>
                  <a:schemeClr val="tx1"/>
                </a:solidFill>
                <a:effectLst/>
                <a:latin typeface="+mn-lt"/>
                <a:ea typeface="+mn-ea"/>
                <a:cs typeface="+mn-cs"/>
              </a:rPr>
              <a:t>Transparency</a:t>
            </a:r>
          </a:p>
          <a:p>
            <a:pPr marL="685800" lvl="1" indent="-228600">
              <a:buFont typeface="+mj-lt"/>
              <a:buAutoNum type="arabicPeriod"/>
            </a:pPr>
            <a:r>
              <a:rPr lang="en-US" sz="1200" kern="1200" dirty="0">
                <a:solidFill>
                  <a:schemeClr val="tx1"/>
                </a:solidFill>
                <a:effectLst/>
                <a:latin typeface="+mn-lt"/>
                <a:ea typeface="+mn-ea"/>
                <a:cs typeface="+mn-cs"/>
              </a:rPr>
              <a:t>Transparency means being truthful when you communicate.  </a:t>
            </a:r>
          </a:p>
          <a:p>
            <a:pPr marL="1143000" lvl="2" indent="-228600">
              <a:buFont typeface="+mj-lt"/>
              <a:buAutoNum type="alphaLcPeriod"/>
            </a:pPr>
            <a:r>
              <a:rPr lang="en-US" sz="1200" kern="1200" dirty="0">
                <a:solidFill>
                  <a:schemeClr val="tx1"/>
                </a:solidFill>
                <a:effectLst/>
                <a:latin typeface="+mn-lt"/>
                <a:ea typeface="+mn-ea"/>
                <a:cs typeface="+mn-cs"/>
              </a:rPr>
              <a:t>This is more than just avoiding lies (although that’s important, too!).</a:t>
            </a:r>
          </a:p>
          <a:p>
            <a:pPr marL="1143000" lvl="2" indent="-228600">
              <a:buFont typeface="+mj-lt"/>
              <a:buAutoNum type="alphaLcPeriod"/>
            </a:pPr>
            <a:r>
              <a:rPr lang="en-US" sz="1200" kern="1200" dirty="0">
                <a:solidFill>
                  <a:schemeClr val="tx1"/>
                </a:solidFill>
                <a:effectLst/>
                <a:latin typeface="+mn-lt"/>
                <a:ea typeface="+mn-ea"/>
                <a:cs typeface="+mn-cs"/>
              </a:rPr>
              <a:t>It also involves speaking up about your feelings and communicating openly, even when it’s difficult.</a:t>
            </a:r>
          </a:p>
          <a:p>
            <a:pPr marL="685800" lvl="1" indent="-228600">
              <a:buFont typeface="+mj-lt"/>
              <a:buAutoNum type="arabicPeriod" startAt="2"/>
            </a:pPr>
            <a:r>
              <a:rPr lang="en-US" sz="1200" kern="1200" dirty="0">
                <a:solidFill>
                  <a:schemeClr val="tx1"/>
                </a:solidFill>
                <a:effectLst/>
                <a:latin typeface="+mn-lt"/>
                <a:ea typeface="+mn-ea"/>
                <a:cs typeface="+mn-cs"/>
              </a:rPr>
              <a:t>Example: If you’re working on a group project and you know you’re running behind on your portion of the work, it’s not ethical to hide that from your group members. </a:t>
            </a:r>
          </a:p>
          <a:p>
            <a:pPr marL="685800" lvl="1" indent="-228600">
              <a:buFont typeface="+mj-lt"/>
              <a:buAutoNum type="arabicPeriod" startAt="2"/>
            </a:pPr>
            <a:r>
              <a:rPr lang="en-US" sz="1200" kern="1200" dirty="0">
                <a:solidFill>
                  <a:schemeClr val="tx1"/>
                </a:solidFill>
                <a:effectLst/>
                <a:latin typeface="+mn-lt"/>
                <a:ea typeface="+mn-ea"/>
                <a:cs typeface="+mn-cs"/>
              </a:rPr>
              <a:t>Transparency also means not spinning your accomplishments to be something they’re not.</a:t>
            </a:r>
          </a:p>
          <a:p>
            <a:pPr marL="685800" lvl="1" indent="-228600">
              <a:buFont typeface="+mj-lt"/>
              <a:buAutoNum type="arabicPeriod" startAt="2"/>
            </a:pPr>
            <a:r>
              <a:rPr lang="en-US" sz="1200" kern="1200" dirty="0">
                <a:solidFill>
                  <a:schemeClr val="tx1"/>
                </a:solidFill>
                <a:effectLst/>
                <a:latin typeface="+mn-lt"/>
                <a:ea typeface="+mn-ea"/>
                <a:cs typeface="+mn-cs"/>
              </a:rPr>
              <a:t>It might seem like just a little white lie to make up experience on your résumé, but that’s not being transparent to your potential employer. </a:t>
            </a:r>
          </a:p>
          <a:p>
            <a:pPr marL="685800" lvl="1" indent="-228600">
              <a:buFont typeface="+mj-lt"/>
              <a:buAutoNum type="arabicPeriod" startAt="2"/>
            </a:pPr>
            <a:r>
              <a:rPr lang="en-US" sz="1200" kern="1200" dirty="0">
                <a:solidFill>
                  <a:schemeClr val="tx1"/>
                </a:solidFill>
                <a:effectLst/>
                <a:latin typeface="+mn-lt"/>
                <a:ea typeface="+mn-ea"/>
                <a:cs typeface="+mn-cs"/>
              </a:rPr>
              <a:t>And if a teacher congratulates you on your latest group project, it’s not transparent to take all the credit without pointing out your group members’ contributions.</a:t>
            </a:r>
          </a:p>
          <a:p>
            <a:pPr marL="685800" lvl="1" indent="-228600">
              <a:buFont typeface="+mj-lt"/>
              <a:buAutoNum type="arabicPeriod" startAt="2"/>
            </a:pPr>
            <a:r>
              <a:rPr lang="en-US" sz="1200" kern="1200" dirty="0">
                <a:solidFill>
                  <a:schemeClr val="tx1"/>
                </a:solidFill>
                <a:effectLst/>
                <a:latin typeface="+mn-lt"/>
                <a:ea typeface="+mn-ea"/>
                <a:cs typeface="+mn-cs"/>
              </a:rPr>
              <a:t>Remember, being transparent isn’t just about you—it also involves encouraging others to be open and honest.</a:t>
            </a:r>
          </a:p>
          <a:p>
            <a:pPr marL="685800" lvl="1" indent="-228600">
              <a:buFont typeface="+mj-lt"/>
              <a:buAutoNum type="arabicPeriod" startAt="2"/>
            </a:pPr>
            <a:r>
              <a:rPr lang="en-US" sz="1200" kern="1200" dirty="0">
                <a:solidFill>
                  <a:schemeClr val="tx1"/>
                </a:solidFill>
                <a:effectLst/>
                <a:latin typeface="+mn-lt"/>
                <a:ea typeface="+mn-ea"/>
                <a:cs typeface="+mn-cs"/>
              </a:rPr>
              <a:t>If you know a classmate is having a hard time with your group project, encourage him/her to share his/her struggles with you.</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#7: </a:t>
            </a:r>
            <a:r>
              <a:rPr lang="en-US" sz="1200" i="1" kern="1200" dirty="0">
                <a:solidFill>
                  <a:schemeClr val="tx1"/>
                </a:solidFill>
                <a:effectLst/>
                <a:latin typeface="+mn-lt"/>
                <a:ea typeface="+mn-ea"/>
                <a:cs typeface="+mn-cs"/>
              </a:rPr>
              <a:t>Ask students to name some consequences of not being transparent.</a:t>
            </a:r>
          </a:p>
          <a:p>
            <a:endParaRPr lang="en-US" dirty="0"/>
          </a:p>
        </p:txBody>
      </p:sp>
      <p:sp>
        <p:nvSpPr>
          <p:cNvPr id="4" name="Slide Number Placeholder 3"/>
          <p:cNvSpPr>
            <a:spLocks noGrp="1"/>
          </p:cNvSpPr>
          <p:nvPr>
            <p:ph type="sldNum" sz="quarter" idx="5"/>
          </p:nvPr>
        </p:nvSpPr>
        <p:spPr/>
        <p:txBody>
          <a:bodyPr/>
          <a:lstStyle/>
          <a:p>
            <a:fld id="{18757ABF-568A-CA4B-A1DA-3FCDEB2C1654}" type="slidenum">
              <a:rPr lang="en-US" smtClean="0"/>
              <a:t>9</a:t>
            </a:fld>
            <a:endParaRPr lang="en-US"/>
          </a:p>
        </p:txBody>
      </p:sp>
    </p:spTree>
    <p:extLst>
      <p:ext uri="{BB962C8B-B14F-4D97-AF65-F5344CB8AC3E}">
        <p14:creationId xmlns:p14="http://schemas.microsoft.com/office/powerpoint/2010/main" val="223828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5"/>
            </a:pPr>
            <a:r>
              <a:rPr lang="en-US" sz="1200" kern="1200" dirty="0">
                <a:solidFill>
                  <a:schemeClr val="tx1"/>
                </a:solidFill>
                <a:effectLst/>
                <a:latin typeface="+mn-lt"/>
                <a:ea typeface="+mn-ea"/>
                <a:cs typeface="+mn-cs"/>
              </a:rPr>
              <a:t>Fairness</a:t>
            </a:r>
          </a:p>
          <a:p>
            <a:pPr marL="685800" lvl="1" indent="-228600">
              <a:buFont typeface="+mj-lt"/>
              <a:buAutoNum type="arabicPeriod"/>
            </a:pPr>
            <a:r>
              <a:rPr lang="en-US" sz="1200" kern="1200" dirty="0">
                <a:solidFill>
                  <a:schemeClr val="tx1"/>
                </a:solidFill>
                <a:effectLst/>
                <a:latin typeface="+mn-lt"/>
                <a:ea typeface="+mn-ea"/>
                <a:cs typeface="+mn-cs"/>
              </a:rPr>
              <a:t>Your kindergarten teacher may have told you about the Golden Rule: Do unto others as you would have others do unto you.</a:t>
            </a:r>
          </a:p>
          <a:p>
            <a:pPr marL="685800" lvl="1" indent="-228600">
              <a:buFont typeface="+mj-lt"/>
              <a:buAutoNum type="arabicPeriod"/>
            </a:pPr>
            <a:r>
              <a:rPr lang="en-US" sz="1200" kern="1200" dirty="0">
                <a:solidFill>
                  <a:schemeClr val="tx1"/>
                </a:solidFill>
                <a:effectLst/>
                <a:latin typeface="+mn-lt"/>
                <a:ea typeface="+mn-ea"/>
                <a:cs typeface="+mn-cs"/>
              </a:rPr>
              <a:t>Essentially, this is what fairness means—treating others the way you’d like to be treated.</a:t>
            </a:r>
          </a:p>
          <a:p>
            <a:pPr marL="685800" lvl="1" indent="-228600">
              <a:buFont typeface="+mj-lt"/>
              <a:buAutoNum type="arabicPeriod"/>
            </a:pPr>
            <a:r>
              <a:rPr lang="en-US" sz="1200" kern="1200" dirty="0">
                <a:solidFill>
                  <a:schemeClr val="tx1"/>
                </a:solidFill>
                <a:effectLst/>
                <a:latin typeface="+mn-lt"/>
                <a:ea typeface="+mn-ea"/>
                <a:cs typeface="+mn-cs"/>
              </a:rPr>
              <a:t>Fairness means creating relationships that are equal.</a:t>
            </a:r>
          </a:p>
          <a:p>
            <a:pPr marL="685800" lvl="1" indent="-228600">
              <a:buFont typeface="+mj-lt"/>
              <a:buAutoNum type="arabicPeriod"/>
            </a:pPr>
            <a:r>
              <a:rPr lang="en-US" sz="1200" kern="1200" dirty="0">
                <a:solidFill>
                  <a:schemeClr val="tx1"/>
                </a:solidFill>
                <a:effectLst/>
                <a:latin typeface="+mn-lt"/>
                <a:ea typeface="+mn-ea"/>
                <a:cs typeface="+mn-cs"/>
              </a:rPr>
              <a:t>Fair people don’t take advantage of their classmates by trying to cheat off them or giving them more work in a group project.</a:t>
            </a:r>
          </a:p>
          <a:p>
            <a:pPr marL="685800" lvl="1" indent="-228600">
              <a:buFont typeface="+mj-lt"/>
              <a:buAutoNum type="arabicPeriod"/>
            </a:pPr>
            <a:r>
              <a:rPr lang="en-US" sz="1200" kern="1200" dirty="0">
                <a:solidFill>
                  <a:schemeClr val="tx1"/>
                </a:solidFill>
                <a:effectLst/>
                <a:latin typeface="+mn-lt"/>
                <a:ea typeface="+mn-ea"/>
                <a:cs typeface="+mn-cs"/>
              </a:rPr>
              <a:t>And if an ethical person brought cookies in to share with the class, s/he wouldn’t give more to his/her best friends and skip over the people s/he didn’t like. S/He would share with everyone because that’s what’s fair.</a:t>
            </a:r>
          </a:p>
          <a:p>
            <a:pPr marL="685800" lvl="1" indent="-228600">
              <a:buFont typeface="+mj-lt"/>
              <a:buAutoNum type="arabicPeriod"/>
            </a:pPr>
            <a:r>
              <a:rPr lang="en-US" sz="1200" kern="1200" dirty="0">
                <a:solidFill>
                  <a:schemeClr val="tx1"/>
                </a:solidFill>
                <a:effectLst/>
                <a:latin typeface="+mn-lt"/>
                <a:ea typeface="+mn-ea"/>
                <a:cs typeface="+mn-cs"/>
              </a:rPr>
              <a:t>Fairness also means sticking up for people who are being treated unfairly.</a:t>
            </a:r>
          </a:p>
          <a:p>
            <a:pPr marL="685800" lvl="1" indent="-228600">
              <a:buFont typeface="+mj-lt"/>
              <a:buAutoNum type="arabicPeriod"/>
            </a:pPr>
            <a:r>
              <a:rPr lang="en-US" sz="1200" kern="1200" dirty="0">
                <a:solidFill>
                  <a:schemeClr val="tx1"/>
                </a:solidFill>
                <a:effectLst/>
                <a:latin typeface="+mn-lt"/>
                <a:ea typeface="+mn-ea"/>
                <a:cs typeface="+mn-cs"/>
              </a:rPr>
              <a:t>If you see a coworker taking advantage of another coworker, speaking up is the ethical thing to do. </a:t>
            </a:r>
          </a:p>
          <a:p>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#8: </a:t>
            </a:r>
            <a:r>
              <a:rPr lang="en-US" sz="1200" i="1" kern="1200" dirty="0">
                <a:solidFill>
                  <a:schemeClr val="tx1"/>
                </a:solidFill>
                <a:effectLst/>
                <a:latin typeface="+mn-lt"/>
                <a:ea typeface="+mn-ea"/>
                <a:cs typeface="+mn-cs"/>
              </a:rPr>
              <a:t>Ask students to name other examples of fair behavior.</a:t>
            </a:r>
          </a:p>
          <a:p>
            <a:endParaRPr lang="en-US" dirty="0"/>
          </a:p>
        </p:txBody>
      </p:sp>
      <p:sp>
        <p:nvSpPr>
          <p:cNvPr id="4" name="Slide Number Placeholder 3"/>
          <p:cNvSpPr>
            <a:spLocks noGrp="1"/>
          </p:cNvSpPr>
          <p:nvPr>
            <p:ph type="sldNum" sz="quarter" idx="5"/>
          </p:nvPr>
        </p:nvSpPr>
        <p:spPr/>
        <p:txBody>
          <a:bodyPr/>
          <a:lstStyle/>
          <a:p>
            <a:fld id="{18757ABF-568A-CA4B-A1DA-3FCDEB2C1654}" type="slidenum">
              <a:rPr lang="en-US" smtClean="0"/>
              <a:t>10</a:t>
            </a:fld>
            <a:endParaRPr lang="en-US"/>
          </a:p>
        </p:txBody>
      </p:sp>
    </p:spTree>
    <p:extLst>
      <p:ext uri="{BB962C8B-B14F-4D97-AF65-F5344CB8AC3E}">
        <p14:creationId xmlns:p14="http://schemas.microsoft.com/office/powerpoint/2010/main" val="4173964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6"/>
            </a:pPr>
            <a:r>
              <a:rPr lang="en-US" sz="1200" kern="1200" dirty="0">
                <a:solidFill>
                  <a:schemeClr val="tx1"/>
                </a:solidFill>
                <a:effectLst/>
                <a:latin typeface="+mn-lt"/>
                <a:ea typeface="+mn-ea"/>
                <a:cs typeface="+mn-cs"/>
              </a:rPr>
              <a:t>Respect</a:t>
            </a:r>
          </a:p>
          <a:p>
            <a:pPr marL="685800" lvl="1" indent="-228600">
              <a:buFont typeface="+mj-lt"/>
              <a:buAutoNum type="arabicPeriod"/>
            </a:pPr>
            <a:r>
              <a:rPr lang="en-US" sz="1200" kern="1200" dirty="0">
                <a:solidFill>
                  <a:schemeClr val="tx1"/>
                </a:solidFill>
                <a:effectLst/>
                <a:latin typeface="+mn-lt"/>
                <a:ea typeface="+mn-ea"/>
                <a:cs typeface="+mn-cs"/>
              </a:rPr>
              <a:t>Ethical people always honor the rights, freedoms, views, and property of others.</a:t>
            </a:r>
          </a:p>
          <a:p>
            <a:pPr marL="685800" lvl="1" indent="-228600">
              <a:buFont typeface="+mj-lt"/>
              <a:buAutoNum type="arabicPeriod"/>
            </a:pPr>
            <a:r>
              <a:rPr lang="en-US" sz="1200" kern="1200" dirty="0">
                <a:solidFill>
                  <a:schemeClr val="tx1"/>
                </a:solidFill>
                <a:effectLst/>
                <a:latin typeface="+mn-lt"/>
                <a:ea typeface="+mn-ea"/>
                <a:cs typeface="+mn-cs"/>
              </a:rPr>
              <a:t>In other words, they’re respectful.</a:t>
            </a:r>
          </a:p>
          <a:p>
            <a:pPr marL="685800" lvl="1" indent="-228600">
              <a:buFont typeface="+mj-lt"/>
              <a:buAutoNum type="arabicPeriod"/>
            </a:pPr>
            <a:r>
              <a:rPr lang="en-US" sz="1200" kern="1200" dirty="0">
                <a:solidFill>
                  <a:schemeClr val="tx1"/>
                </a:solidFill>
                <a:effectLst/>
                <a:latin typeface="+mn-lt"/>
                <a:ea typeface="+mn-ea"/>
                <a:cs typeface="+mn-cs"/>
              </a:rPr>
              <a:t>Ethical people respect other people’s opinions. They don’t start an argument or insult someone just because they don’t agree.</a:t>
            </a:r>
          </a:p>
          <a:p>
            <a:pPr marL="685800" lvl="1" indent="-228600">
              <a:buFont typeface="+mj-lt"/>
              <a:buAutoNum type="arabicPeriod"/>
            </a:pPr>
            <a:r>
              <a:rPr lang="en-US" sz="1200" kern="1200" dirty="0">
                <a:solidFill>
                  <a:schemeClr val="tx1"/>
                </a:solidFill>
                <a:effectLst/>
                <a:latin typeface="+mn-lt"/>
                <a:ea typeface="+mn-ea"/>
                <a:cs typeface="+mn-cs"/>
              </a:rPr>
              <a:t>Showing respect means listening to others when they speak, not interrupting, and using basic manners (such as being polite, saying “please” and “thank you,” and maintaining proper eye contact).</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The article “How To Demonstrate Respect in the Workplace” by Susan M. Heathfield details several ways you can show respect for coworkers: </a:t>
            </a:r>
            <a:r>
              <a:rPr lang="en-US" sz="1200" i="1" u="sng" kern="1200" dirty="0">
                <a:solidFill>
                  <a:schemeClr val="tx1"/>
                </a:solidFill>
                <a:effectLst/>
                <a:latin typeface="+mn-lt"/>
                <a:ea typeface="+mn-ea"/>
                <a:cs typeface="+mn-cs"/>
                <a:hlinkClick r:id="rId3"/>
              </a:rPr>
              <a:t>https://www.thebalancecareers.com/how-to-demonstrate-respect-in-the-workplace-1919376</a:t>
            </a:r>
            <a:r>
              <a:rPr lang="en-US" sz="1200" i="1" kern="1200" dirty="0">
                <a:solidFill>
                  <a:schemeClr val="tx1"/>
                </a:solidFill>
                <a:effectLst/>
                <a:latin typeface="+mn-lt"/>
                <a:ea typeface="+mn-ea"/>
                <a:cs typeface="+mn-cs"/>
              </a:rPr>
              <a:t>. You can also use most of these tips at school or at home.</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This article by Greg Toppo, “Respect at School in Decline, Survey Shows,” explains that many people feel students, teachers, and parents aren’t respectful of each other: </a:t>
            </a:r>
            <a:r>
              <a:rPr lang="en-US" sz="1200" i="1" u="sng" kern="1200" dirty="0">
                <a:solidFill>
                  <a:schemeClr val="tx1"/>
                </a:solidFill>
                <a:effectLst/>
                <a:latin typeface="+mn-lt"/>
                <a:ea typeface="+mn-ea"/>
                <a:cs typeface="+mn-cs"/>
                <a:hlinkClick r:id="rId4"/>
              </a:rPr>
              <a:t>http://www.usatoday.com/story/news/nation/2014/</a:t>
            </a:r>
            <a:br>
              <a:rPr lang="en-US" sz="1200" i="1" u="sng" kern="1200" dirty="0">
                <a:solidFill>
                  <a:schemeClr val="tx1"/>
                </a:solidFill>
                <a:effectLst/>
                <a:latin typeface="+mn-lt"/>
                <a:ea typeface="+mn-ea"/>
                <a:cs typeface="+mn-cs"/>
                <a:hlinkClick r:id="rId4"/>
              </a:rPr>
            </a:br>
            <a:r>
              <a:rPr lang="en-US" sz="1200" i="1" u="sng" kern="1200" dirty="0">
                <a:solidFill>
                  <a:schemeClr val="tx1"/>
                </a:solidFill>
                <a:effectLst/>
                <a:latin typeface="+mn-lt"/>
                <a:ea typeface="+mn-ea"/>
                <a:cs typeface="+mn-cs"/>
                <a:hlinkClick r:id="rId4"/>
              </a:rPr>
              <a:t>01/23/respect-schools-teachers-parents-students/4789283/</a:t>
            </a:r>
            <a:r>
              <a:rPr lang="en-US" sz="1200" i="1" kern="1200" dirty="0">
                <a:solidFill>
                  <a:schemeClr val="tx1"/>
                </a:solidFill>
                <a:effectLst/>
                <a:latin typeface="+mn-lt"/>
                <a:ea typeface="+mn-ea"/>
                <a:cs typeface="+mn-cs"/>
              </a:rPr>
              <a:t>. What do you think? Have things changed since 2014, when the article was written? If respect is in decline, what do you think this means for the state of ethical behavior?</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DISCUSSION #9: </a:t>
            </a:r>
            <a:r>
              <a:rPr lang="en-US" sz="1200" i="1" kern="1200" dirty="0">
                <a:solidFill>
                  <a:schemeClr val="tx1"/>
                </a:solidFill>
                <a:effectLst/>
                <a:latin typeface="+mn-lt"/>
                <a:ea typeface="+mn-ea"/>
                <a:cs typeface="+mn-cs"/>
              </a:rPr>
              <a:t>Ask students to discuss times they’ve been respectful in the past.</a:t>
            </a:r>
          </a:p>
          <a:p>
            <a:endParaRPr lang="en-US" dirty="0"/>
          </a:p>
        </p:txBody>
      </p:sp>
      <p:sp>
        <p:nvSpPr>
          <p:cNvPr id="4" name="Slide Number Placeholder 3"/>
          <p:cNvSpPr>
            <a:spLocks noGrp="1"/>
          </p:cNvSpPr>
          <p:nvPr>
            <p:ph type="sldNum" sz="quarter" idx="5"/>
          </p:nvPr>
        </p:nvSpPr>
        <p:spPr/>
        <p:txBody>
          <a:bodyPr/>
          <a:lstStyle/>
          <a:p>
            <a:fld id="{18757ABF-568A-CA4B-A1DA-3FCDEB2C1654}" type="slidenum">
              <a:rPr lang="en-US" smtClean="0"/>
              <a:t>11</a:t>
            </a:fld>
            <a:endParaRPr lang="en-US"/>
          </a:p>
        </p:txBody>
      </p:sp>
    </p:spTree>
    <p:extLst>
      <p:ext uri="{BB962C8B-B14F-4D97-AF65-F5344CB8AC3E}">
        <p14:creationId xmlns:p14="http://schemas.microsoft.com/office/powerpoint/2010/main" val="8764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D148-68F4-9140-95A9-7D7EE5940A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86DB40-8A9B-4A46-889F-F6A644347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825749-D790-B140-92C7-0D395974E304}"/>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A214C366-5E75-114F-8EA8-B3985EECC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AE125-C466-BE45-9F01-0E989C81807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04356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A488-CB15-4B45-A655-65016563D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AB32D1-45B2-8D46-91F8-9F07960635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561B7-7B5D-D947-BF07-8943297CB51A}"/>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D2629EF9-A1F7-534C-974D-62FCBF5FF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3B111-68C7-FC44-94C6-A7E48872E341}"/>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29075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54AB6-7334-7E4B-B361-4367F9590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0013BB-C9A1-B240-900D-A5C08BFE7A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4AE1E-46E5-6B45-A45E-E920C190124C}"/>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0919DC26-4C3B-9B46-AC9B-A67AEB90B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61D02-EE60-1B43-B5ED-714408260F03}"/>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36817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0006-7C95-BC46-B347-4E20E4FBD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7221E-B848-CD4A-A629-1130E5435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BCAAC-8F6D-1D45-8B88-923C470AE919}"/>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B60DD0FF-F2FC-8849-8027-0720B3E49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9419F-D90E-FC43-BD84-8E873ED01FB8}"/>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49118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47C3-7183-114E-B103-58EFF58CDA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4469D-914B-9542-A959-1442370127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F65713-D535-7B4E-9F8C-1FCB97C4017B}"/>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D9887F1F-978C-5F4A-8D41-42991E1CE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3C5C-45EA-884C-915D-252C81C37FBE}"/>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57116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A4D6-53C6-FF4C-ACD2-4A9A2EBAE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78EED-5226-FA4B-923B-B04761A3FF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15053-68F1-DF48-9692-D24DB8BF84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3921FA-4E82-C848-8F74-8E218040F015}"/>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6" name="Footer Placeholder 5">
            <a:extLst>
              <a:ext uri="{FF2B5EF4-FFF2-40B4-BE49-F238E27FC236}">
                <a16:creationId xmlns:a16="http://schemas.microsoft.com/office/drawing/2014/main" id="{062A8C74-BBBF-4245-9C28-AA20FC354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8A7EC-A923-1749-A2EB-13E8FC85B3D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19074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9037-F020-FB4E-989C-7272A5268A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E694F-6043-EC48-8F0F-74A29F16A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A40CAD-7E76-E84F-8CAC-723580F0C9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70E54-893F-BD4C-9891-69493C7EE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3BF3EA-893C-B844-B2D2-C962E0F8BB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156868-FF2A-0643-8EE4-231AC3469B37}"/>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8" name="Footer Placeholder 7">
            <a:extLst>
              <a:ext uri="{FF2B5EF4-FFF2-40B4-BE49-F238E27FC236}">
                <a16:creationId xmlns:a16="http://schemas.microsoft.com/office/drawing/2014/main" id="{73681614-78C0-1541-BC0D-5207FF295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2053-48FD-D547-9D8D-8456DD056472}"/>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97446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6558-E343-0442-A4CE-D694104CD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1831CD-D4FB-B14E-A612-3D1E9F5C0054}"/>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4" name="Footer Placeholder 3">
            <a:extLst>
              <a:ext uri="{FF2B5EF4-FFF2-40B4-BE49-F238E27FC236}">
                <a16:creationId xmlns:a16="http://schemas.microsoft.com/office/drawing/2014/main" id="{3F36B885-2448-1541-A10A-A31E93677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7E4F0C-D89A-7A44-9EC1-590309D53B70}"/>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36336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FBB4B-9B19-4F4B-9E39-B98CAF237D1C}"/>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3" name="Footer Placeholder 2">
            <a:extLst>
              <a:ext uri="{FF2B5EF4-FFF2-40B4-BE49-F238E27FC236}">
                <a16:creationId xmlns:a16="http://schemas.microsoft.com/office/drawing/2014/main" id="{A617C1E6-F4D1-3445-8172-17A2AC4BE6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ABE8F6-9629-E749-8FD2-406ECF3298DB}"/>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0688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3B9C-55B7-8644-A5E7-FAF55A172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F20B16-E784-4A45-A6DF-D6B14A93A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416DA-4BF6-5245-9005-76D67B7E1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ED32C6-3729-4943-94D0-C5063AA380AC}"/>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6" name="Footer Placeholder 5">
            <a:extLst>
              <a:ext uri="{FF2B5EF4-FFF2-40B4-BE49-F238E27FC236}">
                <a16:creationId xmlns:a16="http://schemas.microsoft.com/office/drawing/2014/main" id="{60A667DD-A3F0-AF49-868A-17B972EA6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6363C-3150-3649-AB15-1718DE92804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8280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E5BC-DFE1-A54E-B379-1DACBD49F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47B505-6074-0A42-BDE0-561D36606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7F8EB0-53A4-9C41-B45C-AB01B7C2B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EC8E86-ACE9-5B4E-97D2-05AC0B7C651D}"/>
              </a:ext>
            </a:extLst>
          </p:cNvPr>
          <p:cNvSpPr>
            <a:spLocks noGrp="1"/>
          </p:cNvSpPr>
          <p:nvPr>
            <p:ph type="dt" sz="half" idx="10"/>
          </p:nvPr>
        </p:nvSpPr>
        <p:spPr/>
        <p:txBody>
          <a:bodyPr/>
          <a:lstStyle/>
          <a:p>
            <a:fld id="{011CAD58-587F-4F4D-8E88-3F5F08C94CD7}" type="datetimeFigureOut">
              <a:rPr lang="en-US" smtClean="0"/>
              <a:t>1/11/2022</a:t>
            </a:fld>
            <a:endParaRPr lang="en-US"/>
          </a:p>
        </p:txBody>
      </p:sp>
      <p:sp>
        <p:nvSpPr>
          <p:cNvPr id="6" name="Footer Placeholder 5">
            <a:extLst>
              <a:ext uri="{FF2B5EF4-FFF2-40B4-BE49-F238E27FC236}">
                <a16:creationId xmlns:a16="http://schemas.microsoft.com/office/drawing/2014/main" id="{463CB97C-159F-3B45-A95D-BF4EC9243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733CB-E15A-934C-A93C-B45641D666E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71814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20A4E-1602-4C4E-B2DD-FA7CE5D9E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3AE70-9194-2949-B795-E90959A29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F492A-1B81-9D40-8AAB-6BCF2DD5A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CAD58-587F-4F4D-8E88-3F5F08C94CD7}" type="datetimeFigureOut">
              <a:rPr lang="en-US" smtClean="0"/>
              <a:t>1/11/2022</a:t>
            </a:fld>
            <a:endParaRPr lang="en-US"/>
          </a:p>
        </p:txBody>
      </p:sp>
      <p:sp>
        <p:nvSpPr>
          <p:cNvPr id="5" name="Footer Placeholder 4">
            <a:extLst>
              <a:ext uri="{FF2B5EF4-FFF2-40B4-BE49-F238E27FC236}">
                <a16:creationId xmlns:a16="http://schemas.microsoft.com/office/drawing/2014/main" id="{2C21AAE6-A310-4E46-9CA6-50B984405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4E7F97-FB8F-F74C-85DB-3CFE188054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6F4D7-E219-9547-AFCD-122D30614F88}" type="slidenum">
              <a:rPr lang="en-US" smtClean="0"/>
              <a:t>‹#›</a:t>
            </a:fld>
            <a:endParaRPr lang="en-US"/>
          </a:p>
        </p:txBody>
      </p:sp>
    </p:spTree>
    <p:extLst>
      <p:ext uri="{BB962C8B-B14F-4D97-AF65-F5344CB8AC3E}">
        <p14:creationId xmlns:p14="http://schemas.microsoft.com/office/powerpoint/2010/main" val="34521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thebalancecareers.com/how-to-demonstrate-respect-in-the-workplace-1919376"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blink.ucsd.edu/finance/accountability/ethics/ask.html"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www.youtube.com/watch?v=2wvXEAO4Q44&amp;feature=youtu.be&amp;list=PL0LEcCrzCkHrF6i3W_aWQXZCTzzuGViE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woman.thenest.com/means-responsible-accountable-workplace-11051.html"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F04DF2-E0A0-1B4B-9F0D-2AE4B73C4549}"/>
              </a:ext>
            </a:extLst>
          </p:cNvPr>
          <p:cNvPicPr>
            <a:picLocks noChangeAspect="1"/>
          </p:cNvPicPr>
          <p:nvPr/>
        </p:nvPicPr>
        <p:blipFill>
          <a:blip r:embed="rId3"/>
          <a:stretch>
            <a:fillRect/>
          </a:stretch>
        </p:blipFill>
        <p:spPr>
          <a:xfrm>
            <a:off x="1681913" y="1537395"/>
            <a:ext cx="8577454" cy="4288727"/>
          </a:xfrm>
          <a:prstGeom prst="rect">
            <a:avLst/>
          </a:prstGeom>
        </p:spPr>
      </p:pic>
      <p:sp>
        <p:nvSpPr>
          <p:cNvPr id="6" name="Text Box 3">
            <a:extLst>
              <a:ext uri="{FF2B5EF4-FFF2-40B4-BE49-F238E27FC236}">
                <a16:creationId xmlns:a16="http://schemas.microsoft.com/office/drawing/2014/main" id="{68E3A8A1-D36A-964A-9D57-E7E304F32ACC}"/>
              </a:ext>
            </a:extLst>
          </p:cNvPr>
          <p:cNvSpPr txBox="1">
            <a:spLocks noChangeArrowheads="1"/>
          </p:cNvSpPr>
          <p:nvPr/>
        </p:nvSpPr>
        <p:spPr bwMode="auto">
          <a:xfrm>
            <a:off x="3865605" y="5943600"/>
            <a:ext cx="4572000" cy="46166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128"/>
              </a:defRPr>
            </a:lvl9pPr>
          </a:lstStyle>
          <a:p>
            <a:pPr algn="ctr">
              <a:defRPr/>
            </a:pPr>
            <a:r>
              <a:rPr lang="en-US" altLang="x-none" b="0" dirty="0">
                <a:solidFill>
                  <a:srgbClr val="FFFFFF"/>
                </a:solidFill>
                <a:effectLst>
                  <a:outerShdw blurRad="38100" dist="38100" dir="2700000" algn="tl">
                    <a:srgbClr val="000000"/>
                  </a:outerShdw>
                </a:effectLst>
              </a:rPr>
              <a:t>Emotional Intelligence  LAP 123</a:t>
            </a:r>
          </a:p>
        </p:txBody>
      </p:sp>
      <p:graphicFrame>
        <p:nvGraphicFramePr>
          <p:cNvPr id="12" name="Table 11"/>
          <p:cNvGraphicFramePr>
            <a:graphicFrameLocks noGrp="1"/>
          </p:cNvGraphicFramePr>
          <p:nvPr>
            <p:extLst>
              <p:ext uri="{D42A27DB-BD31-4B8C-83A1-F6EECF244321}">
                <p14:modId xmlns:p14="http://schemas.microsoft.com/office/powerpoint/2010/main" val="2568165008"/>
              </p:ext>
            </p:extLst>
          </p:nvPr>
        </p:nvGraphicFramePr>
        <p:xfrm>
          <a:off x="3321728" y="256026"/>
          <a:ext cx="5297823" cy="521843"/>
        </p:xfrm>
        <a:graphic>
          <a:graphicData uri="http://schemas.openxmlformats.org/drawingml/2006/table">
            <a:tbl>
              <a:tblPr firstRow="1" firstCol="1" bandRow="1">
                <a:tableStyleId>{5C22544A-7EE6-4342-B048-85BDC9FD1C3A}</a:tableStyleId>
              </a:tblPr>
              <a:tblGrid>
                <a:gridCol w="1066482">
                  <a:extLst>
                    <a:ext uri="{9D8B030D-6E8A-4147-A177-3AD203B41FA5}">
                      <a16:colId xmlns:a16="http://schemas.microsoft.com/office/drawing/2014/main" val="1590378587"/>
                    </a:ext>
                  </a:extLst>
                </a:gridCol>
                <a:gridCol w="4231341">
                  <a:extLst>
                    <a:ext uri="{9D8B030D-6E8A-4147-A177-3AD203B41FA5}">
                      <a16:colId xmlns:a16="http://schemas.microsoft.com/office/drawing/2014/main" val="1540116386"/>
                    </a:ext>
                  </a:extLst>
                </a:gridCol>
              </a:tblGrid>
              <a:tr h="0">
                <a:tc>
                  <a:txBody>
                    <a:bodyPr/>
                    <a:lstStyle/>
                    <a:p>
                      <a:pPr marL="0" marR="0">
                        <a:lnSpc>
                          <a:spcPct val="107000"/>
                        </a:lnSpc>
                        <a:spcBef>
                          <a:spcPts val="0"/>
                        </a:spcBef>
                        <a:spcAft>
                          <a:spcPts val="0"/>
                        </a:spcAft>
                      </a:pPr>
                      <a:r>
                        <a:rPr lang="en-US" sz="3200">
                          <a:effectLst/>
                        </a:rPr>
                        <a:t>1.00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3200" dirty="0">
                          <a:effectLst/>
                        </a:rPr>
                        <a:t>Understand ethics.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4245788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51189365"/>
              </p:ext>
            </p:extLst>
          </p:nvPr>
        </p:nvGraphicFramePr>
        <p:xfrm>
          <a:off x="2744024" y="925810"/>
          <a:ext cx="6453230" cy="463953"/>
        </p:xfrm>
        <a:graphic>
          <a:graphicData uri="http://schemas.openxmlformats.org/drawingml/2006/table">
            <a:tbl>
              <a:tblPr firstRow="1" firstCol="1" bandRow="1">
                <a:effectLst/>
                <a:tableStyleId>{5C22544A-7EE6-4342-B048-85BDC9FD1C3A}</a:tableStyleId>
              </a:tblPr>
              <a:tblGrid>
                <a:gridCol w="828940">
                  <a:extLst>
                    <a:ext uri="{9D8B030D-6E8A-4147-A177-3AD203B41FA5}">
                      <a16:colId xmlns:a16="http://schemas.microsoft.com/office/drawing/2014/main" val="1239046035"/>
                    </a:ext>
                  </a:extLst>
                </a:gridCol>
                <a:gridCol w="5624290">
                  <a:extLst>
                    <a:ext uri="{9D8B030D-6E8A-4147-A177-3AD203B41FA5}">
                      <a16:colId xmlns:a16="http://schemas.microsoft.com/office/drawing/2014/main" val="1035041970"/>
                    </a:ext>
                  </a:extLst>
                </a:gridCol>
              </a:tblGrid>
              <a:tr h="463953">
                <a:tc>
                  <a:txBody>
                    <a:bodyPr/>
                    <a:lstStyle/>
                    <a:p>
                      <a:pPr marL="0" marR="0">
                        <a:lnSpc>
                          <a:spcPct val="107000"/>
                        </a:lnSpc>
                        <a:spcBef>
                          <a:spcPts val="0"/>
                        </a:spcBef>
                        <a:spcAft>
                          <a:spcPts val="0"/>
                        </a:spcAft>
                      </a:pPr>
                      <a:r>
                        <a:rPr lang="en-US" sz="2800" dirty="0">
                          <a:effectLst/>
                        </a:rPr>
                        <a:t>1.01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Understand the nature of ethics.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11981524"/>
                  </a:ext>
                </a:extLst>
              </a:tr>
            </a:tbl>
          </a:graphicData>
        </a:graphic>
      </p:graphicFrame>
    </p:spTree>
    <p:extLst>
      <p:ext uri="{BB962C8B-B14F-4D97-AF65-F5344CB8AC3E}">
        <p14:creationId xmlns:p14="http://schemas.microsoft.com/office/powerpoint/2010/main" val="43713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2362F0-42DE-5848-AF98-2BDCC20DBDDF}"/>
              </a:ext>
            </a:extLst>
          </p:cNvPr>
          <p:cNvPicPr>
            <a:picLocks noChangeAspect="1"/>
          </p:cNvPicPr>
          <p:nvPr/>
        </p:nvPicPr>
        <p:blipFill>
          <a:blip r:embed="rId4"/>
          <a:stretch>
            <a:fillRect/>
          </a:stretch>
        </p:blipFill>
        <p:spPr>
          <a:xfrm>
            <a:off x="115328" y="1829143"/>
            <a:ext cx="5486400" cy="3187700"/>
          </a:xfrm>
          <a:prstGeom prst="rect">
            <a:avLst/>
          </a:prstGeom>
        </p:spPr>
      </p:pic>
      <p:sp>
        <p:nvSpPr>
          <p:cNvPr id="2" name="TextBox 1">
            <a:extLst>
              <a:ext uri="{FF2B5EF4-FFF2-40B4-BE49-F238E27FC236}">
                <a16:creationId xmlns:a16="http://schemas.microsoft.com/office/drawing/2014/main" id="{4E5E2B6C-3FDE-5945-8328-0C4944FCAE69}"/>
              </a:ext>
            </a:extLst>
          </p:cNvPr>
          <p:cNvSpPr txBox="1"/>
          <p:nvPr/>
        </p:nvSpPr>
        <p:spPr>
          <a:xfrm>
            <a:off x="345989" y="321275"/>
            <a:ext cx="11516497" cy="646331"/>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Ethical Principles</a:t>
            </a:r>
          </a:p>
        </p:txBody>
      </p:sp>
      <p:sp>
        <p:nvSpPr>
          <p:cNvPr id="3" name="TextBox 2">
            <a:extLst>
              <a:ext uri="{FF2B5EF4-FFF2-40B4-BE49-F238E27FC236}">
                <a16:creationId xmlns:a16="http://schemas.microsoft.com/office/drawing/2014/main" id="{5D9A7C1F-ED72-AD4A-B35A-BBCFD094CC04}"/>
              </a:ext>
            </a:extLst>
          </p:cNvPr>
          <p:cNvSpPr txBox="1"/>
          <p:nvPr/>
        </p:nvSpPr>
        <p:spPr>
          <a:xfrm>
            <a:off x="5993027" y="2268831"/>
            <a:ext cx="5004487" cy="2923877"/>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Fairness</a:t>
            </a:r>
          </a:p>
          <a:p>
            <a:pPr marL="800100" lvl="1" indent="-342900">
              <a:spcAft>
                <a:spcPts val="1200"/>
              </a:spcAft>
              <a:buFont typeface="Wingdings" pitchFamily="2" charset="2"/>
              <a:buChar char="Ø"/>
            </a:pPr>
            <a:r>
              <a:rPr lang="en-US" sz="2000" b="1" dirty="0">
                <a:latin typeface="Arial" panose="020B0604020202020204" pitchFamily="34" charset="0"/>
                <a:cs typeface="Arial" panose="020B0604020202020204" pitchFamily="34" charset="0"/>
              </a:rPr>
              <a:t>The ability to make judgments without favoritism or self-interest; engaging in fair competition and creating equal </a:t>
            </a:r>
            <a:r>
              <a:rPr lang="en-US" sz="2000" b="1" dirty="0" smtClean="0">
                <a:latin typeface="Arial" panose="020B0604020202020204" pitchFamily="34" charset="0"/>
                <a:cs typeface="Arial" panose="020B0604020202020204" pitchFamily="34" charset="0"/>
              </a:rPr>
              <a:t>relationships</a:t>
            </a:r>
            <a:endParaRPr lang="en-US" sz="2000" b="1" dirty="0" smtClean="0">
              <a:latin typeface="Arial" panose="020B0604020202020204" pitchFamily="34" charset="0"/>
              <a:cs typeface="Arial" panose="020B0604020202020204" pitchFamily="34" charset="0"/>
            </a:endParaRPr>
          </a:p>
          <a:p>
            <a:pPr marL="800100" lvl="1" indent="-342900">
              <a:spcAft>
                <a:spcPts val="1200"/>
              </a:spcAft>
              <a:buFont typeface="Wingdings" pitchFamily="2" charset="2"/>
              <a:buChar char="Ø"/>
            </a:pPr>
            <a:r>
              <a:rPr lang="en-US" sz="2000" dirty="0" smtClean="0">
                <a:latin typeface="Arial" panose="020B0604020202020204" pitchFamily="34" charset="0"/>
                <a:cs typeface="Arial" panose="020B0604020202020204" pitchFamily="34" charset="0"/>
              </a:rPr>
              <a:t>Treating </a:t>
            </a:r>
            <a:r>
              <a:rPr lang="en-US" sz="2000" dirty="0">
                <a:latin typeface="Arial" panose="020B0604020202020204" pitchFamily="34" charset="0"/>
                <a:cs typeface="Arial" panose="020B0604020202020204" pitchFamily="34" charset="0"/>
              </a:rPr>
              <a:t>others the way you’d like to be treated</a:t>
            </a:r>
          </a:p>
        </p:txBody>
      </p:sp>
      <p:sp>
        <p:nvSpPr>
          <p:cNvPr id="5" name="Rectangle 4">
            <a:extLst>
              <a:ext uri="{FF2B5EF4-FFF2-40B4-BE49-F238E27FC236}">
                <a16:creationId xmlns:a16="http://schemas.microsoft.com/office/drawing/2014/main" id="{681672AF-14AC-A047-B07B-504E4493832D}"/>
              </a:ext>
            </a:extLst>
          </p:cNvPr>
          <p:cNvSpPr/>
          <p:nvPr/>
        </p:nvSpPr>
        <p:spPr>
          <a:xfrm>
            <a:off x="-111211" y="1173892"/>
            <a:ext cx="288324" cy="5301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50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EC68B1-69CC-174D-9336-12C6F8EC3711}"/>
              </a:ext>
            </a:extLst>
          </p:cNvPr>
          <p:cNvPicPr>
            <a:picLocks noChangeAspect="1"/>
          </p:cNvPicPr>
          <p:nvPr/>
        </p:nvPicPr>
        <p:blipFill>
          <a:blip r:embed="rId4"/>
          <a:stretch>
            <a:fillRect/>
          </a:stretch>
        </p:blipFill>
        <p:spPr>
          <a:xfrm>
            <a:off x="45308" y="1880286"/>
            <a:ext cx="5486400" cy="3136900"/>
          </a:xfrm>
          <a:prstGeom prst="rect">
            <a:avLst/>
          </a:prstGeom>
        </p:spPr>
      </p:pic>
      <p:sp>
        <p:nvSpPr>
          <p:cNvPr id="2" name="TextBox 1">
            <a:extLst>
              <a:ext uri="{FF2B5EF4-FFF2-40B4-BE49-F238E27FC236}">
                <a16:creationId xmlns:a16="http://schemas.microsoft.com/office/drawing/2014/main" id="{4E5E2B6C-3FDE-5945-8328-0C4944FCAE69}"/>
              </a:ext>
            </a:extLst>
          </p:cNvPr>
          <p:cNvSpPr txBox="1"/>
          <p:nvPr/>
        </p:nvSpPr>
        <p:spPr>
          <a:xfrm>
            <a:off x="345989" y="321275"/>
            <a:ext cx="11516497" cy="646331"/>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Ethical Principles</a:t>
            </a:r>
          </a:p>
        </p:txBody>
      </p:sp>
      <p:sp>
        <p:nvSpPr>
          <p:cNvPr id="3" name="TextBox 2">
            <a:extLst>
              <a:ext uri="{FF2B5EF4-FFF2-40B4-BE49-F238E27FC236}">
                <a16:creationId xmlns:a16="http://schemas.microsoft.com/office/drawing/2014/main" id="{5D9A7C1F-ED72-AD4A-B35A-BBCFD094CC04}"/>
              </a:ext>
            </a:extLst>
          </p:cNvPr>
          <p:cNvSpPr txBox="1"/>
          <p:nvPr/>
        </p:nvSpPr>
        <p:spPr>
          <a:xfrm>
            <a:off x="5993027" y="2268831"/>
            <a:ext cx="5758248" cy="3385542"/>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Respect</a:t>
            </a:r>
          </a:p>
          <a:p>
            <a:pPr marL="800100" lvl="1" indent="-342900">
              <a:spcAft>
                <a:spcPts val="1200"/>
              </a:spcAft>
              <a:buFont typeface="Wingdings" pitchFamily="2" charset="2"/>
              <a:buChar char="Ø"/>
            </a:pPr>
            <a:r>
              <a:rPr lang="en-US" sz="2000" b="1" dirty="0">
                <a:latin typeface="Arial" panose="020B0604020202020204" pitchFamily="34" charset="0"/>
                <a:cs typeface="Arial" panose="020B0604020202020204" pitchFamily="34" charset="0"/>
              </a:rPr>
              <a:t>Regard or esteem</a:t>
            </a:r>
            <a:endParaRPr lang="en-US" sz="2000" b="1" dirty="0" smtClean="0">
              <a:latin typeface="Arial" panose="020B0604020202020204" pitchFamily="34" charset="0"/>
              <a:cs typeface="Arial" panose="020B0604020202020204" pitchFamily="34" charset="0"/>
            </a:endParaRPr>
          </a:p>
          <a:p>
            <a:pPr marL="800100" lvl="1" indent="-342900">
              <a:spcAft>
                <a:spcPts val="1200"/>
              </a:spcAft>
              <a:buFont typeface="Wingdings" pitchFamily="2" charset="2"/>
              <a:buChar char="Ø"/>
            </a:pPr>
            <a:r>
              <a:rPr lang="en-US" sz="2000" b="1" dirty="0" smtClean="0">
                <a:latin typeface="Arial" panose="020B0604020202020204" pitchFamily="34" charset="0"/>
                <a:cs typeface="Arial" panose="020B0604020202020204" pitchFamily="34" charset="0"/>
              </a:rPr>
              <a:t>Honoring </a:t>
            </a:r>
            <a:r>
              <a:rPr lang="en-US" sz="2000" b="1" dirty="0">
                <a:latin typeface="Arial" panose="020B0604020202020204" pitchFamily="34" charset="0"/>
                <a:cs typeface="Arial" panose="020B0604020202020204" pitchFamily="34" charset="0"/>
              </a:rPr>
              <a:t>the rights, freedoms, views, and property of others</a:t>
            </a:r>
          </a:p>
          <a:p>
            <a:pPr marL="800100" lvl="1" indent="-342900">
              <a:spcAft>
                <a:spcPts val="1200"/>
              </a:spcAft>
              <a:buFont typeface="Wingdings" pitchFamily="2" charset="2"/>
              <a:buChar char="Ø"/>
            </a:pPr>
            <a:r>
              <a:rPr lang="en-US" sz="2000" dirty="0">
                <a:latin typeface="Arial" panose="020B0604020202020204" pitchFamily="34" charset="0"/>
                <a:cs typeface="Arial" panose="020B0604020202020204" pitchFamily="34" charset="0"/>
              </a:rPr>
              <a:t>“How To Demonstrate Respect in the Workplace” at  </a:t>
            </a:r>
            <a:r>
              <a:rPr lang="en-US" sz="2000" u="sng" dirty="0">
                <a:latin typeface="Arial" panose="020B0604020202020204" pitchFamily="34" charset="0"/>
                <a:cs typeface="Arial" panose="020B0604020202020204" pitchFamily="34" charset="0"/>
                <a:hlinkClick r:id="rId5"/>
              </a:rPr>
              <a:t>https://www.thebalancecareers.com/how-to-demonstrate-respect-in-the-workplace-1919376</a:t>
            </a:r>
            <a:r>
              <a:rPr lang="en-US" sz="2000" dirty="0">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84137107-1BDC-5140-AC1D-C3FEF75742CA}"/>
              </a:ext>
            </a:extLst>
          </p:cNvPr>
          <p:cNvSpPr/>
          <p:nvPr/>
        </p:nvSpPr>
        <p:spPr>
          <a:xfrm>
            <a:off x="-111211" y="1173892"/>
            <a:ext cx="288324" cy="5301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41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E770C9-F25F-D542-B1A7-BC18B262690F}"/>
              </a:ext>
            </a:extLst>
          </p:cNvPr>
          <p:cNvPicPr>
            <a:picLocks noChangeAspect="1"/>
          </p:cNvPicPr>
          <p:nvPr/>
        </p:nvPicPr>
        <p:blipFill>
          <a:blip r:embed="rId4"/>
          <a:stretch>
            <a:fillRect/>
          </a:stretch>
        </p:blipFill>
        <p:spPr>
          <a:xfrm>
            <a:off x="37071" y="1816443"/>
            <a:ext cx="5486400" cy="3251200"/>
          </a:xfrm>
          <a:prstGeom prst="rect">
            <a:avLst/>
          </a:prstGeom>
        </p:spPr>
      </p:pic>
      <p:sp>
        <p:nvSpPr>
          <p:cNvPr id="2" name="TextBox 1">
            <a:extLst>
              <a:ext uri="{FF2B5EF4-FFF2-40B4-BE49-F238E27FC236}">
                <a16:creationId xmlns:a16="http://schemas.microsoft.com/office/drawing/2014/main" id="{4E5E2B6C-3FDE-5945-8328-0C4944FCAE69}"/>
              </a:ext>
            </a:extLst>
          </p:cNvPr>
          <p:cNvSpPr txBox="1"/>
          <p:nvPr/>
        </p:nvSpPr>
        <p:spPr>
          <a:xfrm>
            <a:off x="345989" y="321275"/>
            <a:ext cx="11516497" cy="646331"/>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Ethical Principles</a:t>
            </a:r>
          </a:p>
        </p:txBody>
      </p:sp>
      <p:sp>
        <p:nvSpPr>
          <p:cNvPr id="3" name="TextBox 2">
            <a:extLst>
              <a:ext uri="{FF2B5EF4-FFF2-40B4-BE49-F238E27FC236}">
                <a16:creationId xmlns:a16="http://schemas.microsoft.com/office/drawing/2014/main" id="{5D9A7C1F-ED72-AD4A-B35A-BBCFD094CC04}"/>
              </a:ext>
            </a:extLst>
          </p:cNvPr>
          <p:cNvSpPr txBox="1"/>
          <p:nvPr/>
        </p:nvSpPr>
        <p:spPr>
          <a:xfrm>
            <a:off x="5993027" y="2268831"/>
            <a:ext cx="5436973" cy="2000548"/>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Rule of law</a:t>
            </a:r>
          </a:p>
          <a:p>
            <a:pPr marL="800100" lvl="1" indent="-342900">
              <a:spcAft>
                <a:spcPts val="1200"/>
              </a:spcAft>
              <a:buFont typeface="Wingdings" pitchFamily="2" charset="2"/>
              <a:buChar char="Ø"/>
            </a:pPr>
            <a:r>
              <a:rPr lang="en-US" sz="2000" b="1" dirty="0">
                <a:latin typeface="Arial" panose="020B0604020202020204" pitchFamily="34" charset="0"/>
                <a:cs typeface="Arial" panose="020B0604020202020204" pitchFamily="34" charset="0"/>
              </a:rPr>
              <a:t>Complying with laws and regulations</a:t>
            </a:r>
            <a:endParaRPr lang="en-US" sz="2000" b="1" dirty="0" smtClean="0">
              <a:latin typeface="Arial" panose="020B0604020202020204" pitchFamily="34" charset="0"/>
              <a:cs typeface="Arial" panose="020B0604020202020204" pitchFamily="34" charset="0"/>
            </a:endParaRPr>
          </a:p>
          <a:p>
            <a:pPr marL="800100" lvl="1" indent="-342900">
              <a:spcAft>
                <a:spcPts val="1200"/>
              </a:spcAft>
              <a:buFont typeface="Wingdings" pitchFamily="2" charset="2"/>
              <a:buChar char="Ø"/>
            </a:pPr>
            <a:r>
              <a:rPr lang="en-US" sz="2000" dirty="0" smtClean="0">
                <a:latin typeface="Arial" panose="020B0604020202020204" pitchFamily="34" charset="0"/>
                <a:cs typeface="Arial" panose="020B0604020202020204" pitchFamily="34" charset="0"/>
              </a:rPr>
              <a:t>Respecting </a:t>
            </a:r>
            <a:r>
              <a:rPr lang="en-US" sz="2000" dirty="0">
                <a:latin typeface="Arial" panose="020B0604020202020204" pitchFamily="34" charset="0"/>
                <a:cs typeface="Arial" panose="020B0604020202020204" pitchFamily="34" charset="0"/>
              </a:rPr>
              <a:t>the rules and laws of your city and country</a:t>
            </a:r>
          </a:p>
        </p:txBody>
      </p:sp>
      <p:sp>
        <p:nvSpPr>
          <p:cNvPr id="5" name="Rectangle 4">
            <a:extLst>
              <a:ext uri="{FF2B5EF4-FFF2-40B4-BE49-F238E27FC236}">
                <a16:creationId xmlns:a16="http://schemas.microsoft.com/office/drawing/2014/main" id="{47329DED-BDFA-134B-9D4B-D8268BE7D41B}"/>
              </a:ext>
            </a:extLst>
          </p:cNvPr>
          <p:cNvSpPr/>
          <p:nvPr/>
        </p:nvSpPr>
        <p:spPr>
          <a:xfrm>
            <a:off x="-111211" y="1173892"/>
            <a:ext cx="288324" cy="5301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4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DF89C4-C233-9F44-B60A-B689D3CD83D6}"/>
              </a:ext>
            </a:extLst>
          </p:cNvPr>
          <p:cNvPicPr>
            <a:picLocks noChangeAspect="1"/>
          </p:cNvPicPr>
          <p:nvPr/>
        </p:nvPicPr>
        <p:blipFill>
          <a:blip r:embed="rId4"/>
          <a:stretch>
            <a:fillRect/>
          </a:stretch>
        </p:blipFill>
        <p:spPr>
          <a:xfrm>
            <a:off x="152399" y="1860550"/>
            <a:ext cx="5486400" cy="3149600"/>
          </a:xfrm>
          <a:prstGeom prst="rect">
            <a:avLst/>
          </a:prstGeom>
        </p:spPr>
      </p:pic>
      <p:sp>
        <p:nvSpPr>
          <p:cNvPr id="2" name="TextBox 1">
            <a:extLst>
              <a:ext uri="{FF2B5EF4-FFF2-40B4-BE49-F238E27FC236}">
                <a16:creationId xmlns:a16="http://schemas.microsoft.com/office/drawing/2014/main" id="{4E5E2B6C-3FDE-5945-8328-0C4944FCAE69}"/>
              </a:ext>
            </a:extLst>
          </p:cNvPr>
          <p:cNvSpPr txBox="1"/>
          <p:nvPr/>
        </p:nvSpPr>
        <p:spPr>
          <a:xfrm>
            <a:off x="345989" y="321275"/>
            <a:ext cx="11516497" cy="646331"/>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Ethical Principles</a:t>
            </a:r>
          </a:p>
        </p:txBody>
      </p:sp>
      <p:sp>
        <p:nvSpPr>
          <p:cNvPr id="3" name="TextBox 2">
            <a:extLst>
              <a:ext uri="{FF2B5EF4-FFF2-40B4-BE49-F238E27FC236}">
                <a16:creationId xmlns:a16="http://schemas.microsoft.com/office/drawing/2014/main" id="{5D9A7C1F-ED72-AD4A-B35A-BBCFD094CC04}"/>
              </a:ext>
            </a:extLst>
          </p:cNvPr>
          <p:cNvSpPr txBox="1"/>
          <p:nvPr/>
        </p:nvSpPr>
        <p:spPr>
          <a:xfrm>
            <a:off x="5993027" y="2268831"/>
            <a:ext cx="5758248" cy="2616101"/>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Viability </a:t>
            </a:r>
          </a:p>
          <a:p>
            <a:pPr marL="800100" lvl="1" indent="-342900">
              <a:spcAft>
                <a:spcPts val="1200"/>
              </a:spcAft>
              <a:buFont typeface="Wingdings" pitchFamily="2" charset="2"/>
              <a:buChar char="Ø"/>
            </a:pPr>
            <a:r>
              <a:rPr lang="en-US" sz="2000" b="1" dirty="0">
                <a:latin typeface="Arial" panose="020B0604020202020204" pitchFamily="34" charset="0"/>
                <a:cs typeface="Arial" panose="020B0604020202020204" pitchFamily="34" charset="0"/>
              </a:rPr>
              <a:t>Ensuring that your actions are helpful in the long term, not just the short term</a:t>
            </a:r>
          </a:p>
          <a:p>
            <a:pPr marL="800100" lvl="1" indent="-342900">
              <a:spcAft>
                <a:spcPts val="1200"/>
              </a:spcAft>
              <a:buFont typeface="Wingdings" pitchFamily="2" charset="2"/>
              <a:buChar char="Ø"/>
            </a:pPr>
            <a:r>
              <a:rPr lang="en-US" sz="2000" dirty="0">
                <a:latin typeface="Arial" panose="020B0604020202020204" pitchFamily="34" charset="0"/>
                <a:cs typeface="Arial" panose="020B0604020202020204" pitchFamily="34" charset="0"/>
              </a:rPr>
              <a:t>“Making Ethical Decisions: Things To Ask Yourself” from UC San Diego: </a:t>
            </a:r>
            <a:r>
              <a:rPr lang="en-US" sz="2000" u="sng" dirty="0">
                <a:latin typeface="Arial" panose="020B0604020202020204" pitchFamily="34" charset="0"/>
                <a:cs typeface="Arial" panose="020B0604020202020204" pitchFamily="34" charset="0"/>
                <a:hlinkClick r:id="rId5"/>
              </a:rPr>
              <a:t>http://blink.ucsd.edu/finance/accountability/ethics/ask.html</a:t>
            </a:r>
            <a:r>
              <a:rPr lang="en-US" sz="2000" dirty="0">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93130DD4-A6C1-194A-9B6D-697DC1ACA8AC}"/>
              </a:ext>
            </a:extLst>
          </p:cNvPr>
          <p:cNvSpPr/>
          <p:nvPr/>
        </p:nvSpPr>
        <p:spPr>
          <a:xfrm>
            <a:off x="-111211" y="1173892"/>
            <a:ext cx="288324" cy="5301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67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E8EB46-728F-BE46-92B6-DA5BECA2D1DA}"/>
              </a:ext>
            </a:extLst>
          </p:cNvPr>
          <p:cNvPicPr>
            <a:picLocks noChangeAspect="1"/>
          </p:cNvPicPr>
          <p:nvPr/>
        </p:nvPicPr>
        <p:blipFill>
          <a:blip r:embed="rId4"/>
          <a:stretch>
            <a:fillRect/>
          </a:stretch>
        </p:blipFill>
        <p:spPr>
          <a:xfrm>
            <a:off x="5745891" y="2496065"/>
            <a:ext cx="4540225" cy="3012868"/>
          </a:xfrm>
          <a:prstGeom prst="rect">
            <a:avLst/>
          </a:prstGeom>
        </p:spPr>
      </p:pic>
      <p:sp>
        <p:nvSpPr>
          <p:cNvPr id="2" name="TextBox 1">
            <a:extLst>
              <a:ext uri="{FF2B5EF4-FFF2-40B4-BE49-F238E27FC236}">
                <a16:creationId xmlns:a16="http://schemas.microsoft.com/office/drawing/2014/main" id="{2278E5BF-A146-AF40-B311-AC4EEEE49633}"/>
              </a:ext>
            </a:extLst>
          </p:cNvPr>
          <p:cNvSpPr txBox="1"/>
          <p:nvPr/>
        </p:nvSpPr>
        <p:spPr>
          <a:xfrm>
            <a:off x="1643449" y="2496065"/>
            <a:ext cx="3669956" cy="1077218"/>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 cashier forgets to charge you for a shirt.</a:t>
            </a:r>
          </a:p>
          <a:p>
            <a:pPr marL="233363" indent="-233363">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What should you do? </a:t>
            </a:r>
          </a:p>
        </p:txBody>
      </p:sp>
    </p:spTree>
    <p:extLst>
      <p:ext uri="{BB962C8B-B14F-4D97-AF65-F5344CB8AC3E}">
        <p14:creationId xmlns:p14="http://schemas.microsoft.com/office/powerpoint/2010/main" val="165422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C8B36C2-0E6F-F741-8C3A-21F03AE2BDC8}"/>
              </a:ext>
            </a:extLst>
          </p:cNvPr>
          <p:cNvSpPr>
            <a:spLocks noChangeArrowheads="1"/>
          </p:cNvSpPr>
          <p:nvPr/>
        </p:nvSpPr>
        <p:spPr bwMode="auto">
          <a:xfrm>
            <a:off x="1000898" y="971508"/>
            <a:ext cx="10330248"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spcAft>
                <a:spcPct val="100000"/>
              </a:spcAft>
              <a:buFontTx/>
              <a:buNone/>
            </a:pPr>
            <a:r>
              <a:rPr lang="en-US" altLang="en-US" dirty="0">
                <a:solidFill>
                  <a:schemeClr val="bg1"/>
                </a:solidFill>
                <a:latin typeface="Arial Black" panose="020B0604020202020204" pitchFamily="34" charset="0"/>
              </a:rPr>
              <a:t>Acknowledgments</a:t>
            </a:r>
          </a:p>
          <a:p>
            <a:pPr algn="ctr">
              <a:spcBef>
                <a:spcPct val="0"/>
              </a:spcBef>
              <a:buFontTx/>
              <a:buNone/>
            </a:pPr>
            <a:r>
              <a:rPr lang="en-US" altLang="en-US" sz="2800" b="0" dirty="0">
                <a:solidFill>
                  <a:schemeClr val="bg1"/>
                </a:solidFill>
                <a:latin typeface="Calibri" panose="020F0502020204030204" pitchFamily="34" charset="0"/>
              </a:rPr>
              <a:t>Original Developers:</a:t>
            </a:r>
          </a:p>
          <a:p>
            <a:pPr algn="ctr">
              <a:spcBef>
                <a:spcPct val="0"/>
              </a:spcBef>
              <a:buFontTx/>
              <a:buNone/>
            </a:pPr>
            <a:endParaRPr lang="en-US" altLang="en-US" sz="2800" b="0" dirty="0">
              <a:solidFill>
                <a:schemeClr val="bg1"/>
              </a:solidFill>
              <a:latin typeface="Calibri" panose="020F0502020204030204" pitchFamily="34" charset="0"/>
            </a:endParaRPr>
          </a:p>
          <a:p>
            <a:pPr algn="ctr">
              <a:spcBef>
                <a:spcPct val="0"/>
              </a:spcBef>
              <a:spcAft>
                <a:spcPct val="40000"/>
              </a:spcAft>
              <a:buFontTx/>
              <a:buNone/>
            </a:pPr>
            <a:r>
              <a:rPr lang="en-US" altLang="en-US" sz="2800" b="0" dirty="0">
                <a:solidFill>
                  <a:schemeClr val="bg1"/>
                </a:solidFill>
                <a:latin typeface="Calibri" panose="020F0502020204030204" pitchFamily="34" charset="0"/>
              </a:rPr>
              <a:t>Christopher C. Burke, Kerry Winfrey-Davis and Kate </a:t>
            </a:r>
            <a:r>
              <a:rPr lang="en-US" altLang="en-US" sz="2800" b="0" dirty="0" err="1">
                <a:solidFill>
                  <a:schemeClr val="bg1"/>
                </a:solidFill>
                <a:latin typeface="Calibri" panose="020F0502020204030204" pitchFamily="34" charset="0"/>
              </a:rPr>
              <a:t>Terentyev</a:t>
            </a:r>
            <a:r>
              <a:rPr lang="en-US" altLang="en-US" sz="2800" b="0" dirty="0">
                <a:solidFill>
                  <a:schemeClr val="bg1"/>
                </a:solidFill>
                <a:latin typeface="Calibri" panose="020F0502020204030204" pitchFamily="34" charset="0"/>
              </a:rPr>
              <a:t>, </a:t>
            </a:r>
            <a:br>
              <a:rPr lang="en-US" altLang="en-US" sz="2800" b="0" dirty="0">
                <a:solidFill>
                  <a:schemeClr val="bg1"/>
                </a:solidFill>
                <a:latin typeface="Calibri" panose="020F0502020204030204" pitchFamily="34" charset="0"/>
              </a:rPr>
            </a:br>
            <a:r>
              <a:rPr lang="en-US" altLang="en-US" sz="2800" b="0" dirty="0">
                <a:solidFill>
                  <a:schemeClr val="bg1"/>
                </a:solidFill>
                <a:latin typeface="Calibri" panose="020F0502020204030204" pitchFamily="34" charset="0"/>
              </a:rPr>
              <a:t>MBA Research</a:t>
            </a:r>
          </a:p>
          <a:p>
            <a:pPr algn="ctr">
              <a:spcBef>
                <a:spcPct val="0"/>
              </a:spcBef>
              <a:spcAft>
                <a:spcPct val="40000"/>
              </a:spcAft>
              <a:buFontTx/>
              <a:buNone/>
            </a:pPr>
            <a:r>
              <a:rPr lang="en-US" altLang="en-US" sz="1800" i="1" dirty="0">
                <a:solidFill>
                  <a:schemeClr val="bg1"/>
                </a:solidFill>
                <a:latin typeface="Calibri" panose="020F0502020204030204" pitchFamily="34" charset="0"/>
              </a:rPr>
              <a:t>Version 2.0</a:t>
            </a:r>
          </a:p>
          <a:p>
            <a:pPr algn="ctr">
              <a:spcBef>
                <a:spcPct val="0"/>
              </a:spcBef>
              <a:spcAft>
                <a:spcPct val="40000"/>
              </a:spcAft>
              <a:buFontTx/>
              <a:buNone/>
            </a:pPr>
            <a:endParaRPr lang="en-US" altLang="en-US" sz="2400" i="1" dirty="0">
              <a:solidFill>
                <a:schemeClr val="bg1"/>
              </a:solidFill>
            </a:endParaRPr>
          </a:p>
          <a:p>
            <a:pPr algn="ctr">
              <a:spcBef>
                <a:spcPct val="0"/>
              </a:spcBef>
              <a:spcAft>
                <a:spcPct val="40000"/>
              </a:spcAft>
              <a:buFontTx/>
              <a:buNone/>
            </a:pPr>
            <a:endParaRPr lang="en-US" altLang="en-US" sz="2400" i="1" dirty="0">
              <a:solidFill>
                <a:schemeClr val="bg1"/>
              </a:solidFill>
            </a:endParaRPr>
          </a:p>
          <a:p>
            <a:pPr algn="ctr">
              <a:spcBef>
                <a:spcPct val="0"/>
              </a:spcBef>
              <a:spcAft>
                <a:spcPct val="40000"/>
              </a:spcAft>
              <a:buFontTx/>
              <a:buNone/>
            </a:pPr>
            <a:endParaRPr lang="en-US" altLang="en-US" sz="2400" dirty="0">
              <a:solidFill>
                <a:schemeClr val="bg1"/>
              </a:solidFill>
            </a:endParaRPr>
          </a:p>
          <a:p>
            <a:pPr algn="ctr">
              <a:spcBef>
                <a:spcPct val="0"/>
              </a:spcBef>
              <a:buFontTx/>
              <a:buNone/>
            </a:pPr>
            <a:r>
              <a:rPr lang="en-US" altLang="en-US" sz="1800" b="0" dirty="0">
                <a:solidFill>
                  <a:schemeClr val="bg1"/>
                </a:solidFill>
                <a:latin typeface="Calibri" panose="020F0502020204030204" pitchFamily="34" charset="0"/>
              </a:rPr>
              <a:t>Copyright © 2020</a:t>
            </a:r>
          </a:p>
          <a:p>
            <a:pPr algn="ctr">
              <a:spcBef>
                <a:spcPct val="0"/>
              </a:spcBef>
              <a:buFontTx/>
              <a:buNone/>
            </a:pPr>
            <a:r>
              <a:rPr lang="en-US" altLang="en-US" sz="1800" b="0" dirty="0">
                <a:solidFill>
                  <a:schemeClr val="bg1"/>
                </a:solidFill>
                <a:latin typeface="Calibri" panose="020F0502020204030204" pitchFamily="34" charset="0"/>
              </a:rPr>
              <a:t>MBA Research and Curriculum Center</a:t>
            </a:r>
          </a:p>
        </p:txBody>
      </p:sp>
      <p:pic>
        <p:nvPicPr>
          <p:cNvPr id="3" name="Picture 2" descr="MBA_bl_white">
            <a:extLst>
              <a:ext uri="{FF2B5EF4-FFF2-40B4-BE49-F238E27FC236}">
                <a16:creationId xmlns:a16="http://schemas.microsoft.com/office/drawing/2014/main" id="{2DD32C62-3D9A-2B4E-80D5-21014E56E847}"/>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69825" y="4449462"/>
            <a:ext cx="28194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62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F836441-4D52-3D44-9AA2-A96B15D84A4B}"/>
              </a:ext>
            </a:extLst>
          </p:cNvPr>
          <p:cNvSpPr txBox="1">
            <a:spLocks noChangeArrowheads="1"/>
          </p:cNvSpPr>
          <p:nvPr/>
        </p:nvSpPr>
        <p:spPr bwMode="auto">
          <a:xfrm>
            <a:off x="0" y="680909"/>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41656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1656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1656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spcAft>
                <a:spcPct val="70000"/>
              </a:spcAft>
              <a:buFontTx/>
              <a:buNone/>
            </a:pPr>
            <a:r>
              <a:rPr lang="en-US" altLang="en-US" sz="2800" dirty="0">
                <a:solidFill>
                  <a:schemeClr val="bg1"/>
                </a:solidFill>
                <a:latin typeface="Arial Black" panose="020B0604020202020204" pitchFamily="34" charset="0"/>
              </a:rPr>
              <a:t>Digital-Based Photography Sources</a:t>
            </a:r>
            <a:endParaRPr lang="en-US" altLang="en-US" sz="1500" b="0" dirty="0">
              <a:solidFill>
                <a:schemeClr val="bg1"/>
              </a:solidFill>
              <a:latin typeface="Calibri" panose="020F0502020204030204" pitchFamily="34" charset="0"/>
            </a:endParaRPr>
          </a:p>
        </p:txBody>
      </p:sp>
      <p:sp>
        <p:nvSpPr>
          <p:cNvPr id="3" name="Text Box 2">
            <a:extLst>
              <a:ext uri="{FF2B5EF4-FFF2-40B4-BE49-F238E27FC236}">
                <a16:creationId xmlns:a16="http://schemas.microsoft.com/office/drawing/2014/main" id="{A8E316B1-33C6-1746-9CF9-2D66DD6B975A}"/>
              </a:ext>
            </a:extLst>
          </p:cNvPr>
          <p:cNvSpPr txBox="1">
            <a:spLocks noChangeArrowheads="1"/>
          </p:cNvSpPr>
          <p:nvPr/>
        </p:nvSpPr>
        <p:spPr bwMode="auto">
          <a:xfrm>
            <a:off x="2456935" y="2263346"/>
            <a:ext cx="807102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41656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1656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1656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dirty="0" err="1">
                <a:solidFill>
                  <a:schemeClr val="bg1"/>
                </a:solidFill>
                <a:latin typeface="Arial Black" panose="020B0604020202020204" pitchFamily="34" charset="0"/>
              </a:rPr>
              <a:t>ThinkStock</a:t>
            </a:r>
            <a:r>
              <a:rPr lang="en-US" altLang="en-US" sz="1500" dirty="0">
                <a:solidFill>
                  <a:schemeClr val="bg1"/>
                </a:solidFill>
                <a:latin typeface="Arial Black" panose="020B0604020202020204" pitchFamily="34" charset="0"/>
              </a:rPr>
              <a:t> Photos</a:t>
            </a:r>
            <a:endParaRPr lang="en-US" altLang="en-US" sz="1500" b="0" dirty="0">
              <a:solidFill>
                <a:schemeClr val="bg1"/>
              </a:solidFill>
              <a:latin typeface="Arial Black" panose="020B0604020202020204" pitchFamily="34" charset="0"/>
            </a:endParaRPr>
          </a:p>
          <a:p>
            <a:pPr>
              <a:spcBef>
                <a:spcPct val="0"/>
              </a:spcBef>
              <a:buFontTx/>
              <a:buNone/>
            </a:pPr>
            <a:r>
              <a:rPr lang="en-US" altLang="en-US" sz="1500" b="0" dirty="0">
                <a:solidFill>
                  <a:schemeClr val="bg1"/>
                </a:solidFill>
                <a:latin typeface="Calibri" panose="020F0502020204030204" pitchFamily="34" charset="0"/>
              </a:rPr>
              <a:t>Various images used in this presentation are ©2020 </a:t>
            </a:r>
            <a:r>
              <a:rPr lang="en-US" altLang="en-US" sz="1500" b="0" dirty="0" err="1">
                <a:solidFill>
                  <a:schemeClr val="bg1"/>
                </a:solidFill>
                <a:latin typeface="Calibri" panose="020F0502020204030204" pitchFamily="34" charset="0"/>
              </a:rPr>
              <a:t>ThinkStock</a:t>
            </a:r>
            <a:r>
              <a:rPr lang="en-US" altLang="en-US" sz="1500" b="0" dirty="0">
                <a:solidFill>
                  <a:schemeClr val="bg1"/>
                </a:solidFill>
                <a:latin typeface="Calibri" panose="020F0502020204030204" pitchFamily="34" charset="0"/>
              </a:rPr>
              <a:t> Photos. All rights reserved </a:t>
            </a:r>
            <a:br>
              <a:rPr lang="en-US" altLang="en-US" sz="1500" b="0" dirty="0">
                <a:solidFill>
                  <a:schemeClr val="bg1"/>
                </a:solidFill>
                <a:latin typeface="Calibri" panose="020F0502020204030204" pitchFamily="34" charset="0"/>
              </a:rPr>
            </a:br>
            <a:r>
              <a:rPr lang="en-US" altLang="en-US" sz="1500" b="0" dirty="0" err="1">
                <a:solidFill>
                  <a:schemeClr val="bg1"/>
                </a:solidFill>
                <a:latin typeface="Calibri" panose="020F0502020204030204" pitchFamily="34" charset="0"/>
              </a:rPr>
              <a:t>www.ThinkStockPhotos.com</a:t>
            </a:r>
            <a:endParaRPr lang="en-US" altLang="en-US" sz="1500" b="0" dirty="0">
              <a:solidFill>
                <a:schemeClr val="bg1"/>
              </a:solidFill>
              <a:latin typeface="Calibri" panose="020F0502020204030204" pitchFamily="34" charset="0"/>
            </a:endParaRPr>
          </a:p>
          <a:p>
            <a:pPr>
              <a:spcBef>
                <a:spcPct val="0"/>
              </a:spcBef>
              <a:buFontTx/>
              <a:buNone/>
            </a:pPr>
            <a:endParaRPr lang="en-US" altLang="en-US" sz="1500" dirty="0">
              <a:solidFill>
                <a:schemeClr val="bg1"/>
              </a:solidFill>
              <a:latin typeface="Arial Black" panose="020B0604020202020204" pitchFamily="34" charset="0"/>
            </a:endParaRPr>
          </a:p>
          <a:p>
            <a:pPr>
              <a:spcBef>
                <a:spcPct val="0"/>
              </a:spcBef>
              <a:buFontTx/>
              <a:buNone/>
            </a:pPr>
            <a:r>
              <a:rPr lang="en-US" altLang="en-US" sz="1500" dirty="0">
                <a:solidFill>
                  <a:schemeClr val="bg1"/>
                </a:solidFill>
                <a:latin typeface="Arial Black" panose="020B0604020202020204" pitchFamily="34" charset="0"/>
              </a:rPr>
              <a:t>Getty Images</a:t>
            </a:r>
            <a:endParaRPr lang="en-US" altLang="en-US" sz="1500" b="0" dirty="0">
              <a:solidFill>
                <a:schemeClr val="bg1"/>
              </a:solidFill>
              <a:latin typeface="Arial Black" panose="020B0604020202020204" pitchFamily="34" charset="0"/>
            </a:endParaRPr>
          </a:p>
          <a:p>
            <a:pPr>
              <a:spcBef>
                <a:spcPct val="0"/>
              </a:spcBef>
              <a:buFontTx/>
              <a:buNone/>
            </a:pPr>
            <a:r>
              <a:rPr lang="en-US" altLang="en-US" sz="1500" b="0" dirty="0">
                <a:solidFill>
                  <a:schemeClr val="bg1"/>
                </a:solidFill>
                <a:latin typeface="Calibri" panose="020F0502020204030204" pitchFamily="34" charset="0"/>
              </a:rPr>
              <a:t>Various images used in this presentation are ©2020 Getty Images Photos. All rights reserved </a:t>
            </a:r>
            <a:br>
              <a:rPr lang="en-US" altLang="en-US" sz="1500" b="0" dirty="0">
                <a:solidFill>
                  <a:schemeClr val="bg1"/>
                </a:solidFill>
                <a:latin typeface="Calibri" panose="020F0502020204030204" pitchFamily="34" charset="0"/>
              </a:rPr>
            </a:br>
            <a:r>
              <a:rPr lang="en-US" altLang="en-US" sz="1500" b="0" dirty="0" err="1">
                <a:solidFill>
                  <a:schemeClr val="bg1"/>
                </a:solidFill>
                <a:latin typeface="Calibri" panose="020F0502020204030204" pitchFamily="34" charset="0"/>
              </a:rPr>
              <a:t>www.gettyimages.com</a:t>
            </a:r>
            <a:endParaRPr lang="en-US" altLang="en-US" sz="1500" b="0" dirty="0">
              <a:solidFill>
                <a:schemeClr val="bg1"/>
              </a:solidFill>
              <a:latin typeface="Calibri" panose="020F0502020204030204" pitchFamily="34" charset="0"/>
            </a:endParaRPr>
          </a:p>
          <a:p>
            <a:pPr>
              <a:spcBef>
                <a:spcPct val="0"/>
              </a:spcBef>
              <a:buFontTx/>
              <a:buNone/>
            </a:pPr>
            <a:endParaRPr lang="en-US" altLang="en-US" sz="1500" b="0" dirty="0">
              <a:solidFill>
                <a:schemeClr val="bg1"/>
              </a:solidFill>
              <a:latin typeface="Calibri" panose="020F0502020204030204" pitchFamily="34" charset="0"/>
            </a:endParaRPr>
          </a:p>
          <a:p>
            <a:pPr>
              <a:spcBef>
                <a:spcPct val="0"/>
              </a:spcBef>
              <a:buFontTx/>
              <a:buNone/>
            </a:pPr>
            <a:endParaRPr lang="en-US" altLang="en-US" sz="15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7923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53775E9C-9B75-A145-B8AF-18180B165543}"/>
              </a:ext>
            </a:extLst>
          </p:cNvPr>
          <p:cNvSpPr txBox="1">
            <a:spLocks noChangeArrowheads="1"/>
          </p:cNvSpPr>
          <p:nvPr/>
        </p:nvSpPr>
        <p:spPr bwMode="auto">
          <a:xfrm>
            <a:off x="2104572" y="1836057"/>
            <a:ext cx="80772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spcBef>
                <a:spcPct val="50000"/>
              </a:spcBef>
              <a:buFontTx/>
              <a:buNone/>
            </a:pPr>
            <a:r>
              <a:rPr lang="en-US" altLang="en-US" b="1" dirty="0">
                <a:solidFill>
                  <a:srgbClr val="FFFFFF"/>
                </a:solidFill>
                <a:latin typeface="Arial" charset="0"/>
              </a:rPr>
              <a:t>Copyright</a:t>
            </a:r>
          </a:p>
          <a:p>
            <a:pPr eaLnBrk="1" hangingPunct="1">
              <a:lnSpc>
                <a:spcPct val="120000"/>
              </a:lnSpc>
              <a:spcBef>
                <a:spcPct val="50000"/>
              </a:spcBef>
              <a:buFontTx/>
              <a:buNone/>
            </a:pPr>
            <a:r>
              <a:rPr lang="en-US" altLang="en-US" sz="1800" dirty="0">
                <a:solidFill>
                  <a:schemeClr val="bg1"/>
                </a:solidFill>
                <a:ea typeface="ＭＳ Ｐゴシック" charset="-128"/>
              </a:rPr>
              <a:t>All photographic digital images in this PowerPoint are owned by the aforementioned photographic resources or their licensors and are protected by the United States copyright laws, international treaty provisions, and applicable laws. No title to or intellectual property rights to the images in this PowerPoint are transferred to you. These sources retain all rights and are not to be used, digitally copied, transferred, </a:t>
            </a:r>
            <a:br>
              <a:rPr lang="en-US" altLang="en-US" sz="1800" dirty="0">
                <a:solidFill>
                  <a:schemeClr val="bg1"/>
                </a:solidFill>
                <a:ea typeface="ＭＳ Ｐゴシック" charset="-128"/>
              </a:rPr>
            </a:br>
            <a:r>
              <a:rPr lang="en-US" altLang="en-US" sz="1800" dirty="0">
                <a:solidFill>
                  <a:schemeClr val="bg1"/>
                </a:solidFill>
                <a:ea typeface="ＭＳ Ｐゴシック" charset="-128"/>
              </a:rPr>
              <a:t>or manipulated in any way. To do so is a violation of federal copyright laws.</a:t>
            </a:r>
            <a:endParaRPr lang="en-US" altLang="en-US" sz="1800" dirty="0">
              <a:ea typeface="ＭＳ Ｐゴシック" charset="-128"/>
            </a:endParaRPr>
          </a:p>
        </p:txBody>
      </p:sp>
    </p:spTree>
    <p:extLst>
      <p:ext uri="{BB962C8B-B14F-4D97-AF65-F5344CB8AC3E}">
        <p14:creationId xmlns:p14="http://schemas.microsoft.com/office/powerpoint/2010/main" val="196059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65018" y="58847"/>
            <a:ext cx="10515600" cy="6863417"/>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1.01A KEY TERMS</a:t>
            </a:r>
          </a:p>
          <a:p>
            <a:endParaRPr lang="en-US" sz="2200" dirty="0">
              <a:solidFill>
                <a:schemeClr val="bg1"/>
              </a:solidFill>
              <a:latin typeface="Arial" panose="020B0604020202020204" pitchFamily="34" charset="0"/>
              <a:cs typeface="Arial" panose="020B0604020202020204" pitchFamily="34" charset="0"/>
            </a:endParaRPr>
          </a:p>
          <a:p>
            <a:r>
              <a:rPr lang="en-US" sz="2200" dirty="0" smtClean="0">
                <a:solidFill>
                  <a:schemeClr val="bg1"/>
                </a:solidFill>
                <a:latin typeface="Arial" panose="020B0604020202020204" pitchFamily="34" charset="0"/>
                <a:cs typeface="Arial" panose="020B0604020202020204" pitchFamily="34" charset="0"/>
              </a:rPr>
              <a:t>1.Ethics</a:t>
            </a:r>
            <a:r>
              <a:rPr lang="en-US" sz="2200" dirty="0">
                <a:solidFill>
                  <a:schemeClr val="bg1"/>
                </a:solidFill>
                <a:latin typeface="Arial" panose="020B0604020202020204" pitchFamily="34" charset="0"/>
                <a:cs typeface="Arial" panose="020B0604020202020204" pitchFamily="34" charset="0"/>
              </a:rPr>
              <a:t>: The basic principles that govern your behavior.</a:t>
            </a:r>
          </a:p>
          <a:p>
            <a:r>
              <a:rPr lang="en-US" sz="2200" dirty="0" smtClean="0">
                <a:solidFill>
                  <a:schemeClr val="bg1"/>
                </a:solidFill>
                <a:latin typeface="Arial" panose="020B0604020202020204" pitchFamily="34" charset="0"/>
                <a:cs typeface="Arial" panose="020B0604020202020204" pitchFamily="34" charset="0"/>
              </a:rPr>
              <a:t>2.Ethical </a:t>
            </a:r>
            <a:r>
              <a:rPr lang="en-US" sz="2200" dirty="0">
                <a:solidFill>
                  <a:schemeClr val="bg1"/>
                </a:solidFill>
                <a:latin typeface="Arial" panose="020B0604020202020204" pitchFamily="34" charset="0"/>
                <a:cs typeface="Arial" panose="020B0604020202020204" pitchFamily="34" charset="0"/>
              </a:rPr>
              <a:t>Principles: Standards that govern behavior; not dependent on circumstance.</a:t>
            </a:r>
          </a:p>
          <a:p>
            <a:r>
              <a:rPr lang="en-US" sz="2200" dirty="0" smtClean="0">
                <a:solidFill>
                  <a:schemeClr val="bg1"/>
                </a:solidFill>
                <a:latin typeface="Arial" panose="020B0604020202020204" pitchFamily="34" charset="0"/>
                <a:cs typeface="Arial" panose="020B0604020202020204" pitchFamily="34" charset="0"/>
              </a:rPr>
              <a:t>3. Ethical </a:t>
            </a:r>
            <a:r>
              <a:rPr lang="en-US" sz="2200" dirty="0">
                <a:solidFill>
                  <a:schemeClr val="bg1"/>
                </a:solidFill>
                <a:latin typeface="Arial" panose="020B0604020202020204" pitchFamily="34" charset="0"/>
                <a:cs typeface="Arial" panose="020B0604020202020204" pitchFamily="34" charset="0"/>
              </a:rPr>
              <a:t>Situation: An issue in which you must decide whether something is right or wrong</a:t>
            </a:r>
          </a:p>
          <a:p>
            <a:r>
              <a:rPr lang="en-US" sz="2200" dirty="0" smtClean="0">
                <a:solidFill>
                  <a:schemeClr val="bg1"/>
                </a:solidFill>
                <a:latin typeface="Arial" panose="020B0604020202020204" pitchFamily="34" charset="0"/>
                <a:cs typeface="Arial" panose="020B0604020202020204" pitchFamily="34" charset="0"/>
              </a:rPr>
              <a:t>4. Integrity</a:t>
            </a:r>
            <a:r>
              <a:rPr lang="en-US" sz="2200" dirty="0">
                <a:solidFill>
                  <a:schemeClr val="bg1"/>
                </a:solidFill>
                <a:latin typeface="Arial" panose="020B0604020202020204" pitchFamily="34" charset="0"/>
                <a:cs typeface="Arial" panose="020B0604020202020204" pitchFamily="34" charset="0"/>
              </a:rPr>
              <a:t>: Adhering to an established set of personal ethics and sound moral principles; acting with honesty in all situations</a:t>
            </a:r>
          </a:p>
          <a:p>
            <a:r>
              <a:rPr lang="en-US" sz="2200" dirty="0" smtClean="0">
                <a:solidFill>
                  <a:schemeClr val="bg1"/>
                </a:solidFill>
                <a:latin typeface="Arial" panose="020B0604020202020204" pitchFamily="34" charset="0"/>
                <a:cs typeface="Arial" panose="020B0604020202020204" pitchFamily="34" charset="0"/>
              </a:rPr>
              <a:t>5. Trustworthy</a:t>
            </a:r>
            <a:r>
              <a:rPr lang="en-US" sz="2200" dirty="0">
                <a:solidFill>
                  <a:schemeClr val="bg1"/>
                </a:solidFill>
                <a:latin typeface="Arial" panose="020B0604020202020204" pitchFamily="34" charset="0"/>
                <a:cs typeface="Arial" panose="020B0604020202020204" pitchFamily="34" charset="0"/>
              </a:rPr>
              <a:t>: Reliable; deserving the confidence of others</a:t>
            </a:r>
          </a:p>
          <a:p>
            <a:r>
              <a:rPr lang="en-US" sz="2200" dirty="0" smtClean="0">
                <a:solidFill>
                  <a:schemeClr val="bg1"/>
                </a:solidFill>
                <a:latin typeface="Arial" panose="020B0604020202020204" pitchFamily="34" charset="0"/>
                <a:cs typeface="Arial" panose="020B0604020202020204" pitchFamily="34" charset="0"/>
              </a:rPr>
              <a:t>6. Accountability</a:t>
            </a:r>
            <a:r>
              <a:rPr lang="en-US" sz="2200" dirty="0">
                <a:solidFill>
                  <a:schemeClr val="bg1"/>
                </a:solidFill>
                <a:latin typeface="Arial" panose="020B0604020202020204" pitchFamily="34" charset="0"/>
                <a:cs typeface="Arial" panose="020B0604020202020204" pitchFamily="34" charset="0"/>
              </a:rPr>
              <a:t>: The condition of having to answer for or be liable for your actions; accepting responsibility for your decisions</a:t>
            </a:r>
          </a:p>
          <a:p>
            <a:r>
              <a:rPr lang="en-US" sz="2200" dirty="0" smtClean="0">
                <a:solidFill>
                  <a:schemeClr val="bg1"/>
                </a:solidFill>
                <a:latin typeface="Arial" panose="020B0604020202020204" pitchFamily="34" charset="0"/>
                <a:cs typeface="Arial" panose="020B0604020202020204" pitchFamily="34" charset="0"/>
              </a:rPr>
              <a:t>7. Transparency</a:t>
            </a:r>
            <a:r>
              <a:rPr lang="en-US" sz="2200" dirty="0">
                <a:solidFill>
                  <a:schemeClr val="bg1"/>
                </a:solidFill>
                <a:latin typeface="Arial" panose="020B0604020202020204" pitchFamily="34" charset="0"/>
                <a:cs typeface="Arial" panose="020B0604020202020204" pitchFamily="34" charset="0"/>
              </a:rPr>
              <a:t>: The quality of being just as one seems; being open and truthful when communicating</a:t>
            </a:r>
          </a:p>
          <a:p>
            <a:r>
              <a:rPr lang="en-US" sz="2200" dirty="0" smtClean="0">
                <a:solidFill>
                  <a:schemeClr val="bg1"/>
                </a:solidFill>
                <a:latin typeface="Arial" panose="020B0604020202020204" pitchFamily="34" charset="0"/>
                <a:cs typeface="Arial" panose="020B0604020202020204" pitchFamily="34" charset="0"/>
              </a:rPr>
              <a:t>8. Fairness</a:t>
            </a:r>
            <a:r>
              <a:rPr lang="en-US" sz="2200" dirty="0">
                <a:solidFill>
                  <a:schemeClr val="bg1"/>
                </a:solidFill>
                <a:latin typeface="Arial" panose="020B0604020202020204" pitchFamily="34" charset="0"/>
                <a:cs typeface="Arial" panose="020B0604020202020204" pitchFamily="34" charset="0"/>
              </a:rPr>
              <a:t>: The ability to make judgments without favoritism or self-interest; engaging in fair competition and creating equal relationships</a:t>
            </a:r>
          </a:p>
          <a:p>
            <a:r>
              <a:rPr lang="en-US" sz="2200" dirty="0" smtClean="0">
                <a:solidFill>
                  <a:schemeClr val="bg1"/>
                </a:solidFill>
                <a:latin typeface="Arial" panose="020B0604020202020204" pitchFamily="34" charset="0"/>
                <a:cs typeface="Arial" panose="020B0604020202020204" pitchFamily="34" charset="0"/>
              </a:rPr>
              <a:t>9. Respect</a:t>
            </a:r>
            <a:r>
              <a:rPr lang="en-US" sz="2200" dirty="0">
                <a:solidFill>
                  <a:schemeClr val="bg1"/>
                </a:solidFill>
                <a:latin typeface="Arial" panose="020B0604020202020204" pitchFamily="34" charset="0"/>
                <a:cs typeface="Arial" panose="020B0604020202020204" pitchFamily="34" charset="0"/>
              </a:rPr>
              <a:t>: Regard or esteem; honoring the rights, freedoms, views, and property of others</a:t>
            </a:r>
          </a:p>
          <a:p>
            <a:r>
              <a:rPr lang="en-US" sz="2200" dirty="0" smtClean="0">
                <a:solidFill>
                  <a:schemeClr val="bg1"/>
                </a:solidFill>
                <a:latin typeface="Arial" panose="020B0604020202020204" pitchFamily="34" charset="0"/>
                <a:cs typeface="Arial" panose="020B0604020202020204" pitchFamily="34" charset="0"/>
              </a:rPr>
              <a:t>10. Rule </a:t>
            </a:r>
            <a:r>
              <a:rPr lang="en-US" sz="2200" dirty="0">
                <a:solidFill>
                  <a:schemeClr val="bg1"/>
                </a:solidFill>
                <a:latin typeface="Arial" panose="020B0604020202020204" pitchFamily="34" charset="0"/>
                <a:cs typeface="Arial" panose="020B0604020202020204" pitchFamily="34" charset="0"/>
              </a:rPr>
              <a:t>of Law: Complying with laws and regulations</a:t>
            </a:r>
          </a:p>
          <a:p>
            <a:r>
              <a:rPr lang="en-US" sz="2200" dirty="0" smtClean="0">
                <a:solidFill>
                  <a:schemeClr val="bg1"/>
                </a:solidFill>
                <a:latin typeface="Arial" panose="020B0604020202020204" pitchFamily="34" charset="0"/>
                <a:cs typeface="Arial" panose="020B0604020202020204" pitchFamily="34" charset="0"/>
              </a:rPr>
              <a:t>11. Viability</a:t>
            </a:r>
            <a:r>
              <a:rPr lang="en-US" sz="2200" dirty="0">
                <a:solidFill>
                  <a:schemeClr val="bg1"/>
                </a:solidFill>
                <a:latin typeface="Arial" panose="020B0604020202020204" pitchFamily="34" charset="0"/>
                <a:cs typeface="Arial" panose="020B0604020202020204" pitchFamily="34" charset="0"/>
              </a:rPr>
              <a:t>: The long-term value of your choices</a:t>
            </a:r>
          </a:p>
        </p:txBody>
      </p:sp>
    </p:spTree>
    <p:extLst>
      <p:ext uri="{BB962C8B-B14F-4D97-AF65-F5344CB8AC3E}">
        <p14:creationId xmlns:p14="http://schemas.microsoft.com/office/powerpoint/2010/main" val="265049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BF948D-2B1B-5443-BB4E-0E7A30BF4B54}"/>
              </a:ext>
            </a:extLst>
          </p:cNvPr>
          <p:cNvPicPr>
            <a:picLocks noChangeAspect="1"/>
          </p:cNvPicPr>
          <p:nvPr/>
        </p:nvPicPr>
        <p:blipFill>
          <a:blip r:embed="rId4"/>
          <a:stretch>
            <a:fillRect/>
          </a:stretch>
        </p:blipFill>
        <p:spPr>
          <a:xfrm>
            <a:off x="5076011" y="1758461"/>
            <a:ext cx="6235700" cy="4171178"/>
          </a:xfrm>
          <a:prstGeom prst="rect">
            <a:avLst/>
          </a:prstGeom>
        </p:spPr>
      </p:pic>
      <p:sp>
        <p:nvSpPr>
          <p:cNvPr id="2" name="TextBox 1">
            <a:extLst>
              <a:ext uri="{FF2B5EF4-FFF2-40B4-BE49-F238E27FC236}">
                <a16:creationId xmlns:a16="http://schemas.microsoft.com/office/drawing/2014/main" id="{F763C9CF-015D-E240-B4B4-439D83FA7E2B}"/>
              </a:ext>
            </a:extLst>
          </p:cNvPr>
          <p:cNvSpPr txBox="1"/>
          <p:nvPr/>
        </p:nvSpPr>
        <p:spPr>
          <a:xfrm>
            <a:off x="582804" y="271306"/>
            <a:ext cx="10902462" cy="646331"/>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Ethics</a:t>
            </a:r>
          </a:p>
        </p:txBody>
      </p:sp>
      <p:sp>
        <p:nvSpPr>
          <p:cNvPr id="3" name="TextBox 2">
            <a:extLst>
              <a:ext uri="{FF2B5EF4-FFF2-40B4-BE49-F238E27FC236}">
                <a16:creationId xmlns:a16="http://schemas.microsoft.com/office/drawing/2014/main" id="{80327792-BD09-3240-AEF3-705D4A95E454}"/>
              </a:ext>
            </a:extLst>
          </p:cNvPr>
          <p:cNvSpPr txBox="1"/>
          <p:nvPr/>
        </p:nvSpPr>
        <p:spPr>
          <a:xfrm>
            <a:off x="442127" y="1758461"/>
            <a:ext cx="4260502" cy="2893100"/>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The basic principles that govern your behavior </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Ethical principles</a:t>
            </a:r>
          </a:p>
          <a:p>
            <a:pPr marL="800100" lvl="1" indent="-342900">
              <a:spcAft>
                <a:spcPts val="1200"/>
              </a:spcAft>
              <a:buFont typeface="Wingdings" pitchFamily="2" charset="2"/>
              <a:buChar char="Ø"/>
            </a:pPr>
            <a:r>
              <a:rPr lang="en-US" sz="2000" dirty="0">
                <a:latin typeface="Arial" panose="020B0604020202020204" pitchFamily="34" charset="0"/>
                <a:cs typeface="Arial" panose="020B0604020202020204" pitchFamily="34" charset="0"/>
              </a:rPr>
              <a:t>Do not change when you’re in a new situation</a:t>
            </a:r>
          </a:p>
          <a:p>
            <a:pPr marL="800100" lvl="1" indent="-342900">
              <a:spcAft>
                <a:spcPts val="1200"/>
              </a:spcAft>
              <a:buFont typeface="Wingdings" pitchFamily="2" charset="2"/>
              <a:buChar char="Ø"/>
            </a:pPr>
            <a:r>
              <a:rPr lang="en-US" sz="2000" dirty="0">
                <a:latin typeface="Arial" panose="020B0604020202020204" pitchFamily="34" charset="0"/>
                <a:cs typeface="Arial" panose="020B0604020202020204" pitchFamily="34" charset="0"/>
              </a:rPr>
              <a:t>The same at school, home, and work</a:t>
            </a:r>
          </a:p>
        </p:txBody>
      </p:sp>
    </p:spTree>
    <p:extLst>
      <p:ext uri="{BB962C8B-B14F-4D97-AF65-F5344CB8AC3E}">
        <p14:creationId xmlns:p14="http://schemas.microsoft.com/office/powerpoint/2010/main" val="105287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44A80D-E032-794D-84F2-D61B542B4500}"/>
              </a:ext>
            </a:extLst>
          </p:cNvPr>
          <p:cNvSpPr txBox="1"/>
          <p:nvPr/>
        </p:nvSpPr>
        <p:spPr>
          <a:xfrm>
            <a:off x="1927654" y="247135"/>
            <a:ext cx="8328454" cy="646331"/>
          </a:xfrm>
          <a:prstGeom prst="rect">
            <a:avLst/>
          </a:prstGeom>
          <a:noFill/>
        </p:spPr>
        <p:txBody>
          <a:bodyPr wrap="square" rtlCol="0">
            <a:spAutoFit/>
          </a:bodyPr>
          <a:lstStyle/>
          <a:p>
            <a:pPr algn="ctr"/>
            <a:r>
              <a:rPr lang="en-US" sz="3600" b="1" dirty="0">
                <a:solidFill>
                  <a:schemeClr val="accent5">
                    <a:lumMod val="50000"/>
                  </a:schemeClr>
                </a:solidFill>
                <a:latin typeface="Arial" panose="020B0604020202020204" pitchFamily="34" charset="0"/>
                <a:cs typeface="Arial" panose="020B0604020202020204" pitchFamily="34" charset="0"/>
              </a:rPr>
              <a:t>Ethical Situations</a:t>
            </a:r>
          </a:p>
        </p:txBody>
      </p:sp>
      <p:pic>
        <p:nvPicPr>
          <p:cNvPr id="4" name="Picture 3">
            <a:extLst>
              <a:ext uri="{FF2B5EF4-FFF2-40B4-BE49-F238E27FC236}">
                <a16:creationId xmlns:a16="http://schemas.microsoft.com/office/drawing/2014/main" id="{4AACAF3D-1ACC-0048-8985-1D915E58AB59}"/>
              </a:ext>
            </a:extLst>
          </p:cNvPr>
          <p:cNvPicPr>
            <a:picLocks noChangeAspect="1"/>
          </p:cNvPicPr>
          <p:nvPr/>
        </p:nvPicPr>
        <p:blipFill>
          <a:blip r:embed="rId4"/>
          <a:stretch>
            <a:fillRect/>
          </a:stretch>
        </p:blipFill>
        <p:spPr>
          <a:xfrm>
            <a:off x="3543472" y="1078641"/>
            <a:ext cx="4920907" cy="3277382"/>
          </a:xfrm>
          <a:prstGeom prst="rect">
            <a:avLst/>
          </a:prstGeom>
        </p:spPr>
      </p:pic>
      <p:sp>
        <p:nvSpPr>
          <p:cNvPr id="5" name="TextBox 4">
            <a:extLst>
              <a:ext uri="{FF2B5EF4-FFF2-40B4-BE49-F238E27FC236}">
                <a16:creationId xmlns:a16="http://schemas.microsoft.com/office/drawing/2014/main" id="{348E3244-8F0B-3244-9CBE-A03AA4AF2C08}"/>
              </a:ext>
            </a:extLst>
          </p:cNvPr>
          <p:cNvSpPr txBox="1"/>
          <p:nvPr/>
        </p:nvSpPr>
        <p:spPr>
          <a:xfrm>
            <a:off x="2211859" y="4720281"/>
            <a:ext cx="7784757" cy="984885"/>
          </a:xfrm>
          <a:prstGeom prst="rect">
            <a:avLst/>
          </a:prstGeom>
          <a:noFill/>
        </p:spPr>
        <p:txBody>
          <a:bodyPr wrap="square" rtlCol="0" anchor="t">
            <a:sp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Involve deciding whether something is right or wrong</a:t>
            </a:r>
          </a:p>
          <a:p>
            <a:pPr marL="342900" indent="-342900">
              <a:spcAft>
                <a:spcPts val="1200"/>
              </a:spcAft>
              <a:buFont typeface="Arial" panose="020B0604020202020204" pitchFamily="34" charset="0"/>
              <a:buChar char="•"/>
            </a:pPr>
            <a:r>
              <a:rPr lang="en-US" sz="2400" dirty="0">
                <a:latin typeface="Arial"/>
                <a:cs typeface="Arial"/>
              </a:rPr>
              <a:t>Someone (or something) could be harmed.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56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77AB00-8BB1-3041-8D4D-C0CEB0B96CCE}"/>
              </a:ext>
            </a:extLst>
          </p:cNvPr>
          <p:cNvSpPr txBox="1"/>
          <p:nvPr/>
        </p:nvSpPr>
        <p:spPr>
          <a:xfrm>
            <a:off x="1025611" y="864973"/>
            <a:ext cx="10256108" cy="646331"/>
          </a:xfrm>
          <a:prstGeom prst="rect">
            <a:avLst/>
          </a:prstGeom>
          <a:noFill/>
        </p:spPr>
        <p:txBody>
          <a:bodyPr wrap="square" rtlCol="0">
            <a:spAutoFit/>
          </a:bodyPr>
          <a:lstStyle/>
          <a:p>
            <a:pPr algn="ctr"/>
            <a:r>
              <a:rPr lang="en-US" sz="3600" b="1" dirty="0">
                <a:solidFill>
                  <a:schemeClr val="accent5">
                    <a:lumMod val="50000"/>
                  </a:schemeClr>
                </a:solidFill>
                <a:latin typeface="Arial" panose="020B0604020202020204" pitchFamily="34" charset="0"/>
                <a:cs typeface="Arial" panose="020B0604020202020204" pitchFamily="34" charset="0"/>
              </a:rPr>
              <a:t>Consequences of Unethical Behavior</a:t>
            </a:r>
          </a:p>
        </p:txBody>
      </p:sp>
      <p:sp>
        <p:nvSpPr>
          <p:cNvPr id="3" name="Rectangle 2">
            <a:extLst>
              <a:ext uri="{FF2B5EF4-FFF2-40B4-BE49-F238E27FC236}">
                <a16:creationId xmlns:a16="http://schemas.microsoft.com/office/drawing/2014/main" id="{3B92DC78-9BEC-0142-A800-ED293EA23B1F}"/>
              </a:ext>
            </a:extLst>
          </p:cNvPr>
          <p:cNvSpPr/>
          <p:nvPr/>
        </p:nvSpPr>
        <p:spPr>
          <a:xfrm>
            <a:off x="6668530" y="2228162"/>
            <a:ext cx="3105665" cy="2120581"/>
          </a:xfrm>
          <a:prstGeom prst="rect">
            <a:avLst/>
          </a:prstGeom>
        </p:spPr>
        <p:txBody>
          <a:bodyPr wrap="square">
            <a:spAutoFit/>
          </a:bodyPr>
          <a:lstStyle/>
          <a:p>
            <a:pPr marL="233363" indent="-233363">
              <a:lnSpc>
                <a:spcPct val="115000"/>
              </a:lnSpc>
              <a:spcAft>
                <a:spcPts val="10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Lost trust</a:t>
            </a:r>
          </a:p>
          <a:p>
            <a:pPr marL="233363" indent="-233363">
              <a:lnSpc>
                <a:spcPct val="115000"/>
              </a:lnSpc>
              <a:spcAft>
                <a:spcPts val="10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Legal problems</a:t>
            </a:r>
          </a:p>
          <a:p>
            <a:pPr marL="233363" indent="-233363">
              <a:lnSpc>
                <a:spcPct val="115000"/>
              </a:lnSpc>
              <a:spcAft>
                <a:spcPts val="10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A poor reputation</a:t>
            </a:r>
          </a:p>
          <a:p>
            <a:pPr marL="233363" indent="-233363">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A bad example</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EAEFC45-6853-3D42-A335-6B03CBC237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1830" y="1682235"/>
            <a:ext cx="5346700"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7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026116-9D0E-2344-8D02-038B2949DCD5}"/>
              </a:ext>
            </a:extLst>
          </p:cNvPr>
          <p:cNvSpPr/>
          <p:nvPr/>
        </p:nvSpPr>
        <p:spPr>
          <a:xfrm>
            <a:off x="-127001" y="677917"/>
            <a:ext cx="12442825" cy="1458649"/>
          </a:xfrm>
          <a:prstGeom prst="rect">
            <a:avLst/>
          </a:prstGeom>
          <a:solidFill>
            <a:schemeClr val="tx1"/>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1">
            <a:extLst>
              <a:ext uri="{FF2B5EF4-FFF2-40B4-BE49-F238E27FC236}">
                <a16:creationId xmlns:a16="http://schemas.microsoft.com/office/drawing/2014/main" id="{B517FA84-58E6-774F-A704-134088A99640}"/>
              </a:ext>
            </a:extLst>
          </p:cNvPr>
          <p:cNvSpPr>
            <a:spLocks noChangeArrowheads="1"/>
          </p:cNvSpPr>
          <p:nvPr/>
        </p:nvSpPr>
        <p:spPr bwMode="auto">
          <a:xfrm>
            <a:off x="220717" y="868632"/>
            <a:ext cx="116349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lvl="0">
              <a:buNone/>
            </a:pPr>
            <a:r>
              <a:rPr lang="en-US" b="1" dirty="0">
                <a:solidFill>
                  <a:schemeClr val="bg1"/>
                </a:solidFill>
              </a:rPr>
              <a:t>Ethical Principles:</a:t>
            </a:r>
            <a:r>
              <a:rPr lang="en-US" dirty="0">
                <a:solidFill>
                  <a:schemeClr val="bg1"/>
                </a:solidFill>
              </a:rPr>
              <a:t> Standards that govern behavior; not dependent on circumstance.</a:t>
            </a:r>
          </a:p>
        </p:txBody>
      </p:sp>
      <p:pic>
        <p:nvPicPr>
          <p:cNvPr id="9" name="Picture 8">
            <a:extLst>
              <a:ext uri="{FF2B5EF4-FFF2-40B4-BE49-F238E27FC236}">
                <a16:creationId xmlns:a16="http://schemas.microsoft.com/office/drawing/2014/main" id="{657201F3-25FD-D048-BCBD-371D8EC91535}"/>
              </a:ext>
            </a:extLst>
          </p:cNvPr>
          <p:cNvPicPr>
            <a:picLocks noChangeAspect="1"/>
          </p:cNvPicPr>
          <p:nvPr/>
        </p:nvPicPr>
        <p:blipFill>
          <a:blip r:embed="rId3"/>
          <a:stretch>
            <a:fillRect/>
          </a:stretch>
        </p:blipFill>
        <p:spPr>
          <a:xfrm>
            <a:off x="3526553" y="2401162"/>
            <a:ext cx="4833676" cy="4193068"/>
          </a:xfrm>
          <a:prstGeom prst="rect">
            <a:avLst/>
          </a:prstGeom>
        </p:spPr>
      </p:pic>
    </p:spTree>
    <p:extLst>
      <p:ext uri="{BB962C8B-B14F-4D97-AF65-F5344CB8AC3E}">
        <p14:creationId xmlns:p14="http://schemas.microsoft.com/office/powerpoint/2010/main" val="116434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E2B6C-3FDE-5945-8328-0C4944FCAE69}"/>
              </a:ext>
            </a:extLst>
          </p:cNvPr>
          <p:cNvSpPr txBox="1"/>
          <p:nvPr/>
        </p:nvSpPr>
        <p:spPr>
          <a:xfrm>
            <a:off x="345989" y="321275"/>
            <a:ext cx="11516497" cy="646331"/>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Ethical Principles</a:t>
            </a:r>
          </a:p>
        </p:txBody>
      </p:sp>
      <p:sp>
        <p:nvSpPr>
          <p:cNvPr id="3" name="TextBox 2">
            <a:extLst>
              <a:ext uri="{FF2B5EF4-FFF2-40B4-BE49-F238E27FC236}">
                <a16:creationId xmlns:a16="http://schemas.microsoft.com/office/drawing/2014/main" id="{5D9A7C1F-ED72-AD4A-B35A-BBCFD094CC04}"/>
              </a:ext>
            </a:extLst>
          </p:cNvPr>
          <p:cNvSpPr txBox="1"/>
          <p:nvPr/>
        </p:nvSpPr>
        <p:spPr>
          <a:xfrm>
            <a:off x="5993027" y="2268831"/>
            <a:ext cx="5758248" cy="3693319"/>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Integrity</a:t>
            </a:r>
          </a:p>
          <a:p>
            <a:pPr marL="800100" lvl="1" indent="-342900">
              <a:spcAft>
                <a:spcPts val="1200"/>
              </a:spcAft>
              <a:buFont typeface="Wingdings" pitchFamily="2" charset="2"/>
              <a:buChar char="Ø"/>
            </a:pPr>
            <a:r>
              <a:rPr lang="en-US" sz="2000" b="1" dirty="0">
                <a:latin typeface="Arial" panose="020B0604020202020204" pitchFamily="34" charset="0"/>
                <a:cs typeface="Arial" panose="020B0604020202020204" pitchFamily="34" charset="0"/>
              </a:rPr>
              <a:t>Adhering to an established set of personal ethics and sound moral principles; acting with honesty in all situations</a:t>
            </a:r>
            <a:endParaRPr lang="en-US" sz="2000" b="1" dirty="0" smtClean="0">
              <a:latin typeface="Arial" panose="020B0604020202020204" pitchFamily="34" charset="0"/>
              <a:cs typeface="Arial" panose="020B0604020202020204" pitchFamily="34" charset="0"/>
            </a:endParaRPr>
          </a:p>
          <a:p>
            <a:pPr marL="800100" lvl="1" indent="-342900">
              <a:spcAft>
                <a:spcPts val="1200"/>
              </a:spcAft>
              <a:buFont typeface="Wingdings" pitchFamily="2" charset="2"/>
              <a:buChar char="Ø"/>
            </a:pPr>
            <a:r>
              <a:rPr lang="en-US" sz="2000" dirty="0" smtClean="0">
                <a:latin typeface="Arial" panose="020B0604020202020204" pitchFamily="34" charset="0"/>
                <a:cs typeface="Arial" panose="020B0604020202020204" pitchFamily="34" charset="0"/>
              </a:rPr>
              <a:t>Acting </a:t>
            </a:r>
            <a:r>
              <a:rPr lang="en-US" sz="2000" dirty="0">
                <a:latin typeface="Arial" panose="020B0604020202020204" pitchFamily="34" charset="0"/>
                <a:cs typeface="Arial" panose="020B0604020202020204" pitchFamily="34" charset="0"/>
              </a:rPr>
              <a:t>with honesty in all situations </a:t>
            </a:r>
          </a:p>
          <a:p>
            <a:pPr marL="800100" lvl="1" indent="-342900">
              <a:spcAft>
                <a:spcPts val="1200"/>
              </a:spcAft>
              <a:buFont typeface="Wingdings" pitchFamily="2" charset="2"/>
              <a:buChar char="Ø"/>
            </a:pPr>
            <a:r>
              <a:rPr lang="en-US" sz="2000" dirty="0">
                <a:latin typeface="Arial" panose="020B0604020202020204" pitchFamily="34" charset="0"/>
                <a:cs typeface="Arial" panose="020B0604020202020204" pitchFamily="34" charset="0"/>
              </a:rPr>
              <a:t>“Academic Integrity” at  </a:t>
            </a:r>
            <a:r>
              <a:rPr lang="en-US" sz="2000" u="sng" dirty="0">
                <a:latin typeface="Arial" panose="020B0604020202020204" pitchFamily="34" charset="0"/>
                <a:cs typeface="Arial" panose="020B0604020202020204" pitchFamily="34" charset="0"/>
                <a:hlinkClick r:id="rId4"/>
              </a:rPr>
              <a:t>https://www.youtube.com/watch?v=2wvXEAO4Q44&amp;feature=youtu.be&amp;list=PL0LEcCrzCkHrF6i3W_aWQXZCTzzuGViE1</a:t>
            </a:r>
            <a:r>
              <a:rPr lang="en-US" sz="2000" dirty="0">
                <a:latin typeface="Arial" panose="020B0604020202020204" pitchFamily="34" charset="0"/>
                <a:cs typeface="Arial" panose="020B0604020202020204" pitchFamily="34" charset="0"/>
              </a:rPr>
              <a:t>.</a:t>
            </a:r>
          </a:p>
        </p:txBody>
      </p:sp>
      <p:pic>
        <p:nvPicPr>
          <p:cNvPr id="9" name="Picture 8">
            <a:extLst>
              <a:ext uri="{FF2B5EF4-FFF2-40B4-BE49-F238E27FC236}">
                <a16:creationId xmlns:a16="http://schemas.microsoft.com/office/drawing/2014/main" id="{F061BB5A-DD7F-5D45-9D37-E407C43A2E5F}"/>
              </a:ext>
            </a:extLst>
          </p:cNvPr>
          <p:cNvPicPr>
            <a:picLocks noChangeAspect="1"/>
          </p:cNvPicPr>
          <p:nvPr/>
        </p:nvPicPr>
        <p:blipFill>
          <a:blip r:embed="rId5"/>
          <a:stretch>
            <a:fillRect/>
          </a:stretch>
        </p:blipFill>
        <p:spPr>
          <a:xfrm>
            <a:off x="201827" y="1816443"/>
            <a:ext cx="5486400" cy="3213100"/>
          </a:xfrm>
          <a:prstGeom prst="rect">
            <a:avLst/>
          </a:prstGeom>
        </p:spPr>
      </p:pic>
      <p:sp>
        <p:nvSpPr>
          <p:cNvPr id="10" name="Rectangle 9">
            <a:extLst>
              <a:ext uri="{FF2B5EF4-FFF2-40B4-BE49-F238E27FC236}">
                <a16:creationId xmlns:a16="http://schemas.microsoft.com/office/drawing/2014/main" id="{021BFCED-DE9F-5F4E-AC33-DFF902AB2D9F}"/>
              </a:ext>
            </a:extLst>
          </p:cNvPr>
          <p:cNvSpPr/>
          <p:nvPr/>
        </p:nvSpPr>
        <p:spPr>
          <a:xfrm>
            <a:off x="-111211" y="1173892"/>
            <a:ext cx="288324" cy="5301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61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C623FD-FF4F-BB4E-BD1E-35CE445EAAF5}"/>
              </a:ext>
            </a:extLst>
          </p:cNvPr>
          <p:cNvPicPr>
            <a:picLocks noChangeAspect="1"/>
          </p:cNvPicPr>
          <p:nvPr/>
        </p:nvPicPr>
        <p:blipFill>
          <a:blip r:embed="rId4"/>
          <a:stretch>
            <a:fillRect/>
          </a:stretch>
        </p:blipFill>
        <p:spPr>
          <a:xfrm>
            <a:off x="221744" y="1816443"/>
            <a:ext cx="5486400" cy="3238500"/>
          </a:xfrm>
          <a:prstGeom prst="rect">
            <a:avLst/>
          </a:prstGeom>
        </p:spPr>
      </p:pic>
      <p:sp>
        <p:nvSpPr>
          <p:cNvPr id="2" name="TextBox 1">
            <a:extLst>
              <a:ext uri="{FF2B5EF4-FFF2-40B4-BE49-F238E27FC236}">
                <a16:creationId xmlns:a16="http://schemas.microsoft.com/office/drawing/2014/main" id="{4E5E2B6C-3FDE-5945-8328-0C4944FCAE69}"/>
              </a:ext>
            </a:extLst>
          </p:cNvPr>
          <p:cNvSpPr txBox="1"/>
          <p:nvPr/>
        </p:nvSpPr>
        <p:spPr>
          <a:xfrm>
            <a:off x="345989" y="321275"/>
            <a:ext cx="11516497" cy="646331"/>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Ethical Principles</a:t>
            </a:r>
          </a:p>
        </p:txBody>
      </p:sp>
      <p:sp>
        <p:nvSpPr>
          <p:cNvPr id="3" name="TextBox 2">
            <a:extLst>
              <a:ext uri="{FF2B5EF4-FFF2-40B4-BE49-F238E27FC236}">
                <a16:creationId xmlns:a16="http://schemas.microsoft.com/office/drawing/2014/main" id="{5D9A7C1F-ED72-AD4A-B35A-BBCFD094CC04}"/>
              </a:ext>
            </a:extLst>
          </p:cNvPr>
          <p:cNvSpPr txBox="1"/>
          <p:nvPr/>
        </p:nvSpPr>
        <p:spPr>
          <a:xfrm>
            <a:off x="5993027" y="2268831"/>
            <a:ext cx="5589373" cy="2308324"/>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Trust</a:t>
            </a:r>
          </a:p>
          <a:p>
            <a:pPr marL="800100" lvl="1" indent="-342900">
              <a:spcAft>
                <a:spcPts val="1200"/>
              </a:spcAft>
              <a:buFont typeface="Wingdings" pitchFamily="2" charset="2"/>
              <a:buChar char="Ø"/>
            </a:pPr>
            <a:r>
              <a:rPr lang="en-US" sz="2000" b="1" dirty="0">
                <a:latin typeface="Arial" panose="020B0604020202020204" pitchFamily="34" charset="0"/>
                <a:cs typeface="Arial" panose="020B0604020202020204" pitchFamily="34" charset="0"/>
              </a:rPr>
              <a:t>Reliable; deserving the confidence of </a:t>
            </a:r>
            <a:r>
              <a:rPr lang="en-US" sz="2000" b="1" dirty="0" smtClean="0">
                <a:latin typeface="Arial" panose="020B0604020202020204" pitchFamily="34" charset="0"/>
                <a:cs typeface="Arial" panose="020B0604020202020204" pitchFamily="34" charset="0"/>
              </a:rPr>
              <a:t>others</a:t>
            </a:r>
            <a:endParaRPr lang="en-US" sz="2000" b="1" dirty="0" smtClean="0">
              <a:latin typeface="Arial" panose="020B0604020202020204" pitchFamily="34" charset="0"/>
              <a:cs typeface="Arial" panose="020B0604020202020204" pitchFamily="34" charset="0"/>
            </a:endParaRPr>
          </a:p>
          <a:p>
            <a:pPr marL="800100" lvl="1" indent="-342900">
              <a:spcAft>
                <a:spcPts val="1200"/>
              </a:spcAft>
              <a:buFont typeface="Wingdings" pitchFamily="2" charset="2"/>
              <a:buChar char="Ø"/>
            </a:pPr>
            <a:r>
              <a:rPr lang="en-US" sz="2000" dirty="0" smtClean="0">
                <a:latin typeface="Arial" panose="020B0604020202020204" pitchFamily="34" charset="0"/>
                <a:cs typeface="Arial" panose="020B0604020202020204" pitchFamily="34" charset="0"/>
              </a:rPr>
              <a:t>Being </a:t>
            </a:r>
            <a:r>
              <a:rPr lang="en-US" sz="2000" dirty="0">
                <a:latin typeface="Arial" panose="020B0604020202020204" pitchFamily="34" charset="0"/>
                <a:cs typeface="Arial" panose="020B0604020202020204" pitchFamily="34" charset="0"/>
              </a:rPr>
              <a:t>trustworthy in all your relationships—with your teachers, coworkers, friends, and family members</a:t>
            </a:r>
          </a:p>
        </p:txBody>
      </p:sp>
      <p:sp>
        <p:nvSpPr>
          <p:cNvPr id="7" name="Rectangle 6">
            <a:extLst>
              <a:ext uri="{FF2B5EF4-FFF2-40B4-BE49-F238E27FC236}">
                <a16:creationId xmlns:a16="http://schemas.microsoft.com/office/drawing/2014/main" id="{2DB358EB-DB46-3743-BFB1-EF8B3C6D8E7B}"/>
              </a:ext>
            </a:extLst>
          </p:cNvPr>
          <p:cNvSpPr/>
          <p:nvPr/>
        </p:nvSpPr>
        <p:spPr>
          <a:xfrm>
            <a:off x="-111211" y="1173892"/>
            <a:ext cx="288324" cy="5301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69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0733FB-DB62-DF4C-8C6A-FC94C1A3E23D}"/>
              </a:ext>
            </a:extLst>
          </p:cNvPr>
          <p:cNvPicPr>
            <a:picLocks noChangeAspect="1"/>
          </p:cNvPicPr>
          <p:nvPr/>
        </p:nvPicPr>
        <p:blipFill>
          <a:blip r:embed="rId4"/>
          <a:stretch>
            <a:fillRect/>
          </a:stretch>
        </p:blipFill>
        <p:spPr>
          <a:xfrm>
            <a:off x="0" y="1816443"/>
            <a:ext cx="5486400" cy="3289300"/>
          </a:xfrm>
          <a:prstGeom prst="rect">
            <a:avLst/>
          </a:prstGeom>
        </p:spPr>
      </p:pic>
      <p:sp>
        <p:nvSpPr>
          <p:cNvPr id="2" name="TextBox 1">
            <a:extLst>
              <a:ext uri="{FF2B5EF4-FFF2-40B4-BE49-F238E27FC236}">
                <a16:creationId xmlns:a16="http://schemas.microsoft.com/office/drawing/2014/main" id="{4E5E2B6C-3FDE-5945-8328-0C4944FCAE69}"/>
              </a:ext>
            </a:extLst>
          </p:cNvPr>
          <p:cNvSpPr txBox="1"/>
          <p:nvPr/>
        </p:nvSpPr>
        <p:spPr>
          <a:xfrm>
            <a:off x="345989" y="321275"/>
            <a:ext cx="11516497" cy="646331"/>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Ethical Principles</a:t>
            </a:r>
          </a:p>
        </p:txBody>
      </p:sp>
      <p:sp>
        <p:nvSpPr>
          <p:cNvPr id="3" name="TextBox 2">
            <a:extLst>
              <a:ext uri="{FF2B5EF4-FFF2-40B4-BE49-F238E27FC236}">
                <a16:creationId xmlns:a16="http://schemas.microsoft.com/office/drawing/2014/main" id="{5D9A7C1F-ED72-AD4A-B35A-BBCFD094CC04}"/>
              </a:ext>
            </a:extLst>
          </p:cNvPr>
          <p:cNvSpPr txBox="1"/>
          <p:nvPr/>
        </p:nvSpPr>
        <p:spPr>
          <a:xfrm>
            <a:off x="5993027" y="2268831"/>
            <a:ext cx="5350476" cy="3693319"/>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Accountability </a:t>
            </a:r>
          </a:p>
          <a:p>
            <a:pPr marL="800100" lvl="1" indent="-342900">
              <a:spcAft>
                <a:spcPts val="1200"/>
              </a:spcAft>
              <a:buFont typeface="Wingdings" pitchFamily="2" charset="2"/>
              <a:buChar char="Ø"/>
            </a:pPr>
            <a:r>
              <a:rPr lang="en-US" sz="2000" b="1" dirty="0">
                <a:latin typeface="Arial" panose="020B0604020202020204" pitchFamily="34" charset="0"/>
                <a:cs typeface="Arial" panose="020B0604020202020204" pitchFamily="34" charset="0"/>
              </a:rPr>
              <a:t>The condition of having to answer for or be liable for your actions;</a:t>
            </a:r>
            <a:endParaRPr lang="en-US" sz="2000" b="1" dirty="0" smtClean="0">
              <a:latin typeface="Arial" panose="020B0604020202020204" pitchFamily="34" charset="0"/>
              <a:cs typeface="Arial" panose="020B0604020202020204" pitchFamily="34" charset="0"/>
            </a:endParaRPr>
          </a:p>
          <a:p>
            <a:pPr marL="800100" lvl="1" indent="-342900">
              <a:spcAft>
                <a:spcPts val="1200"/>
              </a:spcAft>
              <a:buFont typeface="Wingdings" pitchFamily="2" charset="2"/>
              <a:buChar char="Ø"/>
            </a:pPr>
            <a:r>
              <a:rPr lang="en-US" sz="2000" b="1" dirty="0" smtClean="0">
                <a:latin typeface="Arial" panose="020B0604020202020204" pitchFamily="34" charset="0"/>
                <a:cs typeface="Arial" panose="020B0604020202020204" pitchFamily="34" charset="0"/>
              </a:rPr>
              <a:t>Accepting </a:t>
            </a:r>
            <a:r>
              <a:rPr lang="en-US" sz="2000" b="1" dirty="0">
                <a:latin typeface="Arial" panose="020B0604020202020204" pitchFamily="34" charset="0"/>
                <a:cs typeface="Arial" panose="020B0604020202020204" pitchFamily="34" charset="0"/>
              </a:rPr>
              <a:t>responsibility for all your decisions</a:t>
            </a:r>
          </a:p>
          <a:p>
            <a:pPr marL="800100" lvl="1" indent="-342900">
              <a:spcAft>
                <a:spcPts val="1200"/>
              </a:spcAft>
              <a:buFont typeface="Wingdings" pitchFamily="2" charset="2"/>
              <a:buChar char="Ø"/>
            </a:pPr>
            <a:r>
              <a:rPr lang="en-US" sz="2000" dirty="0">
                <a:latin typeface="Arial" panose="020B0604020202020204" pitchFamily="34" charset="0"/>
                <a:cs typeface="Arial" panose="020B0604020202020204" pitchFamily="34" charset="0"/>
              </a:rPr>
              <a:t>“What It Means To Be Responsible and Accountable in the Workplace” at </a:t>
            </a:r>
            <a:r>
              <a:rPr lang="en-US" sz="2000" u="sng" dirty="0">
                <a:latin typeface="Arial" panose="020B0604020202020204" pitchFamily="34" charset="0"/>
                <a:cs typeface="Arial" panose="020B0604020202020204" pitchFamily="34" charset="0"/>
                <a:hlinkClick r:id="rId5"/>
              </a:rPr>
              <a:t>http://woman.thenest.com/means-responsible-accountable-workplace-11051.html</a:t>
            </a:r>
            <a:r>
              <a:rPr lang="en-US" sz="2000" dirty="0">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8AEB67B5-F1AF-7540-B8DD-1E2C71BA20BE}"/>
              </a:ext>
            </a:extLst>
          </p:cNvPr>
          <p:cNvSpPr/>
          <p:nvPr/>
        </p:nvSpPr>
        <p:spPr>
          <a:xfrm>
            <a:off x="-111211" y="1173892"/>
            <a:ext cx="288324" cy="5301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7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433D89-A769-1C45-B26C-9E4E457A7929}"/>
              </a:ext>
            </a:extLst>
          </p:cNvPr>
          <p:cNvPicPr>
            <a:picLocks noChangeAspect="1"/>
          </p:cNvPicPr>
          <p:nvPr/>
        </p:nvPicPr>
        <p:blipFill>
          <a:blip r:embed="rId4"/>
          <a:stretch>
            <a:fillRect/>
          </a:stretch>
        </p:blipFill>
        <p:spPr>
          <a:xfrm>
            <a:off x="32951" y="1816443"/>
            <a:ext cx="5486400" cy="3124200"/>
          </a:xfrm>
          <a:prstGeom prst="rect">
            <a:avLst/>
          </a:prstGeom>
        </p:spPr>
      </p:pic>
      <p:sp>
        <p:nvSpPr>
          <p:cNvPr id="2" name="TextBox 1">
            <a:extLst>
              <a:ext uri="{FF2B5EF4-FFF2-40B4-BE49-F238E27FC236}">
                <a16:creationId xmlns:a16="http://schemas.microsoft.com/office/drawing/2014/main" id="{4E5E2B6C-3FDE-5945-8328-0C4944FCAE69}"/>
              </a:ext>
            </a:extLst>
          </p:cNvPr>
          <p:cNvSpPr txBox="1"/>
          <p:nvPr/>
        </p:nvSpPr>
        <p:spPr>
          <a:xfrm>
            <a:off x="345989" y="321275"/>
            <a:ext cx="11516497" cy="646331"/>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Ethical Principles</a:t>
            </a:r>
          </a:p>
        </p:txBody>
      </p:sp>
      <p:sp>
        <p:nvSpPr>
          <p:cNvPr id="3" name="TextBox 2">
            <a:extLst>
              <a:ext uri="{FF2B5EF4-FFF2-40B4-BE49-F238E27FC236}">
                <a16:creationId xmlns:a16="http://schemas.microsoft.com/office/drawing/2014/main" id="{5D9A7C1F-ED72-AD4A-B35A-BBCFD094CC04}"/>
              </a:ext>
            </a:extLst>
          </p:cNvPr>
          <p:cNvSpPr txBox="1"/>
          <p:nvPr/>
        </p:nvSpPr>
        <p:spPr>
          <a:xfrm>
            <a:off x="5993027" y="2268831"/>
            <a:ext cx="5758248" cy="2000548"/>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Transparency</a:t>
            </a:r>
          </a:p>
          <a:p>
            <a:pPr marL="800100" lvl="1" indent="-342900">
              <a:spcAft>
                <a:spcPts val="1200"/>
              </a:spcAft>
              <a:buFont typeface="Wingdings" pitchFamily="2" charset="2"/>
              <a:buChar char="Ø"/>
            </a:pPr>
            <a:r>
              <a:rPr lang="en-US" sz="2000" b="1" dirty="0">
                <a:latin typeface="Arial" panose="020B0604020202020204" pitchFamily="34" charset="0"/>
                <a:cs typeface="Arial" panose="020B0604020202020204" pitchFamily="34" charset="0"/>
              </a:rPr>
              <a:t>The quality of being just as one seems; being open and truthful when </a:t>
            </a:r>
            <a:r>
              <a:rPr lang="en-US" sz="2000" b="1" dirty="0" smtClean="0">
                <a:latin typeface="Arial" panose="020B0604020202020204" pitchFamily="34" charset="0"/>
                <a:cs typeface="Arial" panose="020B0604020202020204" pitchFamily="34" charset="0"/>
              </a:rPr>
              <a:t>communicating</a:t>
            </a:r>
            <a:endParaRPr lang="en-US" sz="2000" b="1" dirty="0" smtClean="0">
              <a:latin typeface="Arial" panose="020B0604020202020204" pitchFamily="34" charset="0"/>
              <a:cs typeface="Arial" panose="020B0604020202020204" pitchFamily="34" charset="0"/>
            </a:endParaRPr>
          </a:p>
          <a:p>
            <a:pPr marL="800100" lvl="1" indent="-342900">
              <a:spcAft>
                <a:spcPts val="1200"/>
              </a:spcAft>
              <a:buFont typeface="Wingdings" pitchFamily="2" charset="2"/>
              <a:buChar char="Ø"/>
            </a:pPr>
            <a:r>
              <a:rPr lang="en-US" sz="2000" dirty="0" smtClean="0">
                <a:latin typeface="Arial" panose="020B0604020202020204" pitchFamily="34" charset="0"/>
                <a:cs typeface="Arial" panose="020B0604020202020204" pitchFamily="34" charset="0"/>
              </a:rPr>
              <a:t>Being </a:t>
            </a:r>
            <a:r>
              <a:rPr lang="en-US" sz="2000" dirty="0">
                <a:latin typeface="Arial" panose="020B0604020202020204" pitchFamily="34" charset="0"/>
                <a:cs typeface="Arial" panose="020B0604020202020204" pitchFamily="34" charset="0"/>
              </a:rPr>
              <a:t>truthful when you communicate</a:t>
            </a:r>
          </a:p>
        </p:txBody>
      </p:sp>
      <p:sp>
        <p:nvSpPr>
          <p:cNvPr id="4" name="Rectangle 3">
            <a:extLst>
              <a:ext uri="{FF2B5EF4-FFF2-40B4-BE49-F238E27FC236}">
                <a16:creationId xmlns:a16="http://schemas.microsoft.com/office/drawing/2014/main" id="{95922DC8-2D54-1343-AABD-8BBFAC12A751}"/>
              </a:ext>
            </a:extLst>
          </p:cNvPr>
          <p:cNvSpPr/>
          <p:nvPr/>
        </p:nvSpPr>
        <p:spPr>
          <a:xfrm>
            <a:off x="-111211" y="1173892"/>
            <a:ext cx="288324" cy="5301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65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TotalTime>
  <Words>3421</Words>
  <Application>Microsoft Office PowerPoint</Application>
  <PresentationFormat>Widescreen</PresentationFormat>
  <Paragraphs>269</Paragraphs>
  <Slides>18</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MS PGothic</vt:lpstr>
      <vt:lpstr>MS PGothic</vt:lpstr>
      <vt:lpstr>Arial</vt:lpstr>
      <vt:lpstr>Arial Black</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Burke</dc:creator>
  <cp:lastModifiedBy>Peck, Deanna C.</cp:lastModifiedBy>
  <cp:revision>38</cp:revision>
  <dcterms:created xsi:type="dcterms:W3CDTF">2019-08-22T17:11:17Z</dcterms:created>
  <dcterms:modified xsi:type="dcterms:W3CDTF">2022-01-11T13:06:32Z</dcterms:modified>
</cp:coreProperties>
</file>