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97" r:id="rId6"/>
    <p:sldId id="262" r:id="rId7"/>
    <p:sldId id="270" r:id="rId8"/>
    <p:sldId id="298" r:id="rId9"/>
    <p:sldId id="275" r:id="rId10"/>
    <p:sldId id="277" r:id="rId11"/>
    <p:sldId id="299" r:id="rId12"/>
    <p:sldId id="300" r:id="rId13"/>
    <p:sldId id="278" r:id="rId14"/>
    <p:sldId id="291" r:id="rId15"/>
    <p:sldId id="301" r:id="rId16"/>
    <p:sldId id="302" r:id="rId17"/>
    <p:sldId id="303" r:id="rId18"/>
    <p:sldId id="305" r:id="rId19"/>
    <p:sldId id="292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B66DB-618E-41D6-8C74-7284411E84F0}" v="2" dt="2021-01-22T16:54:15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1"/>
    <p:restoredTop sz="60584" autoAdjust="0"/>
  </p:normalViewPr>
  <p:slideViewPr>
    <p:cSldViewPr snapToGrid="0" snapToObjects="1">
      <p:cViewPr varScale="1">
        <p:scale>
          <a:sx n="44" d="100"/>
          <a:sy n="44" d="100"/>
        </p:scale>
        <p:origin x="1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Smith" userId="5abd3f49dc149637" providerId="LiveId" clId="{DC5B66DB-618E-41D6-8C74-7284411E84F0}"/>
    <pc:docChg chg="modSld">
      <pc:chgData name="Hannah Smith" userId="5abd3f49dc149637" providerId="LiveId" clId="{DC5B66DB-618E-41D6-8C74-7284411E84F0}" dt="2021-01-22T17:02:05.200" v="30" actId="20577"/>
      <pc:docMkLst>
        <pc:docMk/>
      </pc:docMkLst>
      <pc:sldChg chg="modNotesTx">
        <pc:chgData name="Hannah Smith" userId="5abd3f49dc149637" providerId="LiveId" clId="{DC5B66DB-618E-41D6-8C74-7284411E84F0}" dt="2021-01-22T16:49:02.574" v="3" actId="2711"/>
        <pc:sldMkLst>
          <pc:docMk/>
          <pc:sldMk cId="3244821894" sldId="258"/>
        </pc:sldMkLst>
      </pc:sldChg>
      <pc:sldChg chg="modNotesTx">
        <pc:chgData name="Hannah Smith" userId="5abd3f49dc149637" providerId="LiveId" clId="{DC5B66DB-618E-41D6-8C74-7284411E84F0}" dt="2021-01-22T16:54:19.467" v="20" actId="20577"/>
        <pc:sldMkLst>
          <pc:docMk/>
          <pc:sldMk cId="1619528979" sldId="270"/>
        </pc:sldMkLst>
      </pc:sldChg>
      <pc:sldChg chg="modNotesTx">
        <pc:chgData name="Hannah Smith" userId="5abd3f49dc149637" providerId="LiveId" clId="{DC5B66DB-618E-41D6-8C74-7284411E84F0}" dt="2021-01-22T16:55:36.115" v="23" actId="20577"/>
        <pc:sldMkLst>
          <pc:docMk/>
          <pc:sldMk cId="3856740093" sldId="275"/>
        </pc:sldMkLst>
      </pc:sldChg>
      <pc:sldChg chg="modNotesTx">
        <pc:chgData name="Hannah Smith" userId="5abd3f49dc149637" providerId="LiveId" clId="{DC5B66DB-618E-41D6-8C74-7284411E84F0}" dt="2021-01-22T17:00:39.989" v="29" actId="20577"/>
        <pc:sldMkLst>
          <pc:docMk/>
          <pc:sldMk cId="1159107765" sldId="292"/>
        </pc:sldMkLst>
      </pc:sldChg>
      <pc:sldChg chg="modNotesTx">
        <pc:chgData name="Hannah Smith" userId="5abd3f49dc149637" providerId="LiveId" clId="{DC5B66DB-618E-41D6-8C74-7284411E84F0}" dt="2021-01-22T17:02:05.200" v="30" actId="20577"/>
        <pc:sldMkLst>
          <pc:docMk/>
          <pc:sldMk cId="601718597" sldId="304"/>
        </pc:sldMkLst>
      </pc:sldChg>
    </pc:docChg>
  </pc:docChgLst>
  <pc:docChgLst>
    <pc:chgData name="Hannah Smith" userId="5abd3f49dc149637" providerId="LiveId" clId="{E40D2163-F5F7-4986-8DCD-9BB92423D573}"/>
    <pc:docChg chg="undo custSel modSld">
      <pc:chgData name="Hannah Smith" userId="5abd3f49dc149637" providerId="LiveId" clId="{E40D2163-F5F7-4986-8DCD-9BB92423D573}" dt="2021-01-19T16:24:05.696" v="93" actId="20577"/>
      <pc:docMkLst>
        <pc:docMk/>
      </pc:docMkLst>
      <pc:sldChg chg="modNotesTx">
        <pc:chgData name="Hannah Smith" userId="5abd3f49dc149637" providerId="LiveId" clId="{E40D2163-F5F7-4986-8DCD-9BB92423D573}" dt="2021-01-19T16:24:05.696" v="93" actId="20577"/>
        <pc:sldMkLst>
          <pc:docMk/>
          <pc:sldMk cId="3244821894" sldId="258"/>
        </pc:sldMkLst>
      </pc:sldChg>
      <pc:sldChg chg="modNotesTx">
        <pc:chgData name="Hannah Smith" userId="5abd3f49dc149637" providerId="LiveId" clId="{E40D2163-F5F7-4986-8DCD-9BB92423D573}" dt="2021-01-19T15:47:19.050" v="11" actId="11"/>
        <pc:sldMkLst>
          <pc:docMk/>
          <pc:sldMk cId="2281356224" sldId="259"/>
        </pc:sldMkLst>
      </pc:sldChg>
      <pc:sldChg chg="modNotesTx">
        <pc:chgData name="Hannah Smith" userId="5abd3f49dc149637" providerId="LiveId" clId="{E40D2163-F5F7-4986-8DCD-9BB92423D573}" dt="2021-01-19T15:53:13.415" v="12" actId="12"/>
        <pc:sldMkLst>
          <pc:docMk/>
          <pc:sldMk cId="3856740093" sldId="275"/>
        </pc:sldMkLst>
      </pc:sldChg>
      <pc:sldChg chg="modNotesTx">
        <pc:chgData name="Hannah Smith" userId="5abd3f49dc149637" providerId="LiveId" clId="{E40D2163-F5F7-4986-8DCD-9BB92423D573}" dt="2021-01-19T15:30:55.273" v="0" actId="12"/>
        <pc:sldMkLst>
          <pc:docMk/>
          <pc:sldMk cId="1408754783" sldId="277"/>
        </pc:sldMkLst>
      </pc:sldChg>
      <pc:sldChg chg="modNotesTx">
        <pc:chgData name="Hannah Smith" userId="5abd3f49dc149637" providerId="LiveId" clId="{E40D2163-F5F7-4986-8DCD-9BB92423D573}" dt="2021-01-19T15:37:53.909" v="8" actId="5793"/>
        <pc:sldMkLst>
          <pc:docMk/>
          <pc:sldMk cId="1159107765" sldId="292"/>
        </pc:sldMkLst>
      </pc:sldChg>
      <pc:sldChg chg="modNotesTx">
        <pc:chgData name="Hannah Smith" userId="5abd3f49dc149637" providerId="LiveId" clId="{E40D2163-F5F7-4986-8DCD-9BB92423D573}" dt="2021-01-19T15:54:50.693" v="13" actId="11"/>
        <pc:sldMkLst>
          <pc:docMk/>
          <pc:sldMk cId="960238059" sldId="299"/>
        </pc:sldMkLst>
      </pc:sldChg>
      <pc:sldChg chg="modNotesTx">
        <pc:chgData name="Hannah Smith" userId="5abd3f49dc149637" providerId="LiveId" clId="{E40D2163-F5F7-4986-8DCD-9BB92423D573}" dt="2021-01-19T16:03:19.301" v="33" actId="12"/>
        <pc:sldMkLst>
          <pc:docMk/>
          <pc:sldMk cId="601718597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DC21-E781-7B46-939B-5DE9C7E24C9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B49E-AB9B-4141-BA2A-6B23943F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6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Kis2Cfpeo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ike.com/blog/ultimate-guide-team-building-activities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values.com/interdependence/work-culture-needs-interdependenc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list.org/en/careers/quiz-leadership-styl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Supervisors who lean toward the authoritarian style of management prefer to exercise a high degree of control over their employees. 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may be due to: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demands of the work situation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confidence in the employees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Overanxiety about work outcomes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number of other reasons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#7: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other reasons a supervisor might lean toward the authoritarian management style. 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1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fontAlgn="base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You can identify authoritarian managers by the following characteristics: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 being in command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Rely almost completely upon their own judgment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detailed plans and procedures for employees to follow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26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 fontAlgn="base">
              <a:buFont typeface="+mj-lt"/>
              <a:buAutoNum type="arabi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very specific orders and instructions to employees </a:t>
            </a:r>
          </a:p>
          <a:p>
            <a:pPr marL="685800" lvl="1" indent="-228600" fontAlgn="base">
              <a:buFont typeface="+mj-lt"/>
              <a:buAutoNum type="arabi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 all major work-related problems themselves </a:t>
            </a:r>
          </a:p>
          <a:p>
            <a:pPr marL="685800" lvl="1" indent="-228600" fontAlgn="base">
              <a:buFont typeface="+mj-lt"/>
              <a:buAutoNum type="arabi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all significant decisions themselves </a:t>
            </a:r>
          </a:p>
          <a:p>
            <a:pPr marL="228600" indent="-228600" fontAlgn="base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Personality traits that are usually desirable, such as initiative, creativity, and assertiveness can cause problems for workers under authoritarian managers.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characteristics: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viewed as threatening to these supervisors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produce negative reactions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authoritarian supervisors, employees should be cautious when displaying these characteristics.  </a:t>
            </a:r>
          </a:p>
          <a:p>
            <a:pPr marL="228600" indent="-228600" fontAlgn="base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work well under authoritarian management, employees should cultivate a certain “followership.”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being patient, accepting, cooperative, and reliable, employees can function more successfully in this type of work environment.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also important to follow rules and directions carefully.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3Although this management style is not ideal, you may still interact with authoritarian managers, and it’s best to be prepared.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you embrace the security that comes with close supervision, the more positive your relationship is likely to be with an authoritarian manager. 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#8: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if they have ever worked for an authoritarian manager. If so, how did they cope with this management style?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53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Supervisors who practice the democratic style of management exercise only a moderate degree of control over their employees.  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generally believe that people are interested in and enjoy their work.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1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fontAlgn="base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Democratic managers often: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Seek input from employees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employees to participate in planning and decision-making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possible solutions to work-related problems with employees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1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 fontAlgn="base">
              <a:buFont typeface="+mj-lt"/>
              <a:buAutoNum type="arabi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reasons behind changes in work policies, procedures, etc.  </a:t>
            </a:r>
          </a:p>
          <a:p>
            <a:pPr marL="685800" lvl="1" indent="-228600" fontAlgn="base">
              <a:buFont typeface="+mj-lt"/>
              <a:buAutoNum type="arabi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authority </a:t>
            </a:r>
          </a:p>
          <a:p>
            <a:pPr marL="685800" lvl="1" indent="-228600" fontAlgn="base">
              <a:buFont typeface="+mj-lt"/>
              <a:buAutoNum type="arabi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 committees and call frequent meetings </a:t>
            </a:r>
          </a:p>
          <a:p>
            <a:pPr marL="228600" indent="-228600" fontAlgn="base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democratic managers, employees are often able to develop their: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Creativity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Enthusiasm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Empathy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 </a:t>
            </a:r>
          </a:p>
          <a:p>
            <a:pPr marL="228600" indent="-228600" fontAlgn="base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who take a personal interest in their work, contribute ideas, help solve problems, and feel they are important members of the team are often very satisfied working with a democratic supervisor.  </a:t>
            </a:r>
          </a:p>
          <a:p>
            <a:pPr marL="228600" indent="-228600" fontAlgn="base">
              <a:buFont typeface="+mj-lt"/>
              <a:buAutoNum type="alphaU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style of management is also referred to as the participative management style. 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#9: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if they have ever worked for a democratic manager. If so, how did they cope with this management style?  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3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supervisor who uses a laissez-faire management style takes a hands-off approach to managing employees. </a:t>
            </a:r>
          </a:p>
          <a:p>
            <a:pPr fontAlgn="base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Laissez-faire is a French term that refers to a philosophy of noninterference. 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supervisors exercise very little control over their workers.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this could bring chaos in some work environments, it is excellent for others, especially those requiring maximum creativity from employees.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#10: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what type of work environments they think are best suited for laissez-faire management.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63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fontAlgn="base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behaviors are common among laissez-faire managers: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only general guidance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giving specific, detailed directions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 employees to function independently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creativity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initiative </a:t>
            </a:r>
          </a:p>
          <a:p>
            <a:pPr marL="228600" indent="-228600" fontAlgn="base">
              <a:buFont typeface="+mj-lt"/>
              <a:buAutoNum type="alphaU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often do well working for laissez-faire supervisors if they display high levels of: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Creativity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Self-confidence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Self-discipline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Assertiveness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to set their own goals  </a:t>
            </a:r>
          </a:p>
          <a:p>
            <a:pPr marL="228600" lvl="0" indent="-228600" fontAlgn="base">
              <a:buFont typeface="+mj-lt"/>
              <a:buAutoNum type="alphaU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can easily adapt to this management style if they: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 independently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Devise their own solutions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plans and decisions </a:t>
            </a:r>
          </a:p>
          <a:p>
            <a:pPr marL="228600" indent="-228600" fontAlgn="base">
              <a:buFont typeface="+mj-lt"/>
              <a:buAutoNum type="alphaUcPeriod" startAt="7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in mind that, even if you are working for a laissez-faire supervisor, you will still need to check in occasionally to make sure you are meeting expectations. 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#11: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if they have ever worked for a laissez-faire manager. If so, how did they cope with this management style?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did Steve Jobs manage his employees to grow Apple as an industry leader? Watch this video to find out: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https://www.youtube.com/watch?v=rQKis2Cfpeo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What type of management style did Jobs use?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6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guidelines can help you learn to foster positive working relationships. </a:t>
            </a:r>
          </a:p>
          <a:p>
            <a:pPr marL="0" indent="0" fontAlgn="base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courtesy and respect toward others on your work team.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humble.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 things can do more to damage working relationships than a coworker with an arrogant attitude.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member of the work team is important, not just you.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patient when explaining processes or procedures to new coworkers. Remember when you were a new employee, and put yourself in their shoes.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 privacy.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eavesdrop on personal conversations or phone calls.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principle applies to emails and computer files.  </a:t>
            </a:r>
          </a:p>
          <a:p>
            <a:pPr marL="685800" lvl="1" indent="-228600" fontAlgn="base">
              <a:buFont typeface="+mj-lt"/>
              <a:buAutoNum type="arabi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gossip. It’s unprofessional and can permanently destroy relationships at work.  </a:t>
            </a:r>
          </a:p>
          <a:p>
            <a:pPr marL="685800" lvl="1" indent="-228600" fontAlgn="base">
              <a:buFont typeface="+mj-lt"/>
              <a:buAutoNum type="arabi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empathetic when a coworker is experiencing a crisis or a problem.  </a:t>
            </a:r>
          </a:p>
          <a:p>
            <a:pPr marL="685800" lvl="1" indent="-228600" fontAlgn="base">
              <a:buFont typeface="+mj-lt"/>
              <a:buAutoNum type="arabi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tolerant of the differences between you and your coworkers.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is different.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people the way they are.  </a:t>
            </a:r>
          </a:p>
          <a:p>
            <a:pPr marL="685800" lvl="1" indent="-228600" fontAlgn="base">
              <a:buFont typeface="+mj-lt"/>
              <a:buAutoNum type="arabicPeriod" startAt="7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tactful. Think before you speak.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#12: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explain what it means to be tactful. 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 fontAlgn="base">
              <a:buFont typeface="+mj-lt"/>
              <a:buAutoNum type="arabicPeriod" startAt="8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on time for work, meetings, etc. Don’t make others cover for you—it can cause resentment.  </a:t>
            </a:r>
          </a:p>
          <a:p>
            <a:pPr marL="685800" lvl="1" indent="-228600" fontAlgn="base">
              <a:buFont typeface="+mj-lt"/>
              <a:buAutoNum type="arabicPeriod" startAt="9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common courtesy. Don’t forget to say, “Please,” “Thank you,” and “Excuse me.” </a:t>
            </a:r>
          </a:p>
          <a:p>
            <a:pPr marL="685800" lvl="1" indent="-228600" fontAlgn="base">
              <a:buFont typeface="+mj-lt"/>
              <a:buAutoNum type="arabicPeriod" startAt="9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appropriate congratulations when someone has done an excellent job. </a:t>
            </a:r>
          </a:p>
          <a:p>
            <a:pPr marL="685800" lvl="1" indent="-228600" fontAlgn="base">
              <a:buFont typeface="+mj-lt"/>
              <a:buAutoNum type="arabicPeriod" startAt="9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Dress appropriately for your work environment, whether it’s formal or business casual attire.  </a:t>
            </a:r>
          </a:p>
          <a:p>
            <a:pPr marL="685800" lvl="1" indent="-228600" fontAlgn="base">
              <a:buFont typeface="+mj-lt"/>
              <a:buAutoNum type="arabicPeriod" startAt="9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sense of humor while also maintaining respect for others. </a:t>
            </a:r>
          </a:p>
          <a:p>
            <a:pPr marL="685800" lvl="1" indent="-228600" fontAlgn="base">
              <a:buFont typeface="+mj-lt"/>
              <a:buAutoNum type="arabicPeriod" startAt="9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You’ll find that the more respect and courtesy you show your coworkers, the more you will receive in return. </a:t>
            </a:r>
          </a:p>
          <a:p>
            <a:pPr marL="685800" lvl="1" indent="-228600" fontAlgn="base">
              <a:buFont typeface="+mj-lt"/>
              <a:buAutoNum type="arabicPeriod" startAt="9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as in other areas of your life, treat others the way you would like to be treated yourself.  </a:t>
            </a:r>
          </a:p>
          <a:p>
            <a:pPr marL="228600" indent="-228600" fontAlgn="base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to know others on your work team.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don’t necessarily have to become best buddies with all your coworkers, but getting to know them as people will go a long way toward building positive relationships with them.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friendly to your coworkers: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them by name.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them in the eye when speaking.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time to talk to them.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out more about their: </a:t>
            </a:r>
          </a:p>
          <a:p>
            <a:pPr marL="1600200" lvl="3" indent="-228600" fontAlgn="base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Hobbies </a:t>
            </a:r>
          </a:p>
          <a:p>
            <a:pPr marL="1600200" lvl="3" indent="-228600" fontAlgn="base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Interests </a:t>
            </a:r>
          </a:p>
          <a:p>
            <a:pPr marL="1600200" lvl="3" indent="-228600" fontAlgn="base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But, be careful not to pry with too many personal questions.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you get to know your coworkers, the less likely you will be to make incorrect assumptions or judgments about them that could harm relationships.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good way to get to know your coworkers and supervisors better is to participate in activities outside the office.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companies offer excellent opportunities for doing this, such as: </a:t>
            </a:r>
          </a:p>
          <a:p>
            <a:pPr marL="1600200" lvl="3" indent="-228600" fontAlgn="base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Softball leagues </a:t>
            </a:r>
          </a:p>
          <a:p>
            <a:pPr marL="1600200" lvl="3" indent="-228600" fontAlgn="base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Company picnics </a:t>
            </a:r>
          </a:p>
          <a:p>
            <a:pPr marL="1600200" lvl="3" indent="-228600" fontAlgn="base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Charity events </a:t>
            </a:r>
          </a:p>
          <a:p>
            <a:pPr marL="1600200" lvl="3" indent="-228600" fontAlgn="base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involvement activities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Spending time with your coworkers in a nonwork environment is a great way to build positive relationships. 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you think of some good team-building activities that would help employees get to know one another? Check out this article by Emily Bonnie to help you get started: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https://www.wrike.com/blog/ultimate-guide-team-building-activities/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2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fontAlgn="base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see, human relationships are important to each and every one of us.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relations are the ways that people create and manage relationships with one another.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good human relations skills is important for your personal life as well as for your career.  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along at work is very important. 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already know how important human relationships are to your daily life.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day is shaped by your interactions with your: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Classmates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the strangers with whom you come into contact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a job, each day is also influenced by your interactions and relationships with your supervisors and coworkers. </a:t>
            </a:r>
          </a:p>
          <a:p>
            <a:pPr marL="228600" indent="-228600" fontAlgn="base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getting along with supervisors and coworkers does not always come easily or naturally.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learning how to cultivate positive working relationships is such an important skill. 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determination and practice, you can build positive relationships with everyone on your work team. 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2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fontAlgn="base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 your own weight.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your job—even on the days you don’t feel like it!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expect your coworkers to pick up the slack for you.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Sure, everyone gets behind every once in a while and needs some help catching up, but you shouldn’t make a habit of imposing on others to finish your job tasks.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in sick only if you are truly sick.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meet your deadlines.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 out if you find yourself falling behind or needing help.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coworker helps you with your assigned tasks, be sure to thank him/her. 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#13: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more examples of how an employee can carry his/her own weight. 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cooperative.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work team can run more smoothly with cooperation and teamwork.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spirit of cooperation means that you value the work of others as much as you value your own work.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someone else needs help or is falling behind, you do your best to support him/her.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 also includes: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 with your coworkers (equipment, information, materials, etc.)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a good listener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above and beyond your basic job requirements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willing to go with another person’s idea if it’s better than your own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Celebrating when something good happens to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coworker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 than being jealous or resentful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 both praise and constructive criticism with your coworkers</a:t>
            </a:r>
          </a:p>
          <a:p>
            <a:pPr marL="228600" indent="-228600" fontAlgn="base">
              <a:buFont typeface="+mj-lt"/>
              <a:buAutoNum type="alphaL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#14: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more examples of what cooperation looks like in the workplace.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28600" indent="-228600" fontAlgn="base">
              <a:buFont typeface="+mj-lt"/>
              <a:buAutoNum type="alphaU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good attitude.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one likes to be around a person with a negative attitude, let alone work with that person all day long.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Displaying a positive attitude will help you become the type of coworker or manager with whom others desire to build a relationship.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positive attitude on the job means many things, including: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enthusiastic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an optimistic mindset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Refusing to grumble or complain </a:t>
            </a:r>
          </a:p>
          <a:p>
            <a:pPr marL="685800" lvl="1" indent="-228600" fontAlgn="base">
              <a:buFont typeface="+mj-lt"/>
              <a:buAutoNum type="arabi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people are also: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Open-minded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Willing to learn from others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when things are difficult or it’s easier to complain </a:t>
            </a:r>
          </a:p>
          <a:p>
            <a:pPr marL="228600" indent="-228600">
              <a:buFont typeface="+mj-lt"/>
              <a:buAutoNum type="alphaUcPeriod" startAt="6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following these five simple guidelines, you will be well on your way to learning how to cultivate positive working relationships at your place of employment.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3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Interdependence is an important concept in human relations.</a:t>
            </a:r>
          </a:p>
          <a:p>
            <a:pPr fontAlgn="base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two (or more) things are said to be interdependent if they need or rely upon one another for some reason. 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phenomenon that you can easily see all around you. 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the seesaws that you played on when you were younger.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person on one end of a seesaw to go up, the person at the other end must go down.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for the other to go up, the first must come back down to the ground.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person is dependent on the other—s/he relies upon the other person—to make the seesaw work.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very difficult to use a seesaw alone.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#2: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more examples of interdependent relationships. 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are generally dependent upon one another for many different things.</a:t>
            </a:r>
          </a:p>
          <a:p>
            <a:pPr marL="0" indent="0" fontAlgn="base">
              <a:buFontTx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normal part of the human condition. 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you are certainly independent in many ways, you also need other people for a wide variety of reasons.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Rarely, if ever, is anyone completely self-reliant.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it—what would we do without: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Farmers?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Bankers?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Teachers?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Police officers?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 carriers?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fontAlgn="base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#3: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list more people on whom they are dependent in some way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are you dependent upon many people in your life and in your community, they are also dependent upon you.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probably think of many important responsibilities that you have to your: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Classmates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Fellow citizens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rely on you, just as you rely on them.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you want to let down, or be let down by, the others.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#4: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list more people who are dependent on them.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28600" indent="-228600" fontAlgn="base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essence of interdependence among people: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Needing one another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 on each other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Cooperating to achieve mutual benefits or common goals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9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Interdependence is especially important at work. </a:t>
            </a:r>
          </a:p>
          <a:p>
            <a:pPr marL="0" indent="0" fontAlgn="base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primary reason why many workers lose their jobs is poor human relations skills—the inability to get along with other people in their work environment. 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place of business is one of the clearest examples of the mutual dependence of group members. 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business, everyone works toward one or more shared goals, such as: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a profit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Branding a product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 sales goals </a:t>
            </a:r>
          </a:p>
          <a:p>
            <a:pPr marL="228600" indent="-228600" fontAlgn="base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behavior as a worker affects, directly or indirectly, almost every other worker in the business.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counts: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way you perform your job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way you interact with others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attitude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 on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these things influence, in one way or another, the general effectiveness of the work group.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isn’t room for: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Inadequate performance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 personality conflicts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your responsibility to: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 out your job tasks properly 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positive relationships with coworkers, supervisors, and customers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0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this article by Dianne Crampton for more information on how interdependence contributes to work culture success: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https://corevalues.com/interdependence/work-culture-needs-interdependence/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9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Interdependence among workers makes effective human relations at work a vital ingredient for success. </a:t>
            </a:r>
          </a:p>
          <a:p>
            <a:pPr marL="0" indent="0" fontAlgn="base">
              <a:buFontTx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working relationships result in many benefits.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include: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cooperation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comfortable working environment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employee morale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productivity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good business image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customer loyalty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employee loyalty </a:t>
            </a:r>
          </a:p>
          <a:p>
            <a:pPr fontAlgn="base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#5: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more examples of the benefits of positive working relationships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7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success at developing positive working relationships largely depends upon your ability to get along with coworkers, supervisors, and managers. </a:t>
            </a:r>
          </a:p>
          <a:p>
            <a:pPr marL="0" indent="0" fontAlgn="base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Supervisors and managers are expected to guide and direct the efforts of their employees.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responsible for ensuring that the workers under their supervision are performing their jobs in the most efficient and productive manner.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are some general guidelines for employees to build positive working relationships with supervisors in any type of work environment: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criticism professionally, without becoming defensive.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all work-related complaints to your supervisor first, before discussing them with anyone else. This demonstrates loyalty to the company—a valuable trait in an employee. 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questions if you don’t understand something. A supervisor would much rather answer a question than have a task performed the wrong way or an employee who doesn’t know what s/he is doing.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 fontAlgn="base">
              <a:buFont typeface="+mj-lt"/>
              <a:buAutoNum type="arabi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trustworthy and honest. It’s impossible to maintain good relationships with your coworkers, supervisors, or managers without trust.  </a:t>
            </a:r>
          </a:p>
          <a:p>
            <a:pPr marL="685800" lvl="1" indent="-228600" fontAlgn="base">
              <a:buFont typeface="+mj-lt"/>
              <a:buAutoNum type="arabi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responsibility for your own actions.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make excuses for your mistakes or try to shift the blame to others.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Accepting responsibility demonstrates maturity as a person and employee.  </a:t>
            </a:r>
          </a:p>
          <a:p>
            <a:pPr marL="685800" lvl="1" indent="-228600" fontAlgn="base">
              <a:buFont typeface="+mj-lt"/>
              <a:buAutoNum type="arabicPeriod" startAt="6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dependable. Others on your work team should never have to wonder if you’ll follow through on your word. </a:t>
            </a:r>
          </a:p>
          <a:p>
            <a:pPr marL="685800" lvl="1" indent="-228600" fontAlgn="base">
              <a:buFont typeface="+mj-lt"/>
              <a:buAutoNum type="arabicPeriod" startAt="6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flexible.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most businesses, plans and goals are constantly evolving and changing.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appreciate employees who can go with the flow. </a:t>
            </a:r>
          </a:p>
          <a:p>
            <a:pPr marL="685800" lvl="1" indent="-228600" fontAlgn="base">
              <a:buFont typeface="+mj-lt"/>
              <a:buAutoNum type="arabicPeriod" startAt="8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hard! 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#6: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think of more general guidelines for getting along with supervisors in any type of work environment.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3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Management styles, which are managers’ approaches to the task of supervising, often vary. </a:t>
            </a:r>
          </a:p>
          <a:p>
            <a:pPr fontAlgn="base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management styles are affected by: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 experiences (both as an employee and as a supervisor)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Personality traits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Attitudes regarding motivation </a:t>
            </a:r>
          </a:p>
          <a:p>
            <a:pPr marL="228600" indent="-228600" fontAlgn="base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management styles differ, it is possible to talk in general terms about some of the more common management styles you may encounter. 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being aware of the major characteristics associated with each of these styles, you will be: 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able to analyze the behaviors of supervisors </a:t>
            </a:r>
          </a:p>
          <a:p>
            <a:pPr marL="1143000" lvl="2" indent="-228600" fontAlgn="base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prepared to respond in the most appropriate way </a:t>
            </a:r>
          </a:p>
          <a:p>
            <a:pPr marL="685800" lvl="1" indent="-228600" fontAlgn="base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will help you adapt to the work situations in which you might find yourself.</a:t>
            </a: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What’s your leadership style? Take this quiz and find out: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https://www.idealist.org/en/careers/quiz-leadership-style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2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14EA-DC25-3E48-BF58-620C3742D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3D6E6-E08D-1248-83EE-DE12F9382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5003-0775-0F42-B45B-EFD6EB4C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03067-97CF-2F4E-A36E-1FE8953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D521-07B5-9945-9BA6-B9FB205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B28C-687B-9B44-9142-849D3906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60BB9-8A0D-BA4D-95CA-EFD696354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6795C-CA4A-634C-9FE3-7DDBBC49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140B-6712-2941-9E0E-2223F5FD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A179-0F1D-F544-AD03-BD535EE6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3691A-729C-8E40-BA35-A105159B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80DFF-D168-D845-A2A7-D0362450A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575F-CFC0-F14E-9D3E-5D02A606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39F40-DAEA-4646-AE35-0544EA5A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A0E1A-D020-1F45-8FD6-EEB8C4FD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0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932C-AD5B-2E42-BB63-59228573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EF30-7C96-A94A-84B8-ED515715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0526-F4AC-B948-9C0A-5095A0F8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18227-789A-2842-B717-16FAFD3A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D2342-0B9D-4440-9AC9-F060EB5F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F20C-9C65-B24C-BDAE-4C29EF3B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7C4D-9189-3E4E-BEC3-A76E3A89A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22418-F73F-3C41-9634-72F8C7C3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8F21-6448-8D46-B7A6-C81890B0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0F2-3649-5C43-9FD6-D15DCDF2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CB3E-2CAE-D74D-9A9B-3AEC5CB2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471E-970B-254F-A755-0C7CD0338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79019-3419-D947-B776-34BC8D518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128E5-D89F-BA43-B6ED-7A185D94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F7EF1-C40B-274A-BE3B-4A7E8A96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2B90C-FBF9-1A45-A9F8-783539B3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91A4-ED23-7243-A2F9-10DB81D0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60E3-93C2-C847-9F29-97D93F6C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039F9-C740-E94F-8BB4-6756B871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7EE11-EBE5-9B49-A655-256616C93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15F8-D554-B14C-B3EC-DDC8AACCD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D516D-3A1F-EE40-BB1B-E6252AEC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56C6A-1F11-6244-960B-0DE0DB95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669B3-541F-544A-AF45-7B66E460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9FF9-445A-5449-85F3-6878AEA6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C6261-B23B-0344-AD18-DBA62D2A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C4426-5602-3C45-88B0-CDB2A6E7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103D-209B-0045-A528-33F7E981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CE3F3-F989-1348-A996-18802745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D5A6A-6B3B-D14F-9448-024E5F4E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E1B9-F099-B746-83B7-B083A189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68D7-52C5-2C4C-9EC9-7AB4FE8C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43FA-C12B-814B-8A97-762854D9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6C7A-C79C-DF4F-B57B-CDA355ACF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98209-589F-D94C-91F7-C44CB5D0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75610-FBCA-F34B-AB04-C0DDD61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C4A7-01A9-DB4C-9520-8327FE9B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9763-009E-3349-83DE-FB057FAC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5CDFD-7F4B-2C41-AEE9-F1C49D014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66A51-C7F4-CF40-83E9-4692CC484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F72F-C10C-6D49-A857-06531257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DACE4-50C9-6D44-B51F-B72B4228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01385-101B-6644-9448-5D0494F3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8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1A928-C126-0046-9180-AADD32B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0C7D8-41C4-384D-A9FF-585E62E5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A0FD0-A53E-CA4A-8466-17A2AB203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BCD9-7741-B647-B865-A4AF328483D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26AF-CBE7-0544-938C-43BCDFA1D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B121-EFBF-074F-BC2E-E2AB0819C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www.youtube.com/watch?v=rQKis2Cfpe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wrike.com/blog/ultimate-guide-team-building-activities/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evalues.com/interdependence/work-culture-needs-interdependen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ealist.org/en/careers/quiz-leadership-sty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DDDD356B-799E-CC45-A9F7-952DFB41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6001459"/>
            <a:ext cx="12192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Emotional Intelligence LAP 37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24ADF2AB-DB6F-C848-944D-CEC9DC793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269303"/>
            <a:ext cx="12191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6.01 Understand </a:t>
            </a:r>
            <a:r>
              <a:rPr lang="en-US" sz="2800" b="1" dirty="0">
                <a:solidFill>
                  <a:schemeClr val="bg1"/>
                </a:solidFill>
              </a:rPr>
              <a:t>workplace expectations and what employers are seeking.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26084A0-F45A-B743-B920-4985C2DC6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7513"/>
            <a:ext cx="121919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6.00 Understand </a:t>
            </a:r>
            <a:r>
              <a:rPr lang="en-US" b="1" dirty="0">
                <a:solidFill>
                  <a:schemeClr val="bg1"/>
                </a:solidFill>
              </a:rPr>
              <a:t>the job search process.</a:t>
            </a:r>
            <a:endParaRPr lang="en-US" altLang="en-US" sz="5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206B6-02AA-4D4C-84B4-91C42C341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3"/>
          <a:stretch/>
        </p:blipFill>
        <p:spPr>
          <a:xfrm>
            <a:off x="2873828" y="1920239"/>
            <a:ext cx="6095687" cy="38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2A3DA6-579D-B14D-BC87-4F2445720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6" r="4273"/>
          <a:stretch/>
        </p:blipFill>
        <p:spPr>
          <a:xfrm>
            <a:off x="1" y="555455"/>
            <a:ext cx="6331936" cy="554054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3691" y="1245477"/>
            <a:ext cx="0" cy="485052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Authoritarian Management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0CC80-1D94-CD46-9953-6182CDCE1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225" y="2030631"/>
            <a:ext cx="4391025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00038" indent="-300038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Typical characteristics: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E531E-433A-B349-8F4A-AA0DF86C0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005" y="2672291"/>
            <a:ext cx="3746270" cy="104797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Prefer to exercise a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high degree of control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over employees</a:t>
            </a:r>
          </a:p>
        </p:txBody>
      </p:sp>
    </p:spTree>
    <p:extLst>
      <p:ext uri="{BB962C8B-B14F-4D97-AF65-F5344CB8AC3E}">
        <p14:creationId xmlns:p14="http://schemas.microsoft.com/office/powerpoint/2010/main" val="14087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BD724-59E2-CF4C-A97E-309B32C4C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38"/>
          <a:stretch/>
        </p:blipFill>
        <p:spPr>
          <a:xfrm>
            <a:off x="-17463" y="1245477"/>
            <a:ext cx="6578172" cy="457112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8892" y="1245477"/>
            <a:ext cx="0" cy="485052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225" y="2030631"/>
            <a:ext cx="4391025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00038" indent="-300038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Typical characteristics: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Authoritarian Management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40B4A-B184-4C49-B6AD-F75189464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005" y="2672291"/>
            <a:ext cx="4430294" cy="20697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Enjoy being in command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Rely almost completely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upon their own judgment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Create detailed plans and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procedures for employees</a:t>
            </a:r>
          </a:p>
        </p:txBody>
      </p:sp>
    </p:spTree>
    <p:extLst>
      <p:ext uri="{BB962C8B-B14F-4D97-AF65-F5344CB8AC3E}">
        <p14:creationId xmlns:p14="http://schemas.microsoft.com/office/powerpoint/2010/main" val="9602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D88A7-273D-664E-A89A-0F485E641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1" b="10518"/>
          <a:stretch/>
        </p:blipFill>
        <p:spPr>
          <a:xfrm>
            <a:off x="-11804" y="1277907"/>
            <a:ext cx="5606373" cy="467432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94569" y="1245477"/>
            <a:ext cx="0" cy="485052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268" y="1805407"/>
            <a:ext cx="4391025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00038" indent="-300038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Typical characteristics: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Authoritarian Management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40B4A-B184-4C49-B6AD-F75189464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304" y="2478621"/>
            <a:ext cx="5000356" cy="241399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Give very specific orders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and instructions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Handle all major work-related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problems themselves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Make all significant decisions themselves</a:t>
            </a:r>
          </a:p>
        </p:txBody>
      </p:sp>
    </p:spTree>
    <p:extLst>
      <p:ext uri="{BB962C8B-B14F-4D97-AF65-F5344CB8AC3E}">
        <p14:creationId xmlns:p14="http://schemas.microsoft.com/office/powerpoint/2010/main" val="896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A36BB-1676-4A4F-8C72-AB87DC85B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048"/>
            <a:ext cx="6683150" cy="439355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06232" y="1277257"/>
            <a:ext cx="0" cy="476738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378" y="1832504"/>
            <a:ext cx="4644064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Exercise only a moderate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degree of control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over employees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Democratic Management Style</a:t>
            </a:r>
          </a:p>
        </p:txBody>
      </p:sp>
    </p:spTree>
    <p:extLst>
      <p:ext uri="{BB962C8B-B14F-4D97-AF65-F5344CB8AC3E}">
        <p14:creationId xmlns:p14="http://schemas.microsoft.com/office/powerpoint/2010/main" val="551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8F8C9-E596-5645-B2D2-595890CEC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828"/>
            <a:ext cx="6700159" cy="446677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94164" y="1349828"/>
            <a:ext cx="0" cy="476738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000" y="1839913"/>
            <a:ext cx="4391025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Typical characteristics: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6F3B7-16E5-6F40-A045-80AC4DF0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809" y="2444194"/>
            <a:ext cx="4420709" cy="25842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Seek input from employees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Encourage employees </a:t>
            </a:r>
            <a:br>
              <a:rPr lang="en-US" sz="22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to participate in planning </a:t>
            </a:r>
            <a:br>
              <a:rPr lang="en-US" sz="22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and decision-making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Discuss solutions to </a:t>
            </a:r>
            <a:br>
              <a:rPr lang="en-US" sz="22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work-related problems </a:t>
            </a:r>
            <a:br>
              <a:rPr lang="en-US" sz="22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with employees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3B0FCD2-B4A8-2647-81B2-C19B01E7F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Democratic Management Style</a:t>
            </a:r>
          </a:p>
        </p:txBody>
      </p:sp>
    </p:spTree>
    <p:extLst>
      <p:ext uri="{BB962C8B-B14F-4D97-AF65-F5344CB8AC3E}">
        <p14:creationId xmlns:p14="http://schemas.microsoft.com/office/powerpoint/2010/main" val="13358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95A67-675C-F54C-98F5-5F9E358D7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8" y="1416453"/>
            <a:ext cx="6787001" cy="45246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7BCFBE-88FB-CA40-BD16-49608EFCC7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19520" y="1277257"/>
            <a:ext cx="0" cy="476738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412" y="1866372"/>
            <a:ext cx="4391025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33363" indent="-233363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Typical characteristics: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6F3B7-16E5-6F40-A045-80AC4DF0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9544" y="2439459"/>
            <a:ext cx="4010893" cy="241399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Explain reasons behind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changes in work policies, procedures, etc.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Share authority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Form committees and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call frequent meetings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3B0FCD2-B4A8-2647-81B2-C19B01E7F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Democratic Management Style</a:t>
            </a:r>
          </a:p>
        </p:txBody>
      </p:sp>
    </p:spTree>
    <p:extLst>
      <p:ext uri="{BB962C8B-B14F-4D97-AF65-F5344CB8AC3E}">
        <p14:creationId xmlns:p14="http://schemas.microsoft.com/office/powerpoint/2010/main" val="36664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4A8A8-3ABA-7742-8E1C-F68D4F705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3" y="1352550"/>
            <a:ext cx="5847216" cy="449369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9753" y="1277257"/>
            <a:ext cx="0" cy="476738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211" y="1949499"/>
            <a:ext cx="5134545" cy="2405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00038" indent="-300038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 “hands-off” approach</a:t>
            </a:r>
          </a:p>
          <a:p>
            <a:pPr marL="300038" indent="-300038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Laissez-faire: A philosophy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of noninterference</a:t>
            </a:r>
          </a:p>
          <a:p>
            <a:pPr marL="300038" indent="-300038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Exercise very little control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over workers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3B0FCD2-B4A8-2647-81B2-C19B01E7F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Laissez-Faire Management Style</a:t>
            </a:r>
          </a:p>
        </p:txBody>
      </p:sp>
    </p:spTree>
    <p:extLst>
      <p:ext uri="{BB962C8B-B14F-4D97-AF65-F5344CB8AC3E}">
        <p14:creationId xmlns:p14="http://schemas.microsoft.com/office/powerpoint/2010/main" val="14357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955C0-2444-8540-988C-7B7F096C1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22400"/>
            <a:ext cx="6520845" cy="449151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4595" y="1277257"/>
            <a:ext cx="0" cy="476738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850" y="1944320"/>
            <a:ext cx="610318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00038" indent="-300038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Laissez-faire managers tend to: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912"/>
            <a:ext cx="12344400" cy="1096488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3B0FCD2-B4A8-2647-81B2-C19B01E7F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" y="417513"/>
            <a:ext cx="1210887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Laissez-Faire Management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4012AE-0B51-8A41-903A-29ED150C6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168" y="2511924"/>
            <a:ext cx="4562578" cy="28464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Provide only general guidance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Avoid giving specific, </a:t>
            </a:r>
            <a:br>
              <a:rPr lang="en-US" sz="21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detailed directions 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Permit employees to </a:t>
            </a:r>
            <a:br>
              <a:rPr lang="en-US" sz="21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function independently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Encourage creativity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Encourage initiative</a:t>
            </a:r>
          </a:p>
        </p:txBody>
      </p:sp>
    </p:spTree>
    <p:extLst>
      <p:ext uri="{BB962C8B-B14F-4D97-AF65-F5344CB8AC3E}">
        <p14:creationId xmlns:p14="http://schemas.microsoft.com/office/powerpoint/2010/main" val="563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1EAB6-D2F5-0541-9A01-E492653AA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36"/>
          <a:stretch/>
        </p:blipFill>
        <p:spPr>
          <a:xfrm>
            <a:off x="-17463" y="1422400"/>
            <a:ext cx="5380771" cy="43942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83549" y="1245477"/>
            <a:ext cx="0" cy="479246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4FD54B-4C47-1F4E-952D-16FC2587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678" y="1976437"/>
            <a:ext cx="63119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Steve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Jobs’s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 management style: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BC37C2-6B4C-CC40-89C4-4E5E566F4623}"/>
              </a:ext>
            </a:extLst>
          </p:cNvPr>
          <p:cNvSpPr/>
          <p:nvPr/>
        </p:nvSpPr>
        <p:spPr>
          <a:xfrm>
            <a:off x="6242538" y="2607600"/>
            <a:ext cx="5949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https://www.youtube.com/watch?v=rQKis2Cfpeo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2642D-0A3A-A24E-B609-A2EAA4CA1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6" y="3067632"/>
            <a:ext cx="1601821" cy="1601821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2099809D-691E-BE46-90BD-CF6D0E052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" y="417513"/>
            <a:ext cx="1210887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Management Styles</a:t>
            </a:r>
          </a:p>
        </p:txBody>
      </p:sp>
    </p:spTree>
    <p:extLst>
      <p:ext uri="{BB962C8B-B14F-4D97-AF65-F5344CB8AC3E}">
        <p14:creationId xmlns:p14="http://schemas.microsoft.com/office/powerpoint/2010/main" val="6384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2D8814-2E18-9342-8E3B-639D54DA0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2" r="5525"/>
          <a:stretch/>
        </p:blipFill>
        <p:spPr>
          <a:xfrm>
            <a:off x="15500" y="1421746"/>
            <a:ext cx="5284288" cy="4394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E0D1C-0EA8-6444-BB68-E563C0EF7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301" y="3735646"/>
            <a:ext cx="803898" cy="125795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2189" y="1277257"/>
            <a:ext cx="0" cy="476738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939" y="1823063"/>
            <a:ext cx="5922970" cy="168661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Demonstrate courtesy and respect toward others on your work team.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Get to know others on your </a:t>
            </a:r>
            <a:b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work team.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6F3B7-16E5-6F40-A045-80AC4DF0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966" y="3594995"/>
            <a:ext cx="4906743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Team-building activity ideas: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Fostering Positive Working Relationships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9B7D29-B80E-1D40-A7FE-1D997EF41826}"/>
              </a:ext>
            </a:extLst>
          </p:cNvPr>
          <p:cNvSpPr/>
          <p:nvPr/>
        </p:nvSpPr>
        <p:spPr>
          <a:xfrm>
            <a:off x="6909293" y="4040239"/>
            <a:ext cx="447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https://www.wrike.com/blog/ultimate-guide-team-building-activities/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CFE010-C81B-C843-A209-0AE400DFA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460" y="1780906"/>
            <a:ext cx="419100" cy="44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E79215-0ACB-A64E-9C3D-4CE5107D3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460" y="2639664"/>
            <a:ext cx="4191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5500C-2C3B-5B46-B641-6750B9C2E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4" y="1439863"/>
            <a:ext cx="6400797" cy="42671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95539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226" y="1982636"/>
            <a:ext cx="5134974" cy="168661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How people create and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manage relationships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Important for personal life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career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07062"/>
            <a:ext cx="121920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What Are Human Relations?</a:t>
            </a:r>
          </a:p>
        </p:txBody>
      </p:sp>
    </p:spTree>
    <p:extLst>
      <p:ext uri="{BB962C8B-B14F-4D97-AF65-F5344CB8AC3E}">
        <p14:creationId xmlns:p14="http://schemas.microsoft.com/office/powerpoint/2010/main" val="22813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5D66B-E238-9149-84C9-F88C5417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80537"/>
            <a:ext cx="6175170" cy="488867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52708" y="1277257"/>
            <a:ext cx="0" cy="476738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788" y="1925638"/>
            <a:ext cx="5171856" cy="168559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2000"/>
              </a:spcAft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Carry your own weight.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2000"/>
              </a:spcAft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cooperative.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2000"/>
              </a:spcAft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Have a good attitude.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charset="0"/>
              </a:rPr>
              <a:t>Fostering Positive Working Relationships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8949A-3D64-C640-8432-D9C612A20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887" y="1895744"/>
            <a:ext cx="419100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A93A89-33F0-5343-A753-566BBA438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887" y="2537524"/>
            <a:ext cx="419100" cy="41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72AF0-DE99-9C40-8A24-7C37A5B48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888" y="3141958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A9A23A-2949-BA40-877A-17C5E1A8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" y="1456313"/>
            <a:ext cx="4226998" cy="42269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8949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229" y="2142383"/>
            <a:ext cx="6762489" cy="132651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87338" indent="-287338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Exists when two (or more) things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need or rely upon one another</a:t>
            </a:r>
          </a:p>
          <a:p>
            <a:pPr marL="287338" indent="-287338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Normal part of the human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07062"/>
            <a:ext cx="121920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Interdependence</a:t>
            </a:r>
          </a:p>
        </p:txBody>
      </p:sp>
    </p:spTree>
    <p:extLst>
      <p:ext uri="{BB962C8B-B14F-4D97-AF65-F5344CB8AC3E}">
        <p14:creationId xmlns:p14="http://schemas.microsoft.com/office/powerpoint/2010/main" val="20705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AAB10-17D7-5B47-9FFE-C0BDD0AC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26" y="1439169"/>
            <a:ext cx="6070845" cy="426789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9627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002" y="1857376"/>
            <a:ext cx="5809088" cy="17379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Primary reason workers lose jobs is poor human relations skills.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 business, everyone works </a:t>
            </a:r>
            <a:b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toward shared goals, such as: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928" y="3800929"/>
            <a:ext cx="3773427" cy="13044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Making a profit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Branding a product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Achieving sales goals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07062"/>
            <a:ext cx="121920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Interdependence at Work</a:t>
            </a:r>
          </a:p>
        </p:txBody>
      </p:sp>
    </p:spTree>
    <p:extLst>
      <p:ext uri="{BB962C8B-B14F-4D97-AF65-F5344CB8AC3E}">
        <p14:creationId xmlns:p14="http://schemas.microsoft.com/office/powerpoint/2010/main" val="41472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8F44F-BFBD-9D4A-8E35-65C70704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39862"/>
            <a:ext cx="6069807" cy="42672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2688" y="1439862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893" y="1713268"/>
            <a:ext cx="631659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Work culture success: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Interdependence at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C1AFFA-A430-434F-ACBF-70E87A7A0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793" y="2253418"/>
            <a:ext cx="4915882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https://corevalues.com/interdependence/work-culture-needs-interdependence/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rgbClr val="000000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8868" y="3070566"/>
            <a:ext cx="60031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Accountability:</a:t>
            </a:r>
            <a:r>
              <a:rPr lang="en-US" sz="2000" dirty="0"/>
              <a:t> the state of being accountable, liable, or answerable</a:t>
            </a:r>
          </a:p>
          <a:p>
            <a:pPr lvl="0"/>
            <a:r>
              <a:rPr lang="en-US" sz="2000" b="1" dirty="0"/>
              <a:t>Ambition:</a:t>
            </a:r>
            <a:r>
              <a:rPr lang="en-US" sz="2000" dirty="0"/>
              <a:t> desire for work or activity; energy</a:t>
            </a:r>
          </a:p>
          <a:p>
            <a:pPr lvl="0"/>
            <a:r>
              <a:rPr lang="en-US" sz="2000" b="1" dirty="0"/>
              <a:t>Appearance:</a:t>
            </a:r>
            <a:r>
              <a:rPr lang="en-US" sz="2000" dirty="0"/>
              <a:t> outward impressions, indications, or circumstances</a:t>
            </a:r>
          </a:p>
          <a:p>
            <a:pPr lvl="0"/>
            <a:r>
              <a:rPr lang="en-US" sz="2000" b="1" dirty="0"/>
              <a:t>Attitude:</a:t>
            </a:r>
            <a:r>
              <a:rPr lang="en-US" sz="2000" dirty="0"/>
              <a:t> manner, disposition, feeling, position, etc., with regards to a person or thing; tendency or orientation, especially of the mind</a:t>
            </a:r>
          </a:p>
          <a:p>
            <a:pPr lvl="0"/>
            <a:r>
              <a:rPr lang="en-US" sz="2000" b="1" dirty="0"/>
              <a:t>Gratitude:</a:t>
            </a:r>
            <a:r>
              <a:rPr lang="en-US" sz="2000" dirty="0"/>
              <a:t> the quality or feeling of being grateful or thankful</a:t>
            </a:r>
          </a:p>
          <a:p>
            <a:pPr lvl="0"/>
            <a:r>
              <a:rPr lang="en-US" sz="2000" b="1" dirty="0"/>
              <a:t>Professionalism:</a:t>
            </a:r>
            <a:r>
              <a:rPr lang="en-US" sz="2000" dirty="0"/>
              <a:t> professional character, spirit, or methods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2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7EB5A-56BB-004D-9B9A-9319F905A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32"/>
          <a:stretch/>
        </p:blipFill>
        <p:spPr>
          <a:xfrm>
            <a:off x="-28885" y="1463612"/>
            <a:ext cx="5654943" cy="42773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11502" y="1473730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477" y="1755776"/>
            <a:ext cx="6272523" cy="35732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Increased cooperation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 comfortable working environment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High employee morale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Increased productivity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 good business image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Increased customer loyalty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Increased employee loyalty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07062"/>
            <a:ext cx="121920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Results of Positive Working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4605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58BA4-F087-CB45-920E-B0422E6FF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20" b="11821"/>
          <a:stretch/>
        </p:blipFill>
        <p:spPr>
          <a:xfrm>
            <a:off x="-17464" y="1398648"/>
            <a:ext cx="6027669" cy="451526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0206" y="1245477"/>
            <a:ext cx="0" cy="480698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085" y="1939382"/>
            <a:ext cx="6170923" cy="276588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00038" indent="-300038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Accept criticism professionally, without becoming defensive.</a:t>
            </a:r>
          </a:p>
          <a:p>
            <a:pPr marL="300038" indent="-300038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Take work-related complaints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to supervisor first.</a:t>
            </a:r>
          </a:p>
          <a:p>
            <a:pPr marL="300038" indent="-300038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Ask questions if you don’t understand something.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175393"/>
            <a:ext cx="12209463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chemeClr val="bg1"/>
                </a:solidFill>
                <a:latin typeface="Arial" charset="0"/>
              </a:rPr>
              <a:t>Building Positive Working Relationships </a:t>
            </a:r>
            <a:br>
              <a:rPr lang="en-US" altLang="en-US" sz="38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en-US" sz="3800" b="1" dirty="0">
                <a:solidFill>
                  <a:schemeClr val="bg1"/>
                </a:solidFill>
                <a:latin typeface="Arial" charset="0"/>
              </a:rPr>
              <a:t>With Supervisors</a:t>
            </a:r>
          </a:p>
        </p:txBody>
      </p:sp>
    </p:spTree>
    <p:extLst>
      <p:ext uri="{BB962C8B-B14F-4D97-AF65-F5344CB8AC3E}">
        <p14:creationId xmlns:p14="http://schemas.microsoft.com/office/powerpoint/2010/main" val="16195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96547-E5F4-D644-B746-36B18E03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1709471"/>
            <a:ext cx="6233091" cy="389568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1245477"/>
            <a:ext cx="0" cy="480698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6" y="1849437"/>
            <a:ext cx="6170923" cy="30736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00038" indent="-300038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trustworthy and honest.</a:t>
            </a:r>
          </a:p>
          <a:p>
            <a:pPr marL="300038" indent="-3000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Accept responsibility for your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own actions.</a:t>
            </a:r>
          </a:p>
          <a:p>
            <a:pPr marL="300038" indent="-3000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dependable.</a:t>
            </a:r>
          </a:p>
          <a:p>
            <a:pPr marL="300038" indent="-3000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flexible.</a:t>
            </a:r>
          </a:p>
          <a:p>
            <a:pPr marL="300038" indent="-300038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Work hard.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6D72D5-E959-9A45-8B8C-C9395067F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175393"/>
            <a:ext cx="12209463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chemeClr val="bg1"/>
                </a:solidFill>
                <a:latin typeface="Arial" charset="0"/>
              </a:rPr>
              <a:t>Building Positive Working Relationships </a:t>
            </a:r>
            <a:br>
              <a:rPr lang="en-US" altLang="en-US" sz="38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en-US" sz="3800" b="1" dirty="0">
                <a:solidFill>
                  <a:schemeClr val="bg1"/>
                </a:solidFill>
                <a:latin typeface="Arial" charset="0"/>
              </a:rPr>
              <a:t>With Supervisors</a:t>
            </a:r>
          </a:p>
        </p:txBody>
      </p:sp>
    </p:spTree>
    <p:extLst>
      <p:ext uri="{BB962C8B-B14F-4D97-AF65-F5344CB8AC3E}">
        <p14:creationId xmlns:p14="http://schemas.microsoft.com/office/powerpoint/2010/main" val="32435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2" y="2052130"/>
            <a:ext cx="43910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Three general types: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6F3B7-16E5-6F40-A045-80AC4DF0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935" y="2645285"/>
            <a:ext cx="265564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Authoritarian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Management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A677A6-5F4A-5647-A88A-142C303DC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081" y="2044512"/>
            <a:ext cx="541762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Leadership style quiz: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2B41-C180-2849-87ED-FBCCEB573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01" y="3407457"/>
            <a:ext cx="2114245" cy="17618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5DF998-AF60-1345-B723-AABAC8FF237A}"/>
              </a:ext>
            </a:extLst>
          </p:cNvPr>
          <p:cNvSpPr/>
          <p:nvPr/>
        </p:nvSpPr>
        <p:spPr>
          <a:xfrm>
            <a:off x="5604500" y="2553718"/>
            <a:ext cx="5033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https://www.idealist.org/en/careers/quiz-leadership-style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6F301-6FEB-2F45-9005-3C72E6DA2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26" y="3134506"/>
            <a:ext cx="265564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Democratic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77E64A-85AF-6146-8D56-65145163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180" y="3598675"/>
            <a:ext cx="265564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Laissez-faire</a:t>
            </a:r>
          </a:p>
        </p:txBody>
      </p:sp>
    </p:spTree>
    <p:extLst>
      <p:ext uri="{BB962C8B-B14F-4D97-AF65-F5344CB8AC3E}">
        <p14:creationId xmlns:p14="http://schemas.microsoft.com/office/powerpoint/2010/main" val="38567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3702</Words>
  <Application>Microsoft Office PowerPoint</Application>
  <PresentationFormat>Widescreen</PresentationFormat>
  <Paragraphs>409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Geneva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Peck, Deanna C.</cp:lastModifiedBy>
  <cp:revision>234</cp:revision>
  <cp:lastPrinted>2020-08-27T18:29:05Z</cp:lastPrinted>
  <dcterms:created xsi:type="dcterms:W3CDTF">2019-10-16T16:56:56Z</dcterms:created>
  <dcterms:modified xsi:type="dcterms:W3CDTF">2022-02-02T13:05:43Z</dcterms:modified>
</cp:coreProperties>
</file>