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6" r:id="rId2"/>
    <p:sldId id="259" r:id="rId3"/>
    <p:sldId id="260" r:id="rId4"/>
    <p:sldId id="290" r:id="rId5"/>
    <p:sldId id="261" r:id="rId6"/>
    <p:sldId id="291" r:id="rId7"/>
    <p:sldId id="262" r:id="rId8"/>
    <p:sldId id="263" r:id="rId9"/>
    <p:sldId id="264" r:id="rId10"/>
    <p:sldId id="270" r:id="rId11"/>
    <p:sldId id="275" r:id="rId12"/>
    <p:sldId id="27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3"/>
    <p:restoredTop sz="71145"/>
  </p:normalViewPr>
  <p:slideViewPr>
    <p:cSldViewPr snapToGrid="0" snapToObjects="1">
      <p:cViewPr varScale="1">
        <p:scale>
          <a:sx n="52" d="100"/>
          <a:sy n="52" d="100"/>
        </p:scale>
        <p:origin x="1260"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F5B470-CEFF-0A48-B1E4-E9C09D2D5E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576191-FAAB-C144-A348-E611031068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25B9EA-14A6-234E-AB2E-1A00D0214797}" type="datetimeFigureOut">
              <a:rPr lang="en-US" smtClean="0"/>
              <a:t>1/12/2022</a:t>
            </a:fld>
            <a:endParaRPr lang="en-US"/>
          </a:p>
        </p:txBody>
      </p:sp>
      <p:sp>
        <p:nvSpPr>
          <p:cNvPr id="4" name="Footer Placeholder 3">
            <a:extLst>
              <a:ext uri="{FF2B5EF4-FFF2-40B4-BE49-F238E27FC236}">
                <a16:creationId xmlns:a16="http://schemas.microsoft.com/office/drawing/2014/main" id="{8D318F65-1CB3-4840-9AE8-1891A238C3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9FAD18-7264-4349-9E65-F86D9869B4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C7AA73-C629-5248-860C-D56E293FF132}" type="slidenum">
              <a:rPr lang="en-US" smtClean="0"/>
              <a:t>‹#›</a:t>
            </a:fld>
            <a:endParaRPr lang="en-US"/>
          </a:p>
        </p:txBody>
      </p:sp>
    </p:spTree>
    <p:extLst>
      <p:ext uri="{BB962C8B-B14F-4D97-AF65-F5344CB8AC3E}">
        <p14:creationId xmlns:p14="http://schemas.microsoft.com/office/powerpoint/2010/main" val="1812048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5CDC21-E781-7B46-939B-5DE9C7E24C94}" type="datetimeFigureOut">
              <a:rPr lang="en-US" smtClean="0"/>
              <a:t>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B3B49E-AB9B-4141-BA2A-6B23943F58F2}" type="slidenum">
              <a:rPr lang="en-US" smtClean="0"/>
              <a:t>‹#›</a:t>
            </a:fld>
            <a:endParaRPr lang="en-US"/>
          </a:p>
        </p:txBody>
      </p:sp>
    </p:spTree>
    <p:extLst>
      <p:ext uri="{BB962C8B-B14F-4D97-AF65-F5344CB8AC3E}">
        <p14:creationId xmlns:p14="http://schemas.microsoft.com/office/powerpoint/2010/main" val="3656462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ytimes.com/2014/03/08/your-money/when-working-in-your-pajamas-is-more-productive.html?_r=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mallbusiness.chron.com/formula-calculating-staffing-needs-12759.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ba.gov/business-guide/manage-your-business/hire-manage-employees%23section-header-6"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entrepreneur.com/article/22604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hebalancecareers.com/what-is-the-importance-of-human-resources-management-1917588"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A successful company has many resources it uses to accomplish its goals.</a:t>
            </a:r>
          </a:p>
          <a:p>
            <a:endParaRPr lang="en-US" sz="1200" b="1"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It has facilities, perhaps a small one-person office or locations all over the globe. </a:t>
            </a:r>
          </a:p>
          <a:p>
            <a:pPr marL="228600" indent="-228600">
              <a:buFont typeface="+mj-lt"/>
              <a:buAutoNum type="alphaUcPeriod"/>
            </a:pPr>
            <a:r>
              <a:rPr lang="en-US" sz="1200" kern="1200" dirty="0">
                <a:solidFill>
                  <a:schemeClr val="tx1"/>
                </a:solidFill>
                <a:effectLst/>
                <a:latin typeface="+mn-lt"/>
                <a:ea typeface="+mn-ea"/>
                <a:cs typeface="+mn-cs"/>
              </a:rPr>
              <a:t>It has capital, whether it’s a $1,000 loan from mom and dad or millions from investors. </a:t>
            </a:r>
          </a:p>
          <a:p>
            <a:pPr marL="228600" indent="-228600">
              <a:buFont typeface="+mj-lt"/>
              <a:buAutoNum type="alphaUcPeriod"/>
            </a:pPr>
            <a:r>
              <a:rPr lang="en-US" sz="1200" kern="1200" dirty="0">
                <a:solidFill>
                  <a:schemeClr val="tx1"/>
                </a:solidFill>
                <a:effectLst/>
                <a:latin typeface="+mn-lt"/>
                <a:ea typeface="+mn-ea"/>
                <a:cs typeface="+mn-cs"/>
              </a:rPr>
              <a:t>It has human resources, maybe just two partners in business together or hundreds of thousands of employees. </a:t>
            </a:r>
          </a:p>
          <a:p>
            <a:pPr marL="685800" lvl="1" indent="-228600">
              <a:buFont typeface="+mj-lt"/>
              <a:buAutoNum type="arabicPeriod"/>
            </a:pPr>
            <a:r>
              <a:rPr lang="en-US" sz="1200" kern="1200" dirty="0">
                <a:solidFill>
                  <a:schemeClr val="tx1"/>
                </a:solidFill>
                <a:effectLst/>
                <a:latin typeface="+mn-lt"/>
                <a:ea typeface="+mn-ea"/>
                <a:cs typeface="+mn-cs"/>
              </a:rPr>
              <a:t>Human resources are the people who work to produce goods and services, and they are invaluable to a company. </a:t>
            </a:r>
          </a:p>
          <a:p>
            <a:pPr marL="685800" lvl="1" indent="-228600">
              <a:buFont typeface="+mj-lt"/>
              <a:buAutoNum type="arabicPeriod"/>
            </a:pPr>
            <a:r>
              <a:rPr lang="en-US" sz="1200" kern="1200" dirty="0">
                <a:solidFill>
                  <a:schemeClr val="tx1"/>
                </a:solidFill>
                <a:effectLst/>
                <a:latin typeface="+mn-lt"/>
                <a:ea typeface="+mn-ea"/>
                <a:cs typeface="+mn-cs"/>
              </a:rPr>
              <a:t>Human resources management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the process of planning, staffing, leading, and organizing those employees.</a:t>
            </a:r>
          </a:p>
          <a:p>
            <a:pPr marL="0" indent="0">
              <a:buFontTx/>
              <a:buNone/>
            </a:pP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#1:</a:t>
            </a:r>
            <a:r>
              <a:rPr lang="en-US" sz="1200" i="1" kern="1200" dirty="0">
                <a:solidFill>
                  <a:schemeClr val="tx1"/>
                </a:solidFill>
                <a:effectLst/>
                <a:latin typeface="+mn-lt"/>
                <a:ea typeface="+mn-ea"/>
                <a:cs typeface="+mn-cs"/>
              </a:rPr>
              <a:t> Ask students to list more examples of resources that successful companies have. </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Human resources management is a function of business as well as a department. </a:t>
            </a:r>
          </a:p>
          <a:p>
            <a:endParaRPr lang="en-US" sz="1200" b="1"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Bigger companies may have a great number of employees dedicated solely to managing human resources.</a:t>
            </a:r>
          </a:p>
          <a:p>
            <a:pPr marL="228600" indent="-228600">
              <a:buFont typeface="+mj-lt"/>
              <a:buAutoNum type="alphaUcPeriod"/>
            </a:pPr>
            <a:r>
              <a:rPr lang="en-US" sz="1200" kern="1200" dirty="0">
                <a:solidFill>
                  <a:schemeClr val="tx1"/>
                </a:solidFill>
                <a:effectLst/>
                <a:latin typeface="+mn-lt"/>
                <a:ea typeface="+mn-ea"/>
                <a:cs typeface="+mn-cs"/>
              </a:rPr>
              <a:t>But even in small businesses without an official “HR department,” this important function still remains (and is most likely managed by the owner). </a:t>
            </a:r>
          </a:p>
          <a:p>
            <a:pPr marL="228600" indent="-228600">
              <a:buFont typeface="+mj-lt"/>
              <a:buAutoNum type="alphaUcPeriod"/>
            </a:pPr>
            <a:r>
              <a:rPr lang="en-US" sz="1200" kern="1200" dirty="0">
                <a:solidFill>
                  <a:schemeClr val="tx1"/>
                </a:solidFill>
                <a:effectLst/>
                <a:latin typeface="+mn-lt"/>
                <a:ea typeface="+mn-ea"/>
                <a:cs typeface="+mn-cs"/>
              </a:rPr>
              <a:t>Even in big companies, human resources management is not contained solely within the HR department—supervisors and managers across the organization also take some part in managing human resources, although their level of involvement varies from business to business.</a:t>
            </a:r>
          </a:p>
          <a:p>
            <a:pPr marL="0" indent="0">
              <a:buFontTx/>
              <a:buNone/>
            </a:pP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#2:</a:t>
            </a:r>
            <a:r>
              <a:rPr lang="en-US" sz="1200" i="1" kern="1200" dirty="0">
                <a:solidFill>
                  <a:schemeClr val="tx1"/>
                </a:solidFill>
                <a:effectLst/>
                <a:latin typeface="+mn-lt"/>
                <a:ea typeface="+mn-ea"/>
                <a:cs typeface="+mn-cs"/>
              </a:rPr>
              <a:t> Ask students how HR works at their places of employment—is there a specific HR department?</a:t>
            </a:r>
          </a:p>
          <a:p>
            <a:endParaRPr lang="en-US" dirty="0"/>
          </a:p>
        </p:txBody>
      </p:sp>
      <p:sp>
        <p:nvSpPr>
          <p:cNvPr id="4" name="Slide Number Placeholder 3"/>
          <p:cNvSpPr>
            <a:spLocks noGrp="1"/>
          </p:cNvSpPr>
          <p:nvPr>
            <p:ph type="sldNum" sz="quarter" idx="5"/>
          </p:nvPr>
        </p:nvSpPr>
        <p:spPr/>
        <p:txBody>
          <a:bodyPr/>
          <a:lstStyle/>
          <a:p>
            <a:fld id="{3FB3B49E-AB9B-4141-BA2A-6B23943F58F2}" type="slidenum">
              <a:rPr lang="en-US" smtClean="0"/>
              <a:t>2</a:t>
            </a:fld>
            <a:endParaRPr lang="en-US"/>
          </a:p>
        </p:txBody>
      </p:sp>
    </p:spTree>
    <p:extLst>
      <p:ext uri="{BB962C8B-B14F-4D97-AF65-F5344CB8AC3E}">
        <p14:creationId xmlns:p14="http://schemas.microsoft.com/office/powerpoint/2010/main" val="1081305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The role of human resources management in business is constantly changing and evolving.</a:t>
            </a:r>
          </a:p>
          <a:p>
            <a:endParaRPr lang="en-US" sz="1200" b="1"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One reason is that employee needs are different than they were in the past. </a:t>
            </a:r>
          </a:p>
          <a:p>
            <a:pPr marL="685800" lvl="1" indent="-228600">
              <a:buFont typeface="+mj-lt"/>
              <a:buAutoNum type="arabicPeriod"/>
            </a:pPr>
            <a:r>
              <a:rPr lang="en-US" sz="1200" kern="1200" dirty="0">
                <a:solidFill>
                  <a:schemeClr val="tx1"/>
                </a:solidFill>
                <a:effectLst/>
                <a:latin typeface="+mn-lt"/>
                <a:ea typeface="+mn-ea"/>
                <a:cs typeface="+mn-cs"/>
              </a:rPr>
              <a:t>Greater diversity now exists in the workforce, in terms of gender, age, culture, and ability. </a:t>
            </a:r>
          </a:p>
          <a:p>
            <a:pPr marL="685800" lvl="1" indent="-228600">
              <a:buFont typeface="+mj-lt"/>
              <a:buAutoNum type="arabicPeriod"/>
            </a:pPr>
            <a:r>
              <a:rPr lang="en-US" sz="1200" kern="1200" dirty="0">
                <a:solidFill>
                  <a:schemeClr val="tx1"/>
                </a:solidFill>
                <a:effectLst/>
                <a:latin typeface="+mn-lt"/>
                <a:ea typeface="+mn-ea"/>
                <a:cs typeface="+mn-cs"/>
              </a:rPr>
              <a:t>The average employee is no longer a white male—a greater variety of backgrounds, perspectives, and needs are represented. </a:t>
            </a:r>
          </a:p>
          <a:p>
            <a:pPr marL="685800" lvl="1" indent="-228600">
              <a:buFont typeface="+mj-lt"/>
              <a:buAutoNum type="arabicPeriod"/>
            </a:pPr>
            <a:r>
              <a:rPr lang="en-US" sz="1200" kern="1200" dirty="0">
                <a:solidFill>
                  <a:schemeClr val="tx1"/>
                </a:solidFill>
                <a:effectLst/>
                <a:latin typeface="+mn-lt"/>
                <a:ea typeface="+mn-ea"/>
                <a:cs typeface="+mn-cs"/>
              </a:rPr>
              <a:t>HR managers must take this diversity into account when performing their job tasks.</a:t>
            </a:r>
          </a:p>
          <a:p>
            <a:pPr marL="0" indent="0">
              <a:buFontTx/>
              <a:buNone/>
            </a:pP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#12: </a:t>
            </a:r>
            <a:r>
              <a:rPr lang="en-US" sz="1200" i="1" kern="1200" dirty="0">
                <a:solidFill>
                  <a:schemeClr val="tx1"/>
                </a:solidFill>
                <a:effectLst/>
                <a:latin typeface="+mn-lt"/>
                <a:ea typeface="+mn-ea"/>
                <a:cs typeface="+mn-cs"/>
              </a:rPr>
              <a:t>Ask students to explain how greater diversity in the workforce might impact HR management activities.</a:t>
            </a:r>
          </a:p>
          <a:p>
            <a:r>
              <a:rPr lang="en-US" sz="1200" kern="1200" dirty="0">
                <a:solidFill>
                  <a:schemeClr val="tx1"/>
                </a:solidFill>
                <a:effectLst/>
                <a:latin typeface="+mn-lt"/>
                <a:ea typeface="+mn-ea"/>
                <a:cs typeface="+mn-cs"/>
              </a:rPr>
              <a:t> </a:t>
            </a:r>
          </a:p>
          <a:p>
            <a:pPr marL="228600" indent="-228600">
              <a:buFont typeface="+mj-lt"/>
              <a:buAutoNum type="alphaUcPeriod" startAt="2"/>
            </a:pPr>
            <a:r>
              <a:rPr lang="en-US" sz="1200" kern="1200" dirty="0">
                <a:solidFill>
                  <a:schemeClr val="tx1"/>
                </a:solidFill>
                <a:effectLst/>
                <a:latin typeface="+mn-lt"/>
                <a:ea typeface="+mn-ea"/>
                <a:cs typeface="+mn-cs"/>
              </a:rPr>
              <a:t>There is also a greater emphasis on creating balance between work and personal lives than ever before. </a:t>
            </a:r>
          </a:p>
          <a:p>
            <a:pPr marL="685800" lvl="1" indent="-228600">
              <a:buFont typeface="+mj-lt"/>
              <a:buAutoNum type="arabicPeriod"/>
            </a:pPr>
            <a:r>
              <a:rPr lang="en-US" sz="1200" kern="1200" dirty="0">
                <a:solidFill>
                  <a:schemeClr val="tx1"/>
                </a:solidFill>
                <a:effectLst/>
                <a:latin typeface="+mn-lt"/>
                <a:ea typeface="+mn-ea"/>
                <a:cs typeface="+mn-cs"/>
              </a:rPr>
              <a:t>Many companies are addressing this need by offering employees options such as flexible work schedules and opportunities to telecommute (work from home). </a:t>
            </a:r>
          </a:p>
          <a:p>
            <a:pPr marL="685800" lvl="1" indent="-228600">
              <a:buFont typeface="+mj-lt"/>
              <a:buAutoNum type="arabicPeriod"/>
            </a:pPr>
            <a:r>
              <a:rPr lang="en-US" sz="1200" kern="1200" dirty="0">
                <a:solidFill>
                  <a:schemeClr val="tx1"/>
                </a:solidFill>
                <a:effectLst/>
                <a:latin typeface="+mn-lt"/>
                <a:ea typeface="+mn-ea"/>
                <a:cs typeface="+mn-cs"/>
              </a:rPr>
              <a:t>Human resources management is involved in working out the details of such arrangements.</a:t>
            </a: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ON THE WEB: </a:t>
            </a:r>
            <a:r>
              <a:rPr lang="en-US" sz="1200" i="1" kern="1200" dirty="0">
                <a:solidFill>
                  <a:schemeClr val="tx1"/>
                </a:solidFill>
                <a:effectLst/>
                <a:latin typeface="+mn-lt"/>
                <a:ea typeface="+mn-ea"/>
                <a:cs typeface="+mn-cs"/>
              </a:rPr>
              <a:t>You can read more about telecommuting in this recent New York Times article: </a:t>
            </a:r>
            <a:r>
              <a:rPr lang="en-US" sz="1200" i="1" u="sng" kern="1200" dirty="0">
                <a:solidFill>
                  <a:schemeClr val="tx1"/>
                </a:solidFill>
                <a:effectLst/>
                <a:latin typeface="+mn-lt"/>
                <a:ea typeface="+mn-ea"/>
                <a:cs typeface="+mn-cs"/>
                <a:hlinkClick r:id="rId3"/>
              </a:rPr>
              <a:t>http://www.nytimes.com/2014/03/08/your-money/when-working-in-your-pajamas-is-more-productive.html?_r=0</a:t>
            </a:r>
            <a:r>
              <a:rPr lang="en-US" sz="1200" i="1"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marL="228600" indent="-228600">
              <a:buFont typeface="+mj-lt"/>
              <a:buAutoNum type="alphaUcPeriod" startAt="3"/>
            </a:pPr>
            <a:r>
              <a:rPr lang="en-US" sz="1200" kern="1200" dirty="0">
                <a:solidFill>
                  <a:schemeClr val="tx1"/>
                </a:solidFill>
                <a:effectLst/>
                <a:latin typeface="+mn-lt"/>
                <a:ea typeface="+mn-ea"/>
                <a:cs typeface="+mn-cs"/>
              </a:rPr>
              <a:t>Employees aren’t the only ones who have changed, though—business is different now as well. </a:t>
            </a:r>
          </a:p>
          <a:p>
            <a:pPr marL="685800" lvl="1" indent="-228600">
              <a:buFont typeface="+mj-lt"/>
              <a:buAutoNum type="arabicPeriod"/>
            </a:pPr>
            <a:r>
              <a:rPr lang="en-US" sz="1200" kern="1200" dirty="0">
                <a:solidFill>
                  <a:schemeClr val="tx1"/>
                </a:solidFill>
                <a:effectLst/>
                <a:latin typeface="+mn-lt"/>
                <a:ea typeface="+mn-ea"/>
                <a:cs typeface="+mn-cs"/>
              </a:rPr>
              <a:t>The costs of doing business are constantly rising. </a:t>
            </a:r>
          </a:p>
          <a:p>
            <a:pPr marL="685800" lvl="1" indent="-228600">
              <a:buFont typeface="+mj-lt"/>
              <a:buAutoNum type="arabicPeriod"/>
            </a:pPr>
            <a:r>
              <a:rPr lang="en-US" sz="1200" kern="1200" dirty="0">
                <a:solidFill>
                  <a:schemeClr val="tx1"/>
                </a:solidFill>
                <a:effectLst/>
                <a:latin typeface="+mn-lt"/>
                <a:ea typeface="+mn-ea"/>
                <a:cs typeface="+mn-cs"/>
              </a:rPr>
              <a:t>Companies are always looking for ways to keep expenses down and production up. </a:t>
            </a:r>
          </a:p>
          <a:p>
            <a:pPr marL="685800" lvl="1" indent="-228600">
              <a:buFont typeface="+mj-lt"/>
              <a:buAutoNum type="arabicPeriod"/>
            </a:pPr>
            <a:r>
              <a:rPr lang="en-US" sz="1200" kern="1200" dirty="0">
                <a:solidFill>
                  <a:schemeClr val="tx1"/>
                </a:solidFill>
                <a:effectLst/>
                <a:latin typeface="+mn-lt"/>
                <a:ea typeface="+mn-ea"/>
                <a:cs typeface="+mn-cs"/>
              </a:rPr>
              <a:t>Human resources management is not exempt—in some cases, HR activities may be outsourced (possibly to outside employment agencies) or delegated to department managers. </a:t>
            </a:r>
          </a:p>
          <a:p>
            <a:pPr marL="685800" lvl="1" indent="-228600">
              <a:buFont typeface="+mj-lt"/>
              <a:buAutoNum type="arabicPeriod"/>
            </a:pPr>
            <a:r>
              <a:rPr lang="en-US" sz="1200" kern="1200" dirty="0">
                <a:solidFill>
                  <a:schemeClr val="tx1"/>
                </a:solidFill>
                <a:effectLst/>
                <a:latin typeface="+mn-lt"/>
                <a:ea typeface="+mn-ea"/>
                <a:cs typeface="+mn-cs"/>
              </a:rPr>
              <a:t>In other ways, modernization has improved the HR function by providing technology that streamlines many activities, saving time and reducing paperwork.</a:t>
            </a:r>
          </a:p>
          <a:p>
            <a:pPr marL="0" indent="0">
              <a:buFontTx/>
              <a:buNone/>
            </a:pPr>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DISCUSSION #13: </a:t>
            </a:r>
            <a:r>
              <a:rPr lang="en-US" sz="1200" i="1" kern="1200" dirty="0">
                <a:solidFill>
                  <a:schemeClr val="tx1"/>
                </a:solidFill>
                <a:effectLst/>
                <a:latin typeface="+mn-lt"/>
                <a:ea typeface="+mn-ea"/>
                <a:cs typeface="+mn-cs"/>
              </a:rPr>
              <a:t>Ask students to think of ways that technology might make an HR manager’s job easier and more efficient. </a:t>
            </a:r>
          </a:p>
          <a:p>
            <a:endParaRPr lang="en-US" sz="1200" i="1" kern="1200" dirty="0">
              <a:solidFill>
                <a:schemeClr val="tx1"/>
              </a:solidFill>
              <a:effectLst/>
              <a:latin typeface="+mn-lt"/>
              <a:ea typeface="+mn-ea"/>
              <a:cs typeface="+mn-cs"/>
            </a:endParaRPr>
          </a:p>
          <a:p>
            <a:pPr marL="228600" indent="-228600">
              <a:buFont typeface="+mj-lt"/>
              <a:buAutoNum type="alphaUcPeriod" startAt="4"/>
            </a:pPr>
            <a:r>
              <a:rPr lang="en-US" sz="1200" kern="1200" dirty="0">
                <a:solidFill>
                  <a:schemeClr val="tx1"/>
                </a:solidFill>
                <a:effectLst/>
                <a:latin typeface="+mn-lt"/>
                <a:ea typeface="+mn-ea"/>
                <a:cs typeface="+mn-cs"/>
              </a:rPr>
              <a:t>Business environments are always transforming, too. </a:t>
            </a:r>
          </a:p>
          <a:p>
            <a:pPr marL="685800" lvl="1" indent="-228600">
              <a:buFont typeface="+mj-lt"/>
              <a:buAutoNum type="arabicPeriod"/>
            </a:pPr>
            <a:r>
              <a:rPr lang="en-US" sz="1200" kern="1200" dirty="0">
                <a:solidFill>
                  <a:schemeClr val="tx1"/>
                </a:solidFill>
                <a:effectLst/>
                <a:latin typeface="+mn-lt"/>
                <a:ea typeface="+mn-ea"/>
                <a:cs typeface="+mn-cs"/>
              </a:rPr>
              <a:t>The economic climate can shift quickly, and there is a growing trend toward globalization. </a:t>
            </a:r>
          </a:p>
          <a:p>
            <a:pPr marL="685800" lvl="1" indent="-228600">
              <a:buFont typeface="+mj-lt"/>
              <a:buAutoNum type="arabicPeriod"/>
            </a:pPr>
            <a:r>
              <a:rPr lang="en-US" sz="1200" kern="1200" dirty="0">
                <a:solidFill>
                  <a:schemeClr val="tx1"/>
                </a:solidFill>
                <a:effectLst/>
                <a:latin typeface="+mn-lt"/>
                <a:ea typeface="+mn-ea"/>
                <a:cs typeface="+mn-cs"/>
              </a:rPr>
              <a:t>New technologies seem to pop up virtually overnight. </a:t>
            </a:r>
          </a:p>
          <a:p>
            <a:pPr marL="685800" lvl="1" indent="-228600">
              <a:buFont typeface="+mj-lt"/>
              <a:buAutoNum type="arabicPeriod"/>
            </a:pPr>
            <a:r>
              <a:rPr lang="en-US" sz="1200" kern="1200" dirty="0">
                <a:solidFill>
                  <a:schemeClr val="tx1"/>
                </a:solidFill>
                <a:effectLst/>
                <a:latin typeface="+mn-lt"/>
                <a:ea typeface="+mn-ea"/>
                <a:cs typeface="+mn-cs"/>
              </a:rPr>
              <a:t>To keep pace, companies make constant adjustments, such as organizational restructuring and outsourcing. </a:t>
            </a:r>
          </a:p>
          <a:p>
            <a:pPr marL="685800" lvl="1" indent="-228600">
              <a:buFont typeface="+mj-lt"/>
              <a:buAutoNum type="arabicPeriod"/>
            </a:pPr>
            <a:r>
              <a:rPr lang="en-US" sz="1200" kern="1200" dirty="0">
                <a:solidFill>
                  <a:schemeClr val="tx1"/>
                </a:solidFill>
                <a:effectLst/>
                <a:latin typeface="+mn-lt"/>
                <a:ea typeface="+mn-ea"/>
                <a:cs typeface="+mn-cs"/>
              </a:rPr>
              <a:t>All of these changes create human consequences. </a:t>
            </a:r>
          </a:p>
          <a:p>
            <a:pPr marL="685800" lvl="1" indent="-228600">
              <a:buFont typeface="+mj-lt"/>
              <a:buAutoNum type="arabicPeriod"/>
            </a:pPr>
            <a:r>
              <a:rPr lang="en-US" sz="1200" kern="1200" dirty="0">
                <a:solidFill>
                  <a:schemeClr val="tx1"/>
                </a:solidFill>
                <a:effectLst/>
                <a:latin typeface="+mn-lt"/>
                <a:ea typeface="+mn-ea"/>
                <a:cs typeface="+mn-cs"/>
              </a:rPr>
              <a:t>Human resources management deals with these consequences in nearly all of its activities.</a:t>
            </a:r>
            <a:r>
              <a:rPr lang="en-US" dirty="0">
                <a:effectLst/>
              </a:rPr>
              <a:t> </a:t>
            </a:r>
            <a:endParaRPr lang="en-US" dirty="0"/>
          </a:p>
        </p:txBody>
      </p:sp>
      <p:sp>
        <p:nvSpPr>
          <p:cNvPr id="4" name="Slide Number Placeholder 3"/>
          <p:cNvSpPr>
            <a:spLocks noGrp="1"/>
          </p:cNvSpPr>
          <p:nvPr>
            <p:ph type="sldNum" sz="quarter" idx="5"/>
          </p:nvPr>
        </p:nvSpPr>
        <p:spPr/>
        <p:txBody>
          <a:bodyPr/>
          <a:lstStyle/>
          <a:p>
            <a:fld id="{3FB3B49E-AB9B-4141-BA2A-6B23943F58F2}" type="slidenum">
              <a:rPr lang="en-US" smtClean="0"/>
              <a:t>11</a:t>
            </a:fld>
            <a:endParaRPr lang="en-US"/>
          </a:p>
        </p:txBody>
      </p:sp>
    </p:spTree>
    <p:extLst>
      <p:ext uri="{BB962C8B-B14F-4D97-AF65-F5344CB8AC3E}">
        <p14:creationId xmlns:p14="http://schemas.microsoft.com/office/powerpoint/2010/main" val="3299476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Today, HR executives play vital roles when it comes to a business’s strategic planning.</a:t>
            </a:r>
          </a:p>
          <a:p>
            <a:endParaRPr lang="en-US" sz="1200" b="1"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They’re often found at the same meeting table as the company’s CEO, CFO, COO, board members, and other top-tier managers. </a:t>
            </a:r>
          </a:p>
          <a:p>
            <a:pPr marL="228600" indent="-228600">
              <a:buFont typeface="+mj-lt"/>
              <a:buAutoNum type="alphaUcPeriod"/>
            </a:pPr>
            <a:r>
              <a:rPr lang="en-US" sz="1200" kern="1200" dirty="0">
                <a:solidFill>
                  <a:schemeClr val="tx1"/>
                </a:solidFill>
                <a:effectLst/>
                <a:latin typeface="+mn-lt"/>
                <a:ea typeface="+mn-ea"/>
                <a:cs typeface="+mn-cs"/>
              </a:rPr>
              <a:t>HR managers can provide valuable insight into important company decisions, such as:</a:t>
            </a:r>
          </a:p>
          <a:p>
            <a:pPr marL="685800" lvl="1" indent="-228600">
              <a:buFont typeface="+mj-lt"/>
              <a:buAutoNum type="arabicPeriod"/>
            </a:pPr>
            <a:r>
              <a:rPr lang="en-US" sz="1200" kern="1200" dirty="0">
                <a:solidFill>
                  <a:schemeClr val="tx1"/>
                </a:solidFill>
                <a:effectLst/>
                <a:latin typeface="+mn-lt"/>
                <a:ea typeface="+mn-ea"/>
                <a:cs typeface="+mn-cs"/>
              </a:rPr>
              <a:t>Organizational restructuring (mergers, acquisitions, downsizing, etc.)</a:t>
            </a:r>
          </a:p>
          <a:p>
            <a:pPr marL="685800" lvl="1" indent="-228600">
              <a:buFont typeface="+mj-lt"/>
              <a:buAutoNum type="arabicPeriod"/>
            </a:pPr>
            <a:r>
              <a:rPr lang="en-US" sz="1200" kern="1200" dirty="0">
                <a:solidFill>
                  <a:schemeClr val="tx1"/>
                </a:solidFill>
                <a:effectLst/>
                <a:latin typeface="+mn-lt"/>
                <a:ea typeface="+mn-ea"/>
                <a:cs typeface="+mn-cs"/>
              </a:rPr>
              <a:t>Budgeting</a:t>
            </a:r>
          </a:p>
          <a:p>
            <a:pPr marL="228600" lvl="0" indent="-228600">
              <a:buFont typeface="+mj-lt"/>
              <a:buAutoNum type="alphaUcPeriod"/>
            </a:pPr>
            <a:r>
              <a:rPr lang="en-US" sz="1200" kern="1200" dirty="0">
                <a:solidFill>
                  <a:schemeClr val="tx1"/>
                </a:solidFill>
                <a:effectLst/>
                <a:latin typeface="+mn-lt"/>
                <a:ea typeface="+mn-ea"/>
                <a:cs typeface="+mn-cs"/>
              </a:rPr>
              <a:t>Strategic plans are made for the company’s long-range future. </a:t>
            </a:r>
          </a:p>
          <a:p>
            <a:pPr marL="685800" lvl="1" indent="-228600">
              <a:buFont typeface="+mj-lt"/>
              <a:buAutoNum type="arabicPeriod"/>
            </a:pPr>
            <a:r>
              <a:rPr lang="en-US" sz="1200" kern="1200" dirty="0">
                <a:solidFill>
                  <a:schemeClr val="tx1"/>
                </a:solidFill>
                <a:effectLst/>
                <a:latin typeface="+mn-lt"/>
                <a:ea typeface="+mn-ea"/>
                <a:cs typeface="+mn-cs"/>
              </a:rPr>
              <a:t>And, no company’s future looks bright without the right human resources in place. </a:t>
            </a:r>
          </a:p>
          <a:p>
            <a:pPr marL="685800" lvl="1" indent="-228600">
              <a:buFont typeface="+mj-lt"/>
              <a:buAutoNum type="arabicPeriod"/>
            </a:pPr>
            <a:r>
              <a:rPr lang="en-US" sz="1200" kern="1200" dirty="0">
                <a:solidFill>
                  <a:schemeClr val="tx1"/>
                </a:solidFill>
                <a:effectLst/>
                <a:latin typeface="+mn-lt"/>
                <a:ea typeface="+mn-ea"/>
                <a:cs typeface="+mn-cs"/>
              </a:rPr>
              <a:t>Organizations must work </a:t>
            </a:r>
            <a:r>
              <a:rPr lang="en-US" sz="1200" i="1" kern="1200" dirty="0">
                <a:solidFill>
                  <a:schemeClr val="tx1"/>
                </a:solidFill>
                <a:effectLst/>
                <a:latin typeface="+mn-lt"/>
                <a:ea typeface="+mn-ea"/>
                <a:cs typeface="+mn-cs"/>
              </a:rPr>
              <a:t>now</a:t>
            </a:r>
            <a:r>
              <a:rPr lang="en-US" sz="1200" kern="1200" dirty="0">
                <a:solidFill>
                  <a:schemeClr val="tx1"/>
                </a:solidFill>
                <a:effectLst/>
                <a:latin typeface="+mn-lt"/>
                <a:ea typeface="+mn-ea"/>
                <a:cs typeface="+mn-cs"/>
              </a:rPr>
              <a:t> to ensure they’ll have the human resources they’ll need tomorrow. </a:t>
            </a:r>
          </a:p>
          <a:p>
            <a:pPr marL="685800" lvl="1" indent="-228600">
              <a:buFont typeface="+mj-lt"/>
              <a:buAutoNum type="arabicPeriod"/>
            </a:pPr>
            <a:r>
              <a:rPr lang="en-US" sz="1200" kern="1200" dirty="0">
                <a:solidFill>
                  <a:schemeClr val="tx1"/>
                </a:solidFill>
                <a:effectLst/>
                <a:latin typeface="+mn-lt"/>
                <a:ea typeface="+mn-ea"/>
                <a:cs typeface="+mn-cs"/>
              </a:rPr>
              <a:t>Strategic planning is incomplete without taking HR into account. </a:t>
            </a:r>
          </a:p>
          <a:p>
            <a:pPr marL="228600" indent="-228600">
              <a:buFont typeface="+mj-lt"/>
              <a:buAutoNum type="alphaUcPeriod" startAt="4"/>
            </a:pPr>
            <a:r>
              <a:rPr lang="en-US" sz="1200" kern="1200" dirty="0">
                <a:solidFill>
                  <a:schemeClr val="tx1"/>
                </a:solidFill>
                <a:effectLst/>
                <a:latin typeface="+mn-lt"/>
                <a:ea typeface="+mn-ea"/>
                <a:cs typeface="+mn-cs"/>
              </a:rPr>
              <a:t>Human resources management can also help a business gain a long-term competitive advantage over the rest of the industry. </a:t>
            </a:r>
          </a:p>
          <a:p>
            <a:pPr marL="685800" lvl="1" indent="-228600">
              <a:buFont typeface="+mj-lt"/>
              <a:buAutoNum type="arabicPeriod"/>
            </a:pPr>
            <a:r>
              <a:rPr lang="en-US" sz="1200" kern="1200" dirty="0">
                <a:solidFill>
                  <a:schemeClr val="tx1"/>
                </a:solidFill>
                <a:effectLst/>
                <a:latin typeface="+mn-lt"/>
                <a:ea typeface="+mn-ea"/>
                <a:cs typeface="+mn-cs"/>
              </a:rPr>
              <a:t>Consider two competitive businesses that are equal in size, capital, and access to raw materials. </a:t>
            </a:r>
          </a:p>
          <a:p>
            <a:pPr marL="685800" lvl="1" indent="-228600">
              <a:buFont typeface="+mj-lt"/>
              <a:buAutoNum type="arabicPeriod"/>
            </a:pPr>
            <a:r>
              <a:rPr lang="en-US" sz="1200" kern="1200" dirty="0">
                <a:solidFill>
                  <a:schemeClr val="tx1"/>
                </a:solidFill>
                <a:effectLst/>
                <a:latin typeface="+mn-lt"/>
                <a:ea typeface="+mn-ea"/>
                <a:cs typeface="+mn-cs"/>
              </a:rPr>
              <a:t>With all other factors being equal, human resources can make the difference in one business being more successful than the other. </a:t>
            </a:r>
          </a:p>
          <a:p>
            <a:pPr marL="1143000" lvl="2" indent="-228600">
              <a:buFont typeface="+mj-lt"/>
              <a:buAutoNum type="alphaLcPeriod"/>
            </a:pPr>
            <a:r>
              <a:rPr lang="en-US" sz="1200" kern="1200" dirty="0">
                <a:solidFill>
                  <a:schemeClr val="tx1"/>
                </a:solidFill>
                <a:effectLst/>
                <a:latin typeface="+mn-lt"/>
                <a:ea typeface="+mn-ea"/>
                <a:cs typeface="+mn-cs"/>
              </a:rPr>
              <a:t>How productive and efficient are the employees? </a:t>
            </a:r>
          </a:p>
          <a:p>
            <a:pPr marL="1143000" lvl="2" indent="-228600">
              <a:buFont typeface="+mj-lt"/>
              <a:buAutoNum type="alphaLcPeriod"/>
            </a:pPr>
            <a:r>
              <a:rPr lang="en-US" sz="1200" kern="1200" dirty="0">
                <a:solidFill>
                  <a:schemeClr val="tx1"/>
                </a:solidFill>
                <a:effectLst/>
                <a:latin typeface="+mn-lt"/>
                <a:ea typeface="+mn-ea"/>
                <a:cs typeface="+mn-cs"/>
              </a:rPr>
              <a:t>How well do they control the other resources to create revenue? </a:t>
            </a:r>
          </a:p>
          <a:p>
            <a:pPr marL="1143000" lvl="2" indent="-228600">
              <a:buFont typeface="+mj-lt"/>
              <a:buAutoNum type="alphaLcPeriod"/>
            </a:pPr>
            <a:r>
              <a:rPr lang="en-US" sz="1200" kern="1200" dirty="0">
                <a:solidFill>
                  <a:schemeClr val="tx1"/>
                </a:solidFill>
                <a:effectLst/>
                <a:latin typeface="+mn-lt"/>
                <a:ea typeface="+mn-ea"/>
                <a:cs typeface="+mn-cs"/>
              </a:rPr>
              <a:t>Is employee satisfaction high, reducing turnover and hiring/training costs? </a:t>
            </a:r>
          </a:p>
          <a:p>
            <a:pPr marL="685800" lvl="1" indent="-228600">
              <a:buFont typeface="+mj-lt"/>
              <a:buAutoNum type="arabicPeriod"/>
            </a:pPr>
            <a:r>
              <a:rPr lang="en-US" sz="1200" kern="1200" dirty="0">
                <a:solidFill>
                  <a:schemeClr val="tx1"/>
                </a:solidFill>
                <a:effectLst/>
                <a:latin typeface="+mn-lt"/>
                <a:ea typeface="+mn-ea"/>
                <a:cs typeface="+mn-cs"/>
              </a:rPr>
              <a:t>Well-managed human resources enhance organizational performance and often determine whether a company is good or </a:t>
            </a:r>
            <a:r>
              <a:rPr lang="en-US" sz="1200" i="1" kern="1200" dirty="0">
                <a:solidFill>
                  <a:schemeClr val="tx1"/>
                </a:solidFill>
                <a:effectLst/>
                <a:latin typeface="+mn-lt"/>
                <a:ea typeface="+mn-ea"/>
                <a:cs typeface="+mn-cs"/>
              </a:rPr>
              <a:t>great</a:t>
            </a:r>
            <a:r>
              <a:rPr lang="en-US" sz="1200" kern="1200" dirty="0">
                <a:solidFill>
                  <a:schemeClr val="tx1"/>
                </a:solidFill>
                <a:effectLst/>
                <a:latin typeface="+mn-lt"/>
                <a:ea typeface="+mn-ea"/>
                <a:cs typeface="+mn-cs"/>
              </a:rPr>
              <a:t>.</a:t>
            </a:r>
            <a:r>
              <a:rPr lang="en-US" dirty="0">
                <a:effectLst/>
              </a:rPr>
              <a:t> </a:t>
            </a:r>
            <a:endParaRPr lang="en-US" dirty="0"/>
          </a:p>
        </p:txBody>
      </p:sp>
      <p:sp>
        <p:nvSpPr>
          <p:cNvPr id="4" name="Slide Number Placeholder 3"/>
          <p:cNvSpPr>
            <a:spLocks noGrp="1"/>
          </p:cNvSpPr>
          <p:nvPr>
            <p:ph type="sldNum" sz="quarter" idx="5"/>
          </p:nvPr>
        </p:nvSpPr>
        <p:spPr/>
        <p:txBody>
          <a:bodyPr/>
          <a:lstStyle/>
          <a:p>
            <a:fld id="{3FB3B49E-AB9B-4141-BA2A-6B23943F58F2}" type="slidenum">
              <a:rPr lang="en-US" smtClean="0"/>
              <a:t>12</a:t>
            </a:fld>
            <a:endParaRPr lang="en-US"/>
          </a:p>
        </p:txBody>
      </p:sp>
    </p:spTree>
    <p:extLst>
      <p:ext uri="{BB962C8B-B14F-4D97-AF65-F5344CB8AC3E}">
        <p14:creationId xmlns:p14="http://schemas.microsoft.com/office/powerpoint/2010/main" val="2718100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Main activities involved in human resources management:</a:t>
            </a:r>
          </a:p>
          <a:p>
            <a:endParaRPr lang="en-US" sz="1200" b="1"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Staffing</a:t>
            </a:r>
          </a:p>
          <a:p>
            <a:pPr marL="685800" lvl="1" indent="-228600">
              <a:buFont typeface="+mj-lt"/>
              <a:buAutoNum type="arabicPeriod"/>
            </a:pPr>
            <a:r>
              <a:rPr lang="en-US" sz="1200" kern="1200" dirty="0">
                <a:solidFill>
                  <a:schemeClr val="tx1"/>
                </a:solidFill>
                <a:effectLst/>
                <a:latin typeface="+mn-lt"/>
                <a:ea typeface="+mn-ea"/>
                <a:cs typeface="+mn-cs"/>
              </a:rPr>
              <a:t>A business is only as strong as its employees, so making sure an appropriate staff is on hand is a main priority for human resources managers. </a:t>
            </a:r>
          </a:p>
          <a:p>
            <a:pPr marL="685800" lvl="1" indent="-228600">
              <a:buFont typeface="+mj-lt"/>
              <a:buAutoNum type="arabicPeriod"/>
            </a:pPr>
            <a:r>
              <a:rPr lang="en-US" sz="1200" kern="1200" dirty="0">
                <a:solidFill>
                  <a:schemeClr val="tx1"/>
                </a:solidFill>
                <a:effectLst/>
                <a:latin typeface="+mn-lt"/>
                <a:ea typeface="+mn-ea"/>
                <a:cs typeface="+mn-cs"/>
              </a:rPr>
              <a:t>Staffing involves more than just interviewing and hiring. </a:t>
            </a:r>
          </a:p>
          <a:p>
            <a:pPr marL="685800" lvl="1" indent="-228600">
              <a:buFont typeface="+mj-lt"/>
              <a:buAutoNum type="arabicPeriod"/>
            </a:pPr>
            <a:r>
              <a:rPr lang="en-US" sz="1200" kern="1200" dirty="0">
                <a:solidFill>
                  <a:schemeClr val="tx1"/>
                </a:solidFill>
                <a:effectLst/>
                <a:latin typeface="+mn-lt"/>
                <a:ea typeface="+mn-ea"/>
                <a:cs typeface="+mn-cs"/>
              </a:rPr>
              <a:t>It starts with determining need. </a:t>
            </a:r>
          </a:p>
          <a:p>
            <a:pPr marL="1143000" lvl="2" indent="-228600">
              <a:buFont typeface="+mj-lt"/>
              <a:buAutoNum type="alphaLcPeriod"/>
            </a:pPr>
            <a:r>
              <a:rPr lang="en-US" sz="1200" kern="1200" dirty="0">
                <a:solidFill>
                  <a:schemeClr val="tx1"/>
                </a:solidFill>
                <a:effectLst/>
                <a:latin typeface="+mn-lt"/>
                <a:ea typeface="+mn-ea"/>
                <a:cs typeface="+mn-cs"/>
              </a:rPr>
              <a:t>Where is the company lacking the human resources it needs? </a:t>
            </a:r>
          </a:p>
          <a:p>
            <a:pPr marL="1143000" lvl="2" indent="-228600">
              <a:buFont typeface="+mj-lt"/>
              <a:buAutoNum type="alphaLcPeriod"/>
            </a:pPr>
            <a:r>
              <a:rPr lang="en-US" sz="1200" kern="1200" dirty="0">
                <a:solidFill>
                  <a:schemeClr val="tx1"/>
                </a:solidFill>
                <a:effectLst/>
                <a:latin typeface="+mn-lt"/>
                <a:ea typeface="+mn-ea"/>
                <a:cs typeface="+mn-cs"/>
              </a:rPr>
              <a:t>Has an employee recently retired or transferred to another position? </a:t>
            </a:r>
          </a:p>
          <a:p>
            <a:pPr marL="1143000" lvl="2" indent="-228600">
              <a:buFont typeface="+mj-lt"/>
              <a:buAutoNum type="alphaLcPeriod"/>
            </a:pPr>
            <a:r>
              <a:rPr lang="en-US" sz="1200" kern="1200" dirty="0">
                <a:solidFill>
                  <a:schemeClr val="tx1"/>
                </a:solidFill>
                <a:effectLst/>
                <a:latin typeface="+mn-lt"/>
                <a:ea typeface="+mn-ea"/>
                <a:cs typeface="+mn-cs"/>
              </a:rPr>
              <a:t>Has top management created an entirely new position? </a:t>
            </a:r>
          </a:p>
          <a:p>
            <a:pPr marL="1143000" lvl="2" indent="-228600">
              <a:buFont typeface="+mj-lt"/>
              <a:buAutoNum type="alphaLcPeriod"/>
            </a:pPr>
            <a:r>
              <a:rPr lang="en-US" sz="1200" kern="1200" dirty="0">
                <a:solidFill>
                  <a:schemeClr val="tx1"/>
                </a:solidFill>
                <a:effectLst/>
                <a:latin typeface="+mn-lt"/>
                <a:ea typeface="+mn-ea"/>
                <a:cs typeface="+mn-cs"/>
              </a:rPr>
              <a:t>It’s HR management’s responsibility to stay on top of these issues. </a:t>
            </a:r>
          </a:p>
          <a:p>
            <a:pPr marL="1143000" lvl="2" indent="-228600">
              <a:buFont typeface="+mj-lt"/>
              <a:buAutoNum type="alphaLcPeriod"/>
            </a:pPr>
            <a:r>
              <a:rPr lang="en-US" sz="1200" kern="1200" dirty="0">
                <a:solidFill>
                  <a:schemeClr val="tx1"/>
                </a:solidFill>
                <a:effectLst/>
                <a:latin typeface="+mn-lt"/>
                <a:ea typeface="+mn-ea"/>
                <a:cs typeface="+mn-cs"/>
              </a:rPr>
              <a:t>HR managers must also determine if the staffing needs are permanent or temporary, full time or part time.</a:t>
            </a:r>
          </a:p>
          <a:p>
            <a:pPr marL="0" indent="0">
              <a:buFontTx/>
              <a:buNone/>
            </a:pP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ON THE WEB: </a:t>
            </a:r>
            <a:r>
              <a:rPr lang="en-US" sz="1200" i="1" kern="1200" dirty="0">
                <a:solidFill>
                  <a:schemeClr val="tx1"/>
                </a:solidFill>
                <a:effectLst/>
                <a:latin typeface="+mn-lt"/>
                <a:ea typeface="+mn-ea"/>
                <a:cs typeface="+mn-cs"/>
              </a:rPr>
              <a:t>Determining staffing needs can be quite a complex task. Learn more about some of the techniques HR managers use by reading Heidi Cardenas’s article “Formula for Calculating Staffing Needs” at </a:t>
            </a:r>
            <a:r>
              <a:rPr lang="en-US" sz="1200" i="1" u="sng" kern="1200" dirty="0">
                <a:solidFill>
                  <a:schemeClr val="tx1"/>
                </a:solidFill>
                <a:effectLst/>
                <a:latin typeface="+mn-lt"/>
                <a:ea typeface="+mn-ea"/>
                <a:cs typeface="+mn-cs"/>
                <a:hlinkClick r:id="rId3"/>
              </a:rPr>
              <a:t>http://smallbusiness.chron.com/formula-calculating-staffing-needs-12759.html</a:t>
            </a:r>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 </a:t>
            </a:r>
          </a:p>
          <a:p>
            <a:pPr marL="685800" lvl="1" indent="-228600">
              <a:buFont typeface="+mj-lt"/>
              <a:buAutoNum type="arabicPeriod" startAt="4"/>
            </a:pPr>
            <a:r>
              <a:rPr lang="en-US" sz="1200" kern="1200" dirty="0">
                <a:solidFill>
                  <a:schemeClr val="tx1"/>
                </a:solidFill>
                <a:effectLst/>
                <a:latin typeface="+mn-lt"/>
                <a:ea typeface="+mn-ea"/>
                <a:cs typeface="+mn-cs"/>
              </a:rPr>
              <a:t>After determining need, human resources managers must determine job descriptions and specifications for each position in the company. </a:t>
            </a:r>
          </a:p>
          <a:p>
            <a:pPr marL="1143000" lvl="2" indent="-228600">
              <a:buFont typeface="+mj-lt"/>
              <a:buAutoNum type="alphaLcPeriod"/>
            </a:pPr>
            <a:r>
              <a:rPr lang="en-US" sz="1200" kern="1200" dirty="0">
                <a:solidFill>
                  <a:schemeClr val="tx1"/>
                </a:solidFill>
                <a:effectLst/>
                <a:latin typeface="+mn-lt"/>
                <a:ea typeface="+mn-ea"/>
                <a:cs typeface="+mn-cs"/>
              </a:rPr>
              <a:t>A job description is an explanation of the responsibilities and tasks associated with a specific job. </a:t>
            </a:r>
          </a:p>
          <a:p>
            <a:pPr marL="1600200" lvl="3" indent="-228600">
              <a:buFont typeface="+mj-lt"/>
              <a:buAutoNum type="arabicParenR"/>
            </a:pPr>
            <a:r>
              <a:rPr lang="en-US" sz="1200" kern="1200" dirty="0">
                <a:solidFill>
                  <a:schemeClr val="tx1"/>
                </a:solidFill>
                <a:effectLst/>
                <a:latin typeface="+mn-lt"/>
                <a:ea typeface="+mn-ea"/>
                <a:cs typeface="+mn-cs"/>
              </a:rPr>
              <a:t>It describes what an employee in that position does. </a:t>
            </a:r>
          </a:p>
          <a:p>
            <a:pPr marL="1600200" lvl="3" indent="-228600">
              <a:buFont typeface="+mj-lt"/>
              <a:buAutoNum type="arabicParenR"/>
            </a:pPr>
            <a:r>
              <a:rPr lang="en-US" sz="1200" kern="1200" dirty="0">
                <a:solidFill>
                  <a:schemeClr val="tx1"/>
                </a:solidFill>
                <a:effectLst/>
                <a:latin typeface="+mn-lt"/>
                <a:ea typeface="+mn-ea"/>
                <a:cs typeface="+mn-cs"/>
              </a:rPr>
              <a:t>For example, a job description for a marketing assistant may list responsibilities such as preparing brochures and assembling consumer reports.</a:t>
            </a:r>
          </a:p>
          <a:p>
            <a:pPr marL="1143000" lvl="2" indent="-228600">
              <a:buFont typeface="+mj-lt"/>
              <a:buAutoNum type="alphaLcPeriod"/>
            </a:pPr>
            <a:r>
              <a:rPr lang="en-US" sz="1200" kern="1200" dirty="0">
                <a:solidFill>
                  <a:schemeClr val="tx1"/>
                </a:solidFill>
                <a:effectLst/>
                <a:latin typeface="+mn-lt"/>
                <a:ea typeface="+mn-ea"/>
                <a:cs typeface="+mn-cs"/>
              </a:rPr>
              <a:t>A job specification, on the other hand, is an explanation of the skills, knowledge, and characteristics required for the job. </a:t>
            </a:r>
          </a:p>
          <a:p>
            <a:pPr marL="1600200" lvl="3" indent="-228600">
              <a:buFont typeface="+mj-lt"/>
              <a:buAutoNum type="arabicParenR"/>
            </a:pPr>
            <a:r>
              <a:rPr lang="en-US" sz="1200" kern="1200" dirty="0">
                <a:solidFill>
                  <a:schemeClr val="tx1"/>
                </a:solidFill>
                <a:effectLst/>
                <a:latin typeface="+mn-lt"/>
                <a:ea typeface="+mn-ea"/>
                <a:cs typeface="+mn-cs"/>
              </a:rPr>
              <a:t>It describes what an employee in that position should be. </a:t>
            </a:r>
          </a:p>
          <a:p>
            <a:pPr marL="1600200" lvl="3" indent="-228600">
              <a:buFont typeface="+mj-lt"/>
              <a:buAutoNum type="arabicParenR"/>
            </a:pPr>
            <a:r>
              <a:rPr lang="en-US" sz="1200" kern="1200" dirty="0">
                <a:solidFill>
                  <a:schemeClr val="tx1"/>
                </a:solidFill>
                <a:effectLst/>
                <a:latin typeface="+mn-lt"/>
                <a:ea typeface="+mn-ea"/>
                <a:cs typeface="+mn-cs"/>
              </a:rPr>
              <a:t>The marketing assistant position, then, may specify that the employee have at least one year of experience and pay close attention to detail.</a:t>
            </a:r>
          </a:p>
          <a:p>
            <a:pPr marL="1143000" lvl="2" indent="-228600">
              <a:buFont typeface="+mj-lt"/>
              <a:buAutoNum type="alphaLcPeriod" startAt="3"/>
            </a:pPr>
            <a:r>
              <a:rPr lang="en-US" sz="1200" kern="1200" dirty="0">
                <a:solidFill>
                  <a:schemeClr val="tx1"/>
                </a:solidFill>
                <a:effectLst/>
                <a:latin typeface="+mn-lt"/>
                <a:ea typeface="+mn-ea"/>
                <a:cs typeface="+mn-cs"/>
              </a:rPr>
              <a:t>Job descriptions and specifications are constantly evolving, so HR managers must double-check them each time the need for a new employee arises.</a:t>
            </a:r>
          </a:p>
          <a:p>
            <a:pPr marL="0" indent="0">
              <a:buFontTx/>
              <a:buNone/>
            </a:pPr>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DISCUSSION #3: </a:t>
            </a:r>
            <a:r>
              <a:rPr lang="en-US" sz="1200" i="1" kern="1200" dirty="0">
                <a:solidFill>
                  <a:schemeClr val="tx1"/>
                </a:solidFill>
                <a:effectLst/>
                <a:latin typeface="+mn-lt"/>
                <a:ea typeface="+mn-ea"/>
                <a:cs typeface="+mn-cs"/>
              </a:rPr>
              <a:t>Ask students to describe the job descriptions and specifications for their current jobs. </a:t>
            </a:r>
          </a:p>
          <a:p>
            <a:endParaRPr lang="en-US" sz="1200" i="1" kern="1200" dirty="0">
              <a:solidFill>
                <a:schemeClr val="tx1"/>
              </a:solidFill>
              <a:effectLst/>
              <a:latin typeface="+mn-lt"/>
              <a:ea typeface="+mn-ea"/>
              <a:cs typeface="+mn-cs"/>
            </a:endParaRPr>
          </a:p>
          <a:p>
            <a:pPr marL="685800" lvl="1" indent="-228600">
              <a:buFont typeface="+mj-lt"/>
              <a:buAutoNum type="arabicPeriod" startAt="5"/>
            </a:pPr>
            <a:r>
              <a:rPr lang="en-US" sz="1200" kern="1200" dirty="0">
                <a:solidFill>
                  <a:schemeClr val="tx1"/>
                </a:solidFill>
                <a:effectLst/>
                <a:latin typeface="+mn-lt"/>
                <a:ea typeface="+mn-ea"/>
                <a:cs typeface="+mn-cs"/>
              </a:rPr>
              <a:t>Next, human resources managers must recruit candidates for the open position(s). </a:t>
            </a:r>
          </a:p>
          <a:p>
            <a:pPr marL="1143000" lvl="2" indent="-228600">
              <a:buFont typeface="+mj-lt"/>
              <a:buAutoNum type="alphaLcPeriod"/>
            </a:pPr>
            <a:r>
              <a:rPr lang="en-US" sz="1200" kern="1200" dirty="0">
                <a:solidFill>
                  <a:schemeClr val="tx1"/>
                </a:solidFill>
                <a:effectLst/>
                <a:latin typeface="+mn-lt"/>
                <a:ea typeface="+mn-ea"/>
                <a:cs typeface="+mn-cs"/>
              </a:rPr>
              <a:t>Recruiting is the part of staffing that involves seeking out and attracting qualified potential employees. </a:t>
            </a:r>
          </a:p>
          <a:p>
            <a:pPr marL="1143000" lvl="2" indent="-228600">
              <a:buFont typeface="+mj-lt"/>
              <a:buAutoNum type="alphaLcPeriod"/>
            </a:pPr>
            <a:r>
              <a:rPr lang="en-US" sz="1200" kern="1200" dirty="0">
                <a:solidFill>
                  <a:schemeClr val="tx1"/>
                </a:solidFill>
                <a:effectLst/>
                <a:latin typeface="+mn-lt"/>
                <a:ea typeface="+mn-ea"/>
                <a:cs typeface="+mn-cs"/>
              </a:rPr>
              <a:t>HR managers have many different methods for recruitment, and they will choose the ones that are most appropriate to their industry and the position(s) available. </a:t>
            </a:r>
          </a:p>
          <a:p>
            <a:pPr marL="1143000" lvl="2" indent="-228600">
              <a:buFont typeface="+mj-lt"/>
              <a:buAutoNum type="alphaLcPeriod"/>
            </a:pPr>
            <a:r>
              <a:rPr lang="en-US" sz="1200" kern="1200" dirty="0">
                <a:solidFill>
                  <a:schemeClr val="tx1"/>
                </a:solidFill>
                <a:effectLst/>
                <a:latin typeface="+mn-lt"/>
                <a:ea typeface="+mn-ea"/>
                <a:cs typeface="+mn-cs"/>
              </a:rPr>
              <a:t>Some examples include:</a:t>
            </a:r>
          </a:p>
          <a:p>
            <a:pPr marL="1600200" lvl="3" indent="-228600">
              <a:buFont typeface="+mj-lt"/>
              <a:buAutoNum type="arabicParenR"/>
            </a:pPr>
            <a:r>
              <a:rPr lang="en-US" sz="1200" kern="1200" dirty="0">
                <a:solidFill>
                  <a:schemeClr val="tx1"/>
                </a:solidFill>
                <a:effectLst/>
                <a:latin typeface="+mn-lt"/>
                <a:ea typeface="+mn-ea"/>
                <a:cs typeface="+mn-cs"/>
              </a:rPr>
              <a:t>Being present at job fairs</a:t>
            </a:r>
          </a:p>
          <a:p>
            <a:pPr marL="1600200" lvl="3" indent="-228600">
              <a:buFont typeface="+mj-lt"/>
              <a:buAutoNum type="arabicParenR"/>
            </a:pPr>
            <a:r>
              <a:rPr lang="en-US" sz="1200" kern="1200" dirty="0">
                <a:solidFill>
                  <a:schemeClr val="tx1"/>
                </a:solidFill>
                <a:effectLst/>
                <a:latin typeface="+mn-lt"/>
                <a:ea typeface="+mn-ea"/>
                <a:cs typeface="+mn-cs"/>
              </a:rPr>
              <a:t>Seeking recommendations from current employees or customers</a:t>
            </a:r>
          </a:p>
          <a:p>
            <a:pPr marL="1600200" lvl="3" indent="-228600">
              <a:buFont typeface="+mj-lt"/>
              <a:buAutoNum type="arabicParenR"/>
            </a:pPr>
            <a:r>
              <a:rPr lang="en-US" sz="1200" kern="1200" dirty="0">
                <a:solidFill>
                  <a:schemeClr val="tx1"/>
                </a:solidFill>
                <a:effectLst/>
                <a:latin typeface="+mn-lt"/>
                <a:ea typeface="+mn-ea"/>
                <a:cs typeface="+mn-cs"/>
              </a:rPr>
              <a:t>Placing a classified ad in the newspaper or on an Internet job board</a:t>
            </a:r>
          </a:p>
          <a:p>
            <a:pPr marL="1600200" lvl="3" indent="-228600">
              <a:buFont typeface="+mj-lt"/>
              <a:buAutoNum type="arabicParenR"/>
            </a:pPr>
            <a:r>
              <a:rPr lang="en-US" sz="1200" kern="1200" dirty="0">
                <a:solidFill>
                  <a:schemeClr val="tx1"/>
                </a:solidFill>
                <a:effectLst/>
                <a:latin typeface="+mn-lt"/>
                <a:ea typeface="+mn-ea"/>
                <a:cs typeface="+mn-cs"/>
              </a:rPr>
              <a:t>Partnering with outside employment agencies</a:t>
            </a:r>
          </a:p>
          <a:p>
            <a:pPr marL="1143000" lvl="2" indent="-228600">
              <a:buFont typeface="+mj-lt"/>
              <a:buAutoNum type="alphaLcPeriod"/>
            </a:pPr>
            <a:r>
              <a:rPr lang="en-US" sz="1200" kern="1200" dirty="0">
                <a:solidFill>
                  <a:schemeClr val="tx1"/>
                </a:solidFill>
                <a:effectLst/>
                <a:latin typeface="+mn-lt"/>
                <a:ea typeface="+mn-ea"/>
                <a:cs typeface="+mn-cs"/>
              </a:rPr>
              <a:t>The key to recruiting is finding just the right number of applicants—too few, and it may be difficult to find a qualified, well-suited candidate; too many, and the process becomes lengthy and time-consuming.</a:t>
            </a:r>
          </a:p>
          <a:p>
            <a:pPr marL="0" indent="0">
              <a:buFontTx/>
              <a:buNone/>
            </a:pP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#4: </a:t>
            </a:r>
            <a:r>
              <a:rPr lang="en-US" sz="1200" i="1" kern="1200" dirty="0">
                <a:solidFill>
                  <a:schemeClr val="tx1"/>
                </a:solidFill>
                <a:effectLst/>
                <a:latin typeface="+mn-lt"/>
                <a:ea typeface="+mn-ea"/>
                <a:cs typeface="+mn-cs"/>
              </a:rPr>
              <a:t>Ask students to think of more ways HR managers can recruit potential employees. </a:t>
            </a:r>
          </a:p>
          <a:p>
            <a:r>
              <a:rPr lang="en-US" sz="1200" i="1" kern="1200" dirty="0">
                <a:solidFill>
                  <a:schemeClr val="tx1"/>
                </a:solidFill>
                <a:effectLst/>
                <a:latin typeface="+mn-lt"/>
                <a:ea typeface="+mn-ea"/>
                <a:cs typeface="+mn-cs"/>
              </a:rPr>
              <a:t> </a:t>
            </a:r>
          </a:p>
          <a:p>
            <a:pPr marL="685800" lvl="1" indent="-228600">
              <a:buFont typeface="+mj-lt"/>
              <a:buAutoNum type="arabicPeriod" startAt="6"/>
            </a:pPr>
            <a:r>
              <a:rPr lang="en-US" sz="1200" kern="1200" dirty="0">
                <a:solidFill>
                  <a:schemeClr val="tx1"/>
                </a:solidFill>
                <a:effectLst/>
                <a:latin typeface="+mn-lt"/>
                <a:ea typeface="+mn-ea"/>
                <a:cs typeface="+mn-cs"/>
              </a:rPr>
              <a:t>When a pool of potential candidates has been identified, human resources managers must then begin the process of screening the applicants and selecting which ones to interview. </a:t>
            </a:r>
          </a:p>
          <a:p>
            <a:pPr marL="1143000" lvl="2" indent="-228600">
              <a:buFont typeface="+mj-lt"/>
              <a:buAutoNum type="alphaLcPeriod"/>
            </a:pPr>
            <a:r>
              <a:rPr lang="en-US" sz="1200" kern="1200" dirty="0">
                <a:solidFill>
                  <a:schemeClr val="tx1"/>
                </a:solidFill>
                <a:effectLst/>
                <a:latin typeface="+mn-lt"/>
                <a:ea typeface="+mn-ea"/>
                <a:cs typeface="+mn-cs"/>
              </a:rPr>
              <a:t>They begin by “weeding out” (usually with the help of applicant-tracking software) those applicants who do not meet minimum requirements for the job or have not satisfactorily completed the application process. </a:t>
            </a:r>
          </a:p>
          <a:p>
            <a:pPr marL="1143000" lvl="2" indent="-228600">
              <a:buFont typeface="+mj-lt"/>
              <a:buAutoNum type="alphaLcPeriod"/>
            </a:pPr>
            <a:r>
              <a:rPr lang="en-US" sz="1200" kern="1200" dirty="0">
                <a:solidFill>
                  <a:schemeClr val="tx1"/>
                </a:solidFill>
                <a:effectLst/>
                <a:latin typeface="+mn-lt"/>
                <a:ea typeface="+mn-ea"/>
                <a:cs typeface="+mn-cs"/>
              </a:rPr>
              <a:t>Then, based on their knowledge of company needs and particular job specifications, they can choose the best-suited candidates to interview. </a:t>
            </a:r>
            <a:endParaRPr lang="en-US" dirty="0"/>
          </a:p>
        </p:txBody>
      </p:sp>
      <p:sp>
        <p:nvSpPr>
          <p:cNvPr id="4" name="Slide Number Placeholder 3"/>
          <p:cNvSpPr>
            <a:spLocks noGrp="1"/>
          </p:cNvSpPr>
          <p:nvPr>
            <p:ph type="sldNum" sz="quarter" idx="5"/>
          </p:nvPr>
        </p:nvSpPr>
        <p:spPr/>
        <p:txBody>
          <a:bodyPr/>
          <a:lstStyle/>
          <a:p>
            <a:fld id="{3FB3B49E-AB9B-4141-BA2A-6B23943F58F2}" type="slidenum">
              <a:rPr lang="en-US" smtClean="0"/>
              <a:t>3</a:t>
            </a:fld>
            <a:endParaRPr lang="en-US"/>
          </a:p>
        </p:txBody>
      </p:sp>
    </p:spTree>
    <p:extLst>
      <p:ext uri="{BB962C8B-B14F-4D97-AF65-F5344CB8AC3E}">
        <p14:creationId xmlns:p14="http://schemas.microsoft.com/office/powerpoint/2010/main" val="2848913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startAt="7"/>
            </a:pPr>
            <a:r>
              <a:rPr lang="en-US" sz="1200" kern="1200" dirty="0">
                <a:solidFill>
                  <a:schemeClr val="tx1"/>
                </a:solidFill>
                <a:effectLst/>
                <a:latin typeface="+mn-lt"/>
                <a:ea typeface="+mn-ea"/>
                <a:cs typeface="+mn-cs"/>
              </a:rPr>
              <a:t>The interview process varies from business to business. </a:t>
            </a:r>
          </a:p>
          <a:p>
            <a:pPr marL="1143000" lvl="2" indent="-228600">
              <a:buFont typeface="+mj-lt"/>
              <a:buAutoNum type="alphaLcPeriod"/>
            </a:pPr>
            <a:r>
              <a:rPr lang="en-US" sz="1200" kern="1200" dirty="0">
                <a:solidFill>
                  <a:schemeClr val="tx1"/>
                </a:solidFill>
                <a:effectLst/>
                <a:latin typeface="+mn-lt"/>
                <a:ea typeface="+mn-ea"/>
                <a:cs typeface="+mn-cs"/>
              </a:rPr>
              <a:t>Generally, human resources management conducts the initial interview with a candidate and then either recommends or does not recommend her/him for further interviews with the managers and supervisors in the department with the open position. </a:t>
            </a:r>
          </a:p>
          <a:p>
            <a:pPr marL="1143000" lvl="2" indent="-228600">
              <a:buFont typeface="+mj-lt"/>
              <a:buAutoNum type="alphaLcPeriod"/>
            </a:pPr>
            <a:r>
              <a:rPr lang="en-US" sz="1200" kern="1200" dirty="0">
                <a:solidFill>
                  <a:schemeClr val="tx1"/>
                </a:solidFill>
                <a:effectLst/>
                <a:latin typeface="+mn-lt"/>
                <a:ea typeface="+mn-ea"/>
                <a:cs typeface="+mn-cs"/>
              </a:rPr>
              <a:t>The interview process may also include administering skill or aptitude tests and conducting background and reference checks. </a:t>
            </a:r>
          </a:p>
          <a:p>
            <a:pPr marL="1143000" lvl="2" indent="-228600">
              <a:buFont typeface="+mj-lt"/>
              <a:buAutoNum type="alphaLcPeriod"/>
            </a:pPr>
            <a:r>
              <a:rPr lang="en-US" sz="1200" kern="1200" dirty="0">
                <a:solidFill>
                  <a:schemeClr val="tx1"/>
                </a:solidFill>
                <a:effectLst/>
                <a:latin typeface="+mn-lt"/>
                <a:ea typeface="+mn-ea"/>
                <a:cs typeface="+mn-cs"/>
              </a:rPr>
              <a:t>These are all HR responsibilities. </a:t>
            </a:r>
          </a:p>
          <a:p>
            <a:pPr marL="685800" lvl="1" indent="-228600">
              <a:buFont typeface="+mj-lt"/>
              <a:buAutoNum type="arabicPeriod" startAt="8"/>
            </a:pPr>
            <a:r>
              <a:rPr lang="en-US" sz="1200" kern="1200" dirty="0">
                <a:solidFill>
                  <a:schemeClr val="tx1"/>
                </a:solidFill>
                <a:effectLst/>
                <a:latin typeface="+mn-lt"/>
                <a:ea typeface="+mn-ea"/>
                <a:cs typeface="+mn-cs"/>
              </a:rPr>
              <a:t>When the final candidate has been chosen, human resources management will extend the job offer with its specific terms and conditions. </a:t>
            </a:r>
          </a:p>
          <a:p>
            <a:pPr marL="1143000" lvl="2" indent="-228600">
              <a:buFont typeface="+mj-lt"/>
              <a:buAutoNum type="alphaLcPeriod"/>
            </a:pPr>
            <a:r>
              <a:rPr lang="en-US" sz="1200" kern="1200" dirty="0">
                <a:solidFill>
                  <a:schemeClr val="tx1"/>
                </a:solidFill>
                <a:effectLst/>
                <a:latin typeface="+mn-lt"/>
                <a:ea typeface="+mn-ea"/>
                <a:cs typeface="+mn-cs"/>
              </a:rPr>
              <a:t>Sometimes, a candidate will try to negotiate part of the offer. </a:t>
            </a:r>
          </a:p>
          <a:p>
            <a:pPr marL="1143000" lvl="2" indent="-228600">
              <a:buFont typeface="+mj-lt"/>
              <a:buAutoNum type="alphaLcPeriod"/>
            </a:pPr>
            <a:r>
              <a:rPr lang="en-US" sz="1200" kern="1200" dirty="0">
                <a:solidFill>
                  <a:schemeClr val="tx1"/>
                </a:solidFill>
                <a:effectLst/>
                <a:latin typeface="+mn-lt"/>
                <a:ea typeface="+mn-ea"/>
                <a:cs typeface="+mn-cs"/>
              </a:rPr>
              <a:t>When this happens, HR will be involved in the negotiation</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process. </a:t>
            </a:r>
          </a:p>
          <a:p>
            <a:pPr marL="1143000" lvl="2" indent="-228600">
              <a:buFont typeface="+mj-lt"/>
              <a:buAutoNum type="alphaLcPeriod"/>
            </a:pPr>
            <a:r>
              <a:rPr lang="en-US" sz="1200" kern="1200" dirty="0">
                <a:solidFill>
                  <a:schemeClr val="tx1"/>
                </a:solidFill>
                <a:effectLst/>
                <a:latin typeface="+mn-lt"/>
                <a:ea typeface="+mn-ea"/>
                <a:cs typeface="+mn-cs"/>
              </a:rPr>
              <a:t>If the company’s first-choice candidate does not accept the position, HR will work with the involved managers to choose another candidate or conduct further interviews.</a:t>
            </a:r>
          </a:p>
          <a:p>
            <a:pPr marL="685800" lvl="1" indent="-228600">
              <a:buFont typeface="+mj-lt"/>
              <a:buAutoNum type="arabicPeriod" startAt="9"/>
            </a:pPr>
            <a:r>
              <a:rPr lang="en-US" sz="1200" kern="1200" dirty="0">
                <a:solidFill>
                  <a:schemeClr val="tx1"/>
                </a:solidFill>
                <a:effectLst/>
                <a:latin typeface="+mn-lt"/>
                <a:ea typeface="+mn-ea"/>
                <a:cs typeface="+mn-cs"/>
              </a:rPr>
              <a:t>Human resources management’s involvement in staffing doesn’t end when candidates are hired.</a:t>
            </a:r>
          </a:p>
          <a:p>
            <a:pPr marL="1143000" lvl="2" indent="-228600">
              <a:buFont typeface="+mj-lt"/>
              <a:buAutoNum type="alphaLcPeriod"/>
            </a:pPr>
            <a:r>
              <a:rPr lang="en-US" sz="1200" kern="1200" dirty="0">
                <a:solidFill>
                  <a:schemeClr val="tx1"/>
                </a:solidFill>
                <a:effectLst/>
                <a:latin typeface="+mn-lt"/>
                <a:ea typeface="+mn-ea"/>
                <a:cs typeface="+mn-cs"/>
              </a:rPr>
              <a:t>There are still several on-boarding activities to complete, such as:</a:t>
            </a:r>
          </a:p>
          <a:p>
            <a:pPr marL="1600200" lvl="3" indent="-228600">
              <a:buFont typeface="+mj-lt"/>
              <a:buAutoNum type="arabicParenR"/>
            </a:pPr>
            <a:r>
              <a:rPr lang="en-US" sz="1200" kern="1200" dirty="0">
                <a:solidFill>
                  <a:schemeClr val="tx1"/>
                </a:solidFill>
                <a:effectLst/>
                <a:latin typeface="+mn-lt"/>
                <a:ea typeface="+mn-ea"/>
                <a:cs typeface="+mn-cs"/>
              </a:rPr>
              <a:t>Employee orientation</a:t>
            </a:r>
          </a:p>
          <a:p>
            <a:pPr marL="1600200" lvl="3" indent="-228600">
              <a:buFont typeface="+mj-lt"/>
              <a:buAutoNum type="arabicParenR"/>
            </a:pPr>
            <a:r>
              <a:rPr lang="en-US" sz="1200" kern="1200" dirty="0">
                <a:solidFill>
                  <a:schemeClr val="tx1"/>
                </a:solidFill>
                <a:effectLst/>
                <a:latin typeface="+mn-lt"/>
                <a:ea typeface="+mn-ea"/>
                <a:cs typeface="+mn-cs"/>
              </a:rPr>
              <a:t>Various types of paperwork (insurance, tax withholding, direct deposit, citizenship information, etc.)</a:t>
            </a:r>
          </a:p>
          <a:p>
            <a:pPr marL="1143000" lvl="2" indent="-228600">
              <a:buFont typeface="+mj-lt"/>
              <a:buAutoNum type="alphaLcPeriod"/>
            </a:pPr>
            <a:r>
              <a:rPr lang="en-US" sz="1200" kern="1200" dirty="0">
                <a:solidFill>
                  <a:schemeClr val="tx1"/>
                </a:solidFill>
                <a:effectLst/>
                <a:latin typeface="+mn-lt"/>
                <a:ea typeface="+mn-ea"/>
                <a:cs typeface="+mn-cs"/>
              </a:rPr>
              <a:t>Orientation also varies from business to business. </a:t>
            </a:r>
          </a:p>
          <a:p>
            <a:pPr marL="1600200" lvl="3" indent="-228600">
              <a:buFont typeface="+mj-lt"/>
              <a:buAutoNum type="arabicParenR"/>
            </a:pPr>
            <a:r>
              <a:rPr lang="en-US" sz="1200" kern="1200" dirty="0">
                <a:solidFill>
                  <a:schemeClr val="tx1"/>
                </a:solidFill>
                <a:effectLst/>
                <a:latin typeface="+mn-lt"/>
                <a:ea typeface="+mn-ea"/>
                <a:cs typeface="+mn-cs"/>
              </a:rPr>
              <a:t>It may involve:</a:t>
            </a:r>
          </a:p>
          <a:p>
            <a:pPr marL="2057400" lvl="4" indent="-228600">
              <a:buFont typeface="+mj-lt"/>
              <a:buAutoNum type="alphaLcParenR"/>
            </a:pPr>
            <a:r>
              <a:rPr lang="en-US" sz="1200" kern="1200" dirty="0">
                <a:solidFill>
                  <a:schemeClr val="tx1"/>
                </a:solidFill>
                <a:effectLst/>
                <a:latin typeface="+mn-lt"/>
                <a:ea typeface="+mn-ea"/>
                <a:cs typeface="+mn-cs"/>
              </a:rPr>
              <a:t>Giving the employee a tour of the facilities and making introductions</a:t>
            </a:r>
          </a:p>
          <a:p>
            <a:pPr marL="2057400" lvl="4" indent="-228600">
              <a:buFont typeface="+mj-lt"/>
              <a:buAutoNum type="alphaLcParenR"/>
            </a:pPr>
            <a:r>
              <a:rPr lang="en-US" sz="1200" kern="1200" dirty="0">
                <a:solidFill>
                  <a:schemeClr val="tx1"/>
                </a:solidFill>
                <a:effectLst/>
                <a:latin typeface="+mn-lt"/>
                <a:ea typeface="+mn-ea"/>
                <a:cs typeface="+mn-cs"/>
              </a:rPr>
              <a:t>Giving the employee information about company procedures and policies</a:t>
            </a:r>
          </a:p>
          <a:p>
            <a:pPr marL="2057400" lvl="4" indent="-228600">
              <a:buFont typeface="+mj-lt"/>
              <a:buAutoNum type="alphaLcParenR"/>
            </a:pPr>
            <a:r>
              <a:rPr lang="en-US" sz="1200" kern="1200" dirty="0">
                <a:solidFill>
                  <a:schemeClr val="tx1"/>
                </a:solidFill>
                <a:effectLst/>
                <a:latin typeface="+mn-lt"/>
                <a:ea typeface="+mn-ea"/>
                <a:cs typeface="+mn-cs"/>
              </a:rPr>
              <a:t>Familiarizing the employee with his/her new workspace and equipment </a:t>
            </a:r>
          </a:p>
          <a:p>
            <a:pPr marL="1600200" lvl="3" indent="-228600">
              <a:buFont typeface="+mj-lt"/>
              <a:buAutoNum type="arabicParenR"/>
            </a:pPr>
            <a:r>
              <a:rPr lang="en-US" sz="1200" kern="1200" dirty="0">
                <a:solidFill>
                  <a:schemeClr val="tx1"/>
                </a:solidFill>
                <a:effectLst/>
                <a:latin typeface="+mn-lt"/>
                <a:ea typeface="+mn-ea"/>
                <a:cs typeface="+mn-cs"/>
              </a:rPr>
              <a:t>On-the-job training will begin at this time as well, usually overseen by the employee’s new manager in cooperation with HR. </a:t>
            </a:r>
          </a:p>
          <a:p>
            <a:pPr marL="0" indent="0">
              <a:buFontTx/>
              <a:buNone/>
            </a:pP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#5: </a:t>
            </a:r>
            <a:r>
              <a:rPr lang="en-US" sz="1200" i="1" kern="1200" dirty="0">
                <a:solidFill>
                  <a:schemeClr val="tx1"/>
                </a:solidFill>
                <a:effectLst/>
                <a:latin typeface="+mn-lt"/>
                <a:ea typeface="+mn-ea"/>
                <a:cs typeface="+mn-cs"/>
              </a:rPr>
              <a:t>Ask students to describe the orientation processes they went through at their current jobs.</a:t>
            </a:r>
          </a:p>
          <a:p>
            <a:endParaRPr lang="en-US" sz="1200" kern="1200" dirty="0">
              <a:solidFill>
                <a:schemeClr val="tx1"/>
              </a:solidFill>
              <a:effectLst/>
              <a:latin typeface="+mn-lt"/>
              <a:ea typeface="+mn-ea"/>
              <a:cs typeface="+mn-cs"/>
            </a:endParaRPr>
          </a:p>
          <a:p>
            <a:pPr marL="0" lvl="0" indent="0">
              <a:buFontTx/>
              <a:buNone/>
            </a:pPr>
            <a:r>
              <a:rPr lang="en-US" sz="1200" kern="1200" dirty="0">
                <a:solidFill>
                  <a:schemeClr val="tx1"/>
                </a:solidFill>
                <a:effectLst/>
                <a:latin typeface="+mn-lt"/>
                <a:ea typeface="+mn-ea"/>
                <a:cs typeface="+mn-cs"/>
              </a:rPr>
              <a:t>        10.  Staffing responsibilities also extend beyond just hiring and orienting new employees. </a:t>
            </a:r>
          </a:p>
          <a:p>
            <a:pPr marL="1143000" lvl="2" indent="-228600">
              <a:buFont typeface="+mj-lt"/>
              <a:buAutoNum type="alphaLcPeriod"/>
            </a:pPr>
            <a:r>
              <a:rPr lang="en-US" sz="1200" kern="1200" dirty="0">
                <a:solidFill>
                  <a:schemeClr val="tx1"/>
                </a:solidFill>
                <a:effectLst/>
                <a:latin typeface="+mn-lt"/>
                <a:ea typeface="+mn-ea"/>
                <a:cs typeface="+mn-cs"/>
              </a:rPr>
              <a:t>They deal with the various job changes that occur within a company, including:</a:t>
            </a:r>
          </a:p>
          <a:p>
            <a:pPr marL="1600200" lvl="3" indent="-228600">
              <a:buFont typeface="+mj-lt"/>
              <a:buAutoNum type="arabicParenR"/>
            </a:pPr>
            <a:r>
              <a:rPr lang="en-US" sz="1200" kern="1200" dirty="0">
                <a:solidFill>
                  <a:schemeClr val="tx1"/>
                </a:solidFill>
                <a:effectLst/>
                <a:latin typeface="+mn-lt"/>
                <a:ea typeface="+mn-ea"/>
                <a:cs typeface="+mn-cs"/>
              </a:rPr>
              <a:t>Transfers</a:t>
            </a:r>
          </a:p>
          <a:p>
            <a:pPr marL="1600200" lvl="3" indent="-228600">
              <a:buFont typeface="+mj-lt"/>
              <a:buAutoNum type="arabicParenR"/>
            </a:pPr>
            <a:r>
              <a:rPr lang="en-US" sz="1200" kern="1200" dirty="0">
                <a:solidFill>
                  <a:schemeClr val="tx1"/>
                </a:solidFill>
                <a:effectLst/>
                <a:latin typeface="+mn-lt"/>
                <a:ea typeface="+mn-ea"/>
                <a:cs typeface="+mn-cs"/>
              </a:rPr>
              <a:t>Promotions</a:t>
            </a:r>
          </a:p>
          <a:p>
            <a:pPr marL="1600200" lvl="3" indent="-228600">
              <a:buFont typeface="+mj-lt"/>
              <a:buAutoNum type="arabicParenR"/>
            </a:pPr>
            <a:r>
              <a:rPr lang="en-US" sz="1200" kern="1200" dirty="0">
                <a:solidFill>
                  <a:schemeClr val="tx1"/>
                </a:solidFill>
                <a:effectLst/>
                <a:latin typeface="+mn-lt"/>
                <a:ea typeface="+mn-ea"/>
                <a:cs typeface="+mn-cs"/>
              </a:rPr>
              <a:t>Retirements</a:t>
            </a:r>
          </a:p>
          <a:p>
            <a:pPr marL="1600200" lvl="3" indent="-228600">
              <a:buFont typeface="+mj-lt"/>
              <a:buAutoNum type="arabicParenR"/>
            </a:pPr>
            <a:r>
              <a:rPr lang="en-US" sz="1200" kern="1200" dirty="0">
                <a:solidFill>
                  <a:schemeClr val="tx1"/>
                </a:solidFill>
                <a:effectLst/>
                <a:latin typeface="+mn-lt"/>
                <a:ea typeface="+mn-ea"/>
                <a:cs typeface="+mn-cs"/>
              </a:rPr>
              <a:t>Resignations</a:t>
            </a:r>
          </a:p>
          <a:p>
            <a:pPr marL="1600200" lvl="3" indent="-228600">
              <a:buFont typeface="+mj-lt"/>
              <a:buAutoNum type="arabicParenR"/>
            </a:pPr>
            <a:r>
              <a:rPr lang="en-US" sz="1200" kern="1200" dirty="0">
                <a:solidFill>
                  <a:schemeClr val="tx1"/>
                </a:solidFill>
                <a:effectLst/>
                <a:latin typeface="+mn-lt"/>
                <a:ea typeface="+mn-ea"/>
                <a:cs typeface="+mn-cs"/>
              </a:rPr>
              <a:t>Dismissals</a:t>
            </a:r>
          </a:p>
          <a:p>
            <a:pPr marL="1600200" lvl="3" indent="-228600">
              <a:buFont typeface="+mj-lt"/>
              <a:buAutoNum type="arabicParenR"/>
            </a:pPr>
            <a:r>
              <a:rPr lang="en-US" sz="1200" kern="1200" dirty="0">
                <a:solidFill>
                  <a:schemeClr val="tx1"/>
                </a:solidFill>
                <a:effectLst/>
                <a:latin typeface="+mn-lt"/>
                <a:ea typeface="+mn-ea"/>
                <a:cs typeface="+mn-cs"/>
              </a:rPr>
              <a:t>Layoffs </a:t>
            </a:r>
          </a:p>
          <a:p>
            <a:pPr marL="1143000" lvl="2" indent="-228600">
              <a:buFont typeface="+mj-lt"/>
              <a:buAutoNum type="alphaLcPeriod"/>
            </a:pPr>
            <a:r>
              <a:rPr lang="en-US" sz="1200" kern="1200" dirty="0">
                <a:solidFill>
                  <a:schemeClr val="tx1"/>
                </a:solidFill>
                <a:effectLst/>
                <a:latin typeface="+mn-lt"/>
                <a:ea typeface="+mn-ea"/>
                <a:cs typeface="+mn-cs"/>
              </a:rPr>
              <a:t>Each type of job change creates work for HR managers. </a:t>
            </a:r>
          </a:p>
          <a:p>
            <a:pPr marL="1143000" lvl="2" indent="-228600">
              <a:buFont typeface="+mj-lt"/>
              <a:buAutoNum type="alphaLcPeriod"/>
            </a:pPr>
            <a:r>
              <a:rPr lang="en-US" sz="1200" kern="1200" dirty="0">
                <a:solidFill>
                  <a:schemeClr val="tx1"/>
                </a:solidFill>
                <a:effectLst/>
                <a:latin typeface="+mn-lt"/>
                <a:ea typeface="+mn-ea"/>
                <a:cs typeface="+mn-cs"/>
              </a:rPr>
              <a:t>They may need to fill positions quickly or offer severance packages. </a:t>
            </a:r>
          </a:p>
          <a:p>
            <a:pPr marL="1143000" lvl="2" indent="-228600">
              <a:buFont typeface="+mj-lt"/>
              <a:buAutoNum type="alphaLcPeriod"/>
            </a:pPr>
            <a:r>
              <a:rPr lang="en-US" sz="1200" kern="1200" dirty="0">
                <a:solidFill>
                  <a:schemeClr val="tx1"/>
                </a:solidFill>
                <a:effectLst/>
                <a:latin typeface="+mn-lt"/>
                <a:ea typeface="+mn-ea"/>
                <a:cs typeface="+mn-cs"/>
              </a:rPr>
              <a:t>They may also conduct exit interviews—discussions with employees who are leaving that are designed to gain feedback for the business. </a:t>
            </a:r>
          </a:p>
          <a:p>
            <a:pPr marL="1143000" lvl="2" indent="-228600">
              <a:buFont typeface="+mj-lt"/>
              <a:buAutoNum type="alphaLcPeriod"/>
            </a:pPr>
            <a:r>
              <a:rPr lang="en-US" sz="1200" kern="1200" dirty="0">
                <a:solidFill>
                  <a:schemeClr val="tx1"/>
                </a:solidFill>
                <a:effectLst/>
                <a:latin typeface="+mn-lt"/>
                <a:ea typeface="+mn-ea"/>
                <a:cs typeface="+mn-cs"/>
              </a:rPr>
              <a:t>Exit interviews aim to:</a:t>
            </a:r>
          </a:p>
          <a:p>
            <a:pPr marL="1600200" lvl="3" indent="-228600">
              <a:buFont typeface="+mj-lt"/>
              <a:buAutoNum type="arabicParenR"/>
            </a:pPr>
            <a:r>
              <a:rPr lang="en-US" sz="1200" kern="1200" dirty="0">
                <a:solidFill>
                  <a:schemeClr val="tx1"/>
                </a:solidFill>
                <a:effectLst/>
                <a:latin typeface="+mn-lt"/>
                <a:ea typeface="+mn-ea"/>
                <a:cs typeface="+mn-cs"/>
              </a:rPr>
              <a:t>Gauge employee attitudes about a company</a:t>
            </a:r>
          </a:p>
          <a:p>
            <a:pPr marL="1600200" lvl="3" indent="-228600">
              <a:buFont typeface="+mj-lt"/>
              <a:buAutoNum type="arabicParenR"/>
            </a:pPr>
            <a:r>
              <a:rPr lang="en-US" sz="1200" kern="1200" dirty="0">
                <a:solidFill>
                  <a:schemeClr val="tx1"/>
                </a:solidFill>
                <a:effectLst/>
                <a:latin typeface="+mn-lt"/>
                <a:ea typeface="+mn-ea"/>
                <a:cs typeface="+mn-cs"/>
              </a:rPr>
              <a:t>Gain constructive suggestions for improvement</a:t>
            </a:r>
          </a:p>
          <a:p>
            <a:pPr marL="1600200" lvl="3" indent="-228600">
              <a:buFont typeface="+mj-lt"/>
              <a:buAutoNum type="arabicParenR"/>
            </a:pPr>
            <a:r>
              <a:rPr lang="en-US" sz="1200" kern="1200" dirty="0">
                <a:solidFill>
                  <a:schemeClr val="tx1"/>
                </a:solidFill>
                <a:effectLst/>
                <a:latin typeface="+mn-lt"/>
                <a:ea typeface="+mn-ea"/>
                <a:cs typeface="+mn-cs"/>
              </a:rPr>
              <a:t>Gather further understanding about employee turnover</a:t>
            </a:r>
            <a:r>
              <a:rPr lang="en-US" dirty="0">
                <a:effectLst/>
              </a:rPr>
              <a:t> </a:t>
            </a:r>
            <a:endParaRPr lang="en-US" dirty="0"/>
          </a:p>
        </p:txBody>
      </p:sp>
      <p:sp>
        <p:nvSpPr>
          <p:cNvPr id="4" name="Slide Number Placeholder 3"/>
          <p:cNvSpPr>
            <a:spLocks noGrp="1"/>
          </p:cNvSpPr>
          <p:nvPr>
            <p:ph type="sldNum" sz="quarter" idx="5"/>
          </p:nvPr>
        </p:nvSpPr>
        <p:spPr/>
        <p:txBody>
          <a:bodyPr/>
          <a:lstStyle/>
          <a:p>
            <a:fld id="{3FB3B49E-AB9B-4141-BA2A-6B23943F58F2}" type="slidenum">
              <a:rPr lang="en-US" smtClean="0"/>
              <a:t>4</a:t>
            </a:fld>
            <a:endParaRPr lang="en-US"/>
          </a:p>
        </p:txBody>
      </p:sp>
    </p:spTree>
    <p:extLst>
      <p:ext uri="{BB962C8B-B14F-4D97-AF65-F5344CB8AC3E}">
        <p14:creationId xmlns:p14="http://schemas.microsoft.com/office/powerpoint/2010/main" val="2945587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lphaUcPeriod" startAt="2"/>
            </a:pPr>
            <a:r>
              <a:rPr lang="en-US" sz="1200" kern="1200" dirty="0">
                <a:solidFill>
                  <a:schemeClr val="tx1"/>
                </a:solidFill>
                <a:effectLst/>
                <a:latin typeface="+mn-lt"/>
                <a:ea typeface="+mn-ea"/>
                <a:cs typeface="+mn-cs"/>
              </a:rPr>
              <a:t>Compensation and benefits</a:t>
            </a:r>
          </a:p>
          <a:p>
            <a:pPr marL="685800" lvl="1" indent="-228600">
              <a:buFont typeface="+mj-lt"/>
              <a:buAutoNum type="arabicPeriod"/>
            </a:pPr>
            <a:r>
              <a:rPr lang="en-US" sz="1200" kern="1200" dirty="0">
                <a:solidFill>
                  <a:schemeClr val="tx1"/>
                </a:solidFill>
                <a:effectLst/>
                <a:latin typeface="+mn-lt"/>
                <a:ea typeface="+mn-ea"/>
                <a:cs typeface="+mn-cs"/>
              </a:rPr>
              <a:t>Human resources management is responsible for overseeing compensation and benefits for all employees. </a:t>
            </a:r>
          </a:p>
          <a:p>
            <a:pPr marL="685800" lvl="1" indent="-228600">
              <a:buFont typeface="+mj-lt"/>
              <a:buAutoNum type="arabicPeriod"/>
            </a:pPr>
            <a:r>
              <a:rPr lang="en-US" sz="1200" kern="1200" dirty="0">
                <a:solidFill>
                  <a:schemeClr val="tx1"/>
                </a:solidFill>
                <a:effectLst/>
                <a:latin typeface="+mn-lt"/>
                <a:ea typeface="+mn-ea"/>
                <a:cs typeface="+mn-cs"/>
              </a:rPr>
              <a:t>Compensation is pay for work completed. </a:t>
            </a:r>
          </a:p>
          <a:p>
            <a:pPr marL="1143000" lvl="2" indent="-228600">
              <a:buFont typeface="+mj-lt"/>
              <a:buAutoNum type="alphaLcPeriod"/>
            </a:pPr>
            <a:r>
              <a:rPr lang="en-US" sz="1200" kern="1200" dirty="0">
                <a:solidFill>
                  <a:schemeClr val="tx1"/>
                </a:solidFill>
                <a:effectLst/>
                <a:latin typeface="+mn-lt"/>
                <a:ea typeface="+mn-ea"/>
                <a:cs typeface="+mn-cs"/>
              </a:rPr>
              <a:t>It comes in different forms for different employees. </a:t>
            </a:r>
          </a:p>
          <a:p>
            <a:pPr marL="1143000" lvl="2" indent="-228600">
              <a:buFont typeface="+mj-lt"/>
              <a:buAutoNum type="alphaLcPeriod"/>
            </a:pPr>
            <a:r>
              <a:rPr lang="en-US" sz="1200" kern="1200" dirty="0">
                <a:solidFill>
                  <a:schemeClr val="tx1"/>
                </a:solidFill>
                <a:effectLst/>
                <a:latin typeface="+mn-lt"/>
                <a:ea typeface="+mn-ea"/>
                <a:cs typeface="+mn-cs"/>
              </a:rPr>
              <a:t>Some make an hourly wage; others, a yearly salary. </a:t>
            </a:r>
          </a:p>
          <a:p>
            <a:pPr marL="1143000" lvl="2" indent="-228600">
              <a:buFont typeface="+mj-lt"/>
              <a:buAutoNum type="alphaLcPeriod"/>
            </a:pPr>
            <a:r>
              <a:rPr lang="en-US" sz="1200" kern="1200" dirty="0">
                <a:solidFill>
                  <a:schemeClr val="tx1"/>
                </a:solidFill>
                <a:effectLst/>
                <a:latin typeface="+mn-lt"/>
                <a:ea typeface="+mn-ea"/>
                <a:cs typeface="+mn-cs"/>
              </a:rPr>
              <a:t>Compensation may also include certain financial incentives, such as commissions or bonuses.  </a:t>
            </a:r>
          </a:p>
          <a:p>
            <a:pPr marL="685800" lvl="1" indent="-228600">
              <a:buFont typeface="+mj-lt"/>
              <a:buAutoNum type="arabicPeriod"/>
            </a:pPr>
            <a:r>
              <a:rPr lang="en-US" sz="1200" kern="1200" dirty="0">
                <a:solidFill>
                  <a:schemeClr val="tx1"/>
                </a:solidFill>
                <a:effectLst/>
                <a:latin typeface="+mn-lt"/>
                <a:ea typeface="+mn-ea"/>
                <a:cs typeface="+mn-cs"/>
              </a:rPr>
              <a:t>Benefits comprise a significant portion of the total package a company offers its employees. </a:t>
            </a:r>
          </a:p>
          <a:p>
            <a:pPr marL="1143000" lvl="2" indent="-228600">
              <a:buFont typeface="+mj-lt"/>
              <a:buAutoNum type="alphaLcPeriod"/>
            </a:pPr>
            <a:r>
              <a:rPr lang="en-US" sz="1200" kern="1200" dirty="0">
                <a:solidFill>
                  <a:schemeClr val="tx1"/>
                </a:solidFill>
                <a:effectLst/>
                <a:latin typeface="+mn-lt"/>
                <a:ea typeface="+mn-ea"/>
                <a:cs typeface="+mn-cs"/>
              </a:rPr>
              <a:t>They are advantages employees receive in addition to their monetary compensation, such as health insurance, retirement accounts, paid vacation and sick time, etc.</a:t>
            </a:r>
          </a:p>
          <a:p>
            <a:pPr marL="0" indent="0">
              <a:buFontTx/>
              <a:buNone/>
            </a:pP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#6: </a:t>
            </a:r>
            <a:r>
              <a:rPr lang="en-US" sz="1200" i="1" kern="1200" dirty="0">
                <a:solidFill>
                  <a:schemeClr val="tx1"/>
                </a:solidFill>
                <a:effectLst/>
                <a:latin typeface="+mn-lt"/>
                <a:ea typeface="+mn-ea"/>
                <a:cs typeface="+mn-cs"/>
              </a:rPr>
              <a:t>Ask students to give more examples of benefits that companies may offer employees.</a:t>
            </a:r>
          </a:p>
          <a:p>
            <a:endParaRPr lang="en-US" sz="1200" i="1" kern="1200" dirty="0">
              <a:solidFill>
                <a:schemeClr val="tx1"/>
              </a:solidFill>
              <a:effectLst/>
              <a:latin typeface="+mn-lt"/>
              <a:ea typeface="+mn-ea"/>
              <a:cs typeface="+mn-cs"/>
            </a:endParaRPr>
          </a:p>
          <a:p>
            <a:pPr marL="1143000" lvl="2" indent="-228600">
              <a:buFont typeface="+mj-lt"/>
              <a:buAutoNum type="alphaLcPeriod" startAt="2"/>
            </a:pPr>
            <a:r>
              <a:rPr lang="en-US" sz="1200" kern="1200" dirty="0">
                <a:solidFill>
                  <a:schemeClr val="tx1"/>
                </a:solidFill>
                <a:effectLst/>
                <a:latin typeface="+mn-lt"/>
                <a:ea typeface="+mn-ea"/>
                <a:cs typeface="+mn-cs"/>
              </a:rPr>
              <a:t>Certain benefits may be required by law (depending on the size of the company), while others are based on what the company can afford to offer.</a:t>
            </a:r>
          </a:p>
          <a:p>
            <a:pPr marL="0" indent="0">
              <a:buFontTx/>
              <a:buNone/>
            </a:pP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ON THE WEB: </a:t>
            </a:r>
            <a:r>
              <a:rPr lang="en-US" sz="1200" i="1" kern="1200" dirty="0">
                <a:solidFill>
                  <a:schemeClr val="tx1"/>
                </a:solidFill>
                <a:effectLst/>
                <a:latin typeface="+mn-lt"/>
                <a:ea typeface="+mn-ea"/>
                <a:cs typeface="+mn-cs"/>
              </a:rPr>
              <a:t>For more insight on required benefits and optional benefits, refer to this post from the Small Business Administration: </a:t>
            </a:r>
            <a:r>
              <a:rPr lang="en-US" sz="1200" i="1" u="sng" kern="1200" dirty="0">
                <a:solidFill>
                  <a:schemeClr val="tx1"/>
                </a:solidFill>
                <a:effectLst/>
                <a:latin typeface="+mn-lt"/>
                <a:ea typeface="+mn-ea"/>
                <a:cs typeface="+mn-cs"/>
                <a:hlinkClick r:id="rId3"/>
              </a:rPr>
              <a:t>https://www.sba.gov/business-guide/manage-your-business/hire-manage-employees#section-header-6</a:t>
            </a:r>
            <a:r>
              <a:rPr lang="en-US" sz="1200" i="1" kern="1200" dirty="0">
                <a:solidFill>
                  <a:schemeClr val="tx1"/>
                </a:solidFill>
                <a:effectLst/>
                <a:latin typeface="+mn-lt"/>
                <a:ea typeface="+mn-ea"/>
                <a:cs typeface="+mn-cs"/>
              </a:rPr>
              <a:t>.</a:t>
            </a:r>
            <a:r>
              <a:rPr lang="en-US" i="1" dirty="0">
                <a:effectLst/>
              </a:rPr>
              <a:t> </a:t>
            </a:r>
            <a:endParaRPr lang="en-US" i="1" dirty="0"/>
          </a:p>
        </p:txBody>
      </p:sp>
      <p:sp>
        <p:nvSpPr>
          <p:cNvPr id="4" name="Slide Number Placeholder 3"/>
          <p:cNvSpPr>
            <a:spLocks noGrp="1"/>
          </p:cNvSpPr>
          <p:nvPr>
            <p:ph type="sldNum" sz="quarter" idx="5"/>
          </p:nvPr>
        </p:nvSpPr>
        <p:spPr/>
        <p:txBody>
          <a:bodyPr/>
          <a:lstStyle/>
          <a:p>
            <a:fld id="{3FB3B49E-AB9B-4141-BA2A-6B23943F58F2}" type="slidenum">
              <a:rPr lang="en-US" smtClean="0"/>
              <a:t>5</a:t>
            </a:fld>
            <a:endParaRPr lang="en-US"/>
          </a:p>
        </p:txBody>
      </p:sp>
    </p:spTree>
    <p:extLst>
      <p:ext uri="{BB962C8B-B14F-4D97-AF65-F5344CB8AC3E}">
        <p14:creationId xmlns:p14="http://schemas.microsoft.com/office/powerpoint/2010/main" val="878269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startAt="4"/>
            </a:pPr>
            <a:r>
              <a:rPr lang="en-US" sz="1200" kern="1200" dirty="0">
                <a:solidFill>
                  <a:schemeClr val="tx1"/>
                </a:solidFill>
                <a:effectLst/>
                <a:latin typeface="+mn-lt"/>
                <a:ea typeface="+mn-ea"/>
                <a:cs typeface="+mn-cs"/>
              </a:rPr>
              <a:t>HR managers help their companies develop benefits plans by analyzing how much each benefit costs and what the company can reasonably afford. </a:t>
            </a:r>
          </a:p>
          <a:p>
            <a:pPr marL="1143000" lvl="2" indent="-228600">
              <a:buFont typeface="+mj-lt"/>
              <a:buAutoNum type="alphaLcPeriod"/>
            </a:pPr>
            <a:r>
              <a:rPr lang="en-US" sz="1200" kern="1200" dirty="0">
                <a:solidFill>
                  <a:schemeClr val="tx1"/>
                </a:solidFill>
                <a:effectLst/>
                <a:latin typeface="+mn-lt"/>
                <a:ea typeface="+mn-ea"/>
                <a:cs typeface="+mn-cs"/>
              </a:rPr>
              <a:t>For example, not all companies that offer health insurance can include vision and dental coverage in those plans. </a:t>
            </a:r>
          </a:p>
          <a:p>
            <a:pPr marL="1143000" lvl="2" indent="-228600">
              <a:buFont typeface="+mj-lt"/>
              <a:buAutoNum type="alphaLcPeriod"/>
            </a:pPr>
            <a:r>
              <a:rPr lang="en-US" sz="1200" kern="1200" dirty="0">
                <a:solidFill>
                  <a:schemeClr val="tx1"/>
                </a:solidFill>
                <a:effectLst/>
                <a:latin typeface="+mn-lt"/>
                <a:ea typeface="+mn-ea"/>
                <a:cs typeface="+mn-cs"/>
              </a:rPr>
              <a:t>The availability of benefits may also vary based on an employee’s part-time or full-time status. </a:t>
            </a:r>
          </a:p>
          <a:p>
            <a:pPr marL="1143000" lvl="2" indent="-228600">
              <a:buFont typeface="+mj-lt"/>
              <a:buAutoNum type="alphaLcPeriod"/>
            </a:pPr>
            <a:r>
              <a:rPr lang="en-US" sz="1200" kern="1200" dirty="0">
                <a:solidFill>
                  <a:schemeClr val="tx1"/>
                </a:solidFill>
                <a:effectLst/>
                <a:latin typeface="+mn-lt"/>
                <a:ea typeface="+mn-ea"/>
                <a:cs typeface="+mn-cs"/>
              </a:rPr>
              <a:t>A part-time employee may qualify for health insurance, for instance, but may have to pay a greater percentage into the plan than a full-time employee. </a:t>
            </a:r>
          </a:p>
          <a:p>
            <a:pPr marL="1143000" lvl="2" indent="-228600">
              <a:buFont typeface="+mj-lt"/>
              <a:buAutoNum type="alphaLcPeriod"/>
            </a:pPr>
            <a:r>
              <a:rPr lang="en-US" sz="1200" kern="1200" dirty="0">
                <a:solidFill>
                  <a:schemeClr val="tx1"/>
                </a:solidFill>
                <a:effectLst/>
                <a:latin typeface="+mn-lt"/>
                <a:ea typeface="+mn-ea"/>
                <a:cs typeface="+mn-cs"/>
              </a:rPr>
              <a:t>HR managers are responsible for determining eligibility and costs. </a:t>
            </a:r>
          </a:p>
          <a:p>
            <a:pPr marL="1143000" lvl="2" indent="-228600">
              <a:buFont typeface="+mj-lt"/>
              <a:buAutoNum type="alphaLcPeriod"/>
            </a:pPr>
            <a:r>
              <a:rPr lang="en-US" sz="1200" kern="1200" dirty="0">
                <a:solidFill>
                  <a:schemeClr val="tx1"/>
                </a:solidFill>
                <a:effectLst/>
                <a:latin typeface="+mn-lt"/>
                <a:ea typeface="+mn-ea"/>
                <a:cs typeface="+mn-cs"/>
              </a:rPr>
              <a:t>They may spend a great deal of time working with benefits carriers, such as insurance providers, to find the best deal for the company and its employees. </a:t>
            </a:r>
          </a:p>
          <a:p>
            <a:pPr marL="1143000" lvl="2" indent="-228600">
              <a:buFont typeface="+mj-lt"/>
              <a:buAutoNum type="alphaLcPeriod"/>
            </a:pPr>
            <a:r>
              <a:rPr lang="en-US" sz="1200" kern="1200" dirty="0">
                <a:solidFill>
                  <a:schemeClr val="tx1"/>
                </a:solidFill>
                <a:effectLst/>
                <a:latin typeface="+mn-lt"/>
                <a:ea typeface="+mn-ea"/>
                <a:cs typeface="+mn-cs"/>
              </a:rPr>
              <a:t>They are also in charge of keeping track of what benefits each employee qualifies for or has chosen (if employees are given choices between plans).  </a:t>
            </a:r>
          </a:p>
          <a:p>
            <a:pPr marL="1143000" lvl="2" indent="-228600">
              <a:buFont typeface="+mj-lt"/>
              <a:buAutoNum type="alphaLcPeriod"/>
            </a:pPr>
            <a:r>
              <a:rPr lang="en-US" sz="1200" kern="1200" dirty="0">
                <a:solidFill>
                  <a:schemeClr val="tx1"/>
                </a:solidFill>
                <a:effectLst/>
                <a:latin typeface="+mn-lt"/>
                <a:ea typeface="+mn-ea"/>
                <a:cs typeface="+mn-cs"/>
              </a:rPr>
              <a:t>In larger companies, there may be entire staff teams focused solely on benefits administration.</a:t>
            </a:r>
          </a:p>
        </p:txBody>
      </p:sp>
      <p:sp>
        <p:nvSpPr>
          <p:cNvPr id="4" name="Slide Number Placeholder 3"/>
          <p:cNvSpPr>
            <a:spLocks noGrp="1"/>
          </p:cNvSpPr>
          <p:nvPr>
            <p:ph type="sldNum" sz="quarter" idx="5"/>
          </p:nvPr>
        </p:nvSpPr>
        <p:spPr/>
        <p:txBody>
          <a:bodyPr/>
          <a:lstStyle/>
          <a:p>
            <a:fld id="{3FB3B49E-AB9B-4141-BA2A-6B23943F58F2}" type="slidenum">
              <a:rPr lang="en-US" smtClean="0"/>
              <a:t>6</a:t>
            </a:fld>
            <a:endParaRPr lang="en-US"/>
          </a:p>
        </p:txBody>
      </p:sp>
    </p:spTree>
    <p:extLst>
      <p:ext uri="{BB962C8B-B14F-4D97-AF65-F5344CB8AC3E}">
        <p14:creationId xmlns:p14="http://schemas.microsoft.com/office/powerpoint/2010/main" val="4028108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lphaUcPeriod" startAt="3"/>
            </a:pPr>
            <a:r>
              <a:rPr lang="en-US" sz="1200" kern="1200" dirty="0">
                <a:solidFill>
                  <a:schemeClr val="tx1"/>
                </a:solidFill>
                <a:effectLst/>
                <a:latin typeface="+mn-lt"/>
                <a:ea typeface="+mn-ea"/>
                <a:cs typeface="+mn-cs"/>
              </a:rPr>
              <a:t>Training and development</a:t>
            </a:r>
          </a:p>
          <a:p>
            <a:pPr marL="685800" lvl="1" indent="-228600">
              <a:buFont typeface="+mj-lt"/>
              <a:buAutoNum type="arabicPeriod"/>
            </a:pPr>
            <a:r>
              <a:rPr lang="en-US" sz="1200" kern="1200" dirty="0">
                <a:solidFill>
                  <a:schemeClr val="tx1"/>
                </a:solidFill>
                <a:effectLst/>
                <a:latin typeface="+mn-lt"/>
                <a:ea typeface="+mn-ea"/>
                <a:cs typeface="+mn-cs"/>
              </a:rPr>
              <a:t>Another main responsibility of human resources management is ensuring that employees are knowledgeable and productive. </a:t>
            </a:r>
          </a:p>
          <a:p>
            <a:pPr marL="685800" lvl="1" indent="-228600">
              <a:buFont typeface="+mj-lt"/>
              <a:buAutoNum type="arabicPeriod"/>
            </a:pPr>
            <a:r>
              <a:rPr lang="en-US" sz="1200" kern="1200" dirty="0">
                <a:solidFill>
                  <a:schemeClr val="tx1"/>
                </a:solidFill>
                <a:effectLst/>
                <a:latin typeface="+mn-lt"/>
                <a:ea typeface="+mn-ea"/>
                <a:cs typeface="+mn-cs"/>
              </a:rPr>
              <a:t>HR managers do this by overseeing training and professional development programs for the company. </a:t>
            </a:r>
          </a:p>
          <a:p>
            <a:pPr marL="1143000" lvl="2" indent="-228600">
              <a:buFont typeface="+mj-lt"/>
              <a:buAutoNum type="alphaLcPeriod"/>
            </a:pPr>
            <a:r>
              <a:rPr lang="en-US" sz="1200" kern="1200" dirty="0">
                <a:solidFill>
                  <a:schemeClr val="tx1"/>
                </a:solidFill>
                <a:effectLst/>
                <a:latin typeface="+mn-lt"/>
                <a:ea typeface="+mn-ea"/>
                <a:cs typeface="+mn-cs"/>
              </a:rPr>
              <a:t>Every business has different training needs, and HR managers’ first task is to determine what they are. </a:t>
            </a:r>
          </a:p>
          <a:p>
            <a:pPr marL="1600200" lvl="3" indent="-228600">
              <a:buFont typeface="+mj-lt"/>
              <a:buAutoNum type="arabicParenR"/>
            </a:pPr>
            <a:r>
              <a:rPr lang="en-US" sz="1200" kern="1200" dirty="0">
                <a:solidFill>
                  <a:schemeClr val="tx1"/>
                </a:solidFill>
                <a:effectLst/>
                <a:latin typeface="+mn-lt"/>
                <a:ea typeface="+mn-ea"/>
                <a:cs typeface="+mn-cs"/>
              </a:rPr>
              <a:t>What training is required for new employees? </a:t>
            </a:r>
          </a:p>
          <a:p>
            <a:pPr marL="1600200" lvl="3" indent="-228600">
              <a:buFont typeface="+mj-lt"/>
              <a:buAutoNum type="arabicParenR"/>
            </a:pPr>
            <a:r>
              <a:rPr lang="en-US" sz="1200" kern="1200" dirty="0">
                <a:solidFill>
                  <a:schemeClr val="tx1"/>
                </a:solidFill>
                <a:effectLst/>
                <a:latin typeface="+mn-lt"/>
                <a:ea typeface="+mn-ea"/>
                <a:cs typeface="+mn-cs"/>
              </a:rPr>
              <a:t>How many employees must be trained for the same position at the same time? </a:t>
            </a:r>
          </a:p>
          <a:p>
            <a:pPr marL="1600200" lvl="3" indent="-228600">
              <a:buFont typeface="+mj-lt"/>
              <a:buAutoNum type="arabicParenR"/>
            </a:pPr>
            <a:r>
              <a:rPr lang="en-US" sz="1200" kern="1200" dirty="0">
                <a:solidFill>
                  <a:schemeClr val="tx1"/>
                </a:solidFill>
                <a:effectLst/>
                <a:latin typeface="+mn-lt"/>
                <a:ea typeface="+mn-ea"/>
                <a:cs typeface="+mn-cs"/>
              </a:rPr>
              <a:t>Is training required because of new equipment or work procedures? </a:t>
            </a:r>
          </a:p>
          <a:p>
            <a:pPr marL="1600200" lvl="3" indent="-228600">
              <a:buFont typeface="+mj-lt"/>
              <a:buAutoNum type="arabicParenR"/>
            </a:pPr>
            <a:r>
              <a:rPr lang="en-US" sz="1200" kern="1200" dirty="0">
                <a:solidFill>
                  <a:schemeClr val="tx1"/>
                </a:solidFill>
                <a:effectLst/>
                <a:latin typeface="+mn-lt"/>
                <a:ea typeface="+mn-ea"/>
                <a:cs typeface="+mn-cs"/>
              </a:rPr>
              <a:t>What type of professional development or continuing education do current employees need? </a:t>
            </a:r>
          </a:p>
          <a:p>
            <a:pPr marL="1600200" lvl="3" indent="-228600">
              <a:buFont typeface="+mj-lt"/>
              <a:buAutoNum type="arabicParenR"/>
            </a:pPr>
            <a:r>
              <a:rPr lang="en-US" sz="1200" kern="1200" dirty="0">
                <a:solidFill>
                  <a:schemeClr val="tx1"/>
                </a:solidFill>
                <a:effectLst/>
                <a:latin typeface="+mn-lt"/>
                <a:ea typeface="+mn-ea"/>
                <a:cs typeface="+mn-cs"/>
              </a:rPr>
              <a:t>Where and when is the training best conducted? </a:t>
            </a:r>
          </a:p>
          <a:p>
            <a:pPr marL="1600200" lvl="3" indent="-228600">
              <a:buFont typeface="+mj-lt"/>
              <a:buAutoNum type="arabicParenR"/>
            </a:pPr>
            <a:r>
              <a:rPr lang="en-US" sz="1200" kern="1200" dirty="0">
                <a:solidFill>
                  <a:schemeClr val="tx1"/>
                </a:solidFill>
                <a:effectLst/>
                <a:latin typeface="+mn-lt"/>
                <a:ea typeface="+mn-ea"/>
                <a:cs typeface="+mn-cs"/>
              </a:rPr>
              <a:t>The answers to these types of questions help HR managers determine training needs. </a:t>
            </a:r>
          </a:p>
          <a:p>
            <a:pPr marL="1143000" lvl="2" indent="-228600">
              <a:buFont typeface="+mj-lt"/>
              <a:buAutoNum type="alphaLcPeriod"/>
            </a:pPr>
            <a:r>
              <a:rPr lang="en-US" sz="1200" kern="1200" dirty="0">
                <a:solidFill>
                  <a:schemeClr val="tx1"/>
                </a:solidFill>
                <a:effectLst/>
                <a:latin typeface="+mn-lt"/>
                <a:ea typeface="+mn-ea"/>
                <a:cs typeface="+mn-cs"/>
              </a:rPr>
              <a:t>Next, HR managers must determine what resources are available for training and development. </a:t>
            </a:r>
          </a:p>
          <a:p>
            <a:pPr marL="1600200" lvl="3" indent="-228600">
              <a:buFont typeface="+mj-lt"/>
              <a:buAutoNum type="arabicParenR"/>
            </a:pPr>
            <a:r>
              <a:rPr lang="en-US" sz="1200" kern="1200" dirty="0">
                <a:solidFill>
                  <a:schemeClr val="tx1"/>
                </a:solidFill>
                <a:effectLst/>
                <a:latin typeface="+mn-lt"/>
                <a:ea typeface="+mn-ea"/>
                <a:cs typeface="+mn-cs"/>
              </a:rPr>
              <a:t>Who will conduct the training? </a:t>
            </a:r>
          </a:p>
          <a:p>
            <a:pPr marL="1600200" lvl="3" indent="-228600">
              <a:buFont typeface="+mj-lt"/>
              <a:buAutoNum type="arabicParenR"/>
            </a:pPr>
            <a:r>
              <a:rPr lang="en-US" sz="1200" kern="1200" dirty="0">
                <a:solidFill>
                  <a:schemeClr val="tx1"/>
                </a:solidFill>
                <a:effectLst/>
                <a:latin typeface="+mn-lt"/>
                <a:ea typeface="+mn-ea"/>
                <a:cs typeface="+mn-cs"/>
              </a:rPr>
              <a:t>In many cases, on-the-job training for new employees is supervised by another employee or “mentor” in the same department. </a:t>
            </a:r>
          </a:p>
          <a:p>
            <a:pPr marL="1600200" lvl="3" indent="-228600">
              <a:buFont typeface="+mj-lt"/>
              <a:buAutoNum type="arabicParenR"/>
            </a:pPr>
            <a:r>
              <a:rPr lang="en-US" sz="1200" kern="1200" dirty="0">
                <a:solidFill>
                  <a:schemeClr val="tx1"/>
                </a:solidFill>
                <a:effectLst/>
                <a:latin typeface="+mn-lt"/>
                <a:ea typeface="+mn-ea"/>
                <a:cs typeface="+mn-cs"/>
              </a:rPr>
              <a:t>However, it’s still up to human resources to arrange this. </a:t>
            </a:r>
          </a:p>
          <a:p>
            <a:pPr marL="1600200" lvl="3" indent="-228600">
              <a:buFont typeface="+mj-lt"/>
              <a:buAutoNum type="arabicParenR"/>
            </a:pPr>
            <a:r>
              <a:rPr lang="en-US" sz="1200" kern="1200" dirty="0">
                <a:solidFill>
                  <a:schemeClr val="tx1"/>
                </a:solidFill>
                <a:effectLst/>
                <a:latin typeface="+mn-lt"/>
                <a:ea typeface="+mn-ea"/>
                <a:cs typeface="+mn-cs"/>
              </a:rPr>
              <a:t>In other circumstances, an HR trainer may take responsibility for this task. </a:t>
            </a:r>
          </a:p>
          <a:p>
            <a:pPr marL="1600200" lvl="3" indent="-228600">
              <a:buFont typeface="+mj-lt"/>
              <a:buAutoNum type="arabicParenR"/>
            </a:pPr>
            <a:r>
              <a:rPr lang="en-US" sz="1200" kern="1200" dirty="0">
                <a:solidFill>
                  <a:schemeClr val="tx1"/>
                </a:solidFill>
                <a:effectLst/>
                <a:latin typeface="+mn-lt"/>
                <a:ea typeface="+mn-ea"/>
                <a:cs typeface="+mn-cs"/>
              </a:rPr>
              <a:t>HR managers are also in charge of deciding what materials are needed. </a:t>
            </a:r>
          </a:p>
          <a:p>
            <a:pPr marL="1600200" lvl="3" indent="-228600">
              <a:buFont typeface="+mj-lt"/>
              <a:buAutoNum type="arabicParenR"/>
            </a:pPr>
            <a:r>
              <a:rPr lang="en-US" sz="1200" kern="1200" dirty="0">
                <a:solidFill>
                  <a:schemeClr val="tx1"/>
                </a:solidFill>
                <a:effectLst/>
                <a:latin typeface="+mn-lt"/>
                <a:ea typeface="+mn-ea"/>
                <a:cs typeface="+mn-cs"/>
              </a:rPr>
              <a:t>In some cases, it may be possible to select and purchase appropriate training materials.</a:t>
            </a:r>
          </a:p>
          <a:p>
            <a:pPr marL="1600200" lvl="3" indent="-228600">
              <a:buFont typeface="+mj-lt"/>
              <a:buAutoNum type="arabicParenR"/>
            </a:pPr>
            <a:r>
              <a:rPr lang="en-US" sz="1200" kern="1200" dirty="0">
                <a:solidFill>
                  <a:schemeClr val="tx1"/>
                </a:solidFill>
                <a:effectLst/>
                <a:latin typeface="+mn-lt"/>
                <a:ea typeface="+mn-ea"/>
                <a:cs typeface="+mn-cs"/>
              </a:rPr>
              <a:t>In other cases, however, HR managers must work with others in the company to develop training materials specific to the business. </a:t>
            </a:r>
          </a:p>
          <a:p>
            <a:pPr marL="685800" lvl="1" indent="-228600">
              <a:buFont typeface="+mj-lt"/>
              <a:buAutoNum type="arabicPeriod"/>
            </a:pPr>
            <a:r>
              <a:rPr lang="en-US" sz="1200" kern="1200" dirty="0">
                <a:solidFill>
                  <a:schemeClr val="tx1"/>
                </a:solidFill>
                <a:effectLst/>
                <a:latin typeface="+mn-lt"/>
                <a:ea typeface="+mn-ea"/>
                <a:cs typeface="+mn-cs"/>
              </a:rPr>
              <a:t>Another aspect of training and development is performance management and improvement. </a:t>
            </a:r>
          </a:p>
          <a:p>
            <a:pPr marL="1143000" lvl="2" indent="-228600">
              <a:buFont typeface="+mj-lt"/>
              <a:buAutoNum type="alphaLcPeriod"/>
            </a:pPr>
            <a:r>
              <a:rPr lang="en-US" sz="1200" kern="1200" dirty="0">
                <a:solidFill>
                  <a:schemeClr val="tx1"/>
                </a:solidFill>
                <a:effectLst/>
                <a:latin typeface="+mn-lt"/>
                <a:ea typeface="+mn-ea"/>
                <a:cs typeface="+mn-cs"/>
              </a:rPr>
              <a:t>Employees need feedback on how they’re performing their jobs—what they’re excelling at and how they can improve. </a:t>
            </a:r>
          </a:p>
          <a:p>
            <a:pPr marL="1143000" lvl="2" indent="-228600">
              <a:buFont typeface="+mj-lt"/>
              <a:buAutoNum type="alphaLcPeriod"/>
            </a:pPr>
            <a:r>
              <a:rPr lang="en-US" sz="1200" kern="1200" dirty="0">
                <a:solidFill>
                  <a:schemeClr val="tx1"/>
                </a:solidFill>
                <a:effectLst/>
                <a:latin typeface="+mn-lt"/>
                <a:ea typeface="+mn-ea"/>
                <a:cs typeface="+mn-cs"/>
              </a:rPr>
              <a:t>Every company handles performance management a little differently, but human resources management should oversee the process. </a:t>
            </a:r>
          </a:p>
          <a:p>
            <a:pPr marL="1143000" lvl="2" indent="-228600">
              <a:buFont typeface="+mj-lt"/>
              <a:buAutoNum type="alphaLcPeriod"/>
            </a:pPr>
            <a:r>
              <a:rPr lang="en-US" sz="1200" kern="1200" dirty="0">
                <a:solidFill>
                  <a:schemeClr val="tx1"/>
                </a:solidFill>
                <a:effectLst/>
                <a:latin typeface="+mn-lt"/>
                <a:ea typeface="+mn-ea"/>
                <a:cs typeface="+mn-cs"/>
              </a:rPr>
              <a:t>This may involve developing a company-wide evaluation system, keeping records for personnel files, and assisting supervisors with performance reviews.</a:t>
            </a:r>
          </a:p>
          <a:p>
            <a:pPr marL="685800" lvl="1" indent="-228600">
              <a:buFont typeface="+mj-lt"/>
              <a:buAutoNum type="alphaLcPeriod"/>
            </a:pP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#7: </a:t>
            </a:r>
            <a:r>
              <a:rPr lang="en-US" sz="1200" i="1" kern="1200" dirty="0">
                <a:solidFill>
                  <a:schemeClr val="tx1"/>
                </a:solidFill>
                <a:effectLst/>
                <a:latin typeface="+mn-lt"/>
                <a:ea typeface="+mn-ea"/>
                <a:cs typeface="+mn-cs"/>
              </a:rPr>
              <a:t>Ask students how often they receive performance reviews at their current jobs. Who conducts them?</a:t>
            </a:r>
          </a:p>
          <a:p>
            <a:r>
              <a:rPr lang="en-US" sz="1200" kern="1200" dirty="0">
                <a:solidFill>
                  <a:schemeClr val="tx1"/>
                </a:solidFill>
                <a:effectLst/>
                <a:latin typeface="+mn-lt"/>
                <a:ea typeface="+mn-ea"/>
                <a:cs typeface="+mn-cs"/>
              </a:rPr>
              <a:t> </a:t>
            </a:r>
          </a:p>
          <a:p>
            <a:pPr marL="1143000" lvl="2" indent="-228600">
              <a:buFont typeface="+mj-lt"/>
              <a:buAutoNum type="alphaLcPeriod" startAt="4"/>
            </a:pPr>
            <a:r>
              <a:rPr lang="en-US" sz="1200" kern="1200" dirty="0">
                <a:solidFill>
                  <a:schemeClr val="tx1"/>
                </a:solidFill>
                <a:effectLst/>
                <a:latin typeface="+mn-lt"/>
                <a:ea typeface="+mn-ea"/>
                <a:cs typeface="+mn-cs"/>
              </a:rPr>
              <a:t>When necessary, HR managers will also be involved in disciplinary issues. </a:t>
            </a:r>
          </a:p>
          <a:p>
            <a:pPr marL="1600200" lvl="3" indent="-228600">
              <a:buFont typeface="+mj-lt"/>
              <a:buAutoNum type="arabicParenR"/>
            </a:pPr>
            <a:r>
              <a:rPr lang="en-US" sz="1200" kern="1200" dirty="0">
                <a:solidFill>
                  <a:schemeClr val="tx1"/>
                </a:solidFill>
                <a:effectLst/>
                <a:latin typeface="+mn-lt"/>
                <a:ea typeface="+mn-ea"/>
                <a:cs typeface="+mn-cs"/>
              </a:rPr>
              <a:t>Businesses have policies in place to take corrective action when an employee violates the rules or is not performing his/her job satisfactorily. </a:t>
            </a:r>
          </a:p>
          <a:p>
            <a:pPr marL="1600200" lvl="3" indent="-228600">
              <a:buFont typeface="+mj-lt"/>
              <a:buAutoNum type="arabicParenR"/>
            </a:pPr>
            <a:r>
              <a:rPr lang="en-US" sz="1200" kern="1200" dirty="0">
                <a:solidFill>
                  <a:schemeClr val="tx1"/>
                </a:solidFill>
                <a:effectLst/>
                <a:latin typeface="+mn-lt"/>
                <a:ea typeface="+mn-ea"/>
                <a:cs typeface="+mn-cs"/>
              </a:rPr>
              <a:t>An HR person is usually on hand to guide the employee through the appropriate corrective steps and to dismiss the employee if the situation does not improve.</a:t>
            </a:r>
            <a:r>
              <a:rPr lang="en-US" dirty="0">
                <a:effectLst/>
              </a:rPr>
              <a:t> </a:t>
            </a:r>
            <a:endParaRPr lang="en-US" dirty="0"/>
          </a:p>
        </p:txBody>
      </p:sp>
      <p:sp>
        <p:nvSpPr>
          <p:cNvPr id="4" name="Slide Number Placeholder 3"/>
          <p:cNvSpPr>
            <a:spLocks noGrp="1"/>
          </p:cNvSpPr>
          <p:nvPr>
            <p:ph type="sldNum" sz="quarter" idx="5"/>
          </p:nvPr>
        </p:nvSpPr>
        <p:spPr/>
        <p:txBody>
          <a:bodyPr/>
          <a:lstStyle/>
          <a:p>
            <a:fld id="{3FB3B49E-AB9B-4141-BA2A-6B23943F58F2}" type="slidenum">
              <a:rPr lang="en-US" smtClean="0"/>
              <a:t>7</a:t>
            </a:fld>
            <a:endParaRPr lang="en-US"/>
          </a:p>
        </p:txBody>
      </p:sp>
    </p:spTree>
    <p:extLst>
      <p:ext uri="{BB962C8B-B14F-4D97-AF65-F5344CB8AC3E}">
        <p14:creationId xmlns:p14="http://schemas.microsoft.com/office/powerpoint/2010/main" val="2135201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lphaUcPeriod" startAt="4"/>
            </a:pPr>
            <a:r>
              <a:rPr lang="en-US" sz="1200" kern="1200" dirty="0">
                <a:solidFill>
                  <a:schemeClr val="tx1"/>
                </a:solidFill>
                <a:effectLst/>
                <a:latin typeface="+mn-lt"/>
                <a:ea typeface="+mn-ea"/>
                <a:cs typeface="+mn-cs"/>
              </a:rPr>
              <a:t>Compliance</a:t>
            </a:r>
          </a:p>
          <a:p>
            <a:pPr marL="685800" lvl="1" indent="-228600">
              <a:buFont typeface="+mj-lt"/>
              <a:buAutoNum type="arabicPeriod"/>
            </a:pPr>
            <a:r>
              <a:rPr lang="en-US" sz="1200" kern="1200" dirty="0">
                <a:solidFill>
                  <a:schemeClr val="tx1"/>
                </a:solidFill>
                <a:effectLst/>
                <a:latin typeface="+mn-lt"/>
                <a:ea typeface="+mn-ea"/>
                <a:cs typeface="+mn-cs"/>
              </a:rPr>
              <a:t>Businesses must comply with many different laws and regulations. </a:t>
            </a:r>
          </a:p>
          <a:p>
            <a:pPr marL="685800" lvl="1" indent="-228600">
              <a:buFont typeface="+mj-lt"/>
              <a:buAutoNum type="arabicPeriod"/>
            </a:pPr>
            <a:r>
              <a:rPr lang="en-US" sz="1200" kern="1200" dirty="0">
                <a:solidFill>
                  <a:schemeClr val="tx1"/>
                </a:solidFill>
                <a:effectLst/>
                <a:latin typeface="+mn-lt"/>
                <a:ea typeface="+mn-ea"/>
                <a:cs typeface="+mn-cs"/>
              </a:rPr>
              <a:t>These vary based on the size of the company, where it’s located, what industry it’s in, etc. </a:t>
            </a:r>
          </a:p>
          <a:p>
            <a:pPr marL="685800" lvl="1" indent="-228600">
              <a:buFont typeface="+mj-lt"/>
              <a:buAutoNum type="arabicPeriod"/>
            </a:pPr>
            <a:r>
              <a:rPr lang="en-US" sz="1200" kern="1200" dirty="0">
                <a:solidFill>
                  <a:schemeClr val="tx1"/>
                </a:solidFill>
                <a:effectLst/>
                <a:latin typeface="+mn-lt"/>
                <a:ea typeface="+mn-ea"/>
                <a:cs typeface="+mn-cs"/>
              </a:rPr>
              <a:t>Human resources management oversees compliance issues for most companies. </a:t>
            </a:r>
          </a:p>
          <a:p>
            <a:pPr marL="685800" lvl="1" indent="-228600">
              <a:buFont typeface="+mj-lt"/>
              <a:buAutoNum type="arabicPeriod"/>
            </a:pPr>
            <a:r>
              <a:rPr lang="en-US" sz="1200" kern="1200" dirty="0">
                <a:solidFill>
                  <a:schemeClr val="tx1"/>
                </a:solidFill>
                <a:effectLst/>
                <a:latin typeface="+mn-lt"/>
                <a:ea typeface="+mn-ea"/>
                <a:cs typeface="+mn-cs"/>
              </a:rPr>
              <a:t>A few of the main compliance and legal matters HR managers deal with:</a:t>
            </a:r>
          </a:p>
          <a:p>
            <a:pPr marL="1143000" lvl="2" indent="-228600">
              <a:buFont typeface="+mj-lt"/>
              <a:buAutoNum type="alphaLcPeriod"/>
            </a:pPr>
            <a:r>
              <a:rPr lang="en-US" sz="1200" kern="1200" dirty="0">
                <a:solidFill>
                  <a:schemeClr val="tx1"/>
                </a:solidFill>
                <a:effectLst/>
                <a:latin typeface="+mn-lt"/>
                <a:ea typeface="+mn-ea"/>
                <a:cs typeface="+mn-cs"/>
              </a:rPr>
              <a:t>Safety and health</a:t>
            </a:r>
          </a:p>
          <a:p>
            <a:pPr marL="1600200" lvl="3" indent="-228600">
              <a:buFont typeface="+mj-lt"/>
              <a:buAutoNum type="arabicParenR"/>
            </a:pPr>
            <a:r>
              <a:rPr lang="en-US" sz="1200" kern="1200" dirty="0">
                <a:solidFill>
                  <a:schemeClr val="tx1"/>
                </a:solidFill>
                <a:effectLst/>
                <a:latin typeface="+mn-lt"/>
                <a:ea typeface="+mn-ea"/>
                <a:cs typeface="+mn-cs"/>
              </a:rPr>
              <a:t>Every company wants its workers to remain safe and healthy. </a:t>
            </a:r>
          </a:p>
          <a:p>
            <a:pPr marL="1600200" lvl="3" indent="-228600">
              <a:buFont typeface="+mj-lt"/>
              <a:buAutoNum type="arabicParenR"/>
            </a:pPr>
            <a:r>
              <a:rPr lang="en-US" sz="1200" kern="1200" dirty="0">
                <a:solidFill>
                  <a:schemeClr val="tx1"/>
                </a:solidFill>
                <a:effectLst/>
                <a:latin typeface="+mn-lt"/>
                <a:ea typeface="+mn-ea"/>
                <a:cs typeface="+mn-cs"/>
              </a:rPr>
              <a:t>Not only does this matter for the employees personally, but it also keeps the company productive and spares many unnecessary expenses. </a:t>
            </a:r>
          </a:p>
          <a:p>
            <a:pPr marL="1600200" lvl="3" indent="-228600">
              <a:buFont typeface="+mj-lt"/>
              <a:buAutoNum type="arabicParenR"/>
            </a:pPr>
            <a:r>
              <a:rPr lang="en-US" sz="1200" kern="1200" dirty="0">
                <a:solidFill>
                  <a:schemeClr val="tx1"/>
                </a:solidFill>
                <a:effectLst/>
                <a:latin typeface="+mn-lt"/>
                <a:ea typeface="+mn-ea"/>
                <a:cs typeface="+mn-cs"/>
              </a:rPr>
              <a:t>First, HR should ensure that the company complies with all workplace-related safety laws. </a:t>
            </a:r>
          </a:p>
          <a:p>
            <a:pPr marL="1600200" lvl="3" indent="-228600">
              <a:buFont typeface="+mj-lt"/>
              <a:buAutoNum type="arabicParenR"/>
            </a:pPr>
            <a:r>
              <a:rPr lang="en-US" sz="1200" kern="1200" dirty="0">
                <a:solidFill>
                  <a:schemeClr val="tx1"/>
                </a:solidFill>
                <a:effectLst/>
                <a:latin typeface="+mn-lt"/>
                <a:ea typeface="+mn-ea"/>
                <a:cs typeface="+mn-cs"/>
              </a:rPr>
              <a:t>There are many laws in place that relate to the storage and disposal of chemicals, the use of dangerous power equipment, and the number of breaks employees must have during a shift. </a:t>
            </a:r>
          </a:p>
          <a:p>
            <a:pPr marL="0" indent="0">
              <a:buFontTx/>
              <a:buNone/>
            </a:pP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#8: </a:t>
            </a:r>
            <a:r>
              <a:rPr lang="en-US" sz="1200" i="1" kern="1200" dirty="0">
                <a:solidFill>
                  <a:schemeClr val="tx1"/>
                </a:solidFill>
                <a:effectLst/>
                <a:latin typeface="+mn-lt"/>
                <a:ea typeface="+mn-ea"/>
                <a:cs typeface="+mn-cs"/>
              </a:rPr>
              <a:t>Ask students to give more examples of workplace safety laws.</a:t>
            </a:r>
          </a:p>
          <a:p>
            <a:endParaRPr lang="en-US" sz="1200" kern="1200" dirty="0">
              <a:solidFill>
                <a:schemeClr val="tx1"/>
              </a:solidFill>
              <a:effectLst/>
              <a:latin typeface="+mn-lt"/>
              <a:ea typeface="+mn-ea"/>
              <a:cs typeface="+mn-cs"/>
            </a:endParaRPr>
          </a:p>
          <a:p>
            <a:pPr marL="1600200" lvl="3" indent="-228600">
              <a:buFont typeface="+mj-lt"/>
              <a:buAutoNum type="arabicParenR" startAt="5"/>
            </a:pPr>
            <a:r>
              <a:rPr lang="en-US" sz="1200" kern="1200" dirty="0">
                <a:solidFill>
                  <a:schemeClr val="tx1"/>
                </a:solidFill>
                <a:effectLst/>
                <a:latin typeface="+mn-lt"/>
                <a:ea typeface="+mn-ea"/>
                <a:cs typeface="+mn-cs"/>
              </a:rPr>
              <a:t>Compliance may include:</a:t>
            </a:r>
          </a:p>
          <a:p>
            <a:pPr marL="2057400" lvl="4" indent="-228600">
              <a:buFont typeface="+mj-lt"/>
              <a:buAutoNum type="alphaLcParenR"/>
            </a:pPr>
            <a:r>
              <a:rPr lang="en-US" sz="1200" kern="1200" dirty="0">
                <a:solidFill>
                  <a:schemeClr val="tx1"/>
                </a:solidFill>
                <a:effectLst/>
                <a:latin typeface="+mn-lt"/>
                <a:ea typeface="+mn-ea"/>
                <a:cs typeface="+mn-cs"/>
              </a:rPr>
              <a:t>Conducting safety training and workshops</a:t>
            </a:r>
          </a:p>
          <a:p>
            <a:pPr marL="2057400" lvl="4" indent="-228600">
              <a:buFont typeface="+mj-lt"/>
              <a:buAutoNum type="alphaLcParenR"/>
            </a:pPr>
            <a:r>
              <a:rPr lang="en-US" sz="1200" kern="1200" dirty="0">
                <a:solidFill>
                  <a:schemeClr val="tx1"/>
                </a:solidFill>
                <a:effectLst/>
                <a:latin typeface="+mn-lt"/>
                <a:ea typeface="+mn-ea"/>
                <a:cs typeface="+mn-cs"/>
              </a:rPr>
              <a:t>Regularly monitoring the workplace to make sure regulations are being followed</a:t>
            </a:r>
          </a:p>
          <a:p>
            <a:pPr marL="2057400" lvl="4" indent="-228600">
              <a:buFont typeface="+mj-lt"/>
              <a:buAutoNum type="alphaLcParenR"/>
            </a:pPr>
            <a:r>
              <a:rPr lang="en-US" sz="1200" kern="1200" dirty="0">
                <a:solidFill>
                  <a:schemeClr val="tx1"/>
                </a:solidFill>
                <a:effectLst/>
                <a:latin typeface="+mn-lt"/>
                <a:ea typeface="+mn-ea"/>
                <a:cs typeface="+mn-cs"/>
              </a:rPr>
              <a:t>Keeping track of all information regarding work-related illnesses and injuries</a:t>
            </a:r>
          </a:p>
          <a:p>
            <a:pPr marL="1600200" lvl="3" indent="-228600">
              <a:buFont typeface="+mj-lt"/>
              <a:buAutoNum type="arabicParenR" startAt="6"/>
            </a:pPr>
            <a:r>
              <a:rPr lang="en-US" sz="1200" kern="1200" dirty="0">
                <a:solidFill>
                  <a:schemeClr val="tx1"/>
                </a:solidFill>
                <a:effectLst/>
                <a:latin typeface="+mn-lt"/>
                <a:ea typeface="+mn-ea"/>
                <a:cs typeface="+mn-cs"/>
              </a:rPr>
              <a:t>Many times, companies will go above and beyond their legal obligation to promote workplace safety and health. </a:t>
            </a:r>
          </a:p>
          <a:p>
            <a:pPr marL="1600200" lvl="3" indent="-228600">
              <a:buFont typeface="+mj-lt"/>
              <a:buAutoNum type="arabicParenR" startAt="6"/>
            </a:pPr>
            <a:r>
              <a:rPr lang="en-US" sz="1200" kern="1200" dirty="0">
                <a:solidFill>
                  <a:schemeClr val="tx1"/>
                </a:solidFill>
                <a:effectLst/>
                <a:latin typeface="+mn-lt"/>
                <a:ea typeface="+mn-ea"/>
                <a:cs typeface="+mn-cs"/>
              </a:rPr>
              <a:t>They may offer wellness and weight-management programs; on-site fitness centers; support groups focused on physical and mental health issues, such as smoking cessation; health-education programs; etc. </a:t>
            </a:r>
          </a:p>
          <a:p>
            <a:pPr marL="1600200" lvl="3" indent="-228600">
              <a:buFont typeface="+mj-lt"/>
              <a:buAutoNum type="arabicParenR" startAt="6"/>
            </a:pPr>
            <a:r>
              <a:rPr lang="en-US" sz="1200" kern="1200" dirty="0">
                <a:solidFill>
                  <a:schemeClr val="tx1"/>
                </a:solidFill>
                <a:effectLst/>
                <a:latin typeface="+mn-lt"/>
                <a:ea typeface="+mn-ea"/>
                <a:cs typeface="+mn-cs"/>
              </a:rPr>
              <a:t>HR managers are usually in charge of administering these programs.</a:t>
            </a:r>
          </a:p>
          <a:p>
            <a:pPr marL="0" indent="0">
              <a:buFontTx/>
              <a:buNone/>
            </a:pP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ON THE WEB: </a:t>
            </a:r>
            <a:r>
              <a:rPr lang="en-US" sz="1200" i="1" kern="1200" dirty="0">
                <a:solidFill>
                  <a:schemeClr val="tx1"/>
                </a:solidFill>
                <a:effectLst/>
                <a:latin typeface="+mn-lt"/>
                <a:ea typeface="+mn-ea"/>
                <a:cs typeface="+mn-cs"/>
              </a:rPr>
              <a:t>“What 3 Companies Are Doing To Keep Employees Healthy” by Lisa Evans is an interesting article about businesses that go above and beyond their compliance obligations. You can read it here: </a:t>
            </a:r>
            <a:r>
              <a:rPr lang="en-US" sz="1200" i="1" u="sng" kern="1200" dirty="0">
                <a:solidFill>
                  <a:schemeClr val="tx1"/>
                </a:solidFill>
                <a:effectLst/>
                <a:latin typeface="+mn-lt"/>
                <a:ea typeface="+mn-ea"/>
                <a:cs typeface="+mn-cs"/>
                <a:hlinkClick r:id="rId3"/>
              </a:rPr>
              <a:t>http://www.entrepreneur.com/article/226041</a:t>
            </a:r>
            <a:r>
              <a:rPr lang="en-US" sz="1200" i="1"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marL="1143000" lvl="2" indent="-228600">
              <a:buFont typeface="+mj-lt"/>
              <a:buAutoNum type="alphaLcPeriod" startAt="2"/>
            </a:pPr>
            <a:r>
              <a:rPr lang="en-US" sz="1200" kern="1200" dirty="0">
                <a:solidFill>
                  <a:schemeClr val="tx1"/>
                </a:solidFill>
                <a:effectLst/>
                <a:latin typeface="+mn-lt"/>
                <a:ea typeface="+mn-ea"/>
                <a:cs typeface="+mn-cs"/>
              </a:rPr>
              <a:t>Interviewing issues</a:t>
            </a:r>
          </a:p>
          <a:p>
            <a:pPr marL="1600200" lvl="3" indent="-228600">
              <a:buFont typeface="+mj-lt"/>
              <a:buAutoNum type="arabicParenR"/>
            </a:pPr>
            <a:r>
              <a:rPr lang="en-US" sz="1200" kern="1200" dirty="0">
                <a:solidFill>
                  <a:schemeClr val="tx1"/>
                </a:solidFill>
                <a:effectLst/>
                <a:latin typeface="+mn-lt"/>
                <a:ea typeface="+mn-ea"/>
                <a:cs typeface="+mn-cs"/>
              </a:rPr>
              <a:t>Job candidates have certain rights during the application and interview process that businesses must respect. </a:t>
            </a:r>
          </a:p>
          <a:p>
            <a:pPr marL="1600200" lvl="3" indent="-228600">
              <a:buFont typeface="+mj-lt"/>
              <a:buAutoNum type="arabicParenR"/>
            </a:pPr>
            <a:r>
              <a:rPr lang="en-US" sz="1200" kern="1200" dirty="0">
                <a:solidFill>
                  <a:schemeClr val="tx1"/>
                </a:solidFill>
                <a:effectLst/>
                <a:latin typeface="+mn-lt"/>
                <a:ea typeface="+mn-ea"/>
                <a:cs typeface="+mn-cs"/>
              </a:rPr>
              <a:t>They can’t be asked questions that pertain to their age, marital status, family plans, religious beliefs, etc. </a:t>
            </a:r>
          </a:p>
          <a:p>
            <a:pPr marL="1600200" lvl="3" indent="-228600">
              <a:buFont typeface="+mj-lt"/>
              <a:buAutoNum type="arabicParenR"/>
            </a:pPr>
            <a:r>
              <a:rPr lang="en-US" sz="1200" kern="1200" dirty="0">
                <a:solidFill>
                  <a:schemeClr val="tx1"/>
                </a:solidFill>
                <a:effectLst/>
                <a:latin typeface="+mn-lt"/>
                <a:ea typeface="+mn-ea"/>
                <a:cs typeface="+mn-cs"/>
              </a:rPr>
              <a:t>Good HR managers are knowledgeable about these issues and make sure not to violate applicants’ privacy.</a:t>
            </a:r>
          </a:p>
          <a:p>
            <a:r>
              <a:rPr lang="en-US" sz="1200" kern="1200" dirty="0">
                <a:solidFill>
                  <a:schemeClr val="tx1"/>
                </a:solidFill>
                <a:effectLst/>
                <a:latin typeface="+mn-lt"/>
                <a:ea typeface="+mn-ea"/>
                <a:cs typeface="+mn-cs"/>
              </a:rPr>
              <a:t> </a:t>
            </a:r>
            <a:endParaRPr lang="en-US" sz="1200"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#9: </a:t>
            </a:r>
            <a:r>
              <a:rPr lang="en-US" sz="1200" i="1" kern="1200" dirty="0">
                <a:solidFill>
                  <a:schemeClr val="tx1"/>
                </a:solidFill>
                <a:effectLst/>
                <a:latin typeface="+mn-lt"/>
                <a:ea typeface="+mn-ea"/>
                <a:cs typeface="+mn-cs"/>
              </a:rPr>
              <a:t>Ask students to give examples of questions that may not be asked during an interview.</a:t>
            </a:r>
          </a:p>
          <a:p>
            <a:r>
              <a:rPr lang="en-US" sz="1200" kern="1200" dirty="0">
                <a:solidFill>
                  <a:schemeClr val="tx1"/>
                </a:solidFill>
                <a:effectLst/>
                <a:latin typeface="+mn-lt"/>
                <a:ea typeface="+mn-ea"/>
                <a:cs typeface="+mn-cs"/>
              </a:rPr>
              <a:t> </a:t>
            </a:r>
          </a:p>
          <a:p>
            <a:pPr marL="1143000" lvl="2" indent="-228600">
              <a:buFont typeface="+mj-lt"/>
              <a:buAutoNum type="alphaLcPeriod" startAt="3"/>
            </a:pPr>
            <a:r>
              <a:rPr lang="en-US" sz="1200" kern="1200" dirty="0">
                <a:solidFill>
                  <a:schemeClr val="tx1"/>
                </a:solidFill>
                <a:effectLst/>
                <a:latin typeface="+mn-lt"/>
                <a:ea typeface="+mn-ea"/>
                <a:cs typeface="+mn-cs"/>
              </a:rPr>
              <a:t>Employment contracts—not every employee is under contract, but for those who are, HR managers are responsible for understanding and administering the contracts. </a:t>
            </a:r>
          </a:p>
          <a:p>
            <a:pPr marL="1143000" lvl="2" indent="-228600">
              <a:buFont typeface="+mj-lt"/>
              <a:buAutoNum type="alphaLcPeriod" startAt="3"/>
            </a:pPr>
            <a:r>
              <a:rPr lang="en-US" sz="1200" kern="1200" dirty="0">
                <a:solidFill>
                  <a:schemeClr val="tx1"/>
                </a:solidFill>
                <a:effectLst/>
                <a:latin typeface="+mn-lt"/>
                <a:ea typeface="+mn-ea"/>
                <a:cs typeface="+mn-cs"/>
              </a:rPr>
              <a:t>Other employment laws</a:t>
            </a:r>
          </a:p>
          <a:p>
            <a:pPr marL="1600200" lvl="3" indent="-228600">
              <a:buFont typeface="+mj-lt"/>
              <a:buAutoNum type="arabicParenR"/>
            </a:pPr>
            <a:r>
              <a:rPr lang="en-US" sz="1200" kern="1200" dirty="0">
                <a:solidFill>
                  <a:schemeClr val="tx1"/>
                </a:solidFill>
                <a:effectLst/>
                <a:latin typeface="+mn-lt"/>
                <a:ea typeface="+mn-ea"/>
                <a:cs typeface="+mn-cs"/>
              </a:rPr>
              <a:t>It would be impossible to list each and every law that applies to employment, but some of the main ones involve equal employment opportunities (EEO), minimum wage, and employees with disabilities. </a:t>
            </a:r>
          </a:p>
          <a:p>
            <a:pPr marL="1600200" lvl="3" indent="-228600">
              <a:buFont typeface="+mj-lt"/>
              <a:buAutoNum type="arabicParenR"/>
            </a:pPr>
            <a:r>
              <a:rPr lang="en-US" sz="1200" kern="1200" dirty="0">
                <a:solidFill>
                  <a:schemeClr val="tx1"/>
                </a:solidFill>
                <a:effectLst/>
                <a:latin typeface="+mn-lt"/>
                <a:ea typeface="+mn-ea"/>
                <a:cs typeface="+mn-cs"/>
              </a:rPr>
              <a:t>HR managers understand these laws and make sure the company follows them. </a:t>
            </a:r>
          </a:p>
          <a:p>
            <a:endParaRPr lang="en-US" dirty="0"/>
          </a:p>
        </p:txBody>
      </p:sp>
      <p:sp>
        <p:nvSpPr>
          <p:cNvPr id="4" name="Slide Number Placeholder 3"/>
          <p:cNvSpPr>
            <a:spLocks noGrp="1"/>
          </p:cNvSpPr>
          <p:nvPr>
            <p:ph type="sldNum" sz="quarter" idx="5"/>
          </p:nvPr>
        </p:nvSpPr>
        <p:spPr/>
        <p:txBody>
          <a:bodyPr/>
          <a:lstStyle/>
          <a:p>
            <a:fld id="{3FB3B49E-AB9B-4141-BA2A-6B23943F58F2}" type="slidenum">
              <a:rPr lang="en-US" smtClean="0"/>
              <a:t>8</a:t>
            </a:fld>
            <a:endParaRPr lang="en-US"/>
          </a:p>
        </p:txBody>
      </p:sp>
    </p:spTree>
    <p:extLst>
      <p:ext uri="{BB962C8B-B14F-4D97-AF65-F5344CB8AC3E}">
        <p14:creationId xmlns:p14="http://schemas.microsoft.com/office/powerpoint/2010/main" val="2736389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lphaUcPeriod" startAt="5"/>
            </a:pPr>
            <a:r>
              <a:rPr lang="en-US" sz="1200" kern="1200" dirty="0">
                <a:solidFill>
                  <a:schemeClr val="tx1"/>
                </a:solidFill>
                <a:effectLst/>
                <a:latin typeface="+mn-lt"/>
                <a:ea typeface="+mn-ea"/>
                <a:cs typeface="+mn-cs"/>
              </a:rPr>
              <a:t>Employee relations</a:t>
            </a:r>
          </a:p>
          <a:p>
            <a:pPr marL="685800" lvl="1" indent="-228600">
              <a:buFont typeface="+mj-lt"/>
              <a:buAutoNum type="arabicPeriod"/>
            </a:pPr>
            <a:r>
              <a:rPr lang="en-US" sz="1200" kern="1200" dirty="0">
                <a:solidFill>
                  <a:schemeClr val="tx1"/>
                </a:solidFill>
                <a:effectLst/>
                <a:latin typeface="+mn-lt"/>
                <a:ea typeface="+mn-ea"/>
                <a:cs typeface="+mn-cs"/>
              </a:rPr>
              <a:t>For a company to be successful, employees must establish good working relationships—both with each other and with managers and supervisors. </a:t>
            </a:r>
          </a:p>
          <a:p>
            <a:pPr marL="685800" lvl="1" indent="-228600">
              <a:buFont typeface="+mj-lt"/>
              <a:buAutoNum type="arabicPeriod"/>
            </a:pPr>
            <a:r>
              <a:rPr lang="en-US" sz="1200" kern="1200" dirty="0">
                <a:solidFill>
                  <a:schemeClr val="tx1"/>
                </a:solidFill>
                <a:effectLst/>
                <a:latin typeface="+mn-lt"/>
                <a:ea typeface="+mn-ea"/>
                <a:cs typeface="+mn-cs"/>
              </a:rPr>
              <a:t>Human resources management is responsible for making sure employee relationships remain positive and productive. </a:t>
            </a:r>
          </a:p>
          <a:p>
            <a:pPr marL="1143000" lvl="2" indent="-228600">
              <a:buFont typeface="+mj-lt"/>
              <a:buAutoNum type="alphaLcPeriod"/>
            </a:pPr>
            <a:r>
              <a:rPr lang="en-US" sz="1200" kern="1200" dirty="0">
                <a:solidFill>
                  <a:schemeClr val="tx1"/>
                </a:solidFill>
                <a:effectLst/>
                <a:latin typeface="+mn-lt"/>
                <a:ea typeface="+mn-ea"/>
                <a:cs typeface="+mn-cs"/>
              </a:rPr>
              <a:t>One way of doing this is by handling complaints and mediating conflicts. </a:t>
            </a:r>
          </a:p>
          <a:p>
            <a:pPr marL="1143000" lvl="2" indent="-228600">
              <a:buFont typeface="+mj-lt"/>
              <a:buAutoNum type="alphaLcPeriod"/>
            </a:pPr>
            <a:r>
              <a:rPr lang="en-US" sz="1200" kern="1200" dirty="0">
                <a:solidFill>
                  <a:schemeClr val="tx1"/>
                </a:solidFill>
                <a:effectLst/>
                <a:latin typeface="+mn-lt"/>
                <a:ea typeface="+mn-ea"/>
                <a:cs typeface="+mn-cs"/>
              </a:rPr>
              <a:t>Sometimes, disputes arise between coworkers or between an employee and a manager.</a:t>
            </a:r>
          </a:p>
          <a:p>
            <a:pPr marL="1143000" lvl="2" indent="-228600">
              <a:buFont typeface="+mj-lt"/>
              <a:buAutoNum type="alphaLcPeriod"/>
            </a:pPr>
            <a:r>
              <a:rPr lang="en-US" sz="1200" kern="1200" dirty="0">
                <a:solidFill>
                  <a:schemeClr val="tx1"/>
                </a:solidFill>
                <a:effectLst/>
                <a:latin typeface="+mn-lt"/>
                <a:ea typeface="+mn-ea"/>
                <a:cs typeface="+mn-cs"/>
              </a:rPr>
              <a:t>When this happens, an HR representative can act as a mediator to resolve the conflict in a way that satisfies both parties.</a:t>
            </a:r>
          </a:p>
          <a:p>
            <a:pPr marL="1143000" lvl="2" indent="-228600">
              <a:buFont typeface="+mj-lt"/>
              <a:buAutoNum type="alphaLcPeriod"/>
            </a:pPr>
            <a:r>
              <a:rPr lang="en-US" sz="1200" kern="1200" dirty="0">
                <a:solidFill>
                  <a:schemeClr val="tx1"/>
                </a:solidFill>
                <a:effectLst/>
                <a:latin typeface="+mn-lt"/>
                <a:ea typeface="+mn-ea"/>
                <a:cs typeface="+mn-cs"/>
              </a:rPr>
              <a:t>HR representatives also listen to employee grievances, keep records of them, and work to find appropriate solutions. </a:t>
            </a:r>
          </a:p>
          <a:p>
            <a:pPr marL="685800" lvl="1" indent="-228600">
              <a:buFont typeface="+mj-lt"/>
              <a:buAutoNum type="arabicPeriod"/>
            </a:pPr>
            <a:r>
              <a:rPr lang="en-US" sz="1200" kern="1200" dirty="0">
                <a:solidFill>
                  <a:schemeClr val="tx1"/>
                </a:solidFill>
                <a:effectLst/>
                <a:latin typeface="+mn-lt"/>
                <a:ea typeface="+mn-ea"/>
                <a:cs typeface="+mn-cs"/>
              </a:rPr>
              <a:t>Maintaining good employee relations may also involve certain assistance programs. </a:t>
            </a:r>
          </a:p>
          <a:p>
            <a:pPr marL="1143000" lvl="2" indent="-228600">
              <a:buFont typeface="+mj-lt"/>
              <a:buAutoNum type="alphaLcPeriod"/>
            </a:pPr>
            <a:r>
              <a:rPr lang="en-US" sz="1200" kern="1200" dirty="0">
                <a:solidFill>
                  <a:schemeClr val="tx1"/>
                </a:solidFill>
                <a:effectLst/>
                <a:latin typeface="+mn-lt"/>
                <a:ea typeface="+mn-ea"/>
                <a:cs typeface="+mn-cs"/>
              </a:rPr>
              <a:t>This could include helping with short-term housing needs for new or transferring employees, organizing carpools, or assisting employees with career and educational planning and decisions. </a:t>
            </a:r>
          </a:p>
          <a:p>
            <a:pPr marL="1143000" lvl="2" indent="-228600">
              <a:buFont typeface="+mj-lt"/>
              <a:buAutoNum type="alphaLcPeriod"/>
            </a:pPr>
            <a:r>
              <a:rPr lang="en-US" sz="1200" kern="1200" dirty="0">
                <a:solidFill>
                  <a:schemeClr val="tx1"/>
                </a:solidFill>
                <a:effectLst/>
                <a:latin typeface="+mn-lt"/>
                <a:ea typeface="+mn-ea"/>
                <a:cs typeface="+mn-cs"/>
              </a:rPr>
              <a:t>Employee-assistance programs vary widely from company to company. </a:t>
            </a:r>
          </a:p>
          <a:p>
            <a:pPr marL="0" indent="0">
              <a:buFontTx/>
              <a:buNone/>
            </a:pP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#10: </a:t>
            </a:r>
            <a:r>
              <a:rPr lang="en-US" sz="1200" i="1" kern="1200" dirty="0">
                <a:solidFill>
                  <a:schemeClr val="tx1"/>
                </a:solidFill>
                <a:effectLst/>
                <a:latin typeface="+mn-lt"/>
                <a:ea typeface="+mn-ea"/>
                <a:cs typeface="+mn-cs"/>
              </a:rPr>
              <a:t>Ask students to give more examples of employee-assistance programs.</a:t>
            </a:r>
          </a:p>
          <a:p>
            <a:endParaRPr lang="en-US" sz="1200" kern="1200" dirty="0">
              <a:solidFill>
                <a:schemeClr val="tx1"/>
              </a:solidFill>
              <a:effectLst/>
              <a:latin typeface="+mn-lt"/>
              <a:ea typeface="+mn-ea"/>
              <a:cs typeface="+mn-cs"/>
            </a:endParaRPr>
          </a:p>
          <a:p>
            <a:pPr marL="685800" lvl="1" indent="-228600">
              <a:buFont typeface="+mj-lt"/>
              <a:buAutoNum type="arabicPeriod" startAt="4"/>
            </a:pPr>
            <a:r>
              <a:rPr lang="en-US" sz="1200" kern="1200" dirty="0">
                <a:solidFill>
                  <a:schemeClr val="tx1"/>
                </a:solidFill>
                <a:effectLst/>
                <a:latin typeface="+mn-lt"/>
                <a:ea typeface="+mn-ea"/>
                <a:cs typeface="+mn-cs"/>
              </a:rPr>
              <a:t>Human resources management is also involved in labor-union relations at companies where unions are present. </a:t>
            </a:r>
          </a:p>
          <a:p>
            <a:pPr marL="1143000" lvl="2" indent="-228600">
              <a:buFont typeface="+mj-lt"/>
              <a:buAutoNum type="alphaLcPeriod"/>
            </a:pPr>
            <a:r>
              <a:rPr lang="en-US" sz="1200" kern="1200" dirty="0">
                <a:solidFill>
                  <a:schemeClr val="tx1"/>
                </a:solidFill>
                <a:effectLst/>
                <a:latin typeface="+mn-lt"/>
                <a:ea typeface="+mn-ea"/>
                <a:cs typeface="+mn-cs"/>
              </a:rPr>
              <a:t>HR managers may help negotiate labor contracts and deal with any related issues or problems. </a:t>
            </a:r>
          </a:p>
          <a:p>
            <a:pPr marL="1143000" lvl="2" indent="-228600">
              <a:buFont typeface="+mj-lt"/>
              <a:buAutoNum type="alphaLcPeriod"/>
            </a:pPr>
            <a:r>
              <a:rPr lang="en-US" sz="1200" kern="1200" dirty="0">
                <a:solidFill>
                  <a:schemeClr val="tx1"/>
                </a:solidFill>
                <a:effectLst/>
                <a:latin typeface="+mn-lt"/>
                <a:ea typeface="+mn-ea"/>
                <a:cs typeface="+mn-cs"/>
              </a:rPr>
              <a:t>In companies without labor unions, HR management functions similarly but in a less formalized way.</a:t>
            </a:r>
            <a:r>
              <a:rPr lang="en-US" dirty="0">
                <a:effectLst/>
              </a:rPr>
              <a:t> </a:t>
            </a:r>
            <a:endParaRPr lang="en-US" dirty="0"/>
          </a:p>
        </p:txBody>
      </p:sp>
      <p:sp>
        <p:nvSpPr>
          <p:cNvPr id="4" name="Slide Number Placeholder 3"/>
          <p:cNvSpPr>
            <a:spLocks noGrp="1"/>
          </p:cNvSpPr>
          <p:nvPr>
            <p:ph type="sldNum" sz="quarter" idx="5"/>
          </p:nvPr>
        </p:nvSpPr>
        <p:spPr/>
        <p:txBody>
          <a:bodyPr/>
          <a:lstStyle/>
          <a:p>
            <a:fld id="{3FB3B49E-AB9B-4141-BA2A-6B23943F58F2}" type="slidenum">
              <a:rPr lang="en-US" smtClean="0"/>
              <a:t>9</a:t>
            </a:fld>
            <a:endParaRPr lang="en-US"/>
          </a:p>
        </p:txBody>
      </p:sp>
    </p:spTree>
    <p:extLst>
      <p:ext uri="{BB962C8B-B14F-4D97-AF65-F5344CB8AC3E}">
        <p14:creationId xmlns:p14="http://schemas.microsoft.com/office/powerpoint/2010/main" val="975016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All human resources make an impact on a business—whether that impact is positive or negative.</a:t>
            </a:r>
          </a:p>
          <a:p>
            <a:endParaRPr lang="en-US" sz="1200" b="1"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A good employee in a certain job position can boost a company’s productivity, help create profit, and contribute to a pleasant working environment. </a:t>
            </a:r>
          </a:p>
          <a:p>
            <a:pPr marL="228600" indent="-228600">
              <a:buFont typeface="+mj-lt"/>
              <a:buAutoNum type="alphaUcPeriod"/>
            </a:pPr>
            <a:r>
              <a:rPr lang="en-US" sz="1200" kern="1200" dirty="0">
                <a:solidFill>
                  <a:schemeClr val="tx1"/>
                </a:solidFill>
                <a:effectLst/>
                <a:latin typeface="+mn-lt"/>
                <a:ea typeface="+mn-ea"/>
                <a:cs typeface="+mn-cs"/>
              </a:rPr>
              <a:t>The wrong employee in that same position may not only cause a company to miss out on these benefits but can also create negative results in their place. </a:t>
            </a:r>
          </a:p>
          <a:p>
            <a:pPr marL="228600" indent="-228600">
              <a:buFont typeface="+mj-lt"/>
              <a:buAutoNum type="alphaUcPeriod"/>
            </a:pPr>
            <a:r>
              <a:rPr lang="en-US" sz="1200" kern="1200" dirty="0">
                <a:solidFill>
                  <a:schemeClr val="tx1"/>
                </a:solidFill>
                <a:effectLst/>
                <a:latin typeface="+mn-lt"/>
                <a:ea typeface="+mn-ea"/>
                <a:cs typeface="+mn-cs"/>
              </a:rPr>
              <a:t>HR management exists to make sure that every employee in the company is:</a:t>
            </a:r>
          </a:p>
          <a:p>
            <a:pPr marL="685800" lvl="1" indent="-228600">
              <a:buFont typeface="+mj-lt"/>
              <a:buAutoNum type="arabicPeriod"/>
            </a:pPr>
            <a:r>
              <a:rPr lang="en-US" sz="1200" kern="1200" dirty="0">
                <a:solidFill>
                  <a:schemeClr val="tx1"/>
                </a:solidFill>
                <a:effectLst/>
                <a:latin typeface="+mn-lt"/>
                <a:ea typeface="+mn-ea"/>
                <a:cs typeface="+mn-cs"/>
              </a:rPr>
              <a:t>Available</a:t>
            </a:r>
          </a:p>
          <a:p>
            <a:pPr marL="685800" lvl="1" indent="-228600">
              <a:buFont typeface="+mj-lt"/>
              <a:buAutoNum type="arabicPeriod"/>
            </a:pPr>
            <a:r>
              <a:rPr lang="en-US" sz="1200" kern="1200" dirty="0">
                <a:solidFill>
                  <a:schemeClr val="tx1"/>
                </a:solidFill>
                <a:effectLst/>
                <a:latin typeface="+mn-lt"/>
                <a:ea typeface="+mn-ea"/>
                <a:cs typeface="+mn-cs"/>
              </a:rPr>
              <a:t>Knowledgeable</a:t>
            </a:r>
          </a:p>
          <a:p>
            <a:pPr marL="685800" lvl="1" indent="-228600">
              <a:buFont typeface="+mj-lt"/>
              <a:buAutoNum type="arabicPeriod"/>
            </a:pPr>
            <a:r>
              <a:rPr lang="en-US" sz="1200" kern="1200" dirty="0">
                <a:solidFill>
                  <a:schemeClr val="tx1"/>
                </a:solidFill>
                <a:effectLst/>
                <a:latin typeface="+mn-lt"/>
                <a:ea typeface="+mn-ea"/>
                <a:cs typeface="+mn-cs"/>
              </a:rPr>
              <a:t>Productive</a:t>
            </a:r>
          </a:p>
          <a:p>
            <a:pPr marL="685800" lvl="1" indent="-228600">
              <a:buFont typeface="+mj-lt"/>
              <a:buAutoNum type="arabicPeriod"/>
            </a:pPr>
            <a:r>
              <a:rPr lang="en-US" sz="1200" kern="1200" dirty="0">
                <a:solidFill>
                  <a:schemeClr val="tx1"/>
                </a:solidFill>
                <a:effectLst/>
                <a:latin typeface="+mn-lt"/>
                <a:ea typeface="+mn-ea"/>
                <a:cs typeface="+mn-cs"/>
              </a:rPr>
              <a:t>Satisfied</a:t>
            </a:r>
          </a:p>
          <a:p>
            <a:pPr marL="0" indent="0">
              <a:buFontTx/>
              <a:buNone/>
            </a:pPr>
            <a:endParaRPr lang="en-US" sz="1200"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ON THE WEB: </a:t>
            </a:r>
            <a:r>
              <a:rPr lang="en-US" sz="1200" i="1" kern="1200" dirty="0">
                <a:solidFill>
                  <a:schemeClr val="tx1"/>
                </a:solidFill>
                <a:effectLst/>
                <a:latin typeface="+mn-lt"/>
                <a:ea typeface="+mn-ea"/>
                <a:cs typeface="+mn-cs"/>
              </a:rPr>
              <a:t>This article from Susan M. Heathfield explains the importance of human resources management: </a:t>
            </a:r>
            <a:r>
              <a:rPr lang="en-US" sz="1200" i="1" u="sng" kern="1200" dirty="0">
                <a:solidFill>
                  <a:schemeClr val="tx1"/>
                </a:solidFill>
                <a:effectLst/>
                <a:latin typeface="+mn-lt"/>
                <a:ea typeface="+mn-ea"/>
                <a:cs typeface="+mn-cs"/>
                <a:hlinkClick r:id="rId3"/>
              </a:rPr>
              <a:t>https://www.thebalancecareers.com/what-is-the-importance-of-human-resources-management-1917588</a:t>
            </a:r>
            <a:r>
              <a:rPr lang="en-US" sz="1200" i="1" kern="1200" dirty="0">
                <a:solidFill>
                  <a:schemeClr val="tx1"/>
                </a:solidFill>
                <a:effectLst/>
                <a:latin typeface="+mn-lt"/>
                <a:ea typeface="+mn-ea"/>
                <a:cs typeface="+mn-cs"/>
              </a:rPr>
              <a:t>.</a:t>
            </a:r>
            <a:r>
              <a:rPr lang="en-US" i="1" dirty="0">
                <a:effectLst/>
              </a:rPr>
              <a:t> </a:t>
            </a:r>
            <a:endParaRPr lang="en-US" i="1" dirty="0"/>
          </a:p>
        </p:txBody>
      </p:sp>
      <p:sp>
        <p:nvSpPr>
          <p:cNvPr id="4" name="Slide Number Placeholder 3"/>
          <p:cNvSpPr>
            <a:spLocks noGrp="1"/>
          </p:cNvSpPr>
          <p:nvPr>
            <p:ph type="sldNum" sz="quarter" idx="5"/>
          </p:nvPr>
        </p:nvSpPr>
        <p:spPr/>
        <p:txBody>
          <a:bodyPr/>
          <a:lstStyle/>
          <a:p>
            <a:fld id="{3FB3B49E-AB9B-4141-BA2A-6B23943F58F2}" type="slidenum">
              <a:rPr lang="en-US" smtClean="0"/>
              <a:t>10</a:t>
            </a:fld>
            <a:endParaRPr lang="en-US"/>
          </a:p>
        </p:txBody>
      </p:sp>
    </p:spTree>
    <p:extLst>
      <p:ext uri="{BB962C8B-B14F-4D97-AF65-F5344CB8AC3E}">
        <p14:creationId xmlns:p14="http://schemas.microsoft.com/office/powerpoint/2010/main" val="3931709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214EA-DC25-3E48-BF58-620C3742D0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F3D6E6-E08D-1248-83EE-DE12F9382E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8C5003-0775-0F42-B45B-EFD6EB4CEE55}"/>
              </a:ext>
            </a:extLst>
          </p:cNvPr>
          <p:cNvSpPr>
            <a:spLocks noGrp="1"/>
          </p:cNvSpPr>
          <p:nvPr>
            <p:ph type="dt" sz="half" idx="10"/>
          </p:nvPr>
        </p:nvSpPr>
        <p:spPr/>
        <p:txBody>
          <a:bodyPr/>
          <a:lstStyle/>
          <a:p>
            <a:fld id="{CE6DBCD9-7741-B647-B865-A4AF328483D1}" type="datetimeFigureOut">
              <a:rPr lang="en-US" smtClean="0"/>
              <a:t>1/12/2022</a:t>
            </a:fld>
            <a:endParaRPr lang="en-US"/>
          </a:p>
        </p:txBody>
      </p:sp>
      <p:sp>
        <p:nvSpPr>
          <p:cNvPr id="5" name="Footer Placeholder 4">
            <a:extLst>
              <a:ext uri="{FF2B5EF4-FFF2-40B4-BE49-F238E27FC236}">
                <a16:creationId xmlns:a16="http://schemas.microsoft.com/office/drawing/2014/main" id="{45503067-97CF-2F4E-A36E-1FE8953C4C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ED521-07B5-9945-9BA6-B9FB2052D33F}"/>
              </a:ext>
            </a:extLst>
          </p:cNvPr>
          <p:cNvSpPr>
            <a:spLocks noGrp="1"/>
          </p:cNvSpPr>
          <p:nvPr>
            <p:ph type="sldNum" sz="quarter" idx="12"/>
          </p:nvPr>
        </p:nvSpPr>
        <p:spPr/>
        <p:txBody>
          <a:bodyPr/>
          <a:lstStyle/>
          <a:p>
            <a:fld id="{E87042FE-EC49-AE45-9943-B8BAE569F93E}" type="slidenum">
              <a:rPr lang="en-US" smtClean="0"/>
              <a:t>‹#›</a:t>
            </a:fld>
            <a:endParaRPr lang="en-US"/>
          </a:p>
        </p:txBody>
      </p:sp>
    </p:spTree>
    <p:extLst>
      <p:ext uri="{BB962C8B-B14F-4D97-AF65-F5344CB8AC3E}">
        <p14:creationId xmlns:p14="http://schemas.microsoft.com/office/powerpoint/2010/main" val="3229022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3B28C-687B-9B44-9142-849D390626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D60BB9-8A0D-BA4D-95CA-EFD69635423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A6795C-CA4A-634C-9FE3-7DDBBC49E53B}"/>
              </a:ext>
            </a:extLst>
          </p:cNvPr>
          <p:cNvSpPr>
            <a:spLocks noGrp="1"/>
          </p:cNvSpPr>
          <p:nvPr>
            <p:ph type="dt" sz="half" idx="10"/>
          </p:nvPr>
        </p:nvSpPr>
        <p:spPr/>
        <p:txBody>
          <a:bodyPr/>
          <a:lstStyle/>
          <a:p>
            <a:fld id="{CE6DBCD9-7741-B647-B865-A4AF328483D1}" type="datetimeFigureOut">
              <a:rPr lang="en-US" smtClean="0"/>
              <a:t>1/12/2022</a:t>
            </a:fld>
            <a:endParaRPr lang="en-US"/>
          </a:p>
        </p:txBody>
      </p:sp>
      <p:sp>
        <p:nvSpPr>
          <p:cNvPr id="5" name="Footer Placeholder 4">
            <a:extLst>
              <a:ext uri="{FF2B5EF4-FFF2-40B4-BE49-F238E27FC236}">
                <a16:creationId xmlns:a16="http://schemas.microsoft.com/office/drawing/2014/main" id="{85A4140B-6712-2941-9E0E-2223F5FD7B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4EA179-0F1D-F544-AD03-BD535EE64C9D}"/>
              </a:ext>
            </a:extLst>
          </p:cNvPr>
          <p:cNvSpPr>
            <a:spLocks noGrp="1"/>
          </p:cNvSpPr>
          <p:nvPr>
            <p:ph type="sldNum" sz="quarter" idx="12"/>
          </p:nvPr>
        </p:nvSpPr>
        <p:spPr/>
        <p:txBody>
          <a:bodyPr/>
          <a:lstStyle/>
          <a:p>
            <a:fld id="{E87042FE-EC49-AE45-9943-B8BAE569F93E}" type="slidenum">
              <a:rPr lang="en-US" smtClean="0"/>
              <a:t>‹#›</a:t>
            </a:fld>
            <a:endParaRPr lang="en-US"/>
          </a:p>
        </p:txBody>
      </p:sp>
    </p:spTree>
    <p:extLst>
      <p:ext uri="{BB962C8B-B14F-4D97-AF65-F5344CB8AC3E}">
        <p14:creationId xmlns:p14="http://schemas.microsoft.com/office/powerpoint/2010/main" val="3217965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83691A-729C-8E40-BA35-A105159B98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580DFF-D168-D845-A2A7-D0362450A69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70575F-CFC0-F14E-9D3E-5D02A606B52B}"/>
              </a:ext>
            </a:extLst>
          </p:cNvPr>
          <p:cNvSpPr>
            <a:spLocks noGrp="1"/>
          </p:cNvSpPr>
          <p:nvPr>
            <p:ph type="dt" sz="half" idx="10"/>
          </p:nvPr>
        </p:nvSpPr>
        <p:spPr/>
        <p:txBody>
          <a:bodyPr/>
          <a:lstStyle/>
          <a:p>
            <a:fld id="{CE6DBCD9-7741-B647-B865-A4AF328483D1}" type="datetimeFigureOut">
              <a:rPr lang="en-US" smtClean="0"/>
              <a:t>1/12/2022</a:t>
            </a:fld>
            <a:endParaRPr lang="en-US"/>
          </a:p>
        </p:txBody>
      </p:sp>
      <p:sp>
        <p:nvSpPr>
          <p:cNvPr id="5" name="Footer Placeholder 4">
            <a:extLst>
              <a:ext uri="{FF2B5EF4-FFF2-40B4-BE49-F238E27FC236}">
                <a16:creationId xmlns:a16="http://schemas.microsoft.com/office/drawing/2014/main" id="{04739F40-DAEA-4646-AE35-0544EA5A3F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6A0E1A-D020-1F45-8FD6-EEB8C4FD58A2}"/>
              </a:ext>
            </a:extLst>
          </p:cNvPr>
          <p:cNvSpPr>
            <a:spLocks noGrp="1"/>
          </p:cNvSpPr>
          <p:nvPr>
            <p:ph type="sldNum" sz="quarter" idx="12"/>
          </p:nvPr>
        </p:nvSpPr>
        <p:spPr/>
        <p:txBody>
          <a:bodyPr/>
          <a:lstStyle/>
          <a:p>
            <a:fld id="{E87042FE-EC49-AE45-9943-B8BAE569F93E}" type="slidenum">
              <a:rPr lang="en-US" smtClean="0"/>
              <a:t>‹#›</a:t>
            </a:fld>
            <a:endParaRPr lang="en-US"/>
          </a:p>
        </p:txBody>
      </p:sp>
    </p:spTree>
    <p:extLst>
      <p:ext uri="{BB962C8B-B14F-4D97-AF65-F5344CB8AC3E}">
        <p14:creationId xmlns:p14="http://schemas.microsoft.com/office/powerpoint/2010/main" val="679706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4932C-AD5B-2E42-BB63-592285731C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2DEF30-7C96-A94A-84B8-ED515715CDD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750526-F4AC-B948-9C0A-5095A0F82B18}"/>
              </a:ext>
            </a:extLst>
          </p:cNvPr>
          <p:cNvSpPr>
            <a:spLocks noGrp="1"/>
          </p:cNvSpPr>
          <p:nvPr>
            <p:ph type="dt" sz="half" idx="10"/>
          </p:nvPr>
        </p:nvSpPr>
        <p:spPr/>
        <p:txBody>
          <a:bodyPr/>
          <a:lstStyle/>
          <a:p>
            <a:fld id="{CE6DBCD9-7741-B647-B865-A4AF328483D1}" type="datetimeFigureOut">
              <a:rPr lang="en-US" smtClean="0"/>
              <a:t>1/12/2022</a:t>
            </a:fld>
            <a:endParaRPr lang="en-US"/>
          </a:p>
        </p:txBody>
      </p:sp>
      <p:sp>
        <p:nvSpPr>
          <p:cNvPr id="5" name="Footer Placeholder 4">
            <a:extLst>
              <a:ext uri="{FF2B5EF4-FFF2-40B4-BE49-F238E27FC236}">
                <a16:creationId xmlns:a16="http://schemas.microsoft.com/office/drawing/2014/main" id="{32818227-789A-2842-B717-16FAFD3A53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BD2342-0B9D-4440-9AC9-F060EB5FBD5E}"/>
              </a:ext>
            </a:extLst>
          </p:cNvPr>
          <p:cNvSpPr>
            <a:spLocks noGrp="1"/>
          </p:cNvSpPr>
          <p:nvPr>
            <p:ph type="sldNum" sz="quarter" idx="12"/>
          </p:nvPr>
        </p:nvSpPr>
        <p:spPr/>
        <p:txBody>
          <a:bodyPr/>
          <a:lstStyle/>
          <a:p>
            <a:fld id="{E87042FE-EC49-AE45-9943-B8BAE569F93E}" type="slidenum">
              <a:rPr lang="en-US" smtClean="0"/>
              <a:t>‹#›</a:t>
            </a:fld>
            <a:endParaRPr lang="en-US"/>
          </a:p>
        </p:txBody>
      </p:sp>
    </p:spTree>
    <p:extLst>
      <p:ext uri="{BB962C8B-B14F-4D97-AF65-F5344CB8AC3E}">
        <p14:creationId xmlns:p14="http://schemas.microsoft.com/office/powerpoint/2010/main" val="3929618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CF20C-9C65-B24C-BDAE-4C29EF3B10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CF7C4D-9189-3E4E-BEC3-A76E3A89A6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DB22418-F73F-3C41-9634-72F8C7C3A57A}"/>
              </a:ext>
            </a:extLst>
          </p:cNvPr>
          <p:cNvSpPr>
            <a:spLocks noGrp="1"/>
          </p:cNvSpPr>
          <p:nvPr>
            <p:ph type="dt" sz="half" idx="10"/>
          </p:nvPr>
        </p:nvSpPr>
        <p:spPr/>
        <p:txBody>
          <a:bodyPr/>
          <a:lstStyle/>
          <a:p>
            <a:fld id="{CE6DBCD9-7741-B647-B865-A4AF328483D1}" type="datetimeFigureOut">
              <a:rPr lang="en-US" smtClean="0"/>
              <a:t>1/12/2022</a:t>
            </a:fld>
            <a:endParaRPr lang="en-US"/>
          </a:p>
        </p:txBody>
      </p:sp>
      <p:sp>
        <p:nvSpPr>
          <p:cNvPr id="5" name="Footer Placeholder 4">
            <a:extLst>
              <a:ext uri="{FF2B5EF4-FFF2-40B4-BE49-F238E27FC236}">
                <a16:creationId xmlns:a16="http://schemas.microsoft.com/office/drawing/2014/main" id="{BE7D8F21-6448-8D46-B7A6-C81890B0D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5100F2-3649-5C43-9FD6-D15DCDF2F1A0}"/>
              </a:ext>
            </a:extLst>
          </p:cNvPr>
          <p:cNvSpPr>
            <a:spLocks noGrp="1"/>
          </p:cNvSpPr>
          <p:nvPr>
            <p:ph type="sldNum" sz="quarter" idx="12"/>
          </p:nvPr>
        </p:nvSpPr>
        <p:spPr/>
        <p:txBody>
          <a:bodyPr/>
          <a:lstStyle/>
          <a:p>
            <a:fld id="{E87042FE-EC49-AE45-9943-B8BAE569F93E}" type="slidenum">
              <a:rPr lang="en-US" smtClean="0"/>
              <a:t>‹#›</a:t>
            </a:fld>
            <a:endParaRPr lang="en-US"/>
          </a:p>
        </p:txBody>
      </p:sp>
    </p:spTree>
    <p:extLst>
      <p:ext uri="{BB962C8B-B14F-4D97-AF65-F5344CB8AC3E}">
        <p14:creationId xmlns:p14="http://schemas.microsoft.com/office/powerpoint/2010/main" val="1821018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3CB3E-2CAE-D74D-9A9B-3AEC5CB2DF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2D471E-970B-254F-A755-0C7CD0338A8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479019-3419-D947-B776-34BC8D51805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8128E5-D89F-BA43-B6ED-7A185D94116E}"/>
              </a:ext>
            </a:extLst>
          </p:cNvPr>
          <p:cNvSpPr>
            <a:spLocks noGrp="1"/>
          </p:cNvSpPr>
          <p:nvPr>
            <p:ph type="dt" sz="half" idx="10"/>
          </p:nvPr>
        </p:nvSpPr>
        <p:spPr/>
        <p:txBody>
          <a:bodyPr/>
          <a:lstStyle/>
          <a:p>
            <a:fld id="{CE6DBCD9-7741-B647-B865-A4AF328483D1}" type="datetimeFigureOut">
              <a:rPr lang="en-US" smtClean="0"/>
              <a:t>1/12/2022</a:t>
            </a:fld>
            <a:endParaRPr lang="en-US"/>
          </a:p>
        </p:txBody>
      </p:sp>
      <p:sp>
        <p:nvSpPr>
          <p:cNvPr id="6" name="Footer Placeholder 5">
            <a:extLst>
              <a:ext uri="{FF2B5EF4-FFF2-40B4-BE49-F238E27FC236}">
                <a16:creationId xmlns:a16="http://schemas.microsoft.com/office/drawing/2014/main" id="{028F7EF1-C40B-274A-BE3B-4A7E8A966D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82B90C-FBF9-1A45-A9F8-783539B3B1B8}"/>
              </a:ext>
            </a:extLst>
          </p:cNvPr>
          <p:cNvSpPr>
            <a:spLocks noGrp="1"/>
          </p:cNvSpPr>
          <p:nvPr>
            <p:ph type="sldNum" sz="quarter" idx="12"/>
          </p:nvPr>
        </p:nvSpPr>
        <p:spPr/>
        <p:txBody>
          <a:bodyPr/>
          <a:lstStyle/>
          <a:p>
            <a:fld id="{E87042FE-EC49-AE45-9943-B8BAE569F93E}" type="slidenum">
              <a:rPr lang="en-US" smtClean="0"/>
              <a:t>‹#›</a:t>
            </a:fld>
            <a:endParaRPr lang="en-US"/>
          </a:p>
        </p:txBody>
      </p:sp>
    </p:spTree>
    <p:extLst>
      <p:ext uri="{BB962C8B-B14F-4D97-AF65-F5344CB8AC3E}">
        <p14:creationId xmlns:p14="http://schemas.microsoft.com/office/powerpoint/2010/main" val="86597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291A4-ED23-7243-A2F9-10DB81D08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8D60E3-93C2-C847-9F29-97D93F6C5B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2039F9-C740-E94F-8BB4-6756B87174C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87EE11-EBE5-9B49-A655-256616C934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78C15F8-D554-B14C-B3EC-DDC8AACCDEB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8D516D-3A1F-EE40-BB1B-E6252AEC3089}"/>
              </a:ext>
            </a:extLst>
          </p:cNvPr>
          <p:cNvSpPr>
            <a:spLocks noGrp="1"/>
          </p:cNvSpPr>
          <p:nvPr>
            <p:ph type="dt" sz="half" idx="10"/>
          </p:nvPr>
        </p:nvSpPr>
        <p:spPr/>
        <p:txBody>
          <a:bodyPr/>
          <a:lstStyle/>
          <a:p>
            <a:fld id="{CE6DBCD9-7741-B647-B865-A4AF328483D1}" type="datetimeFigureOut">
              <a:rPr lang="en-US" smtClean="0"/>
              <a:t>1/12/2022</a:t>
            </a:fld>
            <a:endParaRPr lang="en-US"/>
          </a:p>
        </p:txBody>
      </p:sp>
      <p:sp>
        <p:nvSpPr>
          <p:cNvPr id="8" name="Footer Placeholder 7">
            <a:extLst>
              <a:ext uri="{FF2B5EF4-FFF2-40B4-BE49-F238E27FC236}">
                <a16:creationId xmlns:a16="http://schemas.microsoft.com/office/drawing/2014/main" id="{C1E56C6A-1F11-6244-960B-0DE0DB9540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7669B3-541F-544A-AF45-7B66E4609B27}"/>
              </a:ext>
            </a:extLst>
          </p:cNvPr>
          <p:cNvSpPr>
            <a:spLocks noGrp="1"/>
          </p:cNvSpPr>
          <p:nvPr>
            <p:ph type="sldNum" sz="quarter" idx="12"/>
          </p:nvPr>
        </p:nvSpPr>
        <p:spPr/>
        <p:txBody>
          <a:bodyPr/>
          <a:lstStyle/>
          <a:p>
            <a:fld id="{E87042FE-EC49-AE45-9943-B8BAE569F93E}" type="slidenum">
              <a:rPr lang="en-US" smtClean="0"/>
              <a:t>‹#›</a:t>
            </a:fld>
            <a:endParaRPr lang="en-US"/>
          </a:p>
        </p:txBody>
      </p:sp>
    </p:spTree>
    <p:extLst>
      <p:ext uri="{BB962C8B-B14F-4D97-AF65-F5344CB8AC3E}">
        <p14:creationId xmlns:p14="http://schemas.microsoft.com/office/powerpoint/2010/main" val="276798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9FF9-445A-5449-85F3-6878AEA6AE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4C6261-B23B-0344-AD18-DBA62D2AED9A}"/>
              </a:ext>
            </a:extLst>
          </p:cNvPr>
          <p:cNvSpPr>
            <a:spLocks noGrp="1"/>
          </p:cNvSpPr>
          <p:nvPr>
            <p:ph type="dt" sz="half" idx="10"/>
          </p:nvPr>
        </p:nvSpPr>
        <p:spPr/>
        <p:txBody>
          <a:bodyPr/>
          <a:lstStyle/>
          <a:p>
            <a:fld id="{CE6DBCD9-7741-B647-B865-A4AF328483D1}" type="datetimeFigureOut">
              <a:rPr lang="en-US" smtClean="0"/>
              <a:t>1/12/2022</a:t>
            </a:fld>
            <a:endParaRPr lang="en-US"/>
          </a:p>
        </p:txBody>
      </p:sp>
      <p:sp>
        <p:nvSpPr>
          <p:cNvPr id="4" name="Footer Placeholder 3">
            <a:extLst>
              <a:ext uri="{FF2B5EF4-FFF2-40B4-BE49-F238E27FC236}">
                <a16:creationId xmlns:a16="http://schemas.microsoft.com/office/drawing/2014/main" id="{C59C4426-5602-3C45-88B0-CDB2A6E7D9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60103D-209B-0045-A528-33F7E981770A}"/>
              </a:ext>
            </a:extLst>
          </p:cNvPr>
          <p:cNvSpPr>
            <a:spLocks noGrp="1"/>
          </p:cNvSpPr>
          <p:nvPr>
            <p:ph type="sldNum" sz="quarter" idx="12"/>
          </p:nvPr>
        </p:nvSpPr>
        <p:spPr/>
        <p:txBody>
          <a:bodyPr/>
          <a:lstStyle/>
          <a:p>
            <a:fld id="{E87042FE-EC49-AE45-9943-B8BAE569F93E}" type="slidenum">
              <a:rPr lang="en-US" smtClean="0"/>
              <a:t>‹#›</a:t>
            </a:fld>
            <a:endParaRPr lang="en-US"/>
          </a:p>
        </p:txBody>
      </p:sp>
    </p:spTree>
    <p:extLst>
      <p:ext uri="{BB962C8B-B14F-4D97-AF65-F5344CB8AC3E}">
        <p14:creationId xmlns:p14="http://schemas.microsoft.com/office/powerpoint/2010/main" val="2491400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CCE3F3-F989-1348-A996-18802745E395}"/>
              </a:ext>
            </a:extLst>
          </p:cNvPr>
          <p:cNvSpPr>
            <a:spLocks noGrp="1"/>
          </p:cNvSpPr>
          <p:nvPr>
            <p:ph type="dt" sz="half" idx="10"/>
          </p:nvPr>
        </p:nvSpPr>
        <p:spPr/>
        <p:txBody>
          <a:bodyPr/>
          <a:lstStyle/>
          <a:p>
            <a:fld id="{CE6DBCD9-7741-B647-B865-A4AF328483D1}" type="datetimeFigureOut">
              <a:rPr lang="en-US" smtClean="0"/>
              <a:t>1/12/2022</a:t>
            </a:fld>
            <a:endParaRPr lang="en-US"/>
          </a:p>
        </p:txBody>
      </p:sp>
      <p:sp>
        <p:nvSpPr>
          <p:cNvPr id="3" name="Footer Placeholder 2">
            <a:extLst>
              <a:ext uri="{FF2B5EF4-FFF2-40B4-BE49-F238E27FC236}">
                <a16:creationId xmlns:a16="http://schemas.microsoft.com/office/drawing/2014/main" id="{D23D5A6A-6B3B-D14F-9448-024E5F4EFA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3DE1B9-F099-B746-83B7-B083A1896D70}"/>
              </a:ext>
            </a:extLst>
          </p:cNvPr>
          <p:cNvSpPr>
            <a:spLocks noGrp="1"/>
          </p:cNvSpPr>
          <p:nvPr>
            <p:ph type="sldNum" sz="quarter" idx="12"/>
          </p:nvPr>
        </p:nvSpPr>
        <p:spPr/>
        <p:txBody>
          <a:bodyPr/>
          <a:lstStyle/>
          <a:p>
            <a:fld id="{E87042FE-EC49-AE45-9943-B8BAE569F93E}" type="slidenum">
              <a:rPr lang="en-US" smtClean="0"/>
              <a:t>‹#›</a:t>
            </a:fld>
            <a:endParaRPr lang="en-US"/>
          </a:p>
        </p:txBody>
      </p:sp>
    </p:spTree>
    <p:extLst>
      <p:ext uri="{BB962C8B-B14F-4D97-AF65-F5344CB8AC3E}">
        <p14:creationId xmlns:p14="http://schemas.microsoft.com/office/powerpoint/2010/main" val="3933634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268D7-52C5-2C4C-9EC9-7AB4FE8C74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3843FA-C12B-814B-8A97-762854D9E3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FA6C7A-C79C-DF4F-B57B-CDA355ACFD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298209-589F-D94C-91F7-C44CB5D089BA}"/>
              </a:ext>
            </a:extLst>
          </p:cNvPr>
          <p:cNvSpPr>
            <a:spLocks noGrp="1"/>
          </p:cNvSpPr>
          <p:nvPr>
            <p:ph type="dt" sz="half" idx="10"/>
          </p:nvPr>
        </p:nvSpPr>
        <p:spPr/>
        <p:txBody>
          <a:bodyPr/>
          <a:lstStyle/>
          <a:p>
            <a:fld id="{CE6DBCD9-7741-B647-B865-A4AF328483D1}" type="datetimeFigureOut">
              <a:rPr lang="en-US" smtClean="0"/>
              <a:t>1/12/2022</a:t>
            </a:fld>
            <a:endParaRPr lang="en-US"/>
          </a:p>
        </p:txBody>
      </p:sp>
      <p:sp>
        <p:nvSpPr>
          <p:cNvPr id="6" name="Footer Placeholder 5">
            <a:extLst>
              <a:ext uri="{FF2B5EF4-FFF2-40B4-BE49-F238E27FC236}">
                <a16:creationId xmlns:a16="http://schemas.microsoft.com/office/drawing/2014/main" id="{07775610-FBCA-F34B-AB04-C0DDD6183A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BCC4A7-01A9-DB4C-9520-8327FE9B4D34}"/>
              </a:ext>
            </a:extLst>
          </p:cNvPr>
          <p:cNvSpPr>
            <a:spLocks noGrp="1"/>
          </p:cNvSpPr>
          <p:nvPr>
            <p:ph type="sldNum" sz="quarter" idx="12"/>
          </p:nvPr>
        </p:nvSpPr>
        <p:spPr/>
        <p:txBody>
          <a:bodyPr/>
          <a:lstStyle/>
          <a:p>
            <a:fld id="{E87042FE-EC49-AE45-9943-B8BAE569F93E}" type="slidenum">
              <a:rPr lang="en-US" smtClean="0"/>
              <a:t>‹#›</a:t>
            </a:fld>
            <a:endParaRPr lang="en-US"/>
          </a:p>
        </p:txBody>
      </p:sp>
    </p:spTree>
    <p:extLst>
      <p:ext uri="{BB962C8B-B14F-4D97-AF65-F5344CB8AC3E}">
        <p14:creationId xmlns:p14="http://schemas.microsoft.com/office/powerpoint/2010/main" val="749351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19763-009E-3349-83DE-FB057FAC56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95CDFD-7F4B-2C41-AEE9-F1C49D0149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866A51-C7F4-CF40-83E9-4692CC484F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336F72F-C10C-6D49-A857-06531257ACD8}"/>
              </a:ext>
            </a:extLst>
          </p:cNvPr>
          <p:cNvSpPr>
            <a:spLocks noGrp="1"/>
          </p:cNvSpPr>
          <p:nvPr>
            <p:ph type="dt" sz="half" idx="10"/>
          </p:nvPr>
        </p:nvSpPr>
        <p:spPr/>
        <p:txBody>
          <a:bodyPr/>
          <a:lstStyle/>
          <a:p>
            <a:fld id="{CE6DBCD9-7741-B647-B865-A4AF328483D1}" type="datetimeFigureOut">
              <a:rPr lang="en-US" smtClean="0"/>
              <a:t>1/12/2022</a:t>
            </a:fld>
            <a:endParaRPr lang="en-US"/>
          </a:p>
        </p:txBody>
      </p:sp>
      <p:sp>
        <p:nvSpPr>
          <p:cNvPr id="6" name="Footer Placeholder 5">
            <a:extLst>
              <a:ext uri="{FF2B5EF4-FFF2-40B4-BE49-F238E27FC236}">
                <a16:creationId xmlns:a16="http://schemas.microsoft.com/office/drawing/2014/main" id="{2F7DACE4-50C9-6D44-B51F-B72B422839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C01385-101B-6644-9448-5D0494F3DD1B}"/>
              </a:ext>
            </a:extLst>
          </p:cNvPr>
          <p:cNvSpPr>
            <a:spLocks noGrp="1"/>
          </p:cNvSpPr>
          <p:nvPr>
            <p:ph type="sldNum" sz="quarter" idx="12"/>
          </p:nvPr>
        </p:nvSpPr>
        <p:spPr/>
        <p:txBody>
          <a:bodyPr/>
          <a:lstStyle/>
          <a:p>
            <a:fld id="{E87042FE-EC49-AE45-9943-B8BAE569F93E}" type="slidenum">
              <a:rPr lang="en-US" smtClean="0"/>
              <a:t>‹#›</a:t>
            </a:fld>
            <a:endParaRPr lang="en-US"/>
          </a:p>
        </p:txBody>
      </p:sp>
    </p:spTree>
    <p:extLst>
      <p:ext uri="{BB962C8B-B14F-4D97-AF65-F5344CB8AC3E}">
        <p14:creationId xmlns:p14="http://schemas.microsoft.com/office/powerpoint/2010/main" val="864888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51A928-C126-0046-9180-AADD32BC3A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80C7D8-41C4-384D-A9FF-585E62E515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4A0FD0-A53E-CA4A-8466-17A2AB203D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6DBCD9-7741-B647-B865-A4AF328483D1}" type="datetimeFigureOut">
              <a:rPr lang="en-US" smtClean="0"/>
              <a:t>1/12/2022</a:t>
            </a:fld>
            <a:endParaRPr lang="en-US"/>
          </a:p>
        </p:txBody>
      </p:sp>
      <p:sp>
        <p:nvSpPr>
          <p:cNvPr id="5" name="Footer Placeholder 4">
            <a:extLst>
              <a:ext uri="{FF2B5EF4-FFF2-40B4-BE49-F238E27FC236}">
                <a16:creationId xmlns:a16="http://schemas.microsoft.com/office/drawing/2014/main" id="{69E126AF-CBE7-0544-938C-43BCDFA1DE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24B121-EFBF-074F-BC2E-E2AB0819CC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7042FE-EC49-AE45-9943-B8BAE569F93E}" type="slidenum">
              <a:rPr lang="en-US" smtClean="0"/>
              <a:t>‹#›</a:t>
            </a:fld>
            <a:endParaRPr lang="en-US"/>
          </a:p>
        </p:txBody>
      </p:sp>
    </p:spTree>
    <p:extLst>
      <p:ext uri="{BB962C8B-B14F-4D97-AF65-F5344CB8AC3E}">
        <p14:creationId xmlns:p14="http://schemas.microsoft.com/office/powerpoint/2010/main" val="3957419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nytimes.com/2014/03/08/your-money/when-working-in-your-pajamas-is-more-productive.html?_r=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thebalancecareers.com/what-is-the-importance-of-human-resources-management-191758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smallbusiness.chron.com/formula-calculating-staffing-needs-12759.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sba.gov/business-guide/manage-your-business/hire-manage-employees%23section-header-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entrepreneur.com/article/22604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00000">
              <a:schemeClr val="accent1">
                <a:lumMod val="75000"/>
              </a:schemeClr>
            </a:gs>
          </a:gsLst>
          <a:lin ang="8100000" scaled="0"/>
        </a:gradFill>
        <a:effectLst/>
      </p:bgPr>
    </p:bg>
    <p:spTree>
      <p:nvGrpSpPr>
        <p:cNvPr id="1" name=""/>
        <p:cNvGrpSpPr/>
        <p:nvPr/>
      </p:nvGrpSpPr>
      <p:grpSpPr>
        <a:xfrm>
          <a:off x="0" y="0"/>
          <a:ext cx="0" cy="0"/>
          <a:chOff x="0" y="0"/>
          <a:chExt cx="0" cy="0"/>
        </a:xfrm>
      </p:grpSpPr>
      <p:sp>
        <p:nvSpPr>
          <p:cNvPr id="4" name="Rectangle 18">
            <a:extLst>
              <a:ext uri="{FF2B5EF4-FFF2-40B4-BE49-F238E27FC236}">
                <a16:creationId xmlns:a16="http://schemas.microsoft.com/office/drawing/2014/main" id="{DDDD356B-799E-CC45-A9F7-952DFB416DF6}"/>
              </a:ext>
            </a:extLst>
          </p:cNvPr>
          <p:cNvSpPr>
            <a:spLocks noChangeArrowheads="1"/>
          </p:cNvSpPr>
          <p:nvPr/>
        </p:nvSpPr>
        <p:spPr bwMode="auto">
          <a:xfrm>
            <a:off x="0" y="5744415"/>
            <a:ext cx="12192000" cy="353943"/>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cs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cs typeface="Arial Unicode MS" charset="0"/>
              </a:defRPr>
            </a:lvl2pPr>
            <a:lvl3pPr marL="1143000" indent="-228600">
              <a:spcBef>
                <a:spcPct val="20000"/>
              </a:spcBef>
              <a:buFont typeface="Arial" charset="0"/>
              <a:buChar char="•"/>
              <a:defRPr sz="2400">
                <a:solidFill>
                  <a:schemeClr val="tx1"/>
                </a:solidFill>
                <a:latin typeface="Calibri" charset="0"/>
                <a:ea typeface="MS PGothic" charset="-128"/>
                <a:cs typeface="Arial Unicode MS" charset="0"/>
              </a:defRPr>
            </a:lvl3pPr>
            <a:lvl4pPr marL="1600200" indent="-228600">
              <a:spcBef>
                <a:spcPct val="20000"/>
              </a:spcBef>
              <a:buFont typeface="Arial" charset="0"/>
              <a:buChar char="–"/>
              <a:defRPr sz="2000">
                <a:solidFill>
                  <a:schemeClr val="tx1"/>
                </a:solidFill>
                <a:latin typeface="Calibri" charset="0"/>
                <a:ea typeface="MS PGothic" charset="-128"/>
                <a:cs typeface="Arial Unicode MS" charset="0"/>
              </a:defRPr>
            </a:lvl4pPr>
            <a:lvl5pPr marL="2057400" indent="-228600">
              <a:spcBef>
                <a:spcPct val="20000"/>
              </a:spcBef>
              <a:buFont typeface="Arial" charset="0"/>
              <a:buChar char="»"/>
              <a:defRPr sz="2000">
                <a:solidFill>
                  <a:schemeClr val="tx1"/>
                </a:solidFill>
                <a:latin typeface="Calibri" charset="0"/>
                <a:ea typeface="MS PGothic"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9pPr>
          </a:lstStyle>
          <a:p>
            <a:pPr algn="ctr">
              <a:spcBef>
                <a:spcPct val="0"/>
              </a:spcBef>
              <a:buNone/>
            </a:pPr>
            <a:r>
              <a:rPr lang="en-US" sz="1700" b="1" dirty="0">
                <a:solidFill>
                  <a:schemeClr val="bg1"/>
                </a:solidFill>
                <a:latin typeface="Arial" panose="020B0604020202020204" pitchFamily="34" charset="0"/>
                <a:cs typeface="Arial" panose="020B0604020202020204" pitchFamily="34" charset="0"/>
              </a:rPr>
              <a:t>Human Resources Management</a:t>
            </a:r>
            <a:r>
              <a:rPr lang="en-US" altLang="en-US" sz="1700" b="1" dirty="0">
                <a:solidFill>
                  <a:srgbClr val="FFFFFF"/>
                </a:solidFill>
                <a:latin typeface="Arial" charset="0"/>
                <a:ea typeface="ＭＳ Ｐゴシック" charset="-128"/>
              </a:rPr>
              <a:t> LAP 410</a:t>
            </a:r>
          </a:p>
        </p:txBody>
      </p:sp>
      <p:pic>
        <p:nvPicPr>
          <p:cNvPr id="3" name="Picture 2">
            <a:extLst>
              <a:ext uri="{FF2B5EF4-FFF2-40B4-BE49-F238E27FC236}">
                <a16:creationId xmlns:a16="http://schemas.microsoft.com/office/drawing/2014/main" id="{3401655C-644D-184D-BE83-60B359CF0452}"/>
              </a:ext>
            </a:extLst>
          </p:cNvPr>
          <p:cNvPicPr>
            <a:picLocks noChangeAspect="1"/>
          </p:cNvPicPr>
          <p:nvPr/>
        </p:nvPicPr>
        <p:blipFill>
          <a:blip r:embed="rId2"/>
          <a:stretch>
            <a:fillRect/>
          </a:stretch>
        </p:blipFill>
        <p:spPr>
          <a:xfrm>
            <a:off x="3255524" y="1992647"/>
            <a:ext cx="5486400" cy="36576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391057907"/>
              </p:ext>
            </p:extLst>
          </p:nvPr>
        </p:nvGraphicFramePr>
        <p:xfrm>
          <a:off x="634482" y="1106902"/>
          <a:ext cx="10972800" cy="791577"/>
        </p:xfrm>
        <a:graphic>
          <a:graphicData uri="http://schemas.openxmlformats.org/drawingml/2006/table">
            <a:tbl>
              <a:tblPr firstRow="1" firstCol="1" bandRow="1">
                <a:tableStyleId>{5C22544A-7EE6-4342-B048-85BDC9FD1C3A}</a:tableStyleId>
              </a:tblPr>
              <a:tblGrid>
                <a:gridCol w="1409494">
                  <a:extLst>
                    <a:ext uri="{9D8B030D-6E8A-4147-A177-3AD203B41FA5}">
                      <a16:colId xmlns:a16="http://schemas.microsoft.com/office/drawing/2014/main" val="3617937465"/>
                    </a:ext>
                  </a:extLst>
                </a:gridCol>
                <a:gridCol w="9563306">
                  <a:extLst>
                    <a:ext uri="{9D8B030D-6E8A-4147-A177-3AD203B41FA5}">
                      <a16:colId xmlns:a16="http://schemas.microsoft.com/office/drawing/2014/main" val="3999607575"/>
                    </a:ext>
                  </a:extLst>
                </a:gridCol>
              </a:tblGrid>
              <a:tr h="791577">
                <a:tc>
                  <a:txBody>
                    <a:bodyPr/>
                    <a:lstStyle/>
                    <a:p>
                      <a:pPr marL="0" marR="0">
                        <a:lnSpc>
                          <a:spcPct val="107000"/>
                        </a:lnSpc>
                        <a:spcBef>
                          <a:spcPts val="0"/>
                        </a:spcBef>
                        <a:spcAft>
                          <a:spcPts val="0"/>
                        </a:spcAft>
                      </a:pPr>
                      <a:r>
                        <a:rPr lang="en-US" sz="2400" dirty="0" smtClean="0">
                          <a:effectLst/>
                          <a:latin typeface="Arial" panose="020B0604020202020204" pitchFamily="34" charset="0"/>
                          <a:cs typeface="Arial" panose="020B0604020202020204" pitchFamily="34" charset="0"/>
                        </a:rPr>
                        <a:t>3.02</a:t>
                      </a:r>
                    </a:p>
                    <a:p>
                      <a:pPr marL="0" marR="0">
                        <a:lnSpc>
                          <a:spcPct val="107000"/>
                        </a:lnSpc>
                        <a:spcBef>
                          <a:spcPts val="0"/>
                        </a:spcBef>
                        <a:spcAft>
                          <a:spcPts val="0"/>
                        </a:spcAft>
                      </a:pPr>
                      <a:r>
                        <a:rPr lang="en-US" sz="2400" dirty="0" smtClean="0">
                          <a:effectLst/>
                          <a:latin typeface="Arial" panose="020B0604020202020204" pitchFamily="34" charset="0"/>
                          <a:ea typeface="Calibri" panose="020F0502020204030204" pitchFamily="34" charset="0"/>
                          <a:cs typeface="Arial" panose="020B0604020202020204" pitchFamily="34" charset="0"/>
                        </a:rPr>
                        <a:t>Part 1</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0" marR="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Understand the concept of business management, human resource management, and information management.</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2927805298"/>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867905812"/>
              </p:ext>
            </p:extLst>
          </p:nvPr>
        </p:nvGraphicFramePr>
        <p:xfrm>
          <a:off x="1984375" y="526660"/>
          <a:ext cx="8223250" cy="423418"/>
        </p:xfrm>
        <a:graphic>
          <a:graphicData uri="http://schemas.openxmlformats.org/drawingml/2006/table">
            <a:tbl>
              <a:tblPr firstRow="1" firstCol="1" bandRow="1">
                <a:tableStyleId>{5C22544A-7EE6-4342-B048-85BDC9FD1C3A}</a:tableStyleId>
              </a:tblPr>
              <a:tblGrid>
                <a:gridCol w="1056305">
                  <a:extLst>
                    <a:ext uri="{9D8B030D-6E8A-4147-A177-3AD203B41FA5}">
                      <a16:colId xmlns:a16="http://schemas.microsoft.com/office/drawing/2014/main" val="1877255032"/>
                    </a:ext>
                  </a:extLst>
                </a:gridCol>
                <a:gridCol w="7166945">
                  <a:extLst>
                    <a:ext uri="{9D8B030D-6E8A-4147-A177-3AD203B41FA5}">
                      <a16:colId xmlns:a16="http://schemas.microsoft.com/office/drawing/2014/main" val="1517262997"/>
                    </a:ext>
                  </a:extLst>
                </a:gridCol>
              </a:tblGrid>
              <a:tr h="0">
                <a:tc>
                  <a:txBody>
                    <a:bodyPr/>
                    <a:lstStyle/>
                    <a:p>
                      <a:pPr marL="0" marR="0">
                        <a:lnSpc>
                          <a:spcPct val="107000"/>
                        </a:lnSpc>
                        <a:spcBef>
                          <a:spcPts val="0"/>
                        </a:spcBef>
                        <a:spcAft>
                          <a:spcPts val="0"/>
                        </a:spcAft>
                      </a:pPr>
                      <a:r>
                        <a:rPr lang="en-US" sz="2800" dirty="0">
                          <a:effectLst/>
                          <a:latin typeface="Arial" panose="020B0604020202020204" pitchFamily="34" charset="0"/>
                          <a:cs typeface="Arial" panose="020B0604020202020204" pitchFamily="34" charset="0"/>
                        </a:rPr>
                        <a:t>3.00</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0" marR="0">
                        <a:lnSpc>
                          <a:spcPct val="107000"/>
                        </a:lnSpc>
                        <a:spcBef>
                          <a:spcPts val="0"/>
                        </a:spcBef>
                        <a:spcAft>
                          <a:spcPts val="0"/>
                        </a:spcAft>
                      </a:pPr>
                      <a:r>
                        <a:rPr lang="en-US" sz="2800" dirty="0">
                          <a:effectLst/>
                          <a:latin typeface="Arial" panose="020B0604020202020204" pitchFamily="34" charset="0"/>
                          <a:cs typeface="Arial" panose="020B0604020202020204" pitchFamily="34" charset="0"/>
                        </a:rPr>
                        <a:t>Understand business management.</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093509414"/>
                  </a:ext>
                </a:extLst>
              </a:tr>
            </a:tbl>
          </a:graphicData>
        </a:graphic>
      </p:graphicFrame>
    </p:spTree>
    <p:extLst>
      <p:ext uri="{BB962C8B-B14F-4D97-AF65-F5344CB8AC3E}">
        <p14:creationId xmlns:p14="http://schemas.microsoft.com/office/powerpoint/2010/main" val="3250070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8675E70-3C54-784E-81C1-1E8276772918}"/>
              </a:ext>
            </a:extLst>
          </p:cNvPr>
          <p:cNvPicPr>
            <a:picLocks noChangeAspect="1"/>
          </p:cNvPicPr>
          <p:nvPr/>
        </p:nvPicPr>
        <p:blipFill rotWithShape="1">
          <a:blip r:embed="rId3"/>
          <a:srcRect l="5850" r="483"/>
          <a:stretch/>
        </p:blipFill>
        <p:spPr>
          <a:xfrm>
            <a:off x="0" y="1386461"/>
            <a:ext cx="6926094" cy="4526683"/>
          </a:xfrm>
          <a:prstGeom prst="rect">
            <a:avLst/>
          </a:prstGeom>
        </p:spPr>
      </p:pic>
      <p:cxnSp>
        <p:nvCxnSpPr>
          <p:cNvPr id="4" name="Straight Connector 3">
            <a:extLst>
              <a:ext uri="{FF2B5EF4-FFF2-40B4-BE49-F238E27FC236}">
                <a16:creationId xmlns:a16="http://schemas.microsoft.com/office/drawing/2014/main" id="{3BA23251-C282-3E46-A09F-EC25294F682F}"/>
              </a:ext>
            </a:extLst>
          </p:cNvPr>
          <p:cNvCxnSpPr>
            <a:cxnSpLocks noChangeShapeType="1"/>
          </p:cNvCxnSpPr>
          <p:nvPr/>
        </p:nvCxnSpPr>
        <p:spPr bwMode="auto">
          <a:xfrm>
            <a:off x="6898076" y="1245477"/>
            <a:ext cx="0" cy="4806980"/>
          </a:xfrm>
          <a:prstGeom prst="line">
            <a:avLst/>
          </a:prstGeom>
          <a:noFill/>
          <a:ln w="635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7" name="Rectangle 6">
            <a:extLst>
              <a:ext uri="{FF2B5EF4-FFF2-40B4-BE49-F238E27FC236}">
                <a16:creationId xmlns:a16="http://schemas.microsoft.com/office/drawing/2014/main" id="{8D24E044-28F9-FD4E-9206-F74DD85ED5CE}"/>
              </a:ext>
            </a:extLst>
          </p:cNvPr>
          <p:cNvSpPr>
            <a:spLocks noChangeArrowheads="1"/>
          </p:cNvSpPr>
          <p:nvPr/>
        </p:nvSpPr>
        <p:spPr bwMode="auto">
          <a:xfrm>
            <a:off x="7104451" y="1697038"/>
            <a:ext cx="6129119" cy="867930"/>
          </a:xfrm>
          <a:prstGeom prst="rect">
            <a:avLst/>
          </a:prstGeom>
          <a:noFill/>
          <a:ln>
            <a:noFill/>
          </a:ln>
        </p:spPr>
        <p:txBody>
          <a:bodyPr wrap="square">
            <a:spAutoFit/>
          </a:bodyPr>
          <a:lstStyle/>
          <a:p>
            <a:pPr marL="342900" indent="-342900" eaLnBrk="1" hangingPunct="1">
              <a:lnSpc>
                <a:spcPct val="90000"/>
              </a:lnSpc>
              <a:spcAft>
                <a:spcPts val="1200"/>
              </a:spcAft>
              <a:buClr>
                <a:schemeClr val="accent1">
                  <a:lumMod val="75000"/>
                </a:schemeClr>
              </a:buClr>
              <a:buSzPct val="120000"/>
              <a:buFont typeface="Wingdings" charset="2"/>
              <a:buChar char="§"/>
              <a:defRPr/>
            </a:pPr>
            <a:r>
              <a:rPr lang="en-US" sz="2800" b="1" dirty="0">
                <a:solidFill>
                  <a:srgbClr val="000000"/>
                </a:solidFill>
                <a:latin typeface="Arial" charset="0"/>
                <a:ea typeface="Geneva" charset="0"/>
                <a:cs typeface="Arial" charset="0"/>
              </a:rPr>
              <a:t>HR management should </a:t>
            </a:r>
            <a:br>
              <a:rPr lang="en-US" sz="2800" b="1" dirty="0">
                <a:solidFill>
                  <a:srgbClr val="000000"/>
                </a:solidFill>
                <a:latin typeface="Arial" charset="0"/>
                <a:ea typeface="Geneva" charset="0"/>
                <a:cs typeface="Arial" charset="0"/>
              </a:rPr>
            </a:br>
            <a:r>
              <a:rPr lang="en-US" sz="2800" b="1" dirty="0">
                <a:solidFill>
                  <a:srgbClr val="000000"/>
                </a:solidFill>
                <a:latin typeface="Arial" charset="0"/>
                <a:ea typeface="Geneva" charset="0"/>
                <a:cs typeface="Arial" charset="0"/>
              </a:rPr>
              <a:t>make every employee:</a:t>
            </a:r>
          </a:p>
        </p:txBody>
      </p:sp>
      <p:sp>
        <p:nvSpPr>
          <p:cNvPr id="8" name="Rectangle 7">
            <a:extLst>
              <a:ext uri="{FF2B5EF4-FFF2-40B4-BE49-F238E27FC236}">
                <a16:creationId xmlns:a16="http://schemas.microsoft.com/office/drawing/2014/main" id="{DD26F3B7-16E5-6F40-A045-80AC4DF02FF2}"/>
              </a:ext>
            </a:extLst>
          </p:cNvPr>
          <p:cNvSpPr>
            <a:spLocks noChangeArrowheads="1"/>
          </p:cNvSpPr>
          <p:nvPr/>
        </p:nvSpPr>
        <p:spPr bwMode="auto">
          <a:xfrm>
            <a:off x="7647310" y="2749590"/>
            <a:ext cx="3408362" cy="1922065"/>
          </a:xfrm>
          <a:prstGeom prst="rect">
            <a:avLst/>
          </a:prstGeom>
          <a:noFill/>
          <a:ln>
            <a:noFill/>
          </a:ln>
        </p:spPr>
        <p:txBody>
          <a:bodyPr>
            <a:spAutoFit/>
          </a:bodyPr>
          <a:lstStyle/>
          <a:p>
            <a:pPr marL="236538" indent="-236538" eaLnBrk="1" hangingPunct="1">
              <a:lnSpc>
                <a:spcPct val="90000"/>
              </a:lnSpc>
              <a:spcAft>
                <a:spcPts val="1300"/>
              </a:spcAft>
              <a:buClr>
                <a:schemeClr val="accent1">
                  <a:lumMod val="75000"/>
                </a:schemeClr>
              </a:buClr>
              <a:buSzPct val="125000"/>
              <a:buFont typeface="Arial" charset="0"/>
              <a:buChar char="•"/>
              <a:defRPr/>
            </a:pPr>
            <a:r>
              <a:rPr lang="en-US" sz="2400" b="1" dirty="0">
                <a:latin typeface="Arial" charset="0"/>
                <a:ea typeface="ＭＳ Ｐゴシック" charset="0"/>
                <a:cs typeface="Arial" charset="0"/>
              </a:rPr>
              <a:t>Available</a:t>
            </a:r>
          </a:p>
          <a:p>
            <a:pPr marL="236538" indent="-236538" eaLnBrk="1" hangingPunct="1">
              <a:lnSpc>
                <a:spcPct val="90000"/>
              </a:lnSpc>
              <a:spcAft>
                <a:spcPts val="1300"/>
              </a:spcAft>
              <a:buClr>
                <a:schemeClr val="accent1">
                  <a:lumMod val="75000"/>
                </a:schemeClr>
              </a:buClr>
              <a:buSzPct val="125000"/>
              <a:buFont typeface="Arial" charset="0"/>
              <a:buChar char="•"/>
              <a:defRPr/>
            </a:pPr>
            <a:r>
              <a:rPr lang="en-US" sz="2400" b="1" dirty="0">
                <a:latin typeface="Arial" charset="0"/>
                <a:ea typeface="ＭＳ Ｐゴシック" charset="0"/>
                <a:cs typeface="Arial" charset="0"/>
              </a:rPr>
              <a:t>Knowledgeable</a:t>
            </a:r>
          </a:p>
          <a:p>
            <a:pPr marL="236538" indent="-236538" eaLnBrk="1" hangingPunct="1">
              <a:lnSpc>
                <a:spcPct val="90000"/>
              </a:lnSpc>
              <a:spcAft>
                <a:spcPts val="1300"/>
              </a:spcAft>
              <a:buClr>
                <a:schemeClr val="accent1">
                  <a:lumMod val="75000"/>
                </a:schemeClr>
              </a:buClr>
              <a:buSzPct val="125000"/>
              <a:buFont typeface="Arial" charset="0"/>
              <a:buChar char="•"/>
              <a:defRPr/>
            </a:pPr>
            <a:r>
              <a:rPr lang="en-US" sz="2400" b="1" dirty="0">
                <a:latin typeface="Arial" charset="0"/>
                <a:ea typeface="ＭＳ Ｐゴシック" charset="0"/>
                <a:cs typeface="Arial" charset="0"/>
              </a:rPr>
              <a:t>Productive</a:t>
            </a:r>
          </a:p>
          <a:p>
            <a:pPr marL="236538" indent="-236538" eaLnBrk="1" hangingPunct="1">
              <a:lnSpc>
                <a:spcPct val="90000"/>
              </a:lnSpc>
              <a:spcAft>
                <a:spcPts val="1300"/>
              </a:spcAft>
              <a:buClr>
                <a:schemeClr val="accent1">
                  <a:lumMod val="75000"/>
                </a:schemeClr>
              </a:buClr>
              <a:buSzPct val="125000"/>
              <a:buFont typeface="Arial" charset="0"/>
              <a:buChar char="•"/>
              <a:defRPr/>
            </a:pPr>
            <a:r>
              <a:rPr lang="en-US" sz="2400" b="1" dirty="0">
                <a:latin typeface="Arial" charset="0"/>
                <a:ea typeface="ＭＳ Ｐゴシック" charset="0"/>
                <a:cs typeface="Arial" charset="0"/>
              </a:rPr>
              <a:t>Satisfied</a:t>
            </a:r>
          </a:p>
        </p:txBody>
      </p:sp>
      <p:sp>
        <p:nvSpPr>
          <p:cNvPr id="9" name="Rectangle 8">
            <a:extLst>
              <a:ext uri="{FF2B5EF4-FFF2-40B4-BE49-F238E27FC236}">
                <a16:creationId xmlns:a16="http://schemas.microsoft.com/office/drawing/2014/main" id="{CE0F8506-2F54-2E4F-8E77-A4E2E680EB26}"/>
              </a:ext>
            </a:extLst>
          </p:cNvPr>
          <p:cNvSpPr>
            <a:spLocks noChangeArrowheads="1"/>
          </p:cNvSpPr>
          <p:nvPr/>
        </p:nvSpPr>
        <p:spPr bwMode="auto">
          <a:xfrm>
            <a:off x="0" y="5816600"/>
            <a:ext cx="12344400" cy="1193800"/>
          </a:xfrm>
          <a:prstGeom prst="rect">
            <a:avLst/>
          </a:prstGeom>
          <a:gradFill rotWithShape="1">
            <a:gsLst>
              <a:gs pos="0">
                <a:srgbClr val="294E8E"/>
              </a:gs>
              <a:gs pos="100000">
                <a:schemeClr val="tx1"/>
              </a:gs>
            </a:gsLst>
            <a:lin ang="5400000"/>
          </a:gradFill>
          <a:ln w="63500">
            <a:noFill/>
            <a:miter lim="800000"/>
            <a:headEnd/>
            <a:tailEnd/>
          </a:ln>
          <a:effectLst>
            <a:outerShdw blurRad="40000" dist="23000" dir="5400000" rotWithShape="0">
              <a:srgbClr val="000000">
                <a:alpha val="34998"/>
              </a:srgbClr>
            </a:outerShdw>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10" name="Rectangle 9">
            <a:extLst>
              <a:ext uri="{FF2B5EF4-FFF2-40B4-BE49-F238E27FC236}">
                <a16:creationId xmlns:a16="http://schemas.microsoft.com/office/drawing/2014/main" id="{D89ED2C1-D665-C54E-8B83-BCDE9982F923}"/>
              </a:ext>
            </a:extLst>
          </p:cNvPr>
          <p:cNvSpPr/>
          <p:nvPr/>
        </p:nvSpPr>
        <p:spPr>
          <a:xfrm>
            <a:off x="0" y="0"/>
            <a:ext cx="12192000" cy="1422400"/>
          </a:xfrm>
          <a:prstGeom prst="rect">
            <a:avLst/>
          </a:prstGeom>
          <a:gradFill flip="none" rotWithShape="1">
            <a:gsLst>
              <a:gs pos="70000">
                <a:schemeClr val="tx1"/>
              </a:gs>
              <a:gs pos="100000">
                <a:srgbClr val="294E8E"/>
              </a:gs>
            </a:gsLst>
            <a:path path="shape">
              <a:fillToRect l="50000" t="50000" r="50000" b="50000"/>
            </a:path>
            <a:tileRect/>
          </a:gradFill>
          <a:ln w="635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7">
            <a:extLst>
              <a:ext uri="{FF2B5EF4-FFF2-40B4-BE49-F238E27FC236}">
                <a16:creationId xmlns:a16="http://schemas.microsoft.com/office/drawing/2014/main" id="{CC0D944F-2461-7D4C-B8A1-C7F2D61405D7}"/>
              </a:ext>
            </a:extLst>
          </p:cNvPr>
          <p:cNvSpPr>
            <a:spLocks noChangeArrowheads="1"/>
          </p:cNvSpPr>
          <p:nvPr/>
        </p:nvSpPr>
        <p:spPr bwMode="auto">
          <a:xfrm>
            <a:off x="-17463" y="417513"/>
            <a:ext cx="12209463" cy="660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cs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cs typeface="Arial Unicode MS" charset="0"/>
              </a:defRPr>
            </a:lvl2pPr>
            <a:lvl3pPr marL="1143000" indent="-228600">
              <a:spcBef>
                <a:spcPct val="20000"/>
              </a:spcBef>
              <a:buFont typeface="Arial" charset="0"/>
              <a:buChar char="•"/>
              <a:defRPr sz="2400">
                <a:solidFill>
                  <a:schemeClr val="tx1"/>
                </a:solidFill>
                <a:latin typeface="Calibri" charset="0"/>
                <a:ea typeface="MS PGothic" charset="-128"/>
                <a:cs typeface="Arial Unicode MS" charset="0"/>
              </a:defRPr>
            </a:lvl3pPr>
            <a:lvl4pPr marL="1600200" indent="-228600">
              <a:spcBef>
                <a:spcPct val="20000"/>
              </a:spcBef>
              <a:buFont typeface="Arial" charset="0"/>
              <a:buChar char="–"/>
              <a:defRPr sz="2000">
                <a:solidFill>
                  <a:schemeClr val="tx1"/>
                </a:solidFill>
                <a:latin typeface="Calibri" charset="0"/>
                <a:ea typeface="MS PGothic" charset="-128"/>
                <a:cs typeface="Arial Unicode MS" charset="0"/>
              </a:defRPr>
            </a:lvl4pPr>
            <a:lvl5pPr marL="2057400" indent="-228600">
              <a:spcBef>
                <a:spcPct val="20000"/>
              </a:spcBef>
              <a:buFont typeface="Arial" charset="0"/>
              <a:buChar char="»"/>
              <a:defRPr sz="2000">
                <a:solidFill>
                  <a:schemeClr val="tx1"/>
                </a:solidFill>
                <a:latin typeface="Calibri" charset="0"/>
                <a:ea typeface="MS PGothic"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9pPr>
          </a:lstStyle>
          <a:p>
            <a:pPr algn="ctr" eaLnBrk="1" hangingPunct="1">
              <a:lnSpc>
                <a:spcPct val="90000"/>
              </a:lnSpc>
              <a:spcBef>
                <a:spcPct val="0"/>
              </a:spcBef>
              <a:buFontTx/>
              <a:buNone/>
            </a:pPr>
            <a:r>
              <a:rPr lang="en-US" altLang="en-US" sz="4100" b="1" dirty="0">
                <a:solidFill>
                  <a:schemeClr val="bg1"/>
                </a:solidFill>
                <a:latin typeface="Arial" charset="0"/>
              </a:rPr>
              <a:t>Impact of HR Management on the Business</a:t>
            </a:r>
          </a:p>
        </p:txBody>
      </p:sp>
    </p:spTree>
    <p:extLst>
      <p:ext uri="{BB962C8B-B14F-4D97-AF65-F5344CB8AC3E}">
        <p14:creationId xmlns:p14="http://schemas.microsoft.com/office/powerpoint/2010/main" val="161952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10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10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1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CDC8CA-AD0F-464F-A8B8-09D1A632B886}"/>
              </a:ext>
            </a:extLst>
          </p:cNvPr>
          <p:cNvPicPr>
            <a:picLocks noChangeAspect="1"/>
          </p:cNvPicPr>
          <p:nvPr/>
        </p:nvPicPr>
        <p:blipFill rotWithShape="1">
          <a:blip r:embed="rId3"/>
          <a:srcRect l="16548"/>
          <a:stretch/>
        </p:blipFill>
        <p:spPr>
          <a:xfrm>
            <a:off x="0" y="1359575"/>
            <a:ext cx="5389123" cy="4729941"/>
          </a:xfrm>
          <a:prstGeom prst="rect">
            <a:avLst/>
          </a:prstGeom>
        </p:spPr>
      </p:pic>
      <p:cxnSp>
        <p:nvCxnSpPr>
          <p:cNvPr id="4" name="Straight Connector 3">
            <a:extLst>
              <a:ext uri="{FF2B5EF4-FFF2-40B4-BE49-F238E27FC236}">
                <a16:creationId xmlns:a16="http://schemas.microsoft.com/office/drawing/2014/main" id="{3BA23251-C282-3E46-A09F-EC25294F682F}"/>
              </a:ext>
            </a:extLst>
          </p:cNvPr>
          <p:cNvCxnSpPr>
            <a:cxnSpLocks noChangeShapeType="1"/>
          </p:cNvCxnSpPr>
          <p:nvPr/>
        </p:nvCxnSpPr>
        <p:spPr bwMode="auto">
          <a:xfrm>
            <a:off x="5389069" y="1245477"/>
            <a:ext cx="0" cy="4850523"/>
          </a:xfrm>
          <a:prstGeom prst="line">
            <a:avLst/>
          </a:prstGeom>
          <a:noFill/>
          <a:ln w="635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7" name="Rectangle 6">
            <a:extLst>
              <a:ext uri="{FF2B5EF4-FFF2-40B4-BE49-F238E27FC236}">
                <a16:creationId xmlns:a16="http://schemas.microsoft.com/office/drawing/2014/main" id="{8D24E044-28F9-FD4E-9206-F74DD85ED5CE}"/>
              </a:ext>
            </a:extLst>
          </p:cNvPr>
          <p:cNvSpPr>
            <a:spLocks noChangeArrowheads="1"/>
          </p:cNvSpPr>
          <p:nvPr/>
        </p:nvSpPr>
        <p:spPr bwMode="auto">
          <a:xfrm>
            <a:off x="5672359" y="1697038"/>
            <a:ext cx="6314856" cy="452432"/>
          </a:xfrm>
          <a:prstGeom prst="rect">
            <a:avLst/>
          </a:prstGeom>
          <a:noFill/>
          <a:ln>
            <a:noFill/>
          </a:ln>
        </p:spPr>
        <p:txBody>
          <a:bodyPr wrap="square">
            <a:spAutoFit/>
          </a:bodyPr>
          <a:lstStyle/>
          <a:p>
            <a:pPr marL="287338" indent="-287338">
              <a:lnSpc>
                <a:spcPct val="90000"/>
              </a:lnSpc>
              <a:spcAft>
                <a:spcPts val="1200"/>
              </a:spcAft>
              <a:buClr>
                <a:schemeClr val="accent1">
                  <a:lumMod val="75000"/>
                </a:schemeClr>
              </a:buClr>
              <a:buSzPct val="120000"/>
              <a:buFont typeface="Wingdings" charset="2"/>
              <a:buChar char="§"/>
              <a:defRPr/>
            </a:pPr>
            <a:r>
              <a:rPr lang="en-US" sz="2500" b="1" dirty="0">
                <a:solidFill>
                  <a:srgbClr val="000000"/>
                </a:solidFill>
                <a:latin typeface="Arial" charset="0"/>
                <a:ea typeface="Geneva" charset="0"/>
                <a:cs typeface="Arial" charset="0"/>
              </a:rPr>
              <a:t>Business world</a:t>
            </a:r>
            <a:r>
              <a:rPr lang="en-US" sz="2500" dirty="0">
                <a:solidFill>
                  <a:srgbClr val="000000"/>
                </a:solidFill>
                <a:latin typeface="Arial" charset="0"/>
                <a:ea typeface="Geneva" charset="0"/>
                <a:cs typeface="Arial" charset="0"/>
              </a:rPr>
              <a:t>—</a:t>
            </a:r>
            <a:r>
              <a:rPr lang="en-US" sz="2500" b="1" dirty="0">
                <a:solidFill>
                  <a:srgbClr val="000000"/>
                </a:solidFill>
                <a:latin typeface="Arial" charset="0"/>
                <a:ea typeface="Geneva" charset="0"/>
                <a:cs typeface="Arial" charset="0"/>
              </a:rPr>
              <a:t>always changing!</a:t>
            </a:r>
          </a:p>
        </p:txBody>
      </p:sp>
      <p:sp>
        <p:nvSpPr>
          <p:cNvPr id="8" name="Rectangle 7">
            <a:extLst>
              <a:ext uri="{FF2B5EF4-FFF2-40B4-BE49-F238E27FC236}">
                <a16:creationId xmlns:a16="http://schemas.microsoft.com/office/drawing/2014/main" id="{DD26F3B7-16E5-6F40-A045-80AC4DF02FF2}"/>
              </a:ext>
            </a:extLst>
          </p:cNvPr>
          <p:cNvSpPr>
            <a:spLocks noChangeArrowheads="1"/>
          </p:cNvSpPr>
          <p:nvPr/>
        </p:nvSpPr>
        <p:spPr bwMode="auto">
          <a:xfrm>
            <a:off x="6213696" y="2243138"/>
            <a:ext cx="5773520" cy="2266262"/>
          </a:xfrm>
          <a:prstGeom prst="rect">
            <a:avLst/>
          </a:prstGeom>
          <a:noFill/>
          <a:ln>
            <a:noFill/>
          </a:ln>
        </p:spPr>
        <p:txBody>
          <a:bodyPr wrap="square">
            <a:spAutoFit/>
          </a:bodyPr>
          <a:lstStyle/>
          <a:p>
            <a:pPr marL="236538" indent="-236538">
              <a:lnSpc>
                <a:spcPct val="90000"/>
              </a:lnSpc>
              <a:spcAft>
                <a:spcPts val="1000"/>
              </a:spcAft>
              <a:buClr>
                <a:schemeClr val="accent1">
                  <a:lumMod val="75000"/>
                </a:schemeClr>
              </a:buClr>
              <a:buSzPct val="125000"/>
              <a:buFont typeface="Arial" charset="0"/>
              <a:buChar char="•"/>
              <a:defRPr/>
            </a:pPr>
            <a:r>
              <a:rPr lang="en-US" sz="2100" b="1" dirty="0">
                <a:latin typeface="Arial" charset="0"/>
                <a:ea typeface="ＭＳ Ｐゴシック" charset="0"/>
                <a:cs typeface="Arial" charset="0"/>
              </a:rPr>
              <a:t>“It’s Unclearly Defined, but Telecommuting Is Fast on the Rise”</a:t>
            </a:r>
            <a:r>
              <a:rPr lang="en-US" sz="2100" dirty="0">
                <a:solidFill>
                  <a:srgbClr val="000000"/>
                </a:solidFill>
                <a:latin typeface="Arial" charset="0"/>
                <a:ea typeface="Geneva" charset="0"/>
                <a:cs typeface="Arial" charset="0"/>
              </a:rPr>
              <a:t>—</a:t>
            </a:r>
            <a:r>
              <a:rPr lang="en-US" u="sng" dirty="0">
                <a:latin typeface="Arial" panose="020B0604020202020204" pitchFamily="34" charset="0"/>
                <a:cs typeface="Arial" panose="020B0604020202020204" pitchFamily="34" charset="0"/>
                <a:hlinkClick r:id="rId4"/>
              </a:rPr>
              <a:t>http://www.nytimes.com/2014/03/08/your-money/when-working-in-your-pajamas-is-more-productive.html?_r=0</a:t>
            </a:r>
            <a:endParaRPr lang="en-US" u="sng" dirty="0">
              <a:latin typeface="Arial" panose="020B0604020202020204" pitchFamily="34" charset="0"/>
              <a:cs typeface="Arial" panose="020B0604020202020204" pitchFamily="34" charset="0"/>
            </a:endParaRPr>
          </a:p>
          <a:p>
            <a:pPr>
              <a:lnSpc>
                <a:spcPct val="90000"/>
              </a:lnSpc>
              <a:spcAft>
                <a:spcPts val="1000"/>
              </a:spcAft>
              <a:buClr>
                <a:schemeClr val="accent1">
                  <a:lumMod val="75000"/>
                </a:schemeClr>
              </a:buClr>
              <a:buSzPct val="125000"/>
              <a:defRPr/>
            </a:pPr>
            <a:endParaRPr lang="en-US" u="sng" dirty="0">
              <a:latin typeface="Arial" panose="020B0604020202020204" pitchFamily="34" charset="0"/>
              <a:cs typeface="Arial" panose="020B0604020202020204" pitchFamily="34" charset="0"/>
            </a:endParaRPr>
          </a:p>
          <a:p>
            <a:pPr>
              <a:lnSpc>
                <a:spcPct val="90000"/>
              </a:lnSpc>
              <a:spcAft>
                <a:spcPts val="1000"/>
              </a:spcAft>
              <a:buClr>
                <a:schemeClr val="accent1">
                  <a:lumMod val="75000"/>
                </a:schemeClr>
              </a:buClr>
              <a:buSzPct val="125000"/>
              <a:defRPr/>
            </a:pPr>
            <a:endParaRPr lang="en-US" sz="24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CE0F8506-2F54-2E4F-8E77-A4E2E680EB26}"/>
              </a:ext>
            </a:extLst>
          </p:cNvPr>
          <p:cNvSpPr>
            <a:spLocks noChangeArrowheads="1"/>
          </p:cNvSpPr>
          <p:nvPr/>
        </p:nvSpPr>
        <p:spPr bwMode="auto">
          <a:xfrm>
            <a:off x="0" y="6043612"/>
            <a:ext cx="12344400" cy="966787"/>
          </a:xfrm>
          <a:prstGeom prst="rect">
            <a:avLst/>
          </a:prstGeom>
          <a:gradFill rotWithShape="1">
            <a:gsLst>
              <a:gs pos="0">
                <a:srgbClr val="294E8E"/>
              </a:gs>
              <a:gs pos="100000">
                <a:schemeClr val="tx1"/>
              </a:gs>
            </a:gsLst>
            <a:lin ang="5400000"/>
          </a:gradFill>
          <a:ln w="63500">
            <a:noFill/>
            <a:miter lim="800000"/>
            <a:headEnd/>
            <a:tailEnd/>
          </a:ln>
          <a:effectLst>
            <a:outerShdw blurRad="40000" dist="23000" dir="5400000" rotWithShape="0">
              <a:srgbClr val="000000">
                <a:alpha val="34998"/>
              </a:srgbClr>
            </a:outerShdw>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10" name="Rectangle 9">
            <a:extLst>
              <a:ext uri="{FF2B5EF4-FFF2-40B4-BE49-F238E27FC236}">
                <a16:creationId xmlns:a16="http://schemas.microsoft.com/office/drawing/2014/main" id="{D89ED2C1-D665-C54E-8B83-BCDE9982F923}"/>
              </a:ext>
            </a:extLst>
          </p:cNvPr>
          <p:cNvSpPr/>
          <p:nvPr/>
        </p:nvSpPr>
        <p:spPr>
          <a:xfrm>
            <a:off x="0" y="0"/>
            <a:ext cx="12192000" cy="1422400"/>
          </a:xfrm>
          <a:prstGeom prst="rect">
            <a:avLst/>
          </a:prstGeom>
          <a:gradFill flip="none" rotWithShape="1">
            <a:gsLst>
              <a:gs pos="70000">
                <a:schemeClr val="tx1"/>
              </a:gs>
              <a:gs pos="100000">
                <a:srgbClr val="294E8E"/>
              </a:gs>
            </a:gsLst>
            <a:path path="shape">
              <a:fillToRect l="50000" t="50000" r="50000" b="50000"/>
            </a:path>
            <a:tileRect/>
          </a:gradFill>
          <a:ln w="635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7">
            <a:extLst>
              <a:ext uri="{FF2B5EF4-FFF2-40B4-BE49-F238E27FC236}">
                <a16:creationId xmlns:a16="http://schemas.microsoft.com/office/drawing/2014/main" id="{CC0D944F-2461-7D4C-B8A1-C7F2D61405D7}"/>
              </a:ext>
            </a:extLst>
          </p:cNvPr>
          <p:cNvSpPr>
            <a:spLocks noChangeArrowheads="1"/>
          </p:cNvSpPr>
          <p:nvPr/>
        </p:nvSpPr>
        <p:spPr bwMode="auto">
          <a:xfrm>
            <a:off x="-17463" y="417513"/>
            <a:ext cx="12209463" cy="687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cs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cs typeface="Arial Unicode MS" charset="0"/>
              </a:defRPr>
            </a:lvl2pPr>
            <a:lvl3pPr marL="1143000" indent="-228600">
              <a:spcBef>
                <a:spcPct val="20000"/>
              </a:spcBef>
              <a:buFont typeface="Arial" charset="0"/>
              <a:buChar char="•"/>
              <a:defRPr sz="2400">
                <a:solidFill>
                  <a:schemeClr val="tx1"/>
                </a:solidFill>
                <a:latin typeface="Calibri" charset="0"/>
                <a:ea typeface="MS PGothic" charset="-128"/>
                <a:cs typeface="Arial Unicode MS" charset="0"/>
              </a:defRPr>
            </a:lvl3pPr>
            <a:lvl4pPr marL="1600200" indent="-228600">
              <a:spcBef>
                <a:spcPct val="20000"/>
              </a:spcBef>
              <a:buFont typeface="Arial" charset="0"/>
              <a:buChar char="–"/>
              <a:defRPr sz="2000">
                <a:solidFill>
                  <a:schemeClr val="tx1"/>
                </a:solidFill>
                <a:latin typeface="Calibri" charset="0"/>
                <a:ea typeface="MS PGothic" charset="-128"/>
                <a:cs typeface="Arial Unicode MS" charset="0"/>
              </a:defRPr>
            </a:lvl4pPr>
            <a:lvl5pPr marL="2057400" indent="-228600">
              <a:spcBef>
                <a:spcPct val="20000"/>
              </a:spcBef>
              <a:buFont typeface="Arial" charset="0"/>
              <a:buChar char="»"/>
              <a:defRPr sz="2000">
                <a:solidFill>
                  <a:schemeClr val="tx1"/>
                </a:solidFill>
                <a:latin typeface="Calibri" charset="0"/>
                <a:ea typeface="MS PGothic"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9pPr>
          </a:lstStyle>
          <a:p>
            <a:pPr algn="ctr" eaLnBrk="1" hangingPunct="1">
              <a:lnSpc>
                <a:spcPct val="90000"/>
              </a:lnSpc>
              <a:spcBef>
                <a:spcPct val="0"/>
              </a:spcBef>
              <a:buFontTx/>
              <a:buNone/>
            </a:pPr>
            <a:r>
              <a:rPr lang="en-US" altLang="en-US" sz="4300" b="1" dirty="0">
                <a:solidFill>
                  <a:schemeClr val="bg1"/>
                </a:solidFill>
                <a:latin typeface="Arial" charset="0"/>
              </a:rPr>
              <a:t>How HR Management Is Evolving</a:t>
            </a:r>
          </a:p>
        </p:txBody>
      </p:sp>
      <p:sp>
        <p:nvSpPr>
          <p:cNvPr id="13" name="Rectangle 12">
            <a:extLst>
              <a:ext uri="{FF2B5EF4-FFF2-40B4-BE49-F238E27FC236}">
                <a16:creationId xmlns:a16="http://schemas.microsoft.com/office/drawing/2014/main" id="{4737BD82-334A-8E41-9B8C-9A910FF0D213}"/>
              </a:ext>
            </a:extLst>
          </p:cNvPr>
          <p:cNvSpPr>
            <a:spLocks noChangeArrowheads="1"/>
          </p:cNvSpPr>
          <p:nvPr/>
        </p:nvSpPr>
        <p:spPr bwMode="auto">
          <a:xfrm>
            <a:off x="5681883" y="3776697"/>
            <a:ext cx="6510117" cy="1785104"/>
          </a:xfrm>
          <a:prstGeom prst="rect">
            <a:avLst/>
          </a:prstGeom>
          <a:noFill/>
          <a:ln>
            <a:noFill/>
          </a:ln>
        </p:spPr>
        <p:txBody>
          <a:bodyPr wrap="square">
            <a:spAutoFit/>
          </a:bodyPr>
          <a:lstStyle/>
          <a:p>
            <a:pPr marL="287338" indent="-287338">
              <a:lnSpc>
                <a:spcPct val="90000"/>
              </a:lnSpc>
              <a:spcAft>
                <a:spcPts val="1200"/>
              </a:spcAft>
              <a:buClr>
                <a:schemeClr val="accent1">
                  <a:lumMod val="75000"/>
                </a:schemeClr>
              </a:buClr>
              <a:buSzPct val="120000"/>
              <a:buFont typeface="Wingdings" charset="2"/>
              <a:buChar char="§"/>
              <a:defRPr/>
            </a:pPr>
            <a:r>
              <a:rPr lang="en-US" sz="2500" b="1" dirty="0">
                <a:solidFill>
                  <a:srgbClr val="000000"/>
                </a:solidFill>
                <a:latin typeface="Arial" charset="0"/>
                <a:ea typeface="Geneva" charset="0"/>
                <a:cs typeface="Arial" charset="0"/>
              </a:rPr>
              <a:t>More diversity in the workforce</a:t>
            </a:r>
          </a:p>
          <a:p>
            <a:pPr marL="287338" indent="-287338">
              <a:lnSpc>
                <a:spcPct val="90000"/>
              </a:lnSpc>
              <a:spcAft>
                <a:spcPts val="1200"/>
              </a:spcAft>
              <a:buClr>
                <a:schemeClr val="accent1">
                  <a:lumMod val="75000"/>
                </a:schemeClr>
              </a:buClr>
              <a:buSzPct val="120000"/>
              <a:buFont typeface="Wingdings" charset="2"/>
              <a:buChar char="§"/>
              <a:defRPr/>
            </a:pPr>
            <a:r>
              <a:rPr lang="en-US" sz="2500" b="1" dirty="0">
                <a:solidFill>
                  <a:srgbClr val="000000"/>
                </a:solidFill>
                <a:latin typeface="Arial" charset="0"/>
                <a:ea typeface="Geneva" charset="0"/>
                <a:cs typeface="Arial" charset="0"/>
              </a:rPr>
              <a:t>Greater emphasis on work-life balance</a:t>
            </a:r>
          </a:p>
          <a:p>
            <a:pPr marL="287338" indent="-287338">
              <a:lnSpc>
                <a:spcPct val="90000"/>
              </a:lnSpc>
              <a:spcAft>
                <a:spcPts val="1200"/>
              </a:spcAft>
              <a:buClr>
                <a:schemeClr val="accent1">
                  <a:lumMod val="75000"/>
                </a:schemeClr>
              </a:buClr>
              <a:buSzPct val="120000"/>
              <a:buFont typeface="Wingdings" charset="2"/>
              <a:buChar char="§"/>
              <a:defRPr/>
            </a:pPr>
            <a:r>
              <a:rPr lang="en-US" sz="2500" b="1" dirty="0">
                <a:solidFill>
                  <a:srgbClr val="000000"/>
                </a:solidFill>
                <a:latin typeface="Arial" charset="0"/>
                <a:ea typeface="Geneva" charset="0"/>
                <a:cs typeface="Arial" charset="0"/>
              </a:rPr>
              <a:t>Outsourcing and organizational restructuring</a:t>
            </a:r>
          </a:p>
        </p:txBody>
      </p:sp>
    </p:spTree>
    <p:extLst>
      <p:ext uri="{BB962C8B-B14F-4D97-AF65-F5344CB8AC3E}">
        <p14:creationId xmlns:p14="http://schemas.microsoft.com/office/powerpoint/2010/main" val="385674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10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fade">
                                      <p:cBhvr>
                                        <p:cTn id="22" dur="10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fade">
                                      <p:cBhvr>
                                        <p:cTn id="27" dur="10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7AE50B-72F7-684D-9C08-5C193E04FD99}"/>
              </a:ext>
            </a:extLst>
          </p:cNvPr>
          <p:cNvPicPr>
            <a:picLocks noChangeAspect="1"/>
          </p:cNvPicPr>
          <p:nvPr/>
        </p:nvPicPr>
        <p:blipFill rotWithShape="1">
          <a:blip r:embed="rId3"/>
          <a:srcRect r="12440"/>
          <a:stretch/>
        </p:blipFill>
        <p:spPr>
          <a:xfrm>
            <a:off x="-1" y="1394972"/>
            <a:ext cx="5116750" cy="4461079"/>
          </a:xfrm>
          <a:prstGeom prst="rect">
            <a:avLst/>
          </a:prstGeom>
        </p:spPr>
      </p:pic>
      <p:cxnSp>
        <p:nvCxnSpPr>
          <p:cNvPr id="4" name="Straight Connector 3">
            <a:extLst>
              <a:ext uri="{FF2B5EF4-FFF2-40B4-BE49-F238E27FC236}">
                <a16:creationId xmlns:a16="http://schemas.microsoft.com/office/drawing/2014/main" id="{3BA23251-C282-3E46-A09F-EC25294F682F}"/>
              </a:ext>
            </a:extLst>
          </p:cNvPr>
          <p:cNvCxnSpPr>
            <a:cxnSpLocks noChangeShapeType="1"/>
          </p:cNvCxnSpPr>
          <p:nvPr/>
        </p:nvCxnSpPr>
        <p:spPr bwMode="auto">
          <a:xfrm>
            <a:off x="5111225" y="1245477"/>
            <a:ext cx="0" cy="4850523"/>
          </a:xfrm>
          <a:prstGeom prst="line">
            <a:avLst/>
          </a:prstGeom>
          <a:noFill/>
          <a:ln w="635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7" name="Rectangle 6">
            <a:extLst>
              <a:ext uri="{FF2B5EF4-FFF2-40B4-BE49-F238E27FC236}">
                <a16:creationId xmlns:a16="http://schemas.microsoft.com/office/drawing/2014/main" id="{8D24E044-28F9-FD4E-9206-F74DD85ED5CE}"/>
              </a:ext>
            </a:extLst>
          </p:cNvPr>
          <p:cNvSpPr>
            <a:spLocks noChangeArrowheads="1"/>
          </p:cNvSpPr>
          <p:nvPr/>
        </p:nvSpPr>
        <p:spPr bwMode="auto">
          <a:xfrm>
            <a:off x="5473242" y="1697038"/>
            <a:ext cx="6530689" cy="2185214"/>
          </a:xfrm>
          <a:prstGeom prst="rect">
            <a:avLst/>
          </a:prstGeom>
          <a:noFill/>
          <a:ln>
            <a:noFill/>
          </a:ln>
        </p:spPr>
        <p:txBody>
          <a:bodyPr wrap="square">
            <a:spAutoFit/>
          </a:bodyPr>
          <a:lstStyle/>
          <a:p>
            <a:pPr marL="342900" indent="-342900" eaLnBrk="1" hangingPunct="1">
              <a:lnSpc>
                <a:spcPct val="90000"/>
              </a:lnSpc>
              <a:spcAft>
                <a:spcPts val="1200"/>
              </a:spcAft>
              <a:buClr>
                <a:schemeClr val="accent1">
                  <a:lumMod val="75000"/>
                </a:schemeClr>
              </a:buClr>
              <a:buSzPct val="120000"/>
              <a:buFont typeface="Wingdings" charset="2"/>
              <a:buChar char="§"/>
              <a:defRPr/>
            </a:pPr>
            <a:r>
              <a:rPr lang="en-US" sz="2800" b="1" dirty="0">
                <a:solidFill>
                  <a:srgbClr val="000000"/>
                </a:solidFill>
                <a:latin typeface="Arial" charset="0"/>
                <a:ea typeface="Geneva" charset="0"/>
                <a:cs typeface="Arial" charset="0"/>
              </a:rPr>
              <a:t>No business can make successful long-term plans without </a:t>
            </a:r>
            <a:br>
              <a:rPr lang="en-US" sz="2800" b="1" dirty="0">
                <a:solidFill>
                  <a:srgbClr val="000000"/>
                </a:solidFill>
                <a:latin typeface="Arial" charset="0"/>
                <a:ea typeface="Geneva" charset="0"/>
                <a:cs typeface="Arial" charset="0"/>
              </a:rPr>
            </a:br>
            <a:r>
              <a:rPr lang="en-US" sz="2800" b="1" dirty="0">
                <a:solidFill>
                  <a:srgbClr val="000000"/>
                </a:solidFill>
                <a:latin typeface="Arial" charset="0"/>
                <a:ea typeface="Geneva" charset="0"/>
                <a:cs typeface="Arial" charset="0"/>
              </a:rPr>
              <a:t>human resources!</a:t>
            </a:r>
          </a:p>
          <a:p>
            <a:pPr marL="342900" indent="-342900" eaLnBrk="1" hangingPunct="1">
              <a:lnSpc>
                <a:spcPct val="90000"/>
              </a:lnSpc>
              <a:spcAft>
                <a:spcPts val="1200"/>
              </a:spcAft>
              <a:buClr>
                <a:schemeClr val="accent1">
                  <a:lumMod val="75000"/>
                </a:schemeClr>
              </a:buClr>
              <a:buSzPct val="120000"/>
              <a:buFont typeface="Wingdings" charset="2"/>
              <a:buChar char="§"/>
              <a:defRPr/>
            </a:pPr>
            <a:r>
              <a:rPr lang="en-US" sz="2800" b="1" dirty="0">
                <a:solidFill>
                  <a:srgbClr val="000000"/>
                </a:solidFill>
                <a:latin typeface="Arial" charset="0"/>
                <a:ea typeface="Geneva" charset="0"/>
                <a:cs typeface="Arial" charset="0"/>
              </a:rPr>
              <a:t>The right HR can provide a </a:t>
            </a:r>
            <a:br>
              <a:rPr lang="en-US" sz="2800" b="1" dirty="0">
                <a:solidFill>
                  <a:srgbClr val="000000"/>
                </a:solidFill>
                <a:latin typeface="Arial" charset="0"/>
                <a:ea typeface="Geneva" charset="0"/>
                <a:cs typeface="Arial" charset="0"/>
              </a:rPr>
            </a:br>
            <a:r>
              <a:rPr lang="en-US" sz="2800" b="1" dirty="0">
                <a:solidFill>
                  <a:srgbClr val="000000"/>
                </a:solidFill>
                <a:latin typeface="Arial" charset="0"/>
                <a:ea typeface="Geneva" charset="0"/>
                <a:cs typeface="Arial" charset="0"/>
              </a:rPr>
              <a:t>long-term competitive edge.</a:t>
            </a:r>
          </a:p>
        </p:txBody>
      </p:sp>
      <p:sp>
        <p:nvSpPr>
          <p:cNvPr id="8" name="Rectangle 7">
            <a:extLst>
              <a:ext uri="{FF2B5EF4-FFF2-40B4-BE49-F238E27FC236}">
                <a16:creationId xmlns:a16="http://schemas.microsoft.com/office/drawing/2014/main" id="{DD26F3B7-16E5-6F40-A045-80AC4DF02FF2}"/>
              </a:ext>
            </a:extLst>
          </p:cNvPr>
          <p:cNvSpPr>
            <a:spLocks noChangeArrowheads="1"/>
          </p:cNvSpPr>
          <p:nvPr/>
        </p:nvSpPr>
        <p:spPr bwMode="auto">
          <a:xfrm>
            <a:off x="6128881" y="3967974"/>
            <a:ext cx="6216431" cy="1805622"/>
          </a:xfrm>
          <a:prstGeom prst="rect">
            <a:avLst/>
          </a:prstGeom>
          <a:noFill/>
          <a:ln>
            <a:noFill/>
          </a:ln>
        </p:spPr>
        <p:txBody>
          <a:bodyPr wrap="square">
            <a:spAutoFit/>
          </a:bodyPr>
          <a:lstStyle/>
          <a:p>
            <a:pPr marL="236538" indent="-236538">
              <a:lnSpc>
                <a:spcPct val="90000"/>
              </a:lnSpc>
              <a:spcAft>
                <a:spcPts val="1000"/>
              </a:spcAft>
              <a:buClr>
                <a:schemeClr val="accent1">
                  <a:lumMod val="75000"/>
                </a:schemeClr>
              </a:buClr>
              <a:buSzPct val="125000"/>
              <a:buFont typeface="Arial" charset="0"/>
              <a:buChar char="•"/>
              <a:defRPr/>
            </a:pPr>
            <a:r>
              <a:rPr lang="en-US" sz="2400" b="1" dirty="0">
                <a:latin typeface="Arial" charset="0"/>
                <a:ea typeface="ＭＳ Ｐゴシック" charset="0"/>
                <a:cs typeface="Arial" charset="0"/>
              </a:rPr>
              <a:t>“Why Human Resources Management Is So Important”</a:t>
            </a:r>
            <a:r>
              <a:rPr lang="en-US" sz="2400" dirty="0">
                <a:solidFill>
                  <a:srgbClr val="000000"/>
                </a:solidFill>
                <a:latin typeface="Arial" charset="0"/>
                <a:ea typeface="Geneva" charset="0"/>
                <a:cs typeface="Arial" charset="0"/>
              </a:rPr>
              <a:t>—</a:t>
            </a:r>
            <a:r>
              <a:rPr lang="en-US" u="sng" dirty="0">
                <a:latin typeface="Arial" panose="020B0604020202020204" pitchFamily="34" charset="0"/>
                <a:cs typeface="Arial" panose="020B0604020202020204" pitchFamily="34" charset="0"/>
                <a:hlinkClick r:id="rId4"/>
              </a:rPr>
              <a:t>https://www.thebalancecareers.com/what-is-the-importance-of-human-resources-management-1917588</a:t>
            </a:r>
            <a:r>
              <a:rPr lang="en-US" sz="2400" dirty="0">
                <a:latin typeface="Arial" panose="020B0604020202020204" pitchFamily="34" charset="0"/>
                <a:cs typeface="Arial" panose="020B0604020202020204" pitchFamily="34" charset="0"/>
              </a:rPr>
              <a:t> </a:t>
            </a:r>
            <a:endParaRPr lang="en-US" u="sng" dirty="0">
              <a:latin typeface="Arial" panose="020B0604020202020204" pitchFamily="34" charset="0"/>
              <a:cs typeface="Arial" panose="020B0604020202020204" pitchFamily="34" charset="0"/>
            </a:endParaRPr>
          </a:p>
          <a:p>
            <a:pPr>
              <a:lnSpc>
                <a:spcPct val="90000"/>
              </a:lnSpc>
              <a:spcAft>
                <a:spcPts val="1000"/>
              </a:spcAft>
              <a:buClr>
                <a:schemeClr val="accent1">
                  <a:lumMod val="75000"/>
                </a:schemeClr>
              </a:buClr>
              <a:buSzPct val="125000"/>
              <a:defRPr/>
            </a:pPr>
            <a:endParaRPr lang="en-US" sz="2400" dirty="0">
              <a:solidFill>
                <a:srgbClr val="000000"/>
              </a:solidFill>
              <a:latin typeface="Arial" panose="020B0604020202020204" pitchFamily="34" charset="0"/>
              <a:ea typeface="Geneva" charset="0"/>
              <a:cs typeface="Arial" panose="020B0604020202020204" pitchFamily="34" charset="0"/>
            </a:endParaRPr>
          </a:p>
        </p:txBody>
      </p:sp>
      <p:sp>
        <p:nvSpPr>
          <p:cNvPr id="9" name="Rectangle 8">
            <a:extLst>
              <a:ext uri="{FF2B5EF4-FFF2-40B4-BE49-F238E27FC236}">
                <a16:creationId xmlns:a16="http://schemas.microsoft.com/office/drawing/2014/main" id="{CE0F8506-2F54-2E4F-8E77-A4E2E680EB26}"/>
              </a:ext>
            </a:extLst>
          </p:cNvPr>
          <p:cNvSpPr>
            <a:spLocks noChangeArrowheads="1"/>
          </p:cNvSpPr>
          <p:nvPr/>
        </p:nvSpPr>
        <p:spPr bwMode="auto">
          <a:xfrm>
            <a:off x="0" y="5816600"/>
            <a:ext cx="12344400" cy="1193800"/>
          </a:xfrm>
          <a:prstGeom prst="rect">
            <a:avLst/>
          </a:prstGeom>
          <a:gradFill rotWithShape="1">
            <a:gsLst>
              <a:gs pos="0">
                <a:srgbClr val="294E8E"/>
              </a:gs>
              <a:gs pos="100000">
                <a:schemeClr val="tx1"/>
              </a:gs>
            </a:gsLst>
            <a:lin ang="5400000"/>
          </a:gradFill>
          <a:ln w="63500">
            <a:noFill/>
            <a:miter lim="800000"/>
            <a:headEnd/>
            <a:tailEnd/>
          </a:ln>
          <a:effectLst>
            <a:outerShdw blurRad="40000" dist="23000" dir="5400000" rotWithShape="0">
              <a:srgbClr val="000000">
                <a:alpha val="34998"/>
              </a:srgbClr>
            </a:outerShdw>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10" name="Rectangle 9">
            <a:extLst>
              <a:ext uri="{FF2B5EF4-FFF2-40B4-BE49-F238E27FC236}">
                <a16:creationId xmlns:a16="http://schemas.microsoft.com/office/drawing/2014/main" id="{D89ED2C1-D665-C54E-8B83-BCDE9982F923}"/>
              </a:ext>
            </a:extLst>
          </p:cNvPr>
          <p:cNvSpPr/>
          <p:nvPr/>
        </p:nvSpPr>
        <p:spPr>
          <a:xfrm>
            <a:off x="0" y="0"/>
            <a:ext cx="12192000" cy="1422400"/>
          </a:xfrm>
          <a:prstGeom prst="rect">
            <a:avLst/>
          </a:prstGeom>
          <a:gradFill flip="none" rotWithShape="1">
            <a:gsLst>
              <a:gs pos="70000">
                <a:schemeClr val="tx1"/>
              </a:gs>
              <a:gs pos="100000">
                <a:srgbClr val="294E8E"/>
              </a:gs>
            </a:gsLst>
            <a:path path="shape">
              <a:fillToRect l="50000" t="50000" r="50000" b="50000"/>
            </a:path>
            <a:tileRect/>
          </a:gradFill>
          <a:ln w="635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7">
            <a:extLst>
              <a:ext uri="{FF2B5EF4-FFF2-40B4-BE49-F238E27FC236}">
                <a16:creationId xmlns:a16="http://schemas.microsoft.com/office/drawing/2014/main" id="{CC0D944F-2461-7D4C-B8A1-C7F2D61405D7}"/>
              </a:ext>
            </a:extLst>
          </p:cNvPr>
          <p:cNvSpPr>
            <a:spLocks noChangeArrowheads="1"/>
          </p:cNvSpPr>
          <p:nvPr/>
        </p:nvSpPr>
        <p:spPr bwMode="auto">
          <a:xfrm>
            <a:off x="-17463" y="417513"/>
            <a:ext cx="12209463" cy="660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cs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cs typeface="Arial Unicode MS" charset="0"/>
              </a:defRPr>
            </a:lvl2pPr>
            <a:lvl3pPr marL="1143000" indent="-228600">
              <a:spcBef>
                <a:spcPct val="20000"/>
              </a:spcBef>
              <a:buFont typeface="Arial" charset="0"/>
              <a:buChar char="•"/>
              <a:defRPr sz="2400">
                <a:solidFill>
                  <a:schemeClr val="tx1"/>
                </a:solidFill>
                <a:latin typeface="Calibri" charset="0"/>
                <a:ea typeface="MS PGothic" charset="-128"/>
                <a:cs typeface="Arial Unicode MS" charset="0"/>
              </a:defRPr>
            </a:lvl3pPr>
            <a:lvl4pPr marL="1600200" indent="-228600">
              <a:spcBef>
                <a:spcPct val="20000"/>
              </a:spcBef>
              <a:buFont typeface="Arial" charset="0"/>
              <a:buChar char="–"/>
              <a:defRPr sz="2000">
                <a:solidFill>
                  <a:schemeClr val="tx1"/>
                </a:solidFill>
                <a:latin typeface="Calibri" charset="0"/>
                <a:ea typeface="MS PGothic" charset="-128"/>
                <a:cs typeface="Arial Unicode MS" charset="0"/>
              </a:defRPr>
            </a:lvl4pPr>
            <a:lvl5pPr marL="2057400" indent="-228600">
              <a:spcBef>
                <a:spcPct val="20000"/>
              </a:spcBef>
              <a:buFont typeface="Arial" charset="0"/>
              <a:buChar char="»"/>
              <a:defRPr sz="2000">
                <a:solidFill>
                  <a:schemeClr val="tx1"/>
                </a:solidFill>
                <a:latin typeface="Calibri" charset="0"/>
                <a:ea typeface="MS PGothic"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9pPr>
          </a:lstStyle>
          <a:p>
            <a:pPr algn="ctr" eaLnBrk="1" hangingPunct="1">
              <a:lnSpc>
                <a:spcPct val="90000"/>
              </a:lnSpc>
              <a:spcBef>
                <a:spcPct val="0"/>
              </a:spcBef>
              <a:buFontTx/>
              <a:buNone/>
            </a:pPr>
            <a:r>
              <a:rPr lang="en-US" altLang="en-US" sz="4100" b="1" dirty="0">
                <a:solidFill>
                  <a:schemeClr val="bg1"/>
                </a:solidFill>
                <a:latin typeface="Arial" charset="0"/>
              </a:rPr>
              <a:t>HR Management and Strategic Planning</a:t>
            </a:r>
          </a:p>
        </p:txBody>
      </p:sp>
    </p:spTree>
    <p:extLst>
      <p:ext uri="{BB962C8B-B14F-4D97-AF65-F5344CB8AC3E}">
        <p14:creationId xmlns:p14="http://schemas.microsoft.com/office/powerpoint/2010/main" val="140875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4D8766-6F48-D64A-9A35-AF33CBA1A115}"/>
              </a:ext>
            </a:extLst>
          </p:cNvPr>
          <p:cNvPicPr>
            <a:picLocks noChangeAspect="1"/>
          </p:cNvPicPr>
          <p:nvPr/>
        </p:nvPicPr>
        <p:blipFill>
          <a:blip r:embed="rId3"/>
          <a:stretch>
            <a:fillRect/>
          </a:stretch>
        </p:blipFill>
        <p:spPr>
          <a:xfrm>
            <a:off x="-17464" y="1439862"/>
            <a:ext cx="6045635" cy="4267199"/>
          </a:xfrm>
          <a:prstGeom prst="rect">
            <a:avLst/>
          </a:prstGeom>
        </p:spPr>
      </p:pic>
      <p:cxnSp>
        <p:nvCxnSpPr>
          <p:cNvPr id="4" name="Straight Connector 3">
            <a:extLst>
              <a:ext uri="{FF2B5EF4-FFF2-40B4-BE49-F238E27FC236}">
                <a16:creationId xmlns:a16="http://schemas.microsoft.com/office/drawing/2014/main" id="{E175D573-F9B0-424F-8C2A-3AE8E6565ECA}"/>
              </a:ext>
            </a:extLst>
          </p:cNvPr>
          <p:cNvCxnSpPr>
            <a:cxnSpLocks noChangeShapeType="1"/>
          </p:cNvCxnSpPr>
          <p:nvPr/>
        </p:nvCxnSpPr>
        <p:spPr bwMode="auto">
          <a:xfrm>
            <a:off x="6018780" y="1439863"/>
            <a:ext cx="0" cy="4267200"/>
          </a:xfrm>
          <a:prstGeom prst="line">
            <a:avLst/>
          </a:prstGeom>
          <a:noFill/>
          <a:ln w="635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5" name="Rectangle 4">
            <a:extLst>
              <a:ext uri="{FF2B5EF4-FFF2-40B4-BE49-F238E27FC236}">
                <a16:creationId xmlns:a16="http://schemas.microsoft.com/office/drawing/2014/main" id="{CAB4A87D-1213-B448-AD46-F8AEBB61A3D5}"/>
              </a:ext>
            </a:extLst>
          </p:cNvPr>
          <p:cNvSpPr>
            <a:spLocks noChangeArrowheads="1"/>
          </p:cNvSpPr>
          <p:nvPr/>
        </p:nvSpPr>
        <p:spPr bwMode="auto">
          <a:xfrm>
            <a:off x="6308230" y="1910491"/>
            <a:ext cx="5440947" cy="3177280"/>
          </a:xfrm>
          <a:prstGeom prst="rect">
            <a:avLst/>
          </a:prstGeom>
          <a:noFill/>
          <a:ln>
            <a:noFill/>
          </a:ln>
        </p:spPr>
        <p:txBody>
          <a:bodyPr wrap="square">
            <a:spAutoFit/>
          </a:bodyPr>
          <a:lstStyle/>
          <a:p>
            <a:pPr marL="285750" indent="-285750" eaLnBrk="1" hangingPunct="1">
              <a:lnSpc>
                <a:spcPct val="90000"/>
              </a:lnSpc>
              <a:spcAft>
                <a:spcPts val="2000"/>
              </a:spcAft>
              <a:buClr>
                <a:schemeClr val="accent1">
                  <a:lumMod val="75000"/>
                </a:schemeClr>
              </a:buClr>
              <a:buSzPct val="120000"/>
              <a:buFont typeface="Wingdings" charset="2"/>
              <a:buChar char="§"/>
              <a:defRPr/>
            </a:pPr>
            <a:r>
              <a:rPr lang="en-US" sz="2600" b="1" dirty="0">
                <a:solidFill>
                  <a:srgbClr val="000000"/>
                </a:solidFill>
                <a:latin typeface="Arial" charset="0"/>
                <a:ea typeface="Geneva" charset="0"/>
                <a:cs typeface="Arial" charset="0"/>
              </a:rPr>
              <a:t>Human resources</a:t>
            </a:r>
            <a:r>
              <a:rPr lang="en-US" sz="2600" dirty="0">
                <a:solidFill>
                  <a:srgbClr val="000000"/>
                </a:solidFill>
                <a:latin typeface="Arial" charset="0"/>
                <a:ea typeface="Geneva" charset="0"/>
                <a:cs typeface="Arial" charset="0"/>
              </a:rPr>
              <a:t>—</a:t>
            </a:r>
            <a:r>
              <a:rPr lang="en-US" sz="2600" b="1" dirty="0">
                <a:solidFill>
                  <a:srgbClr val="000000"/>
                </a:solidFill>
                <a:latin typeface="Arial" charset="0"/>
                <a:ea typeface="Geneva" charset="0"/>
                <a:cs typeface="Arial" charset="0"/>
              </a:rPr>
              <a:t>people who </a:t>
            </a:r>
            <a:br>
              <a:rPr lang="en-US" sz="2600" b="1" dirty="0">
                <a:solidFill>
                  <a:srgbClr val="000000"/>
                </a:solidFill>
                <a:latin typeface="Arial" charset="0"/>
                <a:ea typeface="Geneva" charset="0"/>
                <a:cs typeface="Arial" charset="0"/>
              </a:rPr>
            </a:br>
            <a:r>
              <a:rPr lang="en-US" sz="2600" b="1" dirty="0">
                <a:solidFill>
                  <a:srgbClr val="000000"/>
                </a:solidFill>
                <a:latin typeface="Arial" charset="0"/>
                <a:ea typeface="Geneva" charset="0"/>
                <a:cs typeface="Arial" charset="0"/>
              </a:rPr>
              <a:t>work to produce goods </a:t>
            </a:r>
            <a:br>
              <a:rPr lang="en-US" sz="2600" b="1" dirty="0">
                <a:solidFill>
                  <a:srgbClr val="000000"/>
                </a:solidFill>
                <a:latin typeface="Arial" charset="0"/>
                <a:ea typeface="Geneva" charset="0"/>
                <a:cs typeface="Arial" charset="0"/>
              </a:rPr>
            </a:br>
            <a:r>
              <a:rPr lang="en-US" sz="2600" b="1" dirty="0">
                <a:solidFill>
                  <a:srgbClr val="000000"/>
                </a:solidFill>
                <a:latin typeface="Arial" charset="0"/>
                <a:ea typeface="Geneva" charset="0"/>
                <a:cs typeface="Arial" charset="0"/>
              </a:rPr>
              <a:t>and services</a:t>
            </a:r>
          </a:p>
          <a:p>
            <a:pPr marL="285750" indent="-285750">
              <a:lnSpc>
                <a:spcPct val="90000"/>
              </a:lnSpc>
              <a:spcAft>
                <a:spcPts val="1200"/>
              </a:spcAft>
              <a:buClr>
                <a:schemeClr val="accent1">
                  <a:lumMod val="75000"/>
                </a:schemeClr>
              </a:buClr>
              <a:buSzPct val="120000"/>
              <a:buFont typeface="Wingdings" charset="2"/>
              <a:buChar char="§"/>
              <a:defRPr/>
            </a:pPr>
            <a:r>
              <a:rPr lang="en-US" sz="2600" b="1" dirty="0">
                <a:solidFill>
                  <a:srgbClr val="000000"/>
                </a:solidFill>
                <a:latin typeface="Arial" charset="0"/>
                <a:ea typeface="Geneva" charset="0"/>
                <a:cs typeface="Arial" charset="0"/>
              </a:rPr>
              <a:t>Human resources management</a:t>
            </a:r>
          </a:p>
          <a:p>
            <a:pPr marL="754063" lvl="1" indent="-296863">
              <a:lnSpc>
                <a:spcPct val="90000"/>
              </a:lnSpc>
              <a:spcAft>
                <a:spcPts val="1300"/>
              </a:spcAft>
              <a:buClr>
                <a:schemeClr val="accent1">
                  <a:lumMod val="75000"/>
                </a:schemeClr>
              </a:buClr>
              <a:buSzPct val="120000"/>
              <a:buFont typeface="Arial" panose="020B0604020202020204" pitchFamily="34" charset="0"/>
              <a:buChar char="•"/>
              <a:defRPr/>
            </a:pPr>
            <a:r>
              <a:rPr lang="en-US" sz="2600" b="1" dirty="0">
                <a:solidFill>
                  <a:srgbClr val="000000"/>
                </a:solidFill>
                <a:latin typeface="Arial" charset="0"/>
                <a:ea typeface="Geneva" charset="0"/>
                <a:cs typeface="Arial" charset="0"/>
              </a:rPr>
              <a:t>Planning, staffing, leading, </a:t>
            </a:r>
            <a:br>
              <a:rPr lang="en-US" sz="2600" b="1" dirty="0">
                <a:solidFill>
                  <a:srgbClr val="000000"/>
                </a:solidFill>
                <a:latin typeface="Arial" charset="0"/>
                <a:ea typeface="Geneva" charset="0"/>
                <a:cs typeface="Arial" charset="0"/>
              </a:rPr>
            </a:br>
            <a:r>
              <a:rPr lang="en-US" sz="2600" b="1" dirty="0">
                <a:solidFill>
                  <a:srgbClr val="000000"/>
                </a:solidFill>
                <a:latin typeface="Arial" charset="0"/>
                <a:ea typeface="Geneva" charset="0"/>
                <a:cs typeface="Arial" charset="0"/>
              </a:rPr>
              <a:t>and organizing employees</a:t>
            </a:r>
          </a:p>
          <a:p>
            <a:pPr marL="754063" lvl="1" indent="-296863">
              <a:lnSpc>
                <a:spcPct val="90000"/>
              </a:lnSpc>
              <a:spcAft>
                <a:spcPts val="1700"/>
              </a:spcAft>
              <a:buClr>
                <a:schemeClr val="accent1">
                  <a:lumMod val="75000"/>
                </a:schemeClr>
              </a:buClr>
              <a:buSzPct val="120000"/>
              <a:buFont typeface="Arial" panose="020B0604020202020204" pitchFamily="34" charset="0"/>
              <a:buChar char="•"/>
              <a:defRPr/>
            </a:pPr>
            <a:r>
              <a:rPr lang="en-US" sz="2600" b="1" dirty="0">
                <a:solidFill>
                  <a:srgbClr val="000000"/>
                </a:solidFill>
                <a:latin typeface="Arial" charset="0"/>
                <a:ea typeface="Geneva" charset="0"/>
                <a:cs typeface="Arial" charset="0"/>
              </a:rPr>
              <a:t>A critical business function</a:t>
            </a:r>
          </a:p>
        </p:txBody>
      </p:sp>
      <p:sp>
        <p:nvSpPr>
          <p:cNvPr id="7" name="Rectangle 6">
            <a:extLst>
              <a:ext uri="{FF2B5EF4-FFF2-40B4-BE49-F238E27FC236}">
                <a16:creationId xmlns:a16="http://schemas.microsoft.com/office/drawing/2014/main" id="{BF9CBC34-83C4-0745-93A6-7F40564176F2}"/>
              </a:ext>
            </a:extLst>
          </p:cNvPr>
          <p:cNvSpPr>
            <a:spLocks noChangeArrowheads="1"/>
          </p:cNvSpPr>
          <p:nvPr/>
        </p:nvSpPr>
        <p:spPr bwMode="auto">
          <a:xfrm>
            <a:off x="-101600" y="5707062"/>
            <a:ext cx="12293600" cy="1150937"/>
          </a:xfrm>
          <a:prstGeom prst="rect">
            <a:avLst/>
          </a:prstGeom>
          <a:gradFill rotWithShape="1">
            <a:gsLst>
              <a:gs pos="0">
                <a:schemeClr val="tx1"/>
              </a:gs>
              <a:gs pos="100000">
                <a:srgbClr val="376092"/>
              </a:gs>
            </a:gsLst>
            <a:lin ang="0" scaled="1"/>
          </a:gradFill>
          <a:ln w="63500">
            <a:solidFill>
              <a:srgbClr val="000000"/>
            </a:solidFill>
            <a:miter lim="800000"/>
            <a:headEnd/>
            <a:tailEnd/>
          </a:ln>
          <a:effectLst>
            <a:outerShdw blurRad="40000" dist="23000" dir="5400000" rotWithShape="0">
              <a:srgbClr val="000000">
                <a:alpha val="34998"/>
              </a:srgbClr>
            </a:outerShdw>
          </a:effectLst>
        </p:spPr>
        <p:txBody>
          <a:bodyPr anchor="ctr"/>
          <a:lstStyle/>
          <a:p>
            <a:pPr algn="ctr" eaLnBrk="1" fontAlgn="auto" hangingPunct="1">
              <a:spcBef>
                <a:spcPts val="0"/>
              </a:spcBef>
              <a:spcAft>
                <a:spcPts val="0"/>
              </a:spcAft>
              <a:defRPr/>
            </a:pPr>
            <a:r>
              <a:rPr lang="en-US">
                <a:solidFill>
                  <a:schemeClr val="lt1"/>
                </a:solidFill>
                <a:latin typeface="+mn-lt"/>
                <a:ea typeface="+mn-ea"/>
              </a:rPr>
              <a:t> </a:t>
            </a:r>
          </a:p>
        </p:txBody>
      </p:sp>
      <p:sp>
        <p:nvSpPr>
          <p:cNvPr id="8" name="Rectangle 7">
            <a:extLst>
              <a:ext uri="{FF2B5EF4-FFF2-40B4-BE49-F238E27FC236}">
                <a16:creationId xmlns:a16="http://schemas.microsoft.com/office/drawing/2014/main" id="{D427FE98-50DE-E94C-B01D-F7EE2BB474E6}"/>
              </a:ext>
            </a:extLst>
          </p:cNvPr>
          <p:cNvSpPr>
            <a:spLocks noChangeArrowheads="1"/>
          </p:cNvSpPr>
          <p:nvPr/>
        </p:nvSpPr>
        <p:spPr bwMode="auto">
          <a:xfrm>
            <a:off x="-119063" y="0"/>
            <a:ext cx="12311063" cy="1439863"/>
          </a:xfrm>
          <a:prstGeom prst="rect">
            <a:avLst/>
          </a:prstGeom>
          <a:gradFill flip="none" rotWithShape="1">
            <a:gsLst>
              <a:gs pos="1000">
                <a:schemeClr val="accent1">
                  <a:lumMod val="75000"/>
                </a:schemeClr>
              </a:gs>
              <a:gs pos="100000">
                <a:schemeClr val="tx1"/>
              </a:gs>
            </a:gsLst>
            <a:lin ang="0" scaled="1"/>
            <a:tileRect/>
          </a:gradFill>
          <a:ln w="63500">
            <a:solidFill>
              <a:schemeClr val="tx1"/>
            </a:solidFill>
            <a:miter lim="800000"/>
          </a:ln>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9" name="Rectangle 1">
            <a:extLst>
              <a:ext uri="{FF2B5EF4-FFF2-40B4-BE49-F238E27FC236}">
                <a16:creationId xmlns:a16="http://schemas.microsoft.com/office/drawing/2014/main" id="{1E74E9FA-4E21-A942-9784-8F1CA3193FDB}"/>
              </a:ext>
            </a:extLst>
          </p:cNvPr>
          <p:cNvSpPr>
            <a:spLocks noChangeArrowheads="1"/>
          </p:cNvSpPr>
          <p:nvPr/>
        </p:nvSpPr>
        <p:spPr bwMode="auto">
          <a:xfrm>
            <a:off x="-17463" y="417513"/>
            <a:ext cx="12209463" cy="687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cs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cs typeface="Arial Unicode MS" charset="0"/>
              </a:defRPr>
            </a:lvl2pPr>
            <a:lvl3pPr marL="1143000" indent="-228600">
              <a:spcBef>
                <a:spcPct val="20000"/>
              </a:spcBef>
              <a:buFont typeface="Arial" charset="0"/>
              <a:buChar char="•"/>
              <a:defRPr sz="2400">
                <a:solidFill>
                  <a:schemeClr val="tx1"/>
                </a:solidFill>
                <a:latin typeface="Calibri" charset="0"/>
                <a:ea typeface="MS PGothic" charset="-128"/>
                <a:cs typeface="Arial Unicode MS" charset="0"/>
              </a:defRPr>
            </a:lvl3pPr>
            <a:lvl4pPr marL="1600200" indent="-228600">
              <a:spcBef>
                <a:spcPct val="20000"/>
              </a:spcBef>
              <a:buFont typeface="Arial" charset="0"/>
              <a:buChar char="–"/>
              <a:defRPr sz="2000">
                <a:solidFill>
                  <a:schemeClr val="tx1"/>
                </a:solidFill>
                <a:latin typeface="Calibri" charset="0"/>
                <a:ea typeface="MS PGothic" charset="-128"/>
                <a:cs typeface="Arial Unicode MS" charset="0"/>
              </a:defRPr>
            </a:lvl4pPr>
            <a:lvl5pPr marL="2057400" indent="-228600">
              <a:spcBef>
                <a:spcPct val="20000"/>
              </a:spcBef>
              <a:buFont typeface="Arial" charset="0"/>
              <a:buChar char="»"/>
              <a:defRPr sz="2000">
                <a:solidFill>
                  <a:schemeClr val="tx1"/>
                </a:solidFill>
                <a:latin typeface="Calibri" charset="0"/>
                <a:ea typeface="MS PGothic"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9pPr>
          </a:lstStyle>
          <a:p>
            <a:pPr algn="ctr" eaLnBrk="1" hangingPunct="1">
              <a:lnSpc>
                <a:spcPct val="90000"/>
              </a:lnSpc>
              <a:spcBef>
                <a:spcPct val="0"/>
              </a:spcBef>
              <a:buFontTx/>
              <a:buNone/>
            </a:pPr>
            <a:r>
              <a:rPr lang="en-US" altLang="en-US" sz="4300" b="1" dirty="0">
                <a:solidFill>
                  <a:schemeClr val="bg1"/>
                </a:solidFill>
                <a:latin typeface="Arial" charset="0"/>
              </a:rPr>
              <a:t>HR Basics</a:t>
            </a:r>
          </a:p>
        </p:txBody>
      </p:sp>
    </p:spTree>
    <p:extLst>
      <p:ext uri="{BB962C8B-B14F-4D97-AF65-F5344CB8AC3E}">
        <p14:creationId xmlns:p14="http://schemas.microsoft.com/office/powerpoint/2010/main" val="228135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E83252-E14A-FD41-810D-B4B9256B0A87}"/>
              </a:ext>
            </a:extLst>
          </p:cNvPr>
          <p:cNvPicPr>
            <a:picLocks noChangeAspect="1"/>
          </p:cNvPicPr>
          <p:nvPr/>
        </p:nvPicPr>
        <p:blipFill>
          <a:blip r:embed="rId3"/>
          <a:stretch>
            <a:fillRect/>
          </a:stretch>
        </p:blipFill>
        <p:spPr>
          <a:xfrm>
            <a:off x="0" y="1264597"/>
            <a:ext cx="6296228" cy="4552544"/>
          </a:xfrm>
          <a:prstGeom prst="rect">
            <a:avLst/>
          </a:prstGeom>
        </p:spPr>
      </p:pic>
      <p:cxnSp>
        <p:nvCxnSpPr>
          <p:cNvPr id="4" name="Straight Connector 3">
            <a:extLst>
              <a:ext uri="{FF2B5EF4-FFF2-40B4-BE49-F238E27FC236}">
                <a16:creationId xmlns:a16="http://schemas.microsoft.com/office/drawing/2014/main" id="{E175D573-F9B0-424F-8C2A-3AE8E6565ECA}"/>
              </a:ext>
            </a:extLst>
          </p:cNvPr>
          <p:cNvCxnSpPr>
            <a:cxnSpLocks noChangeShapeType="1"/>
          </p:cNvCxnSpPr>
          <p:nvPr/>
        </p:nvCxnSpPr>
        <p:spPr bwMode="auto">
          <a:xfrm>
            <a:off x="6328999" y="1439863"/>
            <a:ext cx="0" cy="4710416"/>
          </a:xfrm>
          <a:prstGeom prst="line">
            <a:avLst/>
          </a:prstGeom>
          <a:noFill/>
          <a:ln w="635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5" name="Rectangle 4">
            <a:extLst>
              <a:ext uri="{FF2B5EF4-FFF2-40B4-BE49-F238E27FC236}">
                <a16:creationId xmlns:a16="http://schemas.microsoft.com/office/drawing/2014/main" id="{CAB4A87D-1213-B448-AD46-F8AEBB61A3D5}"/>
              </a:ext>
            </a:extLst>
          </p:cNvPr>
          <p:cNvSpPr>
            <a:spLocks noChangeArrowheads="1"/>
          </p:cNvSpPr>
          <p:nvPr/>
        </p:nvSpPr>
        <p:spPr bwMode="auto">
          <a:xfrm>
            <a:off x="6479674" y="1690539"/>
            <a:ext cx="3481449" cy="424732"/>
          </a:xfrm>
          <a:prstGeom prst="rect">
            <a:avLst/>
          </a:prstGeom>
          <a:noFill/>
          <a:ln>
            <a:noFill/>
          </a:ln>
        </p:spPr>
        <p:txBody>
          <a:bodyPr wrap="square">
            <a:spAutoFit/>
          </a:bodyPr>
          <a:lstStyle/>
          <a:p>
            <a:pPr marL="342900" indent="-342900" eaLnBrk="1" hangingPunct="1">
              <a:lnSpc>
                <a:spcPct val="90000"/>
              </a:lnSpc>
              <a:spcAft>
                <a:spcPts val="1200"/>
              </a:spcAft>
              <a:buClr>
                <a:schemeClr val="accent1">
                  <a:lumMod val="75000"/>
                </a:schemeClr>
              </a:buClr>
              <a:buSzPct val="120000"/>
              <a:buFont typeface="Wingdings" charset="2"/>
              <a:buChar char="§"/>
              <a:defRPr/>
            </a:pPr>
            <a:r>
              <a:rPr lang="en-US" sz="2400" b="1" dirty="0">
                <a:solidFill>
                  <a:srgbClr val="000000"/>
                </a:solidFill>
                <a:latin typeface="Arial" charset="0"/>
                <a:ea typeface="Geneva" charset="0"/>
                <a:cs typeface="Arial" charset="0"/>
              </a:rPr>
              <a:t>Determining need</a:t>
            </a:r>
          </a:p>
        </p:txBody>
      </p:sp>
      <p:sp>
        <p:nvSpPr>
          <p:cNvPr id="6" name="Rectangle 5">
            <a:extLst>
              <a:ext uri="{FF2B5EF4-FFF2-40B4-BE49-F238E27FC236}">
                <a16:creationId xmlns:a16="http://schemas.microsoft.com/office/drawing/2014/main" id="{70A15941-974D-1C46-B2D8-3E829D20C6CC}"/>
              </a:ext>
            </a:extLst>
          </p:cNvPr>
          <p:cNvSpPr>
            <a:spLocks noChangeArrowheads="1"/>
          </p:cNvSpPr>
          <p:nvPr/>
        </p:nvSpPr>
        <p:spPr bwMode="auto">
          <a:xfrm>
            <a:off x="7049586" y="2099515"/>
            <a:ext cx="4798703" cy="1200329"/>
          </a:xfrm>
          <a:prstGeom prst="rect">
            <a:avLst/>
          </a:prstGeom>
          <a:noFill/>
          <a:ln>
            <a:noFill/>
          </a:ln>
        </p:spPr>
        <p:txBody>
          <a:bodyPr wrap="square">
            <a:spAutoFit/>
          </a:bodyPr>
          <a:lstStyle/>
          <a:p>
            <a:pPr marL="236538" indent="-236538">
              <a:lnSpc>
                <a:spcPct val="90000"/>
              </a:lnSpc>
              <a:spcAft>
                <a:spcPts val="1000"/>
              </a:spcAft>
              <a:buClr>
                <a:schemeClr val="accent1">
                  <a:lumMod val="75000"/>
                </a:schemeClr>
              </a:buClr>
              <a:buSzPct val="125000"/>
              <a:buFont typeface="Arial" charset="0"/>
              <a:buChar char="•"/>
              <a:defRPr/>
            </a:pPr>
            <a:r>
              <a:rPr lang="en-US" sz="2100" b="1" dirty="0">
                <a:latin typeface="Arial" charset="0"/>
                <a:ea typeface="ＭＳ Ｐゴシック" charset="0"/>
                <a:cs typeface="Arial" charset="0"/>
              </a:rPr>
              <a:t>“Formula for Calculating </a:t>
            </a:r>
            <a:br>
              <a:rPr lang="en-US" sz="2100" b="1" dirty="0">
                <a:latin typeface="Arial" charset="0"/>
                <a:ea typeface="ＭＳ Ｐゴシック" charset="0"/>
                <a:cs typeface="Arial" charset="0"/>
              </a:rPr>
            </a:br>
            <a:r>
              <a:rPr lang="en-US" sz="2100" b="1" dirty="0">
                <a:latin typeface="Arial" charset="0"/>
                <a:ea typeface="ＭＳ Ｐゴシック" charset="0"/>
                <a:cs typeface="Arial" charset="0"/>
              </a:rPr>
              <a:t>Staffing Needs</a:t>
            </a:r>
            <a:r>
              <a:rPr lang="en-US" sz="2100" dirty="0">
                <a:latin typeface="Arial" panose="020B0604020202020204" pitchFamily="34" charset="0"/>
                <a:ea typeface="ＭＳ Ｐゴシック" charset="0"/>
                <a:cs typeface="Arial" panose="020B0604020202020204" pitchFamily="34" charset="0"/>
              </a:rPr>
              <a:t>”</a:t>
            </a:r>
            <a:r>
              <a:rPr lang="en-US" sz="2100" b="1" dirty="0">
                <a:solidFill>
                  <a:srgbClr val="000000"/>
                </a:solidFill>
                <a:latin typeface="Arial" panose="020B0604020202020204" pitchFamily="34" charset="0"/>
                <a:ea typeface="Geneva" charset="0"/>
                <a:cs typeface="Arial" panose="020B0604020202020204" pitchFamily="34" charset="0"/>
              </a:rPr>
              <a:t>—</a:t>
            </a:r>
            <a:r>
              <a:rPr lang="en-US" sz="2100" dirty="0">
                <a:solidFill>
                  <a:srgbClr val="000000"/>
                </a:solidFill>
                <a:latin typeface="Arial" panose="020B0604020202020204" pitchFamily="34" charset="0"/>
                <a:ea typeface="Geneva" charset="0"/>
                <a:cs typeface="Arial" panose="020B0604020202020204" pitchFamily="34" charset="0"/>
              </a:rPr>
              <a:t> </a:t>
            </a:r>
            <a:r>
              <a:rPr lang="en-US" u="sng" dirty="0">
                <a:latin typeface="Arial" panose="020B0604020202020204" pitchFamily="34" charset="0"/>
                <a:cs typeface="Arial" panose="020B0604020202020204" pitchFamily="34" charset="0"/>
                <a:hlinkClick r:id="rId4"/>
              </a:rPr>
              <a:t>https://smallbusiness.chron.com/formula-calculating-staffing-needs-12759.html</a:t>
            </a:r>
            <a:r>
              <a:rPr lang="en-US" dirty="0">
                <a:latin typeface="Arial" panose="020B0604020202020204" pitchFamily="34" charset="0"/>
                <a:cs typeface="Arial" panose="020B0604020202020204" pitchFamily="34" charset="0"/>
              </a:rPr>
              <a:t> </a:t>
            </a:r>
            <a:endParaRPr lang="en-US" dirty="0">
              <a:latin typeface="Arial" panose="020B0604020202020204" pitchFamily="34" charset="0"/>
              <a:ea typeface="ＭＳ Ｐゴシック" charset="0"/>
              <a:cs typeface="Arial" panose="020B0604020202020204" pitchFamily="34" charset="0"/>
            </a:endParaRPr>
          </a:p>
        </p:txBody>
      </p:sp>
      <p:sp>
        <p:nvSpPr>
          <p:cNvPr id="7" name="Rectangle 6">
            <a:extLst>
              <a:ext uri="{FF2B5EF4-FFF2-40B4-BE49-F238E27FC236}">
                <a16:creationId xmlns:a16="http://schemas.microsoft.com/office/drawing/2014/main" id="{BF9CBC34-83C4-0745-93A6-7F40564176F2}"/>
              </a:ext>
            </a:extLst>
          </p:cNvPr>
          <p:cNvSpPr>
            <a:spLocks noChangeArrowheads="1"/>
          </p:cNvSpPr>
          <p:nvPr/>
        </p:nvSpPr>
        <p:spPr bwMode="auto">
          <a:xfrm>
            <a:off x="-101600" y="5774499"/>
            <a:ext cx="12293600" cy="1083500"/>
          </a:xfrm>
          <a:prstGeom prst="rect">
            <a:avLst/>
          </a:prstGeom>
          <a:gradFill rotWithShape="1">
            <a:gsLst>
              <a:gs pos="0">
                <a:schemeClr val="tx1"/>
              </a:gs>
              <a:gs pos="100000">
                <a:srgbClr val="376092"/>
              </a:gs>
            </a:gsLst>
            <a:lin ang="0" scaled="1"/>
          </a:gradFill>
          <a:ln w="63500">
            <a:solidFill>
              <a:srgbClr val="000000"/>
            </a:solidFill>
            <a:miter lim="800000"/>
            <a:headEnd/>
            <a:tailEnd/>
          </a:ln>
          <a:effectLst>
            <a:outerShdw blurRad="40000" dist="23000" dir="5400000" rotWithShape="0">
              <a:srgbClr val="000000">
                <a:alpha val="34998"/>
              </a:srgbClr>
            </a:outerShdw>
          </a:effectLst>
        </p:spPr>
        <p:txBody>
          <a:bodyPr anchor="ctr"/>
          <a:lstStyle/>
          <a:p>
            <a:pPr algn="ctr" eaLnBrk="1" fontAlgn="auto" hangingPunct="1">
              <a:spcBef>
                <a:spcPts val="0"/>
              </a:spcBef>
              <a:spcAft>
                <a:spcPts val="0"/>
              </a:spcAft>
              <a:defRPr/>
            </a:pPr>
            <a:r>
              <a:rPr lang="en-US">
                <a:solidFill>
                  <a:schemeClr val="lt1"/>
                </a:solidFill>
                <a:latin typeface="+mn-lt"/>
                <a:ea typeface="+mn-ea"/>
              </a:rPr>
              <a:t> </a:t>
            </a:r>
          </a:p>
        </p:txBody>
      </p:sp>
      <p:sp>
        <p:nvSpPr>
          <p:cNvPr id="8" name="Rectangle 7">
            <a:extLst>
              <a:ext uri="{FF2B5EF4-FFF2-40B4-BE49-F238E27FC236}">
                <a16:creationId xmlns:a16="http://schemas.microsoft.com/office/drawing/2014/main" id="{D427FE98-50DE-E94C-B01D-F7EE2BB474E6}"/>
              </a:ext>
            </a:extLst>
          </p:cNvPr>
          <p:cNvSpPr>
            <a:spLocks noChangeArrowheads="1"/>
          </p:cNvSpPr>
          <p:nvPr/>
        </p:nvSpPr>
        <p:spPr bwMode="auto">
          <a:xfrm>
            <a:off x="-119063" y="0"/>
            <a:ext cx="12311063" cy="1439863"/>
          </a:xfrm>
          <a:prstGeom prst="rect">
            <a:avLst/>
          </a:prstGeom>
          <a:gradFill flip="none" rotWithShape="1">
            <a:gsLst>
              <a:gs pos="1000">
                <a:schemeClr val="accent1">
                  <a:lumMod val="75000"/>
                </a:schemeClr>
              </a:gs>
              <a:gs pos="100000">
                <a:schemeClr val="tx1"/>
              </a:gs>
            </a:gsLst>
            <a:lin ang="0" scaled="1"/>
            <a:tileRect/>
          </a:gradFill>
          <a:ln w="63500">
            <a:solidFill>
              <a:schemeClr val="tx1"/>
            </a:solidFill>
            <a:miter lim="800000"/>
          </a:ln>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9" name="Rectangle 1">
            <a:extLst>
              <a:ext uri="{FF2B5EF4-FFF2-40B4-BE49-F238E27FC236}">
                <a16:creationId xmlns:a16="http://schemas.microsoft.com/office/drawing/2014/main" id="{1E74E9FA-4E21-A942-9784-8F1CA3193FDB}"/>
              </a:ext>
            </a:extLst>
          </p:cNvPr>
          <p:cNvSpPr>
            <a:spLocks noChangeArrowheads="1"/>
          </p:cNvSpPr>
          <p:nvPr/>
        </p:nvSpPr>
        <p:spPr bwMode="auto">
          <a:xfrm>
            <a:off x="-17463" y="417513"/>
            <a:ext cx="12209463" cy="687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cs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cs typeface="Arial Unicode MS" charset="0"/>
              </a:defRPr>
            </a:lvl2pPr>
            <a:lvl3pPr marL="1143000" indent="-228600">
              <a:spcBef>
                <a:spcPct val="20000"/>
              </a:spcBef>
              <a:buFont typeface="Arial" charset="0"/>
              <a:buChar char="•"/>
              <a:defRPr sz="2400">
                <a:solidFill>
                  <a:schemeClr val="tx1"/>
                </a:solidFill>
                <a:latin typeface="Calibri" charset="0"/>
                <a:ea typeface="MS PGothic" charset="-128"/>
                <a:cs typeface="Arial Unicode MS" charset="0"/>
              </a:defRPr>
            </a:lvl3pPr>
            <a:lvl4pPr marL="1600200" indent="-228600">
              <a:spcBef>
                <a:spcPct val="20000"/>
              </a:spcBef>
              <a:buFont typeface="Arial" charset="0"/>
              <a:buChar char="–"/>
              <a:defRPr sz="2000">
                <a:solidFill>
                  <a:schemeClr val="tx1"/>
                </a:solidFill>
                <a:latin typeface="Calibri" charset="0"/>
                <a:ea typeface="MS PGothic" charset="-128"/>
                <a:cs typeface="Arial Unicode MS" charset="0"/>
              </a:defRPr>
            </a:lvl4pPr>
            <a:lvl5pPr marL="2057400" indent="-228600">
              <a:spcBef>
                <a:spcPct val="20000"/>
              </a:spcBef>
              <a:buFont typeface="Arial" charset="0"/>
              <a:buChar char="»"/>
              <a:defRPr sz="2000">
                <a:solidFill>
                  <a:schemeClr val="tx1"/>
                </a:solidFill>
                <a:latin typeface="Calibri" charset="0"/>
                <a:ea typeface="MS PGothic"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9pPr>
          </a:lstStyle>
          <a:p>
            <a:pPr algn="ctr" eaLnBrk="1" hangingPunct="1">
              <a:lnSpc>
                <a:spcPct val="90000"/>
              </a:lnSpc>
              <a:spcBef>
                <a:spcPct val="0"/>
              </a:spcBef>
              <a:buFontTx/>
              <a:buNone/>
            </a:pPr>
            <a:r>
              <a:rPr lang="en-US" altLang="en-US" sz="4300" b="1" dirty="0">
                <a:solidFill>
                  <a:schemeClr val="bg1"/>
                </a:solidFill>
                <a:latin typeface="Arial" charset="0"/>
              </a:rPr>
              <a:t>HR Management Functions: Staffing</a:t>
            </a:r>
          </a:p>
        </p:txBody>
      </p:sp>
      <p:sp>
        <p:nvSpPr>
          <p:cNvPr id="11" name="Rectangle 10">
            <a:extLst>
              <a:ext uri="{FF2B5EF4-FFF2-40B4-BE49-F238E27FC236}">
                <a16:creationId xmlns:a16="http://schemas.microsoft.com/office/drawing/2014/main" id="{CF86DDED-E02D-004A-91E3-3B2E11775DCD}"/>
              </a:ext>
            </a:extLst>
          </p:cNvPr>
          <p:cNvSpPr>
            <a:spLocks noChangeArrowheads="1"/>
          </p:cNvSpPr>
          <p:nvPr/>
        </p:nvSpPr>
        <p:spPr bwMode="auto">
          <a:xfrm>
            <a:off x="6494287" y="3373782"/>
            <a:ext cx="5509645" cy="2062103"/>
          </a:xfrm>
          <a:prstGeom prst="rect">
            <a:avLst/>
          </a:prstGeom>
          <a:noFill/>
          <a:ln>
            <a:noFill/>
          </a:ln>
        </p:spPr>
        <p:txBody>
          <a:bodyPr wrap="square">
            <a:spAutoFit/>
          </a:bodyPr>
          <a:lstStyle/>
          <a:p>
            <a:pPr marL="342900" indent="-342900" eaLnBrk="1" hangingPunct="1">
              <a:lnSpc>
                <a:spcPct val="90000"/>
              </a:lnSpc>
              <a:spcAft>
                <a:spcPts val="1200"/>
              </a:spcAft>
              <a:buClr>
                <a:schemeClr val="accent1">
                  <a:lumMod val="75000"/>
                </a:schemeClr>
              </a:buClr>
              <a:buSzPct val="120000"/>
              <a:buFont typeface="Wingdings" charset="2"/>
              <a:buChar char="§"/>
              <a:defRPr/>
            </a:pPr>
            <a:r>
              <a:rPr lang="en-US" sz="2400" b="1" dirty="0">
                <a:solidFill>
                  <a:srgbClr val="000000"/>
                </a:solidFill>
                <a:latin typeface="Arial" charset="0"/>
                <a:ea typeface="Geneva" charset="0"/>
                <a:cs typeface="Arial" charset="0"/>
              </a:rPr>
              <a:t>Determining job descriptions </a:t>
            </a:r>
            <a:br>
              <a:rPr lang="en-US" sz="2400" b="1" dirty="0">
                <a:solidFill>
                  <a:srgbClr val="000000"/>
                </a:solidFill>
                <a:latin typeface="Arial" charset="0"/>
                <a:ea typeface="Geneva" charset="0"/>
                <a:cs typeface="Arial" charset="0"/>
              </a:rPr>
            </a:br>
            <a:r>
              <a:rPr lang="en-US" sz="2400" b="1" dirty="0">
                <a:solidFill>
                  <a:srgbClr val="000000"/>
                </a:solidFill>
                <a:latin typeface="Arial" charset="0"/>
                <a:ea typeface="Geneva" charset="0"/>
                <a:cs typeface="Arial" charset="0"/>
              </a:rPr>
              <a:t>and specifications</a:t>
            </a:r>
          </a:p>
          <a:p>
            <a:pPr marL="342900" indent="-342900" eaLnBrk="1" hangingPunct="1">
              <a:lnSpc>
                <a:spcPct val="90000"/>
              </a:lnSpc>
              <a:spcAft>
                <a:spcPts val="1200"/>
              </a:spcAft>
              <a:buClr>
                <a:schemeClr val="accent1">
                  <a:lumMod val="75000"/>
                </a:schemeClr>
              </a:buClr>
              <a:buSzPct val="120000"/>
              <a:buFont typeface="Wingdings" charset="2"/>
              <a:buChar char="§"/>
              <a:defRPr/>
            </a:pPr>
            <a:r>
              <a:rPr lang="en-US" sz="2400" b="1" dirty="0">
                <a:solidFill>
                  <a:srgbClr val="000000"/>
                </a:solidFill>
                <a:latin typeface="Arial" charset="0"/>
                <a:ea typeface="Geneva" charset="0"/>
                <a:cs typeface="Arial" charset="0"/>
              </a:rPr>
              <a:t>Recruiting the right number </a:t>
            </a:r>
            <a:br>
              <a:rPr lang="en-US" sz="2400" b="1" dirty="0">
                <a:solidFill>
                  <a:srgbClr val="000000"/>
                </a:solidFill>
                <a:latin typeface="Arial" charset="0"/>
                <a:ea typeface="Geneva" charset="0"/>
                <a:cs typeface="Arial" charset="0"/>
              </a:rPr>
            </a:br>
            <a:r>
              <a:rPr lang="en-US" sz="2400" b="1" dirty="0">
                <a:solidFill>
                  <a:srgbClr val="000000"/>
                </a:solidFill>
                <a:latin typeface="Arial" charset="0"/>
                <a:ea typeface="Geneva" charset="0"/>
                <a:cs typeface="Arial" charset="0"/>
              </a:rPr>
              <a:t>of candidates</a:t>
            </a:r>
          </a:p>
          <a:p>
            <a:pPr marL="342900" indent="-342900" eaLnBrk="1" hangingPunct="1">
              <a:lnSpc>
                <a:spcPct val="90000"/>
              </a:lnSpc>
              <a:spcAft>
                <a:spcPts val="1200"/>
              </a:spcAft>
              <a:buClr>
                <a:schemeClr val="accent1">
                  <a:lumMod val="75000"/>
                </a:schemeClr>
              </a:buClr>
              <a:buSzPct val="120000"/>
              <a:buFont typeface="Wingdings" charset="2"/>
              <a:buChar char="§"/>
              <a:defRPr/>
            </a:pPr>
            <a:r>
              <a:rPr lang="en-US" sz="2400" b="1" dirty="0">
                <a:solidFill>
                  <a:srgbClr val="000000"/>
                </a:solidFill>
                <a:latin typeface="Arial" charset="0"/>
                <a:ea typeface="Geneva" charset="0"/>
                <a:cs typeface="Arial" charset="0"/>
              </a:rPr>
              <a:t>Selecting candidates to interview</a:t>
            </a:r>
          </a:p>
        </p:txBody>
      </p:sp>
    </p:spTree>
    <p:extLst>
      <p:ext uri="{BB962C8B-B14F-4D97-AF65-F5344CB8AC3E}">
        <p14:creationId xmlns:p14="http://schemas.microsoft.com/office/powerpoint/2010/main" val="207052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10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fade">
                                      <p:cBhvr>
                                        <p:cTn id="22" dur="10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fade">
                                      <p:cBhvr>
                                        <p:cTn id="27" dur="1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FBDD2C-BB59-3F47-AC7B-D78EBDD5F02F}"/>
              </a:ext>
            </a:extLst>
          </p:cNvPr>
          <p:cNvPicPr>
            <a:picLocks noChangeAspect="1"/>
          </p:cNvPicPr>
          <p:nvPr/>
        </p:nvPicPr>
        <p:blipFill>
          <a:blip r:embed="rId3"/>
          <a:stretch>
            <a:fillRect/>
          </a:stretch>
        </p:blipFill>
        <p:spPr>
          <a:xfrm>
            <a:off x="337224" y="1651001"/>
            <a:ext cx="6063575" cy="3930095"/>
          </a:xfrm>
          <a:prstGeom prst="rect">
            <a:avLst/>
          </a:prstGeom>
        </p:spPr>
      </p:pic>
      <p:cxnSp>
        <p:nvCxnSpPr>
          <p:cNvPr id="4" name="Straight Connector 3">
            <a:extLst>
              <a:ext uri="{FF2B5EF4-FFF2-40B4-BE49-F238E27FC236}">
                <a16:creationId xmlns:a16="http://schemas.microsoft.com/office/drawing/2014/main" id="{E175D573-F9B0-424F-8C2A-3AE8E6565ECA}"/>
              </a:ext>
            </a:extLst>
          </p:cNvPr>
          <p:cNvCxnSpPr>
            <a:cxnSpLocks noChangeShapeType="1"/>
          </p:cNvCxnSpPr>
          <p:nvPr/>
        </p:nvCxnSpPr>
        <p:spPr bwMode="auto">
          <a:xfrm>
            <a:off x="6788732" y="1439863"/>
            <a:ext cx="0" cy="4267200"/>
          </a:xfrm>
          <a:prstGeom prst="line">
            <a:avLst/>
          </a:prstGeom>
          <a:noFill/>
          <a:ln w="635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5" name="Rectangle 4">
            <a:extLst>
              <a:ext uri="{FF2B5EF4-FFF2-40B4-BE49-F238E27FC236}">
                <a16:creationId xmlns:a16="http://schemas.microsoft.com/office/drawing/2014/main" id="{CAB4A87D-1213-B448-AD46-F8AEBB61A3D5}"/>
              </a:ext>
            </a:extLst>
          </p:cNvPr>
          <p:cNvSpPr>
            <a:spLocks noChangeArrowheads="1"/>
          </p:cNvSpPr>
          <p:nvPr/>
        </p:nvSpPr>
        <p:spPr bwMode="auto">
          <a:xfrm>
            <a:off x="6919951" y="1857376"/>
            <a:ext cx="4986705" cy="2585323"/>
          </a:xfrm>
          <a:prstGeom prst="rect">
            <a:avLst/>
          </a:prstGeom>
          <a:noFill/>
          <a:ln>
            <a:noFill/>
          </a:ln>
        </p:spPr>
        <p:txBody>
          <a:bodyPr wrap="square">
            <a:spAutoFit/>
          </a:bodyPr>
          <a:lstStyle/>
          <a:p>
            <a:pPr marL="342900" indent="-342900" eaLnBrk="1" hangingPunct="1">
              <a:lnSpc>
                <a:spcPct val="90000"/>
              </a:lnSpc>
              <a:spcAft>
                <a:spcPts val="1800"/>
              </a:spcAft>
              <a:buClr>
                <a:schemeClr val="accent1">
                  <a:lumMod val="75000"/>
                </a:schemeClr>
              </a:buClr>
              <a:buSzPct val="120000"/>
              <a:buFont typeface="Wingdings" charset="2"/>
              <a:buChar char="§"/>
              <a:defRPr/>
            </a:pPr>
            <a:r>
              <a:rPr lang="en-US" sz="2600" b="1" dirty="0">
                <a:solidFill>
                  <a:srgbClr val="000000"/>
                </a:solidFill>
                <a:latin typeface="Arial" charset="0"/>
                <a:ea typeface="Geneva" charset="0"/>
                <a:cs typeface="Arial" charset="0"/>
              </a:rPr>
              <a:t>Interviewing candidates</a:t>
            </a:r>
          </a:p>
          <a:p>
            <a:pPr marL="342900" indent="-342900" eaLnBrk="1" hangingPunct="1">
              <a:lnSpc>
                <a:spcPct val="90000"/>
              </a:lnSpc>
              <a:spcAft>
                <a:spcPts val="1800"/>
              </a:spcAft>
              <a:buClr>
                <a:schemeClr val="accent1">
                  <a:lumMod val="75000"/>
                </a:schemeClr>
              </a:buClr>
              <a:buSzPct val="120000"/>
              <a:buFont typeface="Wingdings" charset="2"/>
              <a:buChar char="§"/>
              <a:defRPr/>
            </a:pPr>
            <a:r>
              <a:rPr lang="en-US" sz="2600" b="1" dirty="0">
                <a:solidFill>
                  <a:srgbClr val="000000"/>
                </a:solidFill>
                <a:latin typeface="Arial" charset="0"/>
                <a:ea typeface="Geneva" charset="0"/>
                <a:cs typeface="Arial" charset="0"/>
              </a:rPr>
              <a:t>Extending and negotiating </a:t>
            </a:r>
            <a:br>
              <a:rPr lang="en-US" sz="2600" b="1" dirty="0">
                <a:solidFill>
                  <a:srgbClr val="000000"/>
                </a:solidFill>
                <a:latin typeface="Arial" charset="0"/>
                <a:ea typeface="Geneva" charset="0"/>
                <a:cs typeface="Arial" charset="0"/>
              </a:rPr>
            </a:br>
            <a:r>
              <a:rPr lang="en-US" sz="2600" b="1" dirty="0">
                <a:solidFill>
                  <a:srgbClr val="000000"/>
                </a:solidFill>
                <a:latin typeface="Arial" charset="0"/>
                <a:ea typeface="Geneva" charset="0"/>
                <a:cs typeface="Arial" charset="0"/>
              </a:rPr>
              <a:t>job offers</a:t>
            </a:r>
          </a:p>
          <a:p>
            <a:pPr marL="342900" indent="-342900" eaLnBrk="1" hangingPunct="1">
              <a:lnSpc>
                <a:spcPct val="90000"/>
              </a:lnSpc>
              <a:spcAft>
                <a:spcPts val="1800"/>
              </a:spcAft>
              <a:buClr>
                <a:schemeClr val="accent1">
                  <a:lumMod val="75000"/>
                </a:schemeClr>
              </a:buClr>
              <a:buSzPct val="120000"/>
              <a:buFont typeface="Wingdings" charset="2"/>
              <a:buChar char="§"/>
              <a:defRPr/>
            </a:pPr>
            <a:r>
              <a:rPr lang="en-US" sz="2600" b="1" dirty="0">
                <a:solidFill>
                  <a:srgbClr val="000000"/>
                </a:solidFill>
                <a:latin typeface="Arial" charset="0"/>
                <a:ea typeface="Geneva" charset="0"/>
                <a:cs typeface="Arial" charset="0"/>
              </a:rPr>
              <a:t>Overseeing orientation</a:t>
            </a:r>
          </a:p>
          <a:p>
            <a:pPr marL="342900" indent="-342900" eaLnBrk="1" hangingPunct="1">
              <a:lnSpc>
                <a:spcPct val="90000"/>
              </a:lnSpc>
              <a:spcAft>
                <a:spcPts val="1800"/>
              </a:spcAft>
              <a:buClr>
                <a:schemeClr val="accent1">
                  <a:lumMod val="75000"/>
                </a:schemeClr>
              </a:buClr>
              <a:buSzPct val="120000"/>
              <a:buFont typeface="Wingdings" charset="2"/>
              <a:buChar char="§"/>
              <a:defRPr/>
            </a:pPr>
            <a:r>
              <a:rPr lang="en-US" sz="2600" b="1" dirty="0">
                <a:solidFill>
                  <a:srgbClr val="000000"/>
                </a:solidFill>
                <a:latin typeface="Arial" charset="0"/>
                <a:ea typeface="Geneva" charset="0"/>
                <a:cs typeface="Arial" charset="0"/>
              </a:rPr>
              <a:t>Conducting exit interviews</a:t>
            </a:r>
          </a:p>
        </p:txBody>
      </p:sp>
      <p:sp>
        <p:nvSpPr>
          <p:cNvPr id="7" name="Rectangle 6">
            <a:extLst>
              <a:ext uri="{FF2B5EF4-FFF2-40B4-BE49-F238E27FC236}">
                <a16:creationId xmlns:a16="http://schemas.microsoft.com/office/drawing/2014/main" id="{BF9CBC34-83C4-0745-93A6-7F40564176F2}"/>
              </a:ext>
            </a:extLst>
          </p:cNvPr>
          <p:cNvSpPr>
            <a:spLocks noChangeArrowheads="1"/>
          </p:cNvSpPr>
          <p:nvPr/>
        </p:nvSpPr>
        <p:spPr bwMode="auto">
          <a:xfrm>
            <a:off x="-101600" y="5707062"/>
            <a:ext cx="12293600" cy="1150937"/>
          </a:xfrm>
          <a:prstGeom prst="rect">
            <a:avLst/>
          </a:prstGeom>
          <a:gradFill rotWithShape="1">
            <a:gsLst>
              <a:gs pos="0">
                <a:schemeClr val="tx1"/>
              </a:gs>
              <a:gs pos="100000">
                <a:srgbClr val="376092"/>
              </a:gs>
            </a:gsLst>
            <a:lin ang="0" scaled="1"/>
          </a:gradFill>
          <a:ln w="63500">
            <a:solidFill>
              <a:srgbClr val="000000"/>
            </a:solidFill>
            <a:miter lim="800000"/>
            <a:headEnd/>
            <a:tailEnd/>
          </a:ln>
          <a:effectLst>
            <a:outerShdw blurRad="40000" dist="23000" dir="5400000" rotWithShape="0">
              <a:srgbClr val="000000">
                <a:alpha val="34998"/>
              </a:srgbClr>
            </a:outerShdw>
          </a:effectLst>
        </p:spPr>
        <p:txBody>
          <a:bodyPr anchor="ctr"/>
          <a:lstStyle/>
          <a:p>
            <a:pPr algn="ctr" eaLnBrk="1" fontAlgn="auto" hangingPunct="1">
              <a:spcBef>
                <a:spcPts val="0"/>
              </a:spcBef>
              <a:spcAft>
                <a:spcPts val="0"/>
              </a:spcAft>
              <a:defRPr/>
            </a:pPr>
            <a:r>
              <a:rPr lang="en-US">
                <a:solidFill>
                  <a:schemeClr val="lt1"/>
                </a:solidFill>
                <a:latin typeface="+mn-lt"/>
                <a:ea typeface="+mn-ea"/>
              </a:rPr>
              <a:t> </a:t>
            </a:r>
          </a:p>
        </p:txBody>
      </p:sp>
      <p:sp>
        <p:nvSpPr>
          <p:cNvPr id="8" name="Rectangle 7">
            <a:extLst>
              <a:ext uri="{FF2B5EF4-FFF2-40B4-BE49-F238E27FC236}">
                <a16:creationId xmlns:a16="http://schemas.microsoft.com/office/drawing/2014/main" id="{D427FE98-50DE-E94C-B01D-F7EE2BB474E6}"/>
              </a:ext>
            </a:extLst>
          </p:cNvPr>
          <p:cNvSpPr>
            <a:spLocks noChangeArrowheads="1"/>
          </p:cNvSpPr>
          <p:nvPr/>
        </p:nvSpPr>
        <p:spPr bwMode="auto">
          <a:xfrm>
            <a:off x="-119063" y="0"/>
            <a:ext cx="12311063" cy="1439863"/>
          </a:xfrm>
          <a:prstGeom prst="rect">
            <a:avLst/>
          </a:prstGeom>
          <a:gradFill flip="none" rotWithShape="1">
            <a:gsLst>
              <a:gs pos="1000">
                <a:schemeClr val="accent1">
                  <a:lumMod val="75000"/>
                </a:schemeClr>
              </a:gs>
              <a:gs pos="100000">
                <a:schemeClr val="tx1"/>
              </a:gs>
            </a:gsLst>
            <a:lin ang="0" scaled="1"/>
            <a:tileRect/>
          </a:gradFill>
          <a:ln w="63500">
            <a:solidFill>
              <a:schemeClr val="tx1"/>
            </a:solidFill>
            <a:miter lim="800000"/>
          </a:ln>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9" name="Rectangle 1">
            <a:extLst>
              <a:ext uri="{FF2B5EF4-FFF2-40B4-BE49-F238E27FC236}">
                <a16:creationId xmlns:a16="http://schemas.microsoft.com/office/drawing/2014/main" id="{1E74E9FA-4E21-A942-9784-8F1CA3193FDB}"/>
              </a:ext>
            </a:extLst>
          </p:cNvPr>
          <p:cNvSpPr>
            <a:spLocks noChangeArrowheads="1"/>
          </p:cNvSpPr>
          <p:nvPr/>
        </p:nvSpPr>
        <p:spPr bwMode="auto">
          <a:xfrm>
            <a:off x="-17463" y="417513"/>
            <a:ext cx="12209463" cy="687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cs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cs typeface="Arial Unicode MS" charset="0"/>
              </a:defRPr>
            </a:lvl2pPr>
            <a:lvl3pPr marL="1143000" indent="-228600">
              <a:spcBef>
                <a:spcPct val="20000"/>
              </a:spcBef>
              <a:buFont typeface="Arial" charset="0"/>
              <a:buChar char="•"/>
              <a:defRPr sz="2400">
                <a:solidFill>
                  <a:schemeClr val="tx1"/>
                </a:solidFill>
                <a:latin typeface="Calibri" charset="0"/>
                <a:ea typeface="MS PGothic" charset="-128"/>
                <a:cs typeface="Arial Unicode MS" charset="0"/>
              </a:defRPr>
            </a:lvl3pPr>
            <a:lvl4pPr marL="1600200" indent="-228600">
              <a:spcBef>
                <a:spcPct val="20000"/>
              </a:spcBef>
              <a:buFont typeface="Arial" charset="0"/>
              <a:buChar char="–"/>
              <a:defRPr sz="2000">
                <a:solidFill>
                  <a:schemeClr val="tx1"/>
                </a:solidFill>
                <a:latin typeface="Calibri" charset="0"/>
                <a:ea typeface="MS PGothic" charset="-128"/>
                <a:cs typeface="Arial Unicode MS" charset="0"/>
              </a:defRPr>
            </a:lvl4pPr>
            <a:lvl5pPr marL="2057400" indent="-228600">
              <a:spcBef>
                <a:spcPct val="20000"/>
              </a:spcBef>
              <a:buFont typeface="Arial" charset="0"/>
              <a:buChar char="»"/>
              <a:defRPr sz="2000">
                <a:solidFill>
                  <a:schemeClr val="tx1"/>
                </a:solidFill>
                <a:latin typeface="Calibri" charset="0"/>
                <a:ea typeface="MS PGothic"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9pPr>
          </a:lstStyle>
          <a:p>
            <a:pPr algn="ctr" eaLnBrk="1" hangingPunct="1">
              <a:lnSpc>
                <a:spcPct val="90000"/>
              </a:lnSpc>
              <a:spcBef>
                <a:spcPct val="0"/>
              </a:spcBef>
              <a:buFontTx/>
              <a:buNone/>
            </a:pPr>
            <a:r>
              <a:rPr lang="en-US" altLang="en-US" sz="4300" b="1" dirty="0">
                <a:solidFill>
                  <a:schemeClr val="bg1"/>
                </a:solidFill>
                <a:latin typeface="Arial" charset="0"/>
              </a:rPr>
              <a:t>HR Management Functions: Staffing</a:t>
            </a:r>
          </a:p>
        </p:txBody>
      </p:sp>
    </p:spTree>
    <p:extLst>
      <p:ext uri="{BB962C8B-B14F-4D97-AF65-F5344CB8AC3E}">
        <p14:creationId xmlns:p14="http://schemas.microsoft.com/office/powerpoint/2010/main" val="284461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77BACF-77B0-AC4A-8D8D-36BDE8672B00}"/>
              </a:ext>
            </a:extLst>
          </p:cNvPr>
          <p:cNvPicPr>
            <a:picLocks noChangeAspect="1"/>
          </p:cNvPicPr>
          <p:nvPr/>
        </p:nvPicPr>
        <p:blipFill rotWithShape="1">
          <a:blip r:embed="rId3"/>
          <a:srcRect r="14978"/>
          <a:stretch/>
        </p:blipFill>
        <p:spPr>
          <a:xfrm>
            <a:off x="1" y="1420237"/>
            <a:ext cx="5408578" cy="4304825"/>
          </a:xfrm>
          <a:prstGeom prst="rect">
            <a:avLst/>
          </a:prstGeom>
        </p:spPr>
      </p:pic>
      <p:cxnSp>
        <p:nvCxnSpPr>
          <p:cNvPr id="4" name="Straight Connector 3">
            <a:extLst>
              <a:ext uri="{FF2B5EF4-FFF2-40B4-BE49-F238E27FC236}">
                <a16:creationId xmlns:a16="http://schemas.microsoft.com/office/drawing/2014/main" id="{E175D573-F9B0-424F-8C2A-3AE8E6565ECA}"/>
              </a:ext>
            </a:extLst>
          </p:cNvPr>
          <p:cNvCxnSpPr>
            <a:cxnSpLocks noChangeShapeType="1"/>
          </p:cNvCxnSpPr>
          <p:nvPr/>
        </p:nvCxnSpPr>
        <p:spPr bwMode="auto">
          <a:xfrm>
            <a:off x="5420464" y="1439863"/>
            <a:ext cx="0" cy="4267200"/>
          </a:xfrm>
          <a:prstGeom prst="line">
            <a:avLst/>
          </a:prstGeom>
          <a:noFill/>
          <a:ln w="635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5" name="Rectangle 4">
            <a:extLst>
              <a:ext uri="{FF2B5EF4-FFF2-40B4-BE49-F238E27FC236}">
                <a16:creationId xmlns:a16="http://schemas.microsoft.com/office/drawing/2014/main" id="{CAB4A87D-1213-B448-AD46-F8AEBB61A3D5}"/>
              </a:ext>
            </a:extLst>
          </p:cNvPr>
          <p:cNvSpPr>
            <a:spLocks noChangeArrowheads="1"/>
          </p:cNvSpPr>
          <p:nvPr/>
        </p:nvSpPr>
        <p:spPr bwMode="auto">
          <a:xfrm>
            <a:off x="5564209" y="1807272"/>
            <a:ext cx="6478635" cy="1652760"/>
          </a:xfrm>
          <a:prstGeom prst="rect">
            <a:avLst/>
          </a:prstGeom>
          <a:noFill/>
          <a:ln>
            <a:noFill/>
          </a:ln>
        </p:spPr>
        <p:txBody>
          <a:bodyPr wrap="square">
            <a:spAutoFit/>
          </a:bodyPr>
          <a:lstStyle/>
          <a:p>
            <a:pPr marL="287338" indent="-287338">
              <a:lnSpc>
                <a:spcPct val="90000"/>
              </a:lnSpc>
              <a:spcAft>
                <a:spcPts val="1800"/>
              </a:spcAft>
              <a:buClr>
                <a:schemeClr val="accent1">
                  <a:lumMod val="75000"/>
                </a:schemeClr>
              </a:buClr>
              <a:buSzPct val="120000"/>
              <a:buFont typeface="Wingdings" charset="2"/>
              <a:buChar char="§"/>
              <a:defRPr/>
            </a:pPr>
            <a:r>
              <a:rPr lang="en-US" sz="2400" b="1" dirty="0">
                <a:solidFill>
                  <a:srgbClr val="000000"/>
                </a:solidFill>
                <a:latin typeface="Arial" charset="0"/>
                <a:ea typeface="Geneva" charset="0"/>
                <a:cs typeface="Arial" charset="0"/>
              </a:rPr>
              <a:t>Compensation</a:t>
            </a:r>
            <a:r>
              <a:rPr lang="en-US" sz="2400" dirty="0">
                <a:solidFill>
                  <a:srgbClr val="000000"/>
                </a:solidFill>
                <a:latin typeface="Arial" charset="0"/>
                <a:ea typeface="Geneva" charset="0"/>
                <a:cs typeface="Arial" charset="0"/>
              </a:rPr>
              <a:t>—</a:t>
            </a:r>
            <a:r>
              <a:rPr lang="en-US" sz="2400" b="1" dirty="0">
                <a:solidFill>
                  <a:srgbClr val="000000"/>
                </a:solidFill>
                <a:latin typeface="Arial" charset="0"/>
                <a:ea typeface="Geneva" charset="0"/>
                <a:cs typeface="Arial" charset="0"/>
              </a:rPr>
              <a:t>pay for work completed</a:t>
            </a:r>
          </a:p>
          <a:p>
            <a:pPr marL="287338" indent="-287338">
              <a:lnSpc>
                <a:spcPct val="90000"/>
              </a:lnSpc>
              <a:spcAft>
                <a:spcPts val="1800"/>
              </a:spcAft>
              <a:buClr>
                <a:schemeClr val="accent1">
                  <a:lumMod val="75000"/>
                </a:schemeClr>
              </a:buClr>
              <a:buSzPct val="120000"/>
              <a:buFont typeface="Wingdings" charset="2"/>
              <a:buChar char="§"/>
              <a:defRPr/>
            </a:pPr>
            <a:r>
              <a:rPr lang="en-US" sz="2400" b="1" dirty="0">
                <a:solidFill>
                  <a:srgbClr val="000000"/>
                </a:solidFill>
                <a:latin typeface="Arial" charset="0"/>
                <a:ea typeface="Geneva" charset="0"/>
                <a:cs typeface="Arial" charset="0"/>
              </a:rPr>
              <a:t>Benefits</a:t>
            </a:r>
            <a:r>
              <a:rPr lang="en-US" sz="2400" dirty="0">
                <a:solidFill>
                  <a:srgbClr val="000000"/>
                </a:solidFill>
                <a:latin typeface="Arial" charset="0"/>
                <a:ea typeface="Geneva" charset="0"/>
                <a:cs typeface="Arial" charset="0"/>
              </a:rPr>
              <a:t>—</a:t>
            </a:r>
            <a:r>
              <a:rPr lang="en-US" sz="2400" b="1" dirty="0">
                <a:solidFill>
                  <a:srgbClr val="000000"/>
                </a:solidFill>
                <a:latin typeface="Arial" charset="0"/>
                <a:ea typeface="Geneva" charset="0"/>
                <a:cs typeface="Arial" charset="0"/>
              </a:rPr>
              <a:t>advantages employees </a:t>
            </a:r>
            <a:br>
              <a:rPr lang="en-US" sz="2400" b="1" dirty="0">
                <a:solidFill>
                  <a:srgbClr val="000000"/>
                </a:solidFill>
                <a:latin typeface="Arial" charset="0"/>
                <a:ea typeface="Geneva" charset="0"/>
                <a:cs typeface="Arial" charset="0"/>
              </a:rPr>
            </a:br>
            <a:r>
              <a:rPr lang="en-US" sz="2400" b="1" dirty="0">
                <a:solidFill>
                  <a:srgbClr val="000000"/>
                </a:solidFill>
                <a:latin typeface="Arial" charset="0"/>
                <a:ea typeface="Geneva" charset="0"/>
                <a:cs typeface="Arial" charset="0"/>
              </a:rPr>
              <a:t>receive in addition to compensation </a:t>
            </a:r>
            <a:br>
              <a:rPr lang="en-US" sz="2400" b="1" dirty="0">
                <a:solidFill>
                  <a:srgbClr val="000000"/>
                </a:solidFill>
                <a:latin typeface="Arial" charset="0"/>
                <a:ea typeface="Geneva" charset="0"/>
                <a:cs typeface="Arial" charset="0"/>
              </a:rPr>
            </a:br>
            <a:r>
              <a:rPr lang="en-US" sz="2400" b="1" dirty="0">
                <a:solidFill>
                  <a:srgbClr val="000000"/>
                </a:solidFill>
                <a:latin typeface="Arial" charset="0"/>
                <a:ea typeface="Geneva" charset="0"/>
                <a:cs typeface="Arial" charset="0"/>
              </a:rPr>
              <a:t>(e.g., insurance)</a:t>
            </a:r>
          </a:p>
        </p:txBody>
      </p:sp>
      <p:sp>
        <p:nvSpPr>
          <p:cNvPr id="6" name="Rectangle 5">
            <a:extLst>
              <a:ext uri="{FF2B5EF4-FFF2-40B4-BE49-F238E27FC236}">
                <a16:creationId xmlns:a16="http://schemas.microsoft.com/office/drawing/2014/main" id="{70A15941-974D-1C46-B2D8-3E829D20C6CC}"/>
              </a:ext>
            </a:extLst>
          </p:cNvPr>
          <p:cNvSpPr>
            <a:spLocks noChangeArrowheads="1"/>
          </p:cNvSpPr>
          <p:nvPr/>
        </p:nvSpPr>
        <p:spPr bwMode="auto">
          <a:xfrm>
            <a:off x="6142650" y="3585849"/>
            <a:ext cx="5900194" cy="900246"/>
          </a:xfrm>
          <a:prstGeom prst="rect">
            <a:avLst/>
          </a:prstGeom>
          <a:noFill/>
          <a:ln>
            <a:noFill/>
          </a:ln>
        </p:spPr>
        <p:txBody>
          <a:bodyPr wrap="square">
            <a:spAutoFit/>
          </a:bodyPr>
          <a:lstStyle/>
          <a:p>
            <a:pPr marL="236538" lvl="1" indent="-236538">
              <a:lnSpc>
                <a:spcPct val="90000"/>
              </a:lnSpc>
              <a:spcAft>
                <a:spcPts val="1000"/>
              </a:spcAft>
              <a:buClr>
                <a:schemeClr val="accent1">
                  <a:lumMod val="75000"/>
                </a:schemeClr>
              </a:buClr>
              <a:buSzPct val="125000"/>
              <a:buFont typeface="Arial" charset="0"/>
              <a:buChar char="•"/>
              <a:defRPr/>
            </a:pPr>
            <a:r>
              <a:rPr lang="en-US" sz="2200" b="1" dirty="0">
                <a:latin typeface="Arial" charset="0"/>
                <a:ea typeface="ＭＳ Ｐゴシック" charset="0"/>
                <a:cs typeface="Arial" charset="0"/>
              </a:rPr>
              <a:t>“Plan To Offer Employee Benefits”</a:t>
            </a:r>
            <a:r>
              <a:rPr lang="en-US" sz="2200" dirty="0">
                <a:solidFill>
                  <a:srgbClr val="000000"/>
                </a:solidFill>
                <a:latin typeface="Arial" charset="0"/>
                <a:ea typeface="Geneva" charset="0"/>
                <a:cs typeface="Arial" charset="0"/>
              </a:rPr>
              <a:t>—</a:t>
            </a:r>
            <a:br>
              <a:rPr lang="en-US" sz="2200" dirty="0">
                <a:solidFill>
                  <a:srgbClr val="000000"/>
                </a:solidFill>
                <a:latin typeface="Arial" charset="0"/>
                <a:ea typeface="Geneva" charset="0"/>
                <a:cs typeface="Arial" charset="0"/>
              </a:rPr>
            </a:br>
            <a:r>
              <a:rPr lang="en-US" u="sng" dirty="0">
                <a:latin typeface="Arial" panose="020B0604020202020204" pitchFamily="34" charset="0"/>
                <a:cs typeface="Arial" panose="020B0604020202020204" pitchFamily="34" charset="0"/>
                <a:hlinkClick r:id="rId4"/>
              </a:rPr>
              <a:t>https://www.sba.gov/business-guide/manage-your-business/hire-manage-employees#section-header-6</a:t>
            </a:r>
            <a:endParaRPr lang="en-US" u="sng"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F9CBC34-83C4-0745-93A6-7F40564176F2}"/>
              </a:ext>
            </a:extLst>
          </p:cNvPr>
          <p:cNvSpPr>
            <a:spLocks noChangeArrowheads="1"/>
          </p:cNvSpPr>
          <p:nvPr/>
        </p:nvSpPr>
        <p:spPr bwMode="auto">
          <a:xfrm>
            <a:off x="-101600" y="5707062"/>
            <a:ext cx="12293600" cy="1150937"/>
          </a:xfrm>
          <a:prstGeom prst="rect">
            <a:avLst/>
          </a:prstGeom>
          <a:gradFill rotWithShape="1">
            <a:gsLst>
              <a:gs pos="0">
                <a:schemeClr val="tx1"/>
              </a:gs>
              <a:gs pos="100000">
                <a:srgbClr val="376092"/>
              </a:gs>
            </a:gsLst>
            <a:lin ang="0" scaled="1"/>
          </a:gradFill>
          <a:ln w="63500">
            <a:solidFill>
              <a:srgbClr val="000000"/>
            </a:solidFill>
            <a:miter lim="800000"/>
            <a:headEnd/>
            <a:tailEnd/>
          </a:ln>
          <a:effectLst>
            <a:outerShdw blurRad="40000" dist="23000" dir="5400000" rotWithShape="0">
              <a:srgbClr val="000000">
                <a:alpha val="34998"/>
              </a:srgbClr>
            </a:outerShdw>
          </a:effectLst>
        </p:spPr>
        <p:txBody>
          <a:bodyPr anchor="ctr"/>
          <a:lstStyle/>
          <a:p>
            <a:pPr algn="ctr" eaLnBrk="1" fontAlgn="auto" hangingPunct="1">
              <a:spcBef>
                <a:spcPts val="0"/>
              </a:spcBef>
              <a:spcAft>
                <a:spcPts val="0"/>
              </a:spcAft>
              <a:defRPr/>
            </a:pPr>
            <a:r>
              <a:rPr lang="en-US">
                <a:solidFill>
                  <a:schemeClr val="lt1"/>
                </a:solidFill>
                <a:latin typeface="+mn-lt"/>
                <a:ea typeface="+mn-ea"/>
              </a:rPr>
              <a:t> </a:t>
            </a:r>
          </a:p>
        </p:txBody>
      </p:sp>
      <p:sp>
        <p:nvSpPr>
          <p:cNvPr id="8" name="Rectangle 7">
            <a:extLst>
              <a:ext uri="{FF2B5EF4-FFF2-40B4-BE49-F238E27FC236}">
                <a16:creationId xmlns:a16="http://schemas.microsoft.com/office/drawing/2014/main" id="{D427FE98-50DE-E94C-B01D-F7EE2BB474E6}"/>
              </a:ext>
            </a:extLst>
          </p:cNvPr>
          <p:cNvSpPr>
            <a:spLocks noChangeArrowheads="1"/>
          </p:cNvSpPr>
          <p:nvPr/>
        </p:nvSpPr>
        <p:spPr bwMode="auto">
          <a:xfrm>
            <a:off x="-119063" y="0"/>
            <a:ext cx="12311063" cy="1439863"/>
          </a:xfrm>
          <a:prstGeom prst="rect">
            <a:avLst/>
          </a:prstGeom>
          <a:gradFill flip="none" rotWithShape="1">
            <a:gsLst>
              <a:gs pos="1000">
                <a:schemeClr val="accent1">
                  <a:lumMod val="75000"/>
                </a:schemeClr>
              </a:gs>
              <a:gs pos="100000">
                <a:schemeClr val="tx1"/>
              </a:gs>
            </a:gsLst>
            <a:lin ang="0" scaled="1"/>
            <a:tileRect/>
          </a:gradFill>
          <a:ln w="63500">
            <a:solidFill>
              <a:schemeClr val="tx1"/>
            </a:solidFill>
            <a:miter lim="800000"/>
          </a:ln>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10" name="Rectangle 1">
            <a:extLst>
              <a:ext uri="{FF2B5EF4-FFF2-40B4-BE49-F238E27FC236}">
                <a16:creationId xmlns:a16="http://schemas.microsoft.com/office/drawing/2014/main" id="{DC3C8623-EC98-B042-A088-7F380EFB706C}"/>
              </a:ext>
            </a:extLst>
          </p:cNvPr>
          <p:cNvSpPr>
            <a:spLocks noChangeArrowheads="1"/>
          </p:cNvSpPr>
          <p:nvPr/>
        </p:nvSpPr>
        <p:spPr bwMode="auto">
          <a:xfrm>
            <a:off x="-17463" y="129415"/>
            <a:ext cx="12209463" cy="12280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cs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cs typeface="Arial Unicode MS" charset="0"/>
              </a:defRPr>
            </a:lvl2pPr>
            <a:lvl3pPr marL="1143000" indent="-228600">
              <a:spcBef>
                <a:spcPct val="20000"/>
              </a:spcBef>
              <a:buFont typeface="Arial" charset="0"/>
              <a:buChar char="•"/>
              <a:defRPr sz="2400">
                <a:solidFill>
                  <a:schemeClr val="tx1"/>
                </a:solidFill>
                <a:latin typeface="Calibri" charset="0"/>
                <a:ea typeface="MS PGothic" charset="-128"/>
                <a:cs typeface="Arial Unicode MS" charset="0"/>
              </a:defRPr>
            </a:lvl3pPr>
            <a:lvl4pPr marL="1600200" indent="-228600">
              <a:spcBef>
                <a:spcPct val="20000"/>
              </a:spcBef>
              <a:buFont typeface="Arial" charset="0"/>
              <a:buChar char="–"/>
              <a:defRPr sz="2000">
                <a:solidFill>
                  <a:schemeClr val="tx1"/>
                </a:solidFill>
                <a:latin typeface="Calibri" charset="0"/>
                <a:ea typeface="MS PGothic" charset="-128"/>
                <a:cs typeface="Arial Unicode MS" charset="0"/>
              </a:defRPr>
            </a:lvl4pPr>
            <a:lvl5pPr marL="2057400" indent="-228600">
              <a:spcBef>
                <a:spcPct val="20000"/>
              </a:spcBef>
              <a:buFont typeface="Arial" charset="0"/>
              <a:buChar char="»"/>
              <a:defRPr sz="2000">
                <a:solidFill>
                  <a:schemeClr val="tx1"/>
                </a:solidFill>
                <a:latin typeface="Calibri" charset="0"/>
                <a:ea typeface="MS PGothic"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9pPr>
          </a:lstStyle>
          <a:p>
            <a:pPr algn="ctr" eaLnBrk="1" hangingPunct="1">
              <a:lnSpc>
                <a:spcPct val="90000"/>
              </a:lnSpc>
              <a:spcBef>
                <a:spcPct val="0"/>
              </a:spcBef>
              <a:buFontTx/>
              <a:buNone/>
            </a:pPr>
            <a:r>
              <a:rPr lang="en-US" altLang="en-US" sz="4100" b="1" dirty="0">
                <a:solidFill>
                  <a:schemeClr val="bg1"/>
                </a:solidFill>
                <a:latin typeface="Arial" charset="0"/>
              </a:rPr>
              <a:t>HR Management Functions: </a:t>
            </a:r>
            <a:br>
              <a:rPr lang="en-US" altLang="en-US" sz="4100" b="1" dirty="0">
                <a:solidFill>
                  <a:schemeClr val="bg1"/>
                </a:solidFill>
                <a:latin typeface="Arial" charset="0"/>
              </a:rPr>
            </a:br>
            <a:r>
              <a:rPr lang="en-US" altLang="en-US" sz="4100" b="1" dirty="0">
                <a:solidFill>
                  <a:schemeClr val="bg1"/>
                </a:solidFill>
                <a:latin typeface="Arial" charset="0"/>
              </a:rPr>
              <a:t>Compensation and Benefits</a:t>
            </a:r>
          </a:p>
        </p:txBody>
      </p:sp>
    </p:spTree>
    <p:extLst>
      <p:ext uri="{BB962C8B-B14F-4D97-AF65-F5344CB8AC3E}">
        <p14:creationId xmlns:p14="http://schemas.microsoft.com/office/powerpoint/2010/main" val="414729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48AC4A-F031-C143-BADE-0DEB88ACDD79}"/>
              </a:ext>
            </a:extLst>
          </p:cNvPr>
          <p:cNvPicPr>
            <a:picLocks noChangeAspect="1"/>
          </p:cNvPicPr>
          <p:nvPr/>
        </p:nvPicPr>
        <p:blipFill rotWithShape="1">
          <a:blip r:embed="rId3"/>
          <a:srcRect t="14569" b="15921"/>
          <a:stretch/>
        </p:blipFill>
        <p:spPr>
          <a:xfrm>
            <a:off x="0" y="1478603"/>
            <a:ext cx="6225702" cy="4246403"/>
          </a:xfrm>
          <a:prstGeom prst="rect">
            <a:avLst/>
          </a:prstGeom>
        </p:spPr>
      </p:pic>
      <p:cxnSp>
        <p:nvCxnSpPr>
          <p:cNvPr id="4" name="Straight Connector 3">
            <a:extLst>
              <a:ext uri="{FF2B5EF4-FFF2-40B4-BE49-F238E27FC236}">
                <a16:creationId xmlns:a16="http://schemas.microsoft.com/office/drawing/2014/main" id="{E175D573-F9B0-424F-8C2A-3AE8E6565ECA}"/>
              </a:ext>
            </a:extLst>
          </p:cNvPr>
          <p:cNvCxnSpPr>
            <a:cxnSpLocks noChangeShapeType="1"/>
          </p:cNvCxnSpPr>
          <p:nvPr/>
        </p:nvCxnSpPr>
        <p:spPr bwMode="auto">
          <a:xfrm>
            <a:off x="6218132" y="1439863"/>
            <a:ext cx="0" cy="4267200"/>
          </a:xfrm>
          <a:prstGeom prst="line">
            <a:avLst/>
          </a:prstGeom>
          <a:noFill/>
          <a:ln w="635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5" name="Rectangle 4">
            <a:extLst>
              <a:ext uri="{FF2B5EF4-FFF2-40B4-BE49-F238E27FC236}">
                <a16:creationId xmlns:a16="http://schemas.microsoft.com/office/drawing/2014/main" id="{CAB4A87D-1213-B448-AD46-F8AEBB61A3D5}"/>
              </a:ext>
            </a:extLst>
          </p:cNvPr>
          <p:cNvSpPr>
            <a:spLocks noChangeArrowheads="1"/>
          </p:cNvSpPr>
          <p:nvPr/>
        </p:nvSpPr>
        <p:spPr bwMode="auto">
          <a:xfrm>
            <a:off x="6556427" y="2118556"/>
            <a:ext cx="5622600" cy="480131"/>
          </a:xfrm>
          <a:prstGeom prst="rect">
            <a:avLst/>
          </a:prstGeom>
          <a:noFill/>
          <a:ln>
            <a:noFill/>
          </a:ln>
        </p:spPr>
        <p:txBody>
          <a:bodyPr wrap="square">
            <a:spAutoFit/>
          </a:bodyPr>
          <a:lstStyle/>
          <a:p>
            <a:pPr marL="342900" indent="-342900">
              <a:lnSpc>
                <a:spcPct val="90000"/>
              </a:lnSpc>
              <a:spcAft>
                <a:spcPts val="1200"/>
              </a:spcAft>
              <a:buClr>
                <a:schemeClr val="accent1">
                  <a:lumMod val="75000"/>
                </a:schemeClr>
              </a:buClr>
              <a:buSzPct val="120000"/>
              <a:buFont typeface="Wingdings" charset="2"/>
              <a:buChar char="§"/>
              <a:defRPr/>
            </a:pPr>
            <a:r>
              <a:rPr lang="en-US" sz="2800" b="1" dirty="0">
                <a:solidFill>
                  <a:srgbClr val="000000"/>
                </a:solidFill>
                <a:latin typeface="Arial" charset="0"/>
                <a:ea typeface="Geneva" charset="0"/>
                <a:cs typeface="Arial" charset="0"/>
              </a:rPr>
              <a:t>HR management involves:</a:t>
            </a:r>
          </a:p>
        </p:txBody>
      </p:sp>
      <p:sp>
        <p:nvSpPr>
          <p:cNvPr id="7" name="Rectangle 6">
            <a:extLst>
              <a:ext uri="{FF2B5EF4-FFF2-40B4-BE49-F238E27FC236}">
                <a16:creationId xmlns:a16="http://schemas.microsoft.com/office/drawing/2014/main" id="{BF9CBC34-83C4-0745-93A6-7F40564176F2}"/>
              </a:ext>
            </a:extLst>
          </p:cNvPr>
          <p:cNvSpPr>
            <a:spLocks noChangeArrowheads="1"/>
          </p:cNvSpPr>
          <p:nvPr/>
        </p:nvSpPr>
        <p:spPr bwMode="auto">
          <a:xfrm>
            <a:off x="-101600" y="5707062"/>
            <a:ext cx="12293600" cy="1150937"/>
          </a:xfrm>
          <a:prstGeom prst="rect">
            <a:avLst/>
          </a:prstGeom>
          <a:gradFill rotWithShape="1">
            <a:gsLst>
              <a:gs pos="0">
                <a:schemeClr val="tx1"/>
              </a:gs>
              <a:gs pos="100000">
                <a:srgbClr val="376092"/>
              </a:gs>
            </a:gsLst>
            <a:lin ang="0" scaled="1"/>
          </a:gradFill>
          <a:ln w="63500">
            <a:solidFill>
              <a:srgbClr val="000000"/>
            </a:solidFill>
            <a:miter lim="800000"/>
            <a:headEnd/>
            <a:tailEnd/>
          </a:ln>
          <a:effectLst>
            <a:outerShdw blurRad="40000" dist="23000" dir="5400000" rotWithShape="0">
              <a:srgbClr val="000000">
                <a:alpha val="34998"/>
              </a:srgbClr>
            </a:outerShdw>
          </a:effectLst>
        </p:spPr>
        <p:txBody>
          <a:bodyPr anchor="ctr"/>
          <a:lstStyle/>
          <a:p>
            <a:pPr algn="ctr" eaLnBrk="1" fontAlgn="auto" hangingPunct="1">
              <a:spcBef>
                <a:spcPts val="0"/>
              </a:spcBef>
              <a:spcAft>
                <a:spcPts val="0"/>
              </a:spcAft>
              <a:defRPr/>
            </a:pPr>
            <a:r>
              <a:rPr lang="en-US">
                <a:solidFill>
                  <a:schemeClr val="lt1"/>
                </a:solidFill>
                <a:latin typeface="+mn-lt"/>
                <a:ea typeface="+mn-ea"/>
              </a:rPr>
              <a:t> </a:t>
            </a:r>
          </a:p>
        </p:txBody>
      </p:sp>
      <p:sp>
        <p:nvSpPr>
          <p:cNvPr id="8" name="Rectangle 7">
            <a:extLst>
              <a:ext uri="{FF2B5EF4-FFF2-40B4-BE49-F238E27FC236}">
                <a16:creationId xmlns:a16="http://schemas.microsoft.com/office/drawing/2014/main" id="{D427FE98-50DE-E94C-B01D-F7EE2BB474E6}"/>
              </a:ext>
            </a:extLst>
          </p:cNvPr>
          <p:cNvSpPr>
            <a:spLocks noChangeArrowheads="1"/>
          </p:cNvSpPr>
          <p:nvPr/>
        </p:nvSpPr>
        <p:spPr bwMode="auto">
          <a:xfrm>
            <a:off x="-119063" y="0"/>
            <a:ext cx="12311063" cy="1439863"/>
          </a:xfrm>
          <a:prstGeom prst="rect">
            <a:avLst/>
          </a:prstGeom>
          <a:gradFill flip="none" rotWithShape="1">
            <a:gsLst>
              <a:gs pos="1000">
                <a:schemeClr val="accent1">
                  <a:lumMod val="75000"/>
                </a:schemeClr>
              </a:gs>
              <a:gs pos="100000">
                <a:schemeClr val="tx1"/>
              </a:gs>
            </a:gsLst>
            <a:lin ang="0" scaled="1"/>
            <a:tileRect/>
          </a:gradFill>
          <a:ln w="63500">
            <a:solidFill>
              <a:schemeClr val="tx1"/>
            </a:solidFill>
            <a:miter lim="800000"/>
          </a:ln>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10" name="Rectangle 1">
            <a:extLst>
              <a:ext uri="{FF2B5EF4-FFF2-40B4-BE49-F238E27FC236}">
                <a16:creationId xmlns:a16="http://schemas.microsoft.com/office/drawing/2014/main" id="{DC3C8623-EC98-B042-A088-7F380EFB706C}"/>
              </a:ext>
            </a:extLst>
          </p:cNvPr>
          <p:cNvSpPr>
            <a:spLocks noChangeArrowheads="1"/>
          </p:cNvSpPr>
          <p:nvPr/>
        </p:nvSpPr>
        <p:spPr bwMode="auto">
          <a:xfrm>
            <a:off x="-17463" y="129415"/>
            <a:ext cx="12209463" cy="12280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cs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cs typeface="Arial Unicode MS" charset="0"/>
              </a:defRPr>
            </a:lvl2pPr>
            <a:lvl3pPr marL="1143000" indent="-228600">
              <a:spcBef>
                <a:spcPct val="20000"/>
              </a:spcBef>
              <a:buFont typeface="Arial" charset="0"/>
              <a:buChar char="•"/>
              <a:defRPr sz="2400">
                <a:solidFill>
                  <a:schemeClr val="tx1"/>
                </a:solidFill>
                <a:latin typeface="Calibri" charset="0"/>
                <a:ea typeface="MS PGothic" charset="-128"/>
                <a:cs typeface="Arial Unicode MS" charset="0"/>
              </a:defRPr>
            </a:lvl3pPr>
            <a:lvl4pPr marL="1600200" indent="-228600">
              <a:spcBef>
                <a:spcPct val="20000"/>
              </a:spcBef>
              <a:buFont typeface="Arial" charset="0"/>
              <a:buChar char="–"/>
              <a:defRPr sz="2000">
                <a:solidFill>
                  <a:schemeClr val="tx1"/>
                </a:solidFill>
                <a:latin typeface="Calibri" charset="0"/>
                <a:ea typeface="MS PGothic" charset="-128"/>
                <a:cs typeface="Arial Unicode MS" charset="0"/>
              </a:defRPr>
            </a:lvl4pPr>
            <a:lvl5pPr marL="2057400" indent="-228600">
              <a:spcBef>
                <a:spcPct val="20000"/>
              </a:spcBef>
              <a:buFont typeface="Arial" charset="0"/>
              <a:buChar char="»"/>
              <a:defRPr sz="2000">
                <a:solidFill>
                  <a:schemeClr val="tx1"/>
                </a:solidFill>
                <a:latin typeface="Calibri" charset="0"/>
                <a:ea typeface="MS PGothic"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9pPr>
          </a:lstStyle>
          <a:p>
            <a:pPr algn="ctr" eaLnBrk="1" hangingPunct="1">
              <a:lnSpc>
                <a:spcPct val="90000"/>
              </a:lnSpc>
              <a:spcBef>
                <a:spcPct val="0"/>
              </a:spcBef>
              <a:buFontTx/>
              <a:buNone/>
            </a:pPr>
            <a:r>
              <a:rPr lang="en-US" altLang="en-US" sz="4100" b="1" dirty="0">
                <a:solidFill>
                  <a:schemeClr val="bg1"/>
                </a:solidFill>
                <a:latin typeface="Arial" charset="0"/>
              </a:rPr>
              <a:t>HR Management Functions: </a:t>
            </a:r>
            <a:br>
              <a:rPr lang="en-US" altLang="en-US" sz="4100" b="1" dirty="0">
                <a:solidFill>
                  <a:schemeClr val="bg1"/>
                </a:solidFill>
                <a:latin typeface="Arial" charset="0"/>
              </a:rPr>
            </a:br>
            <a:r>
              <a:rPr lang="en-US" altLang="en-US" sz="4100" b="1" dirty="0">
                <a:solidFill>
                  <a:schemeClr val="bg1"/>
                </a:solidFill>
                <a:latin typeface="Arial" charset="0"/>
              </a:rPr>
              <a:t>Compensation and Benefits</a:t>
            </a:r>
          </a:p>
        </p:txBody>
      </p:sp>
      <p:sp>
        <p:nvSpPr>
          <p:cNvPr id="9" name="Rectangle 8">
            <a:extLst>
              <a:ext uri="{FF2B5EF4-FFF2-40B4-BE49-F238E27FC236}">
                <a16:creationId xmlns:a16="http://schemas.microsoft.com/office/drawing/2014/main" id="{58963FE6-F3A8-9743-B490-CBE1B6699BC0}"/>
              </a:ext>
            </a:extLst>
          </p:cNvPr>
          <p:cNvSpPr>
            <a:spLocks noChangeArrowheads="1"/>
          </p:cNvSpPr>
          <p:nvPr/>
        </p:nvSpPr>
        <p:spPr bwMode="auto">
          <a:xfrm>
            <a:off x="7152173" y="2771910"/>
            <a:ext cx="4326462" cy="1269065"/>
          </a:xfrm>
          <a:prstGeom prst="rect">
            <a:avLst/>
          </a:prstGeom>
          <a:noFill/>
          <a:ln>
            <a:noFill/>
          </a:ln>
        </p:spPr>
        <p:txBody>
          <a:bodyPr wrap="square">
            <a:spAutoFit/>
          </a:bodyPr>
          <a:lstStyle/>
          <a:p>
            <a:pPr marL="236538" indent="-236538" eaLnBrk="1" hangingPunct="1">
              <a:lnSpc>
                <a:spcPct val="90000"/>
              </a:lnSpc>
              <a:spcAft>
                <a:spcPts val="1400"/>
              </a:spcAft>
              <a:buClr>
                <a:schemeClr val="accent1">
                  <a:lumMod val="75000"/>
                </a:schemeClr>
              </a:buClr>
              <a:buSzPct val="125000"/>
              <a:buFont typeface="Arial" charset="0"/>
              <a:buChar char="•"/>
              <a:defRPr/>
            </a:pPr>
            <a:r>
              <a:rPr lang="en-US" sz="2400" b="1" dirty="0">
                <a:latin typeface="Arial" charset="0"/>
                <a:ea typeface="ＭＳ Ｐゴシック" charset="0"/>
                <a:cs typeface="Arial" charset="0"/>
              </a:rPr>
              <a:t>Developing benefits plans</a:t>
            </a:r>
          </a:p>
          <a:p>
            <a:pPr marL="236538" indent="-236538" eaLnBrk="1" hangingPunct="1">
              <a:lnSpc>
                <a:spcPct val="90000"/>
              </a:lnSpc>
              <a:spcAft>
                <a:spcPts val="1400"/>
              </a:spcAft>
              <a:buClr>
                <a:schemeClr val="accent1">
                  <a:lumMod val="75000"/>
                </a:schemeClr>
              </a:buClr>
              <a:buSzPct val="125000"/>
              <a:buFont typeface="Arial" charset="0"/>
              <a:buChar char="•"/>
              <a:defRPr/>
            </a:pPr>
            <a:r>
              <a:rPr lang="en-US" sz="2400" b="1" dirty="0">
                <a:latin typeface="Arial" charset="0"/>
                <a:ea typeface="ＭＳ Ｐゴシック" charset="0"/>
                <a:cs typeface="Arial" charset="0"/>
              </a:rPr>
              <a:t>Determining eligibility </a:t>
            </a:r>
            <a:br>
              <a:rPr lang="en-US" sz="2400" b="1" dirty="0">
                <a:latin typeface="Arial" charset="0"/>
                <a:ea typeface="ＭＳ Ｐゴシック" charset="0"/>
                <a:cs typeface="Arial" charset="0"/>
              </a:rPr>
            </a:br>
            <a:r>
              <a:rPr lang="en-US" sz="2400" b="1" dirty="0">
                <a:latin typeface="Arial" charset="0"/>
                <a:ea typeface="ＭＳ Ｐゴシック" charset="0"/>
                <a:cs typeface="Arial" charset="0"/>
              </a:rPr>
              <a:t>and costs</a:t>
            </a:r>
          </a:p>
        </p:txBody>
      </p:sp>
    </p:spTree>
    <p:extLst>
      <p:ext uri="{BB962C8B-B14F-4D97-AF65-F5344CB8AC3E}">
        <p14:creationId xmlns:p14="http://schemas.microsoft.com/office/powerpoint/2010/main" val="261742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1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252755-83A7-8B4C-8583-B8A125E61C2C}"/>
              </a:ext>
            </a:extLst>
          </p:cNvPr>
          <p:cNvPicPr>
            <a:picLocks noChangeAspect="1"/>
          </p:cNvPicPr>
          <p:nvPr/>
        </p:nvPicPr>
        <p:blipFill rotWithShape="1">
          <a:blip r:embed="rId3"/>
          <a:srcRect l="3311"/>
          <a:stretch/>
        </p:blipFill>
        <p:spPr>
          <a:xfrm>
            <a:off x="1" y="1420238"/>
            <a:ext cx="5094514" cy="4319081"/>
          </a:xfrm>
          <a:prstGeom prst="rect">
            <a:avLst/>
          </a:prstGeom>
        </p:spPr>
      </p:pic>
      <p:cxnSp>
        <p:nvCxnSpPr>
          <p:cNvPr id="4" name="Straight Connector 3">
            <a:extLst>
              <a:ext uri="{FF2B5EF4-FFF2-40B4-BE49-F238E27FC236}">
                <a16:creationId xmlns:a16="http://schemas.microsoft.com/office/drawing/2014/main" id="{E175D573-F9B0-424F-8C2A-3AE8E6565ECA}"/>
              </a:ext>
            </a:extLst>
          </p:cNvPr>
          <p:cNvCxnSpPr>
            <a:cxnSpLocks noChangeShapeType="1"/>
          </p:cNvCxnSpPr>
          <p:nvPr/>
        </p:nvCxnSpPr>
        <p:spPr bwMode="auto">
          <a:xfrm>
            <a:off x="5094515" y="1439863"/>
            <a:ext cx="0" cy="4267200"/>
          </a:xfrm>
          <a:prstGeom prst="line">
            <a:avLst/>
          </a:prstGeom>
          <a:noFill/>
          <a:ln w="635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5" name="Rectangle 4">
            <a:extLst>
              <a:ext uri="{FF2B5EF4-FFF2-40B4-BE49-F238E27FC236}">
                <a16:creationId xmlns:a16="http://schemas.microsoft.com/office/drawing/2014/main" id="{CAB4A87D-1213-B448-AD46-F8AEBB61A3D5}"/>
              </a:ext>
            </a:extLst>
          </p:cNvPr>
          <p:cNvSpPr>
            <a:spLocks noChangeArrowheads="1"/>
          </p:cNvSpPr>
          <p:nvPr/>
        </p:nvSpPr>
        <p:spPr bwMode="auto">
          <a:xfrm>
            <a:off x="5113969" y="1477957"/>
            <a:ext cx="7058575" cy="4339650"/>
          </a:xfrm>
          <a:prstGeom prst="rect">
            <a:avLst/>
          </a:prstGeom>
          <a:noFill/>
          <a:ln>
            <a:noFill/>
          </a:ln>
        </p:spPr>
        <p:txBody>
          <a:bodyPr wrap="square">
            <a:spAutoFit/>
          </a:bodyPr>
          <a:lstStyle/>
          <a:p>
            <a:pPr marL="342900" indent="-342900">
              <a:lnSpc>
                <a:spcPct val="90000"/>
              </a:lnSpc>
              <a:spcAft>
                <a:spcPts val="1800"/>
              </a:spcAft>
              <a:buClr>
                <a:schemeClr val="accent1">
                  <a:lumMod val="75000"/>
                </a:schemeClr>
              </a:buClr>
              <a:buSzPct val="120000"/>
              <a:buFont typeface="Wingdings" charset="2"/>
              <a:buChar char="§"/>
              <a:defRPr/>
            </a:pPr>
            <a:r>
              <a:rPr lang="en-US" sz="2400" b="1" dirty="0" smtClean="0">
                <a:latin typeface="Arial" panose="020B0604020202020204" pitchFamily="34" charset="0"/>
                <a:cs typeface="Arial" panose="020B0604020202020204" pitchFamily="34" charset="0"/>
              </a:rPr>
              <a:t>Professional development:</a:t>
            </a:r>
            <a:r>
              <a:rPr lang="en-US" sz="2400" dirty="0" smtClean="0">
                <a:latin typeface="Arial" panose="020B0604020202020204" pitchFamily="34" charset="0"/>
                <a:cs typeface="Arial" panose="020B0604020202020204" pitchFamily="34" charset="0"/>
              </a:rPr>
              <a:t> Steps that an individual takes to enhance or improve skills or traits that are needed to excel in her/his career/profession</a:t>
            </a:r>
            <a:endParaRPr lang="en-US" sz="2400" b="1" dirty="0" smtClean="0">
              <a:solidFill>
                <a:srgbClr val="000000"/>
              </a:solidFill>
              <a:latin typeface="Arial" panose="020B0604020202020204" pitchFamily="34" charset="0"/>
              <a:ea typeface="Geneva" charset="0"/>
              <a:cs typeface="Arial" panose="020B0604020202020204" pitchFamily="34" charset="0"/>
            </a:endParaRPr>
          </a:p>
          <a:p>
            <a:pPr marL="342900" indent="-342900" eaLnBrk="1" hangingPunct="1">
              <a:lnSpc>
                <a:spcPct val="90000"/>
              </a:lnSpc>
              <a:spcAft>
                <a:spcPts val="1800"/>
              </a:spcAft>
              <a:buClr>
                <a:schemeClr val="accent1">
                  <a:lumMod val="75000"/>
                </a:schemeClr>
              </a:buClr>
              <a:buSzPct val="120000"/>
              <a:buFont typeface="Wingdings" charset="2"/>
              <a:buChar char="§"/>
              <a:defRPr/>
            </a:pPr>
            <a:r>
              <a:rPr lang="en-US" sz="2400" b="1" dirty="0" smtClean="0">
                <a:solidFill>
                  <a:srgbClr val="000000"/>
                </a:solidFill>
                <a:latin typeface="Arial" charset="0"/>
                <a:ea typeface="Geneva" charset="0"/>
                <a:cs typeface="Arial" charset="0"/>
              </a:rPr>
              <a:t>Ensuring that employees are knowledgeable and productive</a:t>
            </a:r>
          </a:p>
          <a:p>
            <a:pPr marL="342900" indent="-342900" eaLnBrk="1" hangingPunct="1">
              <a:lnSpc>
                <a:spcPct val="90000"/>
              </a:lnSpc>
              <a:spcAft>
                <a:spcPts val="1800"/>
              </a:spcAft>
              <a:buClr>
                <a:schemeClr val="accent1">
                  <a:lumMod val="75000"/>
                </a:schemeClr>
              </a:buClr>
              <a:buSzPct val="120000"/>
              <a:buFont typeface="Wingdings" charset="2"/>
              <a:buChar char="§"/>
              <a:defRPr/>
            </a:pPr>
            <a:r>
              <a:rPr lang="en-US" sz="2400" b="1" dirty="0" smtClean="0">
                <a:solidFill>
                  <a:srgbClr val="000000"/>
                </a:solidFill>
                <a:latin typeface="Arial" charset="0"/>
                <a:ea typeface="Geneva" charset="0"/>
                <a:cs typeface="Arial" charset="0"/>
              </a:rPr>
              <a:t>Determining </a:t>
            </a:r>
            <a:r>
              <a:rPr lang="en-US" sz="2400" b="1" dirty="0">
                <a:solidFill>
                  <a:srgbClr val="000000"/>
                </a:solidFill>
                <a:latin typeface="Arial" charset="0"/>
                <a:ea typeface="Geneva" charset="0"/>
                <a:cs typeface="Arial" charset="0"/>
              </a:rPr>
              <a:t>training needs</a:t>
            </a:r>
          </a:p>
          <a:p>
            <a:pPr marL="342900" indent="-342900" eaLnBrk="1" hangingPunct="1">
              <a:lnSpc>
                <a:spcPct val="90000"/>
              </a:lnSpc>
              <a:spcAft>
                <a:spcPts val="1800"/>
              </a:spcAft>
              <a:buClr>
                <a:schemeClr val="accent1">
                  <a:lumMod val="75000"/>
                </a:schemeClr>
              </a:buClr>
              <a:buSzPct val="120000"/>
              <a:buFont typeface="Wingdings" charset="2"/>
              <a:buChar char="§"/>
              <a:defRPr/>
            </a:pPr>
            <a:r>
              <a:rPr lang="en-US" sz="2400" b="1" dirty="0">
                <a:solidFill>
                  <a:srgbClr val="000000"/>
                </a:solidFill>
                <a:latin typeface="Arial" charset="0"/>
                <a:ea typeface="Geneva" charset="0"/>
                <a:cs typeface="Arial" charset="0"/>
              </a:rPr>
              <a:t>Assessing available resources</a:t>
            </a:r>
          </a:p>
          <a:p>
            <a:pPr marL="342900" indent="-342900" eaLnBrk="1" hangingPunct="1">
              <a:lnSpc>
                <a:spcPct val="90000"/>
              </a:lnSpc>
              <a:spcAft>
                <a:spcPts val="1800"/>
              </a:spcAft>
              <a:buClr>
                <a:schemeClr val="accent1">
                  <a:lumMod val="75000"/>
                </a:schemeClr>
              </a:buClr>
              <a:buSzPct val="120000"/>
              <a:buFont typeface="Wingdings" charset="2"/>
              <a:buChar char="§"/>
              <a:defRPr/>
            </a:pPr>
            <a:r>
              <a:rPr lang="en-US" sz="2400" b="1" dirty="0">
                <a:solidFill>
                  <a:srgbClr val="000000"/>
                </a:solidFill>
                <a:latin typeface="Arial" charset="0"/>
                <a:ea typeface="Geneva" charset="0"/>
                <a:cs typeface="Arial" charset="0"/>
              </a:rPr>
              <a:t>Overseeing performance management and improvement</a:t>
            </a:r>
          </a:p>
        </p:txBody>
      </p:sp>
      <p:sp>
        <p:nvSpPr>
          <p:cNvPr id="7" name="Rectangle 6">
            <a:extLst>
              <a:ext uri="{FF2B5EF4-FFF2-40B4-BE49-F238E27FC236}">
                <a16:creationId xmlns:a16="http://schemas.microsoft.com/office/drawing/2014/main" id="{BF9CBC34-83C4-0745-93A6-7F40564176F2}"/>
              </a:ext>
            </a:extLst>
          </p:cNvPr>
          <p:cNvSpPr>
            <a:spLocks noChangeArrowheads="1"/>
          </p:cNvSpPr>
          <p:nvPr/>
        </p:nvSpPr>
        <p:spPr bwMode="auto">
          <a:xfrm>
            <a:off x="-101600" y="5707062"/>
            <a:ext cx="12293600" cy="1150937"/>
          </a:xfrm>
          <a:prstGeom prst="rect">
            <a:avLst/>
          </a:prstGeom>
          <a:gradFill rotWithShape="1">
            <a:gsLst>
              <a:gs pos="0">
                <a:schemeClr val="tx1"/>
              </a:gs>
              <a:gs pos="100000">
                <a:srgbClr val="376092"/>
              </a:gs>
            </a:gsLst>
            <a:lin ang="0" scaled="1"/>
          </a:gradFill>
          <a:ln w="63500">
            <a:solidFill>
              <a:srgbClr val="000000"/>
            </a:solidFill>
            <a:miter lim="800000"/>
            <a:headEnd/>
            <a:tailEnd/>
          </a:ln>
          <a:effectLst>
            <a:outerShdw blurRad="40000" dist="23000" dir="5400000" rotWithShape="0">
              <a:srgbClr val="000000">
                <a:alpha val="34998"/>
              </a:srgbClr>
            </a:outerShdw>
          </a:effectLst>
        </p:spPr>
        <p:txBody>
          <a:bodyPr anchor="ctr"/>
          <a:lstStyle/>
          <a:p>
            <a:pPr algn="ctr" eaLnBrk="1" fontAlgn="auto" hangingPunct="1">
              <a:spcBef>
                <a:spcPts val="0"/>
              </a:spcBef>
              <a:spcAft>
                <a:spcPts val="0"/>
              </a:spcAft>
              <a:defRPr/>
            </a:pPr>
            <a:r>
              <a:rPr lang="en-US">
                <a:solidFill>
                  <a:schemeClr val="lt1"/>
                </a:solidFill>
                <a:latin typeface="+mn-lt"/>
                <a:ea typeface="+mn-ea"/>
              </a:rPr>
              <a:t> </a:t>
            </a:r>
          </a:p>
        </p:txBody>
      </p:sp>
      <p:sp>
        <p:nvSpPr>
          <p:cNvPr id="8" name="Rectangle 7">
            <a:extLst>
              <a:ext uri="{FF2B5EF4-FFF2-40B4-BE49-F238E27FC236}">
                <a16:creationId xmlns:a16="http://schemas.microsoft.com/office/drawing/2014/main" id="{D427FE98-50DE-E94C-B01D-F7EE2BB474E6}"/>
              </a:ext>
            </a:extLst>
          </p:cNvPr>
          <p:cNvSpPr>
            <a:spLocks noChangeArrowheads="1"/>
          </p:cNvSpPr>
          <p:nvPr/>
        </p:nvSpPr>
        <p:spPr bwMode="auto">
          <a:xfrm>
            <a:off x="-119063" y="0"/>
            <a:ext cx="12311063" cy="1439863"/>
          </a:xfrm>
          <a:prstGeom prst="rect">
            <a:avLst/>
          </a:prstGeom>
          <a:gradFill flip="none" rotWithShape="1">
            <a:gsLst>
              <a:gs pos="1000">
                <a:schemeClr val="accent1">
                  <a:lumMod val="75000"/>
                </a:schemeClr>
              </a:gs>
              <a:gs pos="100000">
                <a:schemeClr val="tx1"/>
              </a:gs>
            </a:gsLst>
            <a:lin ang="0" scaled="1"/>
            <a:tileRect/>
          </a:gradFill>
          <a:ln w="63500">
            <a:solidFill>
              <a:schemeClr val="tx1"/>
            </a:solidFill>
            <a:miter lim="800000"/>
          </a:ln>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10" name="Rectangle 1">
            <a:extLst>
              <a:ext uri="{FF2B5EF4-FFF2-40B4-BE49-F238E27FC236}">
                <a16:creationId xmlns:a16="http://schemas.microsoft.com/office/drawing/2014/main" id="{D9CA666A-9FFA-4143-92E3-436A5D3263A4}"/>
              </a:ext>
            </a:extLst>
          </p:cNvPr>
          <p:cNvSpPr>
            <a:spLocks noChangeArrowheads="1"/>
          </p:cNvSpPr>
          <p:nvPr/>
        </p:nvSpPr>
        <p:spPr bwMode="auto">
          <a:xfrm>
            <a:off x="-17463" y="129415"/>
            <a:ext cx="12209463" cy="12280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cs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cs typeface="Arial Unicode MS" charset="0"/>
              </a:defRPr>
            </a:lvl2pPr>
            <a:lvl3pPr marL="1143000" indent="-228600">
              <a:spcBef>
                <a:spcPct val="20000"/>
              </a:spcBef>
              <a:buFont typeface="Arial" charset="0"/>
              <a:buChar char="•"/>
              <a:defRPr sz="2400">
                <a:solidFill>
                  <a:schemeClr val="tx1"/>
                </a:solidFill>
                <a:latin typeface="Calibri" charset="0"/>
                <a:ea typeface="MS PGothic" charset="-128"/>
                <a:cs typeface="Arial Unicode MS" charset="0"/>
              </a:defRPr>
            </a:lvl3pPr>
            <a:lvl4pPr marL="1600200" indent="-228600">
              <a:spcBef>
                <a:spcPct val="20000"/>
              </a:spcBef>
              <a:buFont typeface="Arial" charset="0"/>
              <a:buChar char="–"/>
              <a:defRPr sz="2000">
                <a:solidFill>
                  <a:schemeClr val="tx1"/>
                </a:solidFill>
                <a:latin typeface="Calibri" charset="0"/>
                <a:ea typeface="MS PGothic" charset="-128"/>
                <a:cs typeface="Arial Unicode MS" charset="0"/>
              </a:defRPr>
            </a:lvl4pPr>
            <a:lvl5pPr marL="2057400" indent="-228600">
              <a:spcBef>
                <a:spcPct val="20000"/>
              </a:spcBef>
              <a:buFont typeface="Arial" charset="0"/>
              <a:buChar char="»"/>
              <a:defRPr sz="2000">
                <a:solidFill>
                  <a:schemeClr val="tx1"/>
                </a:solidFill>
                <a:latin typeface="Calibri" charset="0"/>
                <a:ea typeface="MS PGothic"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9pPr>
          </a:lstStyle>
          <a:p>
            <a:pPr algn="ctr" eaLnBrk="1" hangingPunct="1">
              <a:lnSpc>
                <a:spcPct val="90000"/>
              </a:lnSpc>
              <a:spcBef>
                <a:spcPct val="0"/>
              </a:spcBef>
              <a:buFontTx/>
              <a:buNone/>
            </a:pPr>
            <a:r>
              <a:rPr lang="en-US" altLang="en-US" sz="4100" b="1" dirty="0">
                <a:solidFill>
                  <a:schemeClr val="bg1"/>
                </a:solidFill>
                <a:latin typeface="Arial" charset="0"/>
              </a:rPr>
              <a:t>HR Management Functions: </a:t>
            </a:r>
            <a:br>
              <a:rPr lang="en-US" altLang="en-US" sz="4100" b="1" dirty="0">
                <a:solidFill>
                  <a:schemeClr val="bg1"/>
                </a:solidFill>
                <a:latin typeface="Arial" charset="0"/>
              </a:rPr>
            </a:br>
            <a:r>
              <a:rPr lang="en-US" altLang="en-US" sz="4100" b="1" dirty="0">
                <a:solidFill>
                  <a:schemeClr val="bg1"/>
                </a:solidFill>
                <a:latin typeface="Arial" charset="0"/>
              </a:rPr>
              <a:t>Training and Development</a:t>
            </a:r>
          </a:p>
        </p:txBody>
      </p:sp>
    </p:spTree>
    <p:extLst>
      <p:ext uri="{BB962C8B-B14F-4D97-AF65-F5344CB8AC3E}">
        <p14:creationId xmlns:p14="http://schemas.microsoft.com/office/powerpoint/2010/main" val="246053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BBA609-2901-4A40-A77D-4160A2D5A0CF}"/>
              </a:ext>
            </a:extLst>
          </p:cNvPr>
          <p:cNvPicPr>
            <a:picLocks noChangeAspect="1"/>
          </p:cNvPicPr>
          <p:nvPr/>
        </p:nvPicPr>
        <p:blipFill>
          <a:blip r:embed="rId3"/>
          <a:stretch>
            <a:fillRect/>
          </a:stretch>
        </p:blipFill>
        <p:spPr>
          <a:xfrm>
            <a:off x="123217" y="1639112"/>
            <a:ext cx="5486400" cy="3925110"/>
          </a:xfrm>
          <a:prstGeom prst="rect">
            <a:avLst/>
          </a:prstGeom>
        </p:spPr>
      </p:pic>
      <p:cxnSp>
        <p:nvCxnSpPr>
          <p:cNvPr id="4" name="Straight Connector 3">
            <a:extLst>
              <a:ext uri="{FF2B5EF4-FFF2-40B4-BE49-F238E27FC236}">
                <a16:creationId xmlns:a16="http://schemas.microsoft.com/office/drawing/2014/main" id="{E175D573-F9B0-424F-8C2A-3AE8E6565ECA}"/>
              </a:ext>
            </a:extLst>
          </p:cNvPr>
          <p:cNvCxnSpPr>
            <a:cxnSpLocks noChangeShapeType="1"/>
          </p:cNvCxnSpPr>
          <p:nvPr/>
        </p:nvCxnSpPr>
        <p:spPr bwMode="auto">
          <a:xfrm>
            <a:off x="5749976" y="1439863"/>
            <a:ext cx="0" cy="4267200"/>
          </a:xfrm>
          <a:prstGeom prst="line">
            <a:avLst/>
          </a:prstGeom>
          <a:noFill/>
          <a:ln w="635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5" name="Rectangle 4">
            <a:extLst>
              <a:ext uri="{FF2B5EF4-FFF2-40B4-BE49-F238E27FC236}">
                <a16:creationId xmlns:a16="http://schemas.microsoft.com/office/drawing/2014/main" id="{CAB4A87D-1213-B448-AD46-F8AEBB61A3D5}"/>
              </a:ext>
            </a:extLst>
          </p:cNvPr>
          <p:cNvSpPr>
            <a:spLocks noChangeArrowheads="1"/>
          </p:cNvSpPr>
          <p:nvPr/>
        </p:nvSpPr>
        <p:spPr bwMode="auto">
          <a:xfrm>
            <a:off x="5942065" y="1671638"/>
            <a:ext cx="6081060" cy="1294713"/>
          </a:xfrm>
          <a:prstGeom prst="rect">
            <a:avLst/>
          </a:prstGeom>
          <a:noFill/>
          <a:ln>
            <a:noFill/>
          </a:ln>
        </p:spPr>
        <p:txBody>
          <a:bodyPr wrap="square">
            <a:spAutoFit/>
          </a:bodyPr>
          <a:lstStyle/>
          <a:p>
            <a:pPr marL="342900" indent="-342900" eaLnBrk="1" hangingPunct="1">
              <a:lnSpc>
                <a:spcPct val="90000"/>
              </a:lnSpc>
              <a:spcAft>
                <a:spcPts val="1600"/>
              </a:spcAft>
              <a:buClr>
                <a:schemeClr val="accent1">
                  <a:lumMod val="75000"/>
                </a:schemeClr>
              </a:buClr>
              <a:buSzPct val="120000"/>
              <a:buFont typeface="Wingdings" charset="2"/>
              <a:buChar char="§"/>
              <a:defRPr/>
            </a:pPr>
            <a:r>
              <a:rPr lang="en-US" sz="2400" b="1" dirty="0">
                <a:solidFill>
                  <a:srgbClr val="000000"/>
                </a:solidFill>
                <a:latin typeface="Arial" charset="0"/>
                <a:ea typeface="Geneva" charset="0"/>
                <a:cs typeface="Arial" charset="0"/>
              </a:rPr>
              <a:t>Complying with applicable laws and regulations (e.g., minimum wage)</a:t>
            </a:r>
          </a:p>
          <a:p>
            <a:pPr marL="342900" indent="-342900" eaLnBrk="1" hangingPunct="1">
              <a:lnSpc>
                <a:spcPct val="90000"/>
              </a:lnSpc>
              <a:spcAft>
                <a:spcPts val="1600"/>
              </a:spcAft>
              <a:buClr>
                <a:schemeClr val="accent1">
                  <a:lumMod val="75000"/>
                </a:schemeClr>
              </a:buClr>
              <a:buSzPct val="120000"/>
              <a:buFont typeface="Wingdings" charset="2"/>
              <a:buChar char="§"/>
              <a:defRPr/>
            </a:pPr>
            <a:r>
              <a:rPr lang="en-US" sz="2400" b="1" dirty="0">
                <a:solidFill>
                  <a:srgbClr val="000000"/>
                </a:solidFill>
                <a:latin typeface="Arial" charset="0"/>
                <a:ea typeface="Geneva" charset="0"/>
                <a:cs typeface="Arial" charset="0"/>
              </a:rPr>
              <a:t>Keeping employees safe and healthy</a:t>
            </a:r>
          </a:p>
        </p:txBody>
      </p:sp>
      <p:sp>
        <p:nvSpPr>
          <p:cNvPr id="6" name="Rectangle 5">
            <a:extLst>
              <a:ext uri="{FF2B5EF4-FFF2-40B4-BE49-F238E27FC236}">
                <a16:creationId xmlns:a16="http://schemas.microsoft.com/office/drawing/2014/main" id="{70A15941-974D-1C46-B2D8-3E829D20C6CC}"/>
              </a:ext>
            </a:extLst>
          </p:cNvPr>
          <p:cNvSpPr>
            <a:spLocks noChangeArrowheads="1"/>
          </p:cNvSpPr>
          <p:nvPr/>
        </p:nvSpPr>
        <p:spPr bwMode="auto">
          <a:xfrm>
            <a:off x="6583414" y="3089270"/>
            <a:ext cx="5829080" cy="1061829"/>
          </a:xfrm>
          <a:prstGeom prst="rect">
            <a:avLst/>
          </a:prstGeom>
          <a:noFill/>
          <a:ln>
            <a:noFill/>
          </a:ln>
        </p:spPr>
        <p:txBody>
          <a:bodyPr wrap="square">
            <a:spAutoFit/>
          </a:bodyPr>
          <a:lstStyle/>
          <a:p>
            <a:pPr marL="236538" indent="-236538">
              <a:lnSpc>
                <a:spcPct val="90000"/>
              </a:lnSpc>
              <a:spcAft>
                <a:spcPts val="1000"/>
              </a:spcAft>
              <a:buClr>
                <a:schemeClr val="accent1">
                  <a:lumMod val="75000"/>
                </a:schemeClr>
              </a:buClr>
              <a:buSzPct val="125000"/>
              <a:buFont typeface="Arial" charset="0"/>
              <a:buChar char="•"/>
              <a:defRPr/>
            </a:pPr>
            <a:r>
              <a:rPr lang="en-US" sz="2200" b="1" dirty="0">
                <a:latin typeface="Arial" charset="0"/>
                <a:ea typeface="ＭＳ Ｐゴシック" charset="0"/>
                <a:cs typeface="Arial" charset="0"/>
              </a:rPr>
              <a:t>“What 3 Companies Are Doing </a:t>
            </a:r>
            <a:br>
              <a:rPr lang="en-US" sz="2200" b="1" dirty="0">
                <a:latin typeface="Arial" charset="0"/>
                <a:ea typeface="ＭＳ Ｐゴシック" charset="0"/>
                <a:cs typeface="Arial" charset="0"/>
              </a:rPr>
            </a:br>
            <a:r>
              <a:rPr lang="en-US" sz="2200" b="1" dirty="0">
                <a:latin typeface="Arial" charset="0"/>
                <a:ea typeface="ＭＳ Ｐゴシック" charset="0"/>
                <a:cs typeface="Arial" charset="0"/>
              </a:rPr>
              <a:t>To Keep Employees Healthy”</a:t>
            </a:r>
            <a:r>
              <a:rPr lang="en-US" sz="2400" dirty="0">
                <a:solidFill>
                  <a:srgbClr val="000000"/>
                </a:solidFill>
                <a:latin typeface="Arial" charset="0"/>
                <a:ea typeface="Geneva" charset="0"/>
                <a:cs typeface="Arial" charset="0"/>
              </a:rPr>
              <a:t>—</a:t>
            </a:r>
            <a:br>
              <a:rPr lang="en-US" sz="2400" dirty="0">
                <a:solidFill>
                  <a:srgbClr val="000000"/>
                </a:solidFill>
                <a:latin typeface="Arial" charset="0"/>
                <a:ea typeface="Geneva" charset="0"/>
                <a:cs typeface="Arial" charset="0"/>
              </a:rPr>
            </a:br>
            <a:r>
              <a:rPr lang="en-US" u="sng" dirty="0">
                <a:latin typeface="Arial" panose="020B0604020202020204" pitchFamily="34" charset="0"/>
                <a:cs typeface="Arial" panose="020B0604020202020204" pitchFamily="34" charset="0"/>
                <a:hlinkClick r:id="rId4"/>
              </a:rPr>
              <a:t>http://www.entrepreneur.com/article/226041</a:t>
            </a:r>
            <a:r>
              <a:rPr lang="en-US" sz="2400" dirty="0">
                <a:latin typeface="Arial" panose="020B0604020202020204" pitchFamily="34" charset="0"/>
                <a:cs typeface="Arial" panose="020B0604020202020204" pitchFamily="34" charset="0"/>
              </a:rPr>
              <a:t> </a:t>
            </a:r>
            <a:endParaRPr lang="en-US" sz="2200" b="1" dirty="0">
              <a:latin typeface="Arial" panose="020B0604020202020204" pitchFamily="34" charset="0"/>
              <a:ea typeface="ＭＳ Ｐゴシック" charset="0"/>
              <a:cs typeface="Arial" panose="020B0604020202020204" pitchFamily="34" charset="0"/>
            </a:endParaRPr>
          </a:p>
        </p:txBody>
      </p:sp>
      <p:sp>
        <p:nvSpPr>
          <p:cNvPr id="7" name="Rectangle 6">
            <a:extLst>
              <a:ext uri="{FF2B5EF4-FFF2-40B4-BE49-F238E27FC236}">
                <a16:creationId xmlns:a16="http://schemas.microsoft.com/office/drawing/2014/main" id="{BF9CBC34-83C4-0745-93A6-7F40564176F2}"/>
              </a:ext>
            </a:extLst>
          </p:cNvPr>
          <p:cNvSpPr>
            <a:spLocks noChangeArrowheads="1"/>
          </p:cNvSpPr>
          <p:nvPr/>
        </p:nvSpPr>
        <p:spPr bwMode="auto">
          <a:xfrm>
            <a:off x="-101600" y="5707062"/>
            <a:ext cx="12293600" cy="1150937"/>
          </a:xfrm>
          <a:prstGeom prst="rect">
            <a:avLst/>
          </a:prstGeom>
          <a:gradFill rotWithShape="1">
            <a:gsLst>
              <a:gs pos="0">
                <a:schemeClr val="tx1"/>
              </a:gs>
              <a:gs pos="100000">
                <a:srgbClr val="376092"/>
              </a:gs>
            </a:gsLst>
            <a:lin ang="0" scaled="1"/>
          </a:gradFill>
          <a:ln w="63500">
            <a:solidFill>
              <a:srgbClr val="000000"/>
            </a:solidFill>
            <a:miter lim="800000"/>
            <a:headEnd/>
            <a:tailEnd/>
          </a:ln>
          <a:effectLst>
            <a:outerShdw blurRad="40000" dist="23000" dir="5400000" rotWithShape="0">
              <a:srgbClr val="000000">
                <a:alpha val="34998"/>
              </a:srgbClr>
            </a:outerShdw>
          </a:effectLst>
        </p:spPr>
        <p:txBody>
          <a:bodyPr anchor="ctr"/>
          <a:lstStyle/>
          <a:p>
            <a:pPr algn="ctr" eaLnBrk="1" fontAlgn="auto" hangingPunct="1">
              <a:spcBef>
                <a:spcPts val="0"/>
              </a:spcBef>
              <a:spcAft>
                <a:spcPts val="0"/>
              </a:spcAft>
              <a:defRPr/>
            </a:pPr>
            <a:r>
              <a:rPr lang="en-US">
                <a:solidFill>
                  <a:schemeClr val="lt1"/>
                </a:solidFill>
                <a:latin typeface="+mn-lt"/>
                <a:ea typeface="+mn-ea"/>
              </a:rPr>
              <a:t> </a:t>
            </a:r>
          </a:p>
        </p:txBody>
      </p:sp>
      <p:sp>
        <p:nvSpPr>
          <p:cNvPr id="8" name="Rectangle 7">
            <a:extLst>
              <a:ext uri="{FF2B5EF4-FFF2-40B4-BE49-F238E27FC236}">
                <a16:creationId xmlns:a16="http://schemas.microsoft.com/office/drawing/2014/main" id="{D427FE98-50DE-E94C-B01D-F7EE2BB474E6}"/>
              </a:ext>
            </a:extLst>
          </p:cNvPr>
          <p:cNvSpPr>
            <a:spLocks noChangeArrowheads="1"/>
          </p:cNvSpPr>
          <p:nvPr/>
        </p:nvSpPr>
        <p:spPr bwMode="auto">
          <a:xfrm>
            <a:off x="-119063" y="0"/>
            <a:ext cx="12311063" cy="1439863"/>
          </a:xfrm>
          <a:prstGeom prst="rect">
            <a:avLst/>
          </a:prstGeom>
          <a:gradFill flip="none" rotWithShape="1">
            <a:gsLst>
              <a:gs pos="1000">
                <a:schemeClr val="accent1">
                  <a:lumMod val="75000"/>
                </a:schemeClr>
              </a:gs>
              <a:gs pos="100000">
                <a:schemeClr val="tx1"/>
              </a:gs>
            </a:gsLst>
            <a:lin ang="0" scaled="1"/>
            <a:tileRect/>
          </a:gradFill>
          <a:ln w="63500">
            <a:solidFill>
              <a:schemeClr val="tx1"/>
            </a:solidFill>
            <a:miter lim="800000"/>
          </a:ln>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10" name="Rectangle 1">
            <a:extLst>
              <a:ext uri="{FF2B5EF4-FFF2-40B4-BE49-F238E27FC236}">
                <a16:creationId xmlns:a16="http://schemas.microsoft.com/office/drawing/2014/main" id="{4208FF78-5458-894D-8929-4829C29095AB}"/>
              </a:ext>
            </a:extLst>
          </p:cNvPr>
          <p:cNvSpPr>
            <a:spLocks noChangeArrowheads="1"/>
          </p:cNvSpPr>
          <p:nvPr/>
        </p:nvSpPr>
        <p:spPr bwMode="auto">
          <a:xfrm>
            <a:off x="-46039" y="315159"/>
            <a:ext cx="12209463" cy="6878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cs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cs typeface="Arial Unicode MS" charset="0"/>
              </a:defRPr>
            </a:lvl2pPr>
            <a:lvl3pPr marL="1143000" indent="-228600">
              <a:spcBef>
                <a:spcPct val="20000"/>
              </a:spcBef>
              <a:buFont typeface="Arial" charset="0"/>
              <a:buChar char="•"/>
              <a:defRPr sz="2400">
                <a:solidFill>
                  <a:schemeClr val="tx1"/>
                </a:solidFill>
                <a:latin typeface="Calibri" charset="0"/>
                <a:ea typeface="MS PGothic" charset="-128"/>
                <a:cs typeface="Arial Unicode MS" charset="0"/>
              </a:defRPr>
            </a:lvl3pPr>
            <a:lvl4pPr marL="1600200" indent="-228600">
              <a:spcBef>
                <a:spcPct val="20000"/>
              </a:spcBef>
              <a:buFont typeface="Arial" charset="0"/>
              <a:buChar char="–"/>
              <a:defRPr sz="2000">
                <a:solidFill>
                  <a:schemeClr val="tx1"/>
                </a:solidFill>
                <a:latin typeface="Calibri" charset="0"/>
                <a:ea typeface="MS PGothic" charset="-128"/>
                <a:cs typeface="Arial Unicode MS" charset="0"/>
              </a:defRPr>
            </a:lvl4pPr>
            <a:lvl5pPr marL="2057400" indent="-228600">
              <a:spcBef>
                <a:spcPct val="20000"/>
              </a:spcBef>
              <a:buFont typeface="Arial" charset="0"/>
              <a:buChar char="»"/>
              <a:defRPr sz="2000">
                <a:solidFill>
                  <a:schemeClr val="tx1"/>
                </a:solidFill>
                <a:latin typeface="Calibri" charset="0"/>
                <a:ea typeface="MS PGothic"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9pPr>
          </a:lstStyle>
          <a:p>
            <a:pPr algn="ctr" eaLnBrk="1" hangingPunct="1">
              <a:lnSpc>
                <a:spcPct val="90000"/>
              </a:lnSpc>
              <a:spcBef>
                <a:spcPct val="0"/>
              </a:spcBef>
              <a:buFontTx/>
              <a:buNone/>
            </a:pPr>
            <a:r>
              <a:rPr lang="en-US" altLang="en-US" sz="4300" b="1" dirty="0">
                <a:solidFill>
                  <a:schemeClr val="bg1"/>
                </a:solidFill>
                <a:latin typeface="Arial" charset="0"/>
              </a:rPr>
              <a:t>HR Management Functions: Compliance</a:t>
            </a:r>
          </a:p>
        </p:txBody>
      </p:sp>
      <p:sp>
        <p:nvSpPr>
          <p:cNvPr id="11" name="Rectangle 10">
            <a:extLst>
              <a:ext uri="{FF2B5EF4-FFF2-40B4-BE49-F238E27FC236}">
                <a16:creationId xmlns:a16="http://schemas.microsoft.com/office/drawing/2014/main" id="{97BFBAFD-C4C2-1D4D-9E39-9DF12F183344}"/>
              </a:ext>
            </a:extLst>
          </p:cNvPr>
          <p:cNvSpPr>
            <a:spLocks noChangeArrowheads="1"/>
          </p:cNvSpPr>
          <p:nvPr/>
        </p:nvSpPr>
        <p:spPr bwMode="auto">
          <a:xfrm>
            <a:off x="5951584" y="4252919"/>
            <a:ext cx="5351957" cy="962315"/>
          </a:xfrm>
          <a:prstGeom prst="rect">
            <a:avLst/>
          </a:prstGeom>
          <a:noFill/>
          <a:ln>
            <a:noFill/>
          </a:ln>
        </p:spPr>
        <p:txBody>
          <a:bodyPr wrap="square">
            <a:spAutoFit/>
          </a:bodyPr>
          <a:lstStyle/>
          <a:p>
            <a:pPr marL="342900" indent="-342900" eaLnBrk="1" hangingPunct="1">
              <a:lnSpc>
                <a:spcPct val="90000"/>
              </a:lnSpc>
              <a:spcAft>
                <a:spcPts val="1600"/>
              </a:spcAft>
              <a:buClr>
                <a:schemeClr val="accent1">
                  <a:lumMod val="75000"/>
                </a:schemeClr>
              </a:buClr>
              <a:buSzPct val="120000"/>
              <a:buFont typeface="Wingdings" charset="2"/>
              <a:buChar char="§"/>
              <a:defRPr/>
            </a:pPr>
            <a:r>
              <a:rPr lang="en-US" sz="2400" b="1" dirty="0">
                <a:solidFill>
                  <a:srgbClr val="000000"/>
                </a:solidFill>
                <a:latin typeface="Arial" charset="0"/>
                <a:ea typeface="Geneva" charset="0"/>
                <a:cs typeface="Arial" charset="0"/>
              </a:rPr>
              <a:t>Protecting interviewees’ rights</a:t>
            </a:r>
          </a:p>
          <a:p>
            <a:pPr marL="342900" indent="-342900" eaLnBrk="1" hangingPunct="1">
              <a:lnSpc>
                <a:spcPct val="90000"/>
              </a:lnSpc>
              <a:spcAft>
                <a:spcPts val="1800"/>
              </a:spcAft>
              <a:buClr>
                <a:schemeClr val="accent1">
                  <a:lumMod val="75000"/>
                </a:schemeClr>
              </a:buClr>
              <a:buSzPct val="120000"/>
              <a:buFont typeface="Wingdings" charset="2"/>
              <a:buChar char="§"/>
              <a:defRPr/>
            </a:pPr>
            <a:r>
              <a:rPr lang="en-US" sz="2400" b="1" dirty="0">
                <a:solidFill>
                  <a:srgbClr val="000000"/>
                </a:solidFill>
                <a:latin typeface="Arial" charset="0"/>
                <a:ea typeface="Geneva" charset="0"/>
                <a:cs typeface="Arial" charset="0"/>
              </a:rPr>
              <a:t>Administering contracts</a:t>
            </a:r>
          </a:p>
        </p:txBody>
      </p:sp>
    </p:spTree>
    <p:extLst>
      <p:ext uri="{BB962C8B-B14F-4D97-AF65-F5344CB8AC3E}">
        <p14:creationId xmlns:p14="http://schemas.microsoft.com/office/powerpoint/2010/main" val="154487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10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fade">
                                      <p:cBhvr>
                                        <p:cTn id="27" dur="1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9DE2BF-6322-6049-8530-6768338F489D}"/>
              </a:ext>
            </a:extLst>
          </p:cNvPr>
          <p:cNvPicPr>
            <a:picLocks noChangeAspect="1"/>
          </p:cNvPicPr>
          <p:nvPr/>
        </p:nvPicPr>
        <p:blipFill>
          <a:blip r:embed="rId3"/>
          <a:stretch>
            <a:fillRect/>
          </a:stretch>
        </p:blipFill>
        <p:spPr>
          <a:xfrm>
            <a:off x="165781" y="1982553"/>
            <a:ext cx="6627656" cy="3185938"/>
          </a:xfrm>
          <a:prstGeom prst="rect">
            <a:avLst/>
          </a:prstGeom>
        </p:spPr>
      </p:pic>
      <p:cxnSp>
        <p:nvCxnSpPr>
          <p:cNvPr id="4" name="Straight Connector 3">
            <a:extLst>
              <a:ext uri="{FF2B5EF4-FFF2-40B4-BE49-F238E27FC236}">
                <a16:creationId xmlns:a16="http://schemas.microsoft.com/office/drawing/2014/main" id="{E175D573-F9B0-424F-8C2A-3AE8E6565ECA}"/>
              </a:ext>
            </a:extLst>
          </p:cNvPr>
          <p:cNvCxnSpPr>
            <a:cxnSpLocks noChangeShapeType="1"/>
          </p:cNvCxnSpPr>
          <p:nvPr/>
        </p:nvCxnSpPr>
        <p:spPr bwMode="auto">
          <a:xfrm>
            <a:off x="6974106" y="1439863"/>
            <a:ext cx="0" cy="4267200"/>
          </a:xfrm>
          <a:prstGeom prst="line">
            <a:avLst/>
          </a:prstGeom>
          <a:noFill/>
          <a:ln w="635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5" name="Rectangle 4">
            <a:extLst>
              <a:ext uri="{FF2B5EF4-FFF2-40B4-BE49-F238E27FC236}">
                <a16:creationId xmlns:a16="http://schemas.microsoft.com/office/drawing/2014/main" id="{CAB4A87D-1213-B448-AD46-F8AEBB61A3D5}"/>
              </a:ext>
            </a:extLst>
          </p:cNvPr>
          <p:cNvSpPr>
            <a:spLocks noChangeArrowheads="1"/>
          </p:cNvSpPr>
          <p:nvPr/>
        </p:nvSpPr>
        <p:spPr bwMode="auto">
          <a:xfrm>
            <a:off x="7293144" y="2058096"/>
            <a:ext cx="4763685" cy="2862322"/>
          </a:xfrm>
          <a:prstGeom prst="rect">
            <a:avLst/>
          </a:prstGeom>
          <a:noFill/>
          <a:ln>
            <a:noFill/>
          </a:ln>
        </p:spPr>
        <p:txBody>
          <a:bodyPr wrap="square">
            <a:spAutoFit/>
          </a:bodyPr>
          <a:lstStyle/>
          <a:p>
            <a:pPr marL="285750" indent="-285750" eaLnBrk="1" hangingPunct="1">
              <a:lnSpc>
                <a:spcPct val="90000"/>
              </a:lnSpc>
              <a:spcAft>
                <a:spcPts val="1800"/>
              </a:spcAft>
              <a:buClr>
                <a:schemeClr val="accent1">
                  <a:lumMod val="75000"/>
                </a:schemeClr>
              </a:buClr>
              <a:buSzPct val="120000"/>
              <a:buFont typeface="Wingdings" charset="2"/>
              <a:buChar char="§"/>
              <a:defRPr/>
            </a:pPr>
            <a:r>
              <a:rPr lang="en-US" sz="2500" b="1" dirty="0">
                <a:solidFill>
                  <a:srgbClr val="000000"/>
                </a:solidFill>
                <a:latin typeface="Arial" charset="0"/>
                <a:ea typeface="Geneva" charset="0"/>
                <a:cs typeface="Arial" charset="0"/>
              </a:rPr>
              <a:t>Handling complaints</a:t>
            </a:r>
          </a:p>
          <a:p>
            <a:pPr marL="285750" indent="-285750" eaLnBrk="1" hangingPunct="1">
              <a:lnSpc>
                <a:spcPct val="90000"/>
              </a:lnSpc>
              <a:spcAft>
                <a:spcPts val="1800"/>
              </a:spcAft>
              <a:buClr>
                <a:schemeClr val="accent1">
                  <a:lumMod val="75000"/>
                </a:schemeClr>
              </a:buClr>
              <a:buSzPct val="120000"/>
              <a:buFont typeface="Wingdings" charset="2"/>
              <a:buChar char="§"/>
              <a:defRPr/>
            </a:pPr>
            <a:r>
              <a:rPr lang="en-US" sz="2500" b="1" dirty="0">
                <a:solidFill>
                  <a:srgbClr val="000000"/>
                </a:solidFill>
                <a:latin typeface="Arial" charset="0"/>
                <a:ea typeface="Geneva" charset="0"/>
                <a:cs typeface="Arial" charset="0"/>
              </a:rPr>
              <a:t>Mediating conflicts</a:t>
            </a:r>
          </a:p>
          <a:p>
            <a:pPr marL="285750" indent="-285750" eaLnBrk="1" hangingPunct="1">
              <a:lnSpc>
                <a:spcPct val="90000"/>
              </a:lnSpc>
              <a:spcAft>
                <a:spcPts val="1800"/>
              </a:spcAft>
              <a:buClr>
                <a:schemeClr val="accent1">
                  <a:lumMod val="75000"/>
                </a:schemeClr>
              </a:buClr>
              <a:buSzPct val="120000"/>
              <a:buFont typeface="Wingdings" charset="2"/>
              <a:buChar char="§"/>
              <a:defRPr/>
            </a:pPr>
            <a:r>
              <a:rPr lang="en-US" sz="2500" b="1" dirty="0">
                <a:solidFill>
                  <a:srgbClr val="000000"/>
                </a:solidFill>
                <a:latin typeface="Arial" charset="0"/>
                <a:ea typeface="Geneva" charset="0"/>
                <a:cs typeface="Arial" charset="0"/>
              </a:rPr>
              <a:t>Running employee-</a:t>
            </a:r>
            <a:br>
              <a:rPr lang="en-US" sz="2500" b="1" dirty="0">
                <a:solidFill>
                  <a:srgbClr val="000000"/>
                </a:solidFill>
                <a:latin typeface="Arial" charset="0"/>
                <a:ea typeface="Geneva" charset="0"/>
                <a:cs typeface="Arial" charset="0"/>
              </a:rPr>
            </a:br>
            <a:r>
              <a:rPr lang="en-US" sz="2500" b="1" dirty="0">
                <a:solidFill>
                  <a:srgbClr val="000000"/>
                </a:solidFill>
                <a:latin typeface="Arial" charset="0"/>
                <a:ea typeface="Geneva" charset="0"/>
                <a:cs typeface="Arial" charset="0"/>
              </a:rPr>
              <a:t>assistance programs </a:t>
            </a:r>
            <a:br>
              <a:rPr lang="en-US" sz="2500" b="1" dirty="0">
                <a:solidFill>
                  <a:srgbClr val="000000"/>
                </a:solidFill>
                <a:latin typeface="Arial" charset="0"/>
                <a:ea typeface="Geneva" charset="0"/>
                <a:cs typeface="Arial" charset="0"/>
              </a:rPr>
            </a:br>
            <a:r>
              <a:rPr lang="en-US" sz="2500" b="1" dirty="0">
                <a:solidFill>
                  <a:srgbClr val="000000"/>
                </a:solidFill>
                <a:latin typeface="Arial" charset="0"/>
                <a:ea typeface="Geneva" charset="0"/>
                <a:cs typeface="Arial" charset="0"/>
              </a:rPr>
              <a:t>(e.g., carpools)</a:t>
            </a:r>
          </a:p>
          <a:p>
            <a:pPr marL="285750" indent="-285750" eaLnBrk="1" hangingPunct="1">
              <a:lnSpc>
                <a:spcPct val="90000"/>
              </a:lnSpc>
              <a:spcAft>
                <a:spcPts val="1800"/>
              </a:spcAft>
              <a:buClr>
                <a:schemeClr val="accent1">
                  <a:lumMod val="75000"/>
                </a:schemeClr>
              </a:buClr>
              <a:buSzPct val="120000"/>
              <a:buFont typeface="Wingdings" charset="2"/>
              <a:buChar char="§"/>
              <a:defRPr/>
            </a:pPr>
            <a:r>
              <a:rPr lang="en-US" sz="2500" b="1" dirty="0">
                <a:solidFill>
                  <a:srgbClr val="000000"/>
                </a:solidFill>
                <a:latin typeface="Arial" charset="0"/>
                <a:ea typeface="Geneva" charset="0"/>
                <a:cs typeface="Arial" charset="0"/>
              </a:rPr>
              <a:t>Assisting in labor relations</a:t>
            </a:r>
          </a:p>
        </p:txBody>
      </p:sp>
      <p:sp>
        <p:nvSpPr>
          <p:cNvPr id="7" name="Rectangle 6">
            <a:extLst>
              <a:ext uri="{FF2B5EF4-FFF2-40B4-BE49-F238E27FC236}">
                <a16:creationId xmlns:a16="http://schemas.microsoft.com/office/drawing/2014/main" id="{BF9CBC34-83C4-0745-93A6-7F40564176F2}"/>
              </a:ext>
            </a:extLst>
          </p:cNvPr>
          <p:cNvSpPr>
            <a:spLocks noChangeArrowheads="1"/>
          </p:cNvSpPr>
          <p:nvPr/>
        </p:nvSpPr>
        <p:spPr bwMode="auto">
          <a:xfrm>
            <a:off x="-101600" y="5707062"/>
            <a:ext cx="12293600" cy="1150937"/>
          </a:xfrm>
          <a:prstGeom prst="rect">
            <a:avLst/>
          </a:prstGeom>
          <a:gradFill rotWithShape="1">
            <a:gsLst>
              <a:gs pos="0">
                <a:schemeClr val="tx1"/>
              </a:gs>
              <a:gs pos="100000">
                <a:srgbClr val="376092"/>
              </a:gs>
            </a:gsLst>
            <a:lin ang="0" scaled="1"/>
          </a:gradFill>
          <a:ln w="63500">
            <a:solidFill>
              <a:srgbClr val="000000"/>
            </a:solidFill>
            <a:miter lim="800000"/>
            <a:headEnd/>
            <a:tailEnd/>
          </a:ln>
          <a:effectLst>
            <a:outerShdw blurRad="40000" dist="23000" dir="5400000" rotWithShape="0">
              <a:srgbClr val="000000">
                <a:alpha val="34998"/>
              </a:srgbClr>
            </a:outerShdw>
          </a:effectLst>
        </p:spPr>
        <p:txBody>
          <a:bodyPr anchor="ctr"/>
          <a:lstStyle/>
          <a:p>
            <a:pPr algn="ctr" eaLnBrk="1" fontAlgn="auto" hangingPunct="1">
              <a:spcBef>
                <a:spcPts val="0"/>
              </a:spcBef>
              <a:spcAft>
                <a:spcPts val="0"/>
              </a:spcAft>
              <a:defRPr/>
            </a:pPr>
            <a:r>
              <a:rPr lang="en-US">
                <a:solidFill>
                  <a:schemeClr val="lt1"/>
                </a:solidFill>
                <a:latin typeface="+mn-lt"/>
                <a:ea typeface="+mn-ea"/>
              </a:rPr>
              <a:t> </a:t>
            </a:r>
          </a:p>
        </p:txBody>
      </p:sp>
      <p:sp>
        <p:nvSpPr>
          <p:cNvPr id="8" name="Rectangle 7">
            <a:extLst>
              <a:ext uri="{FF2B5EF4-FFF2-40B4-BE49-F238E27FC236}">
                <a16:creationId xmlns:a16="http://schemas.microsoft.com/office/drawing/2014/main" id="{D427FE98-50DE-E94C-B01D-F7EE2BB474E6}"/>
              </a:ext>
            </a:extLst>
          </p:cNvPr>
          <p:cNvSpPr>
            <a:spLocks noChangeArrowheads="1"/>
          </p:cNvSpPr>
          <p:nvPr/>
        </p:nvSpPr>
        <p:spPr bwMode="auto">
          <a:xfrm>
            <a:off x="-119063" y="0"/>
            <a:ext cx="12311063" cy="1439863"/>
          </a:xfrm>
          <a:prstGeom prst="rect">
            <a:avLst/>
          </a:prstGeom>
          <a:gradFill flip="none" rotWithShape="1">
            <a:gsLst>
              <a:gs pos="1000">
                <a:schemeClr val="accent1">
                  <a:lumMod val="75000"/>
                </a:schemeClr>
              </a:gs>
              <a:gs pos="100000">
                <a:schemeClr val="tx1"/>
              </a:gs>
            </a:gsLst>
            <a:lin ang="0" scaled="1"/>
            <a:tileRect/>
          </a:gradFill>
          <a:ln w="63500">
            <a:solidFill>
              <a:schemeClr val="tx1"/>
            </a:solidFill>
            <a:miter lim="800000"/>
          </a:ln>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10" name="Rectangle 1">
            <a:extLst>
              <a:ext uri="{FF2B5EF4-FFF2-40B4-BE49-F238E27FC236}">
                <a16:creationId xmlns:a16="http://schemas.microsoft.com/office/drawing/2014/main" id="{B22DE653-7FD7-7E47-AF87-32142ACB3318}"/>
              </a:ext>
            </a:extLst>
          </p:cNvPr>
          <p:cNvSpPr>
            <a:spLocks noChangeArrowheads="1"/>
          </p:cNvSpPr>
          <p:nvPr/>
        </p:nvSpPr>
        <p:spPr bwMode="auto">
          <a:xfrm>
            <a:off x="-46039" y="129416"/>
            <a:ext cx="12209463" cy="12280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cs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cs typeface="Arial Unicode MS" charset="0"/>
              </a:defRPr>
            </a:lvl2pPr>
            <a:lvl3pPr marL="1143000" indent="-228600">
              <a:spcBef>
                <a:spcPct val="20000"/>
              </a:spcBef>
              <a:buFont typeface="Arial" charset="0"/>
              <a:buChar char="•"/>
              <a:defRPr sz="2400">
                <a:solidFill>
                  <a:schemeClr val="tx1"/>
                </a:solidFill>
                <a:latin typeface="Calibri" charset="0"/>
                <a:ea typeface="MS PGothic" charset="-128"/>
                <a:cs typeface="Arial Unicode MS" charset="0"/>
              </a:defRPr>
            </a:lvl3pPr>
            <a:lvl4pPr marL="1600200" indent="-228600">
              <a:spcBef>
                <a:spcPct val="20000"/>
              </a:spcBef>
              <a:buFont typeface="Arial" charset="0"/>
              <a:buChar char="–"/>
              <a:defRPr sz="2000">
                <a:solidFill>
                  <a:schemeClr val="tx1"/>
                </a:solidFill>
                <a:latin typeface="Calibri" charset="0"/>
                <a:ea typeface="MS PGothic" charset="-128"/>
                <a:cs typeface="Arial Unicode MS" charset="0"/>
              </a:defRPr>
            </a:lvl4pPr>
            <a:lvl5pPr marL="2057400" indent="-228600">
              <a:spcBef>
                <a:spcPct val="20000"/>
              </a:spcBef>
              <a:buFont typeface="Arial" charset="0"/>
              <a:buChar char="»"/>
              <a:defRPr sz="2000">
                <a:solidFill>
                  <a:schemeClr val="tx1"/>
                </a:solidFill>
                <a:latin typeface="Calibri" charset="0"/>
                <a:ea typeface="MS PGothic"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9pPr>
          </a:lstStyle>
          <a:p>
            <a:pPr algn="ctr" eaLnBrk="1" hangingPunct="1">
              <a:lnSpc>
                <a:spcPct val="90000"/>
              </a:lnSpc>
              <a:spcBef>
                <a:spcPct val="0"/>
              </a:spcBef>
              <a:buFontTx/>
              <a:buNone/>
            </a:pPr>
            <a:r>
              <a:rPr lang="en-US" altLang="en-US" sz="4100" b="1" dirty="0">
                <a:solidFill>
                  <a:schemeClr val="bg1"/>
                </a:solidFill>
                <a:latin typeface="Arial" charset="0"/>
              </a:rPr>
              <a:t>HR Management Functions: </a:t>
            </a:r>
            <a:br>
              <a:rPr lang="en-US" altLang="en-US" sz="4100" b="1" dirty="0">
                <a:solidFill>
                  <a:schemeClr val="bg1"/>
                </a:solidFill>
                <a:latin typeface="Arial" charset="0"/>
              </a:rPr>
            </a:br>
            <a:r>
              <a:rPr lang="en-US" altLang="en-US" sz="4100" b="1" dirty="0">
                <a:solidFill>
                  <a:schemeClr val="bg1"/>
                </a:solidFill>
                <a:latin typeface="Arial" charset="0"/>
              </a:rPr>
              <a:t>Employee Relations</a:t>
            </a:r>
          </a:p>
        </p:txBody>
      </p:sp>
    </p:spTree>
    <p:extLst>
      <p:ext uri="{BB962C8B-B14F-4D97-AF65-F5344CB8AC3E}">
        <p14:creationId xmlns:p14="http://schemas.microsoft.com/office/powerpoint/2010/main" val="406571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733</TotalTime>
  <Words>3725</Words>
  <Application>Microsoft Office PowerPoint</Application>
  <PresentationFormat>Widescreen</PresentationFormat>
  <Paragraphs>332</Paragraphs>
  <Slides>12</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MS PGothic</vt:lpstr>
      <vt:lpstr>MS PGothic</vt:lpstr>
      <vt:lpstr>Arial</vt:lpstr>
      <vt:lpstr>Calibri</vt:lpstr>
      <vt:lpstr>Calibri Light</vt:lpstr>
      <vt:lpstr>Geneva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Peck, Deanna C.</cp:lastModifiedBy>
  <cp:revision>189</cp:revision>
  <cp:lastPrinted>2020-06-15T00:49:41Z</cp:lastPrinted>
  <dcterms:created xsi:type="dcterms:W3CDTF">2019-10-16T16:56:56Z</dcterms:created>
  <dcterms:modified xsi:type="dcterms:W3CDTF">2022-01-12T15:01:07Z</dcterms:modified>
</cp:coreProperties>
</file>