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447801"/>
            <a:ext cx="9360645" cy="2275114"/>
          </a:xfrm>
        </p:spPr>
        <p:txBody>
          <a:bodyPr/>
          <a:lstStyle/>
          <a:p>
            <a:r>
              <a:rPr lang="en-US" b="1" dirty="0" smtClean="0"/>
              <a:t>6.00</a:t>
            </a:r>
            <a:r>
              <a:rPr lang="en-US" dirty="0" smtClean="0"/>
              <a:t> </a:t>
            </a:r>
            <a:r>
              <a:rPr lang="en-US" b="1" dirty="0"/>
              <a:t>Understand the job search process.</a:t>
            </a:r>
            <a:endParaRPr lang="en-US" dirty="0"/>
          </a:p>
        </p:txBody>
      </p:sp>
      <p:sp>
        <p:nvSpPr>
          <p:cNvPr id="3" name="Subtitle 2"/>
          <p:cNvSpPr>
            <a:spLocks noGrp="1"/>
          </p:cNvSpPr>
          <p:nvPr>
            <p:ph type="subTitle" idx="1"/>
          </p:nvPr>
        </p:nvSpPr>
        <p:spPr>
          <a:xfrm>
            <a:off x="1154954" y="3827417"/>
            <a:ext cx="8825659" cy="1811383"/>
          </a:xfrm>
        </p:spPr>
        <p:txBody>
          <a:bodyPr/>
          <a:lstStyle/>
          <a:p>
            <a:r>
              <a:rPr lang="en-US" sz="2800" dirty="0" smtClean="0"/>
              <a:t>6.05 </a:t>
            </a:r>
            <a:r>
              <a:rPr lang="en-US" sz="2800" b="1" dirty="0"/>
              <a:t>Understand the steps in the job advancement process. </a:t>
            </a:r>
            <a:endParaRPr lang="en-US" sz="2800" dirty="0"/>
          </a:p>
          <a:p>
            <a:endParaRPr lang="en-US" dirty="0"/>
          </a:p>
        </p:txBody>
      </p:sp>
    </p:spTree>
    <p:extLst>
      <p:ext uri="{BB962C8B-B14F-4D97-AF65-F5344CB8AC3E}">
        <p14:creationId xmlns:p14="http://schemas.microsoft.com/office/powerpoint/2010/main" val="4109763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78398"/>
            <a:ext cx="9404723" cy="1400530"/>
          </a:xfrm>
        </p:spPr>
        <p:txBody>
          <a:bodyPr/>
          <a:lstStyle/>
          <a:p>
            <a:r>
              <a:rPr lang="en-US" b="1" dirty="0"/>
              <a:t>Compare and contrast promotion opportunities among occupations and industries</a:t>
            </a:r>
            <a:endParaRPr lang="en-US" dirty="0"/>
          </a:p>
        </p:txBody>
      </p:sp>
      <p:sp>
        <p:nvSpPr>
          <p:cNvPr id="3" name="Content Placeholder 2"/>
          <p:cNvSpPr>
            <a:spLocks noGrp="1"/>
          </p:cNvSpPr>
          <p:nvPr>
            <p:ph idx="1"/>
          </p:nvPr>
        </p:nvSpPr>
        <p:spPr>
          <a:xfrm>
            <a:off x="418012" y="2196609"/>
            <a:ext cx="11142617" cy="4805082"/>
          </a:xfrm>
        </p:spPr>
        <p:txBody>
          <a:bodyPr>
            <a:normAutofit fontScale="92500"/>
          </a:bodyPr>
          <a:lstStyle/>
          <a:p>
            <a:pPr marL="0" indent="0">
              <a:buNone/>
            </a:pPr>
            <a:r>
              <a:rPr lang="en-US" b="1" dirty="0"/>
              <a:t>What is the private sector</a:t>
            </a:r>
            <a:r>
              <a:rPr lang="en-US" b="1" dirty="0" smtClean="0"/>
              <a:t>?</a:t>
            </a:r>
            <a:endParaRPr lang="en-US" dirty="0"/>
          </a:p>
          <a:p>
            <a:r>
              <a:rPr lang="en-US" dirty="0" smtClean="0"/>
              <a:t>The </a:t>
            </a:r>
            <a:r>
              <a:rPr lang="en-US" dirty="0"/>
              <a:t>private sector represents the segment of </a:t>
            </a:r>
            <a:r>
              <a:rPr lang="en-US" b="1" dirty="0"/>
              <a:t>the economy owned and operated by individuals and for-profit companies.</a:t>
            </a:r>
            <a:r>
              <a:rPr lang="en-US" dirty="0"/>
              <a:t> Unlike the public sector, companies in the private sector are not government-owned or operated. Some of the </a:t>
            </a:r>
            <a:r>
              <a:rPr lang="en-US" b="1" dirty="0"/>
              <a:t>advantages of working in the private sector include</a:t>
            </a:r>
            <a:r>
              <a:rPr lang="en-US" dirty="0"/>
              <a:t>:</a:t>
            </a:r>
          </a:p>
          <a:p>
            <a:pPr lvl="1"/>
            <a:r>
              <a:rPr lang="en-US" dirty="0"/>
              <a:t>Private sector employees typically receive more opportunities for job advancement because the decision is based on their performance. In the public sector, such decisions may rely on government regulations or rules.</a:t>
            </a:r>
          </a:p>
          <a:p>
            <a:pPr lvl="1"/>
            <a:r>
              <a:rPr lang="en-US" dirty="0"/>
              <a:t>In terms of payment, private sector employees have more opportunities for pay raises and higher salaries than their public sector counterparts. One reason is that some high-level public sector jobs have income caps, while private-sector jobs do not. Like promotions, a private sector company can increase an employee's salary based on their work performance.</a:t>
            </a:r>
          </a:p>
          <a:p>
            <a:pPr lvl="1"/>
            <a:r>
              <a:rPr lang="en-US" dirty="0"/>
              <a:t>The private sector offers greater diversity in job opportunities, allowing individuals to find work based on their varying interests. The public sector has existing agencies and organizations focused on providing specific public services, which may offer more limited options.</a:t>
            </a:r>
          </a:p>
          <a:p>
            <a:endParaRPr lang="en-US" dirty="0"/>
          </a:p>
        </p:txBody>
      </p:sp>
    </p:spTree>
    <p:extLst>
      <p:ext uri="{BB962C8B-B14F-4D97-AF65-F5344CB8AC3E}">
        <p14:creationId xmlns:p14="http://schemas.microsoft.com/office/powerpoint/2010/main" val="375227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Terms</a:t>
            </a:r>
          </a:p>
        </p:txBody>
      </p:sp>
      <p:sp>
        <p:nvSpPr>
          <p:cNvPr id="3" name="Content Placeholder 2"/>
          <p:cNvSpPr>
            <a:spLocks noGrp="1"/>
          </p:cNvSpPr>
          <p:nvPr>
            <p:ph idx="1"/>
          </p:nvPr>
        </p:nvSpPr>
        <p:spPr>
          <a:xfrm>
            <a:off x="757646" y="1489166"/>
            <a:ext cx="10646228" cy="5185954"/>
          </a:xfrm>
        </p:spPr>
        <p:txBody>
          <a:bodyPr>
            <a:normAutofit fontScale="92500"/>
          </a:bodyPr>
          <a:lstStyle/>
          <a:p>
            <a:r>
              <a:rPr lang="en-US" b="1" dirty="0"/>
              <a:t>Short</a:t>
            </a:r>
            <a:r>
              <a:rPr lang="en-US" dirty="0"/>
              <a:t> </a:t>
            </a:r>
            <a:r>
              <a:rPr lang="en-US" b="1" dirty="0"/>
              <a:t>term goals: </a:t>
            </a:r>
            <a:r>
              <a:rPr lang="en-US" dirty="0"/>
              <a:t>Objectives that take less than a year to achieve.</a:t>
            </a:r>
          </a:p>
          <a:p>
            <a:r>
              <a:rPr lang="en-US" b="1" dirty="0"/>
              <a:t>Stepping-stone goal:  </a:t>
            </a:r>
            <a:r>
              <a:rPr lang="en-US" dirty="0"/>
              <a:t>Short, medium, and long-term goals that can help you reach your ultimate career goal in realistic stages, allow adjustments to be made to the career plan</a:t>
            </a:r>
            <a:r>
              <a:rPr lang="en-US" dirty="0" smtClean="0"/>
              <a:t>.</a:t>
            </a:r>
            <a:endParaRPr lang="en-US" b="1" dirty="0" smtClean="0"/>
          </a:p>
          <a:p>
            <a:pPr lvl="1"/>
            <a:r>
              <a:rPr lang="en-US" b="1" dirty="0" smtClean="0"/>
              <a:t>Attainable</a:t>
            </a:r>
            <a:r>
              <a:rPr lang="en-US" dirty="0" smtClean="0"/>
              <a:t> </a:t>
            </a:r>
            <a:r>
              <a:rPr lang="en-US" b="1" dirty="0"/>
              <a:t>goal</a:t>
            </a:r>
            <a:r>
              <a:rPr lang="en-US" dirty="0"/>
              <a:t>: A reachable </a:t>
            </a:r>
            <a:r>
              <a:rPr lang="en-US" dirty="0" smtClean="0"/>
              <a:t>goal</a:t>
            </a:r>
          </a:p>
          <a:p>
            <a:pPr lvl="1"/>
            <a:r>
              <a:rPr lang="en-US" b="1" dirty="0"/>
              <a:t>Personal</a:t>
            </a:r>
            <a:r>
              <a:rPr lang="en-US" dirty="0"/>
              <a:t> </a:t>
            </a:r>
            <a:r>
              <a:rPr lang="en-US" b="1" dirty="0"/>
              <a:t>goal</a:t>
            </a:r>
            <a:r>
              <a:rPr lang="en-US" dirty="0"/>
              <a:t>: Goals that one wants to achieve</a:t>
            </a:r>
            <a:r>
              <a:rPr lang="en-US" dirty="0" smtClean="0"/>
              <a:t>.</a:t>
            </a:r>
          </a:p>
          <a:p>
            <a:pPr lvl="1"/>
            <a:r>
              <a:rPr lang="en-US" b="1" dirty="0"/>
              <a:t>Ultimate goal:  </a:t>
            </a:r>
            <a:r>
              <a:rPr lang="en-US" dirty="0"/>
              <a:t>The goal one will seek to fulfill above all other goals </a:t>
            </a:r>
          </a:p>
          <a:p>
            <a:pPr lvl="1"/>
            <a:r>
              <a:rPr lang="en-US" b="1" dirty="0"/>
              <a:t>Realistic</a:t>
            </a:r>
            <a:r>
              <a:rPr lang="en-US" dirty="0"/>
              <a:t>: Objects, actions, or social conditions as they actually are, attainable.</a:t>
            </a:r>
          </a:p>
          <a:p>
            <a:r>
              <a:rPr lang="en-US" b="1" dirty="0"/>
              <a:t>Skills: </a:t>
            </a:r>
            <a:r>
              <a:rPr lang="en-US" dirty="0"/>
              <a:t>The ability to perform a task that is developed through knowledge, training, and practice.</a:t>
            </a:r>
          </a:p>
          <a:p>
            <a:r>
              <a:rPr lang="en-US" b="1" dirty="0"/>
              <a:t>Service learning: </a:t>
            </a:r>
            <a:r>
              <a:rPr lang="en-US" dirty="0"/>
              <a:t>Combining classroom instruction with meaningful community service.</a:t>
            </a:r>
          </a:p>
          <a:p>
            <a:r>
              <a:rPr lang="en-US" b="1" dirty="0"/>
              <a:t>Volunteer:</a:t>
            </a:r>
            <a:r>
              <a:rPr lang="en-US" dirty="0"/>
              <a:t>  Individual who donates time to complete a </a:t>
            </a:r>
            <a:r>
              <a:rPr lang="en-US" dirty="0" smtClean="0"/>
              <a:t>project</a:t>
            </a:r>
          </a:p>
          <a:p>
            <a:r>
              <a:rPr lang="en-US" b="1" dirty="0"/>
              <a:t>Values: </a:t>
            </a:r>
            <a:r>
              <a:rPr lang="en-US" dirty="0"/>
              <a:t>The principles by which you live, the ideas, morals, and characteristics that are the most important to you. </a:t>
            </a:r>
          </a:p>
          <a:p>
            <a:endParaRPr lang="en-US" dirty="0"/>
          </a:p>
        </p:txBody>
      </p:sp>
    </p:spTree>
    <p:extLst>
      <p:ext uri="{BB962C8B-B14F-4D97-AF65-F5344CB8AC3E}">
        <p14:creationId xmlns:p14="http://schemas.microsoft.com/office/powerpoint/2010/main" val="324861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Distinguish among occupations, jobs, and careers.</a:t>
            </a:r>
            <a:endParaRPr lang="en-US" dirty="0"/>
          </a:p>
        </p:txBody>
      </p:sp>
      <p:sp>
        <p:nvSpPr>
          <p:cNvPr id="3" name="Content Placeholder 2"/>
          <p:cNvSpPr>
            <a:spLocks noGrp="1"/>
          </p:cNvSpPr>
          <p:nvPr>
            <p:ph idx="1"/>
          </p:nvPr>
        </p:nvSpPr>
        <p:spPr>
          <a:xfrm>
            <a:off x="646112" y="1998618"/>
            <a:ext cx="10770826" cy="4637314"/>
          </a:xfrm>
        </p:spPr>
        <p:txBody>
          <a:bodyPr>
            <a:normAutofit fontScale="77500" lnSpcReduction="20000"/>
          </a:bodyPr>
          <a:lstStyle/>
          <a:p>
            <a:r>
              <a:rPr lang="en-US" b="1" dirty="0"/>
              <a:t>Career</a:t>
            </a:r>
            <a:r>
              <a:rPr lang="en-US" dirty="0"/>
              <a:t>: an occupation undertaken for a significant period of a person's life and with opportunities for progress</a:t>
            </a:r>
            <a:r>
              <a:rPr lang="en-US" dirty="0" smtClean="0"/>
              <a:t>.</a:t>
            </a:r>
          </a:p>
          <a:p>
            <a:pPr lvl="1"/>
            <a:r>
              <a:rPr lang="en-US" dirty="0"/>
              <a:t>A Career Is </a:t>
            </a:r>
            <a:r>
              <a:rPr lang="en-US" dirty="0" smtClean="0"/>
              <a:t>Long-Term</a:t>
            </a:r>
          </a:p>
          <a:p>
            <a:pPr lvl="1"/>
            <a:r>
              <a:rPr lang="en-US" b="1" dirty="0"/>
              <a:t>Long</a:t>
            </a:r>
            <a:r>
              <a:rPr lang="en-US" dirty="0"/>
              <a:t> </a:t>
            </a:r>
            <a:r>
              <a:rPr lang="en-US" b="1" dirty="0"/>
              <a:t>term</a:t>
            </a:r>
            <a:r>
              <a:rPr lang="en-US" dirty="0"/>
              <a:t>: Involving or in effect for a number of years</a:t>
            </a:r>
            <a:r>
              <a:rPr lang="en-US" dirty="0" smtClean="0"/>
              <a:t>.</a:t>
            </a:r>
            <a:endParaRPr lang="en-US" dirty="0"/>
          </a:p>
          <a:p>
            <a:pPr lvl="1"/>
            <a:r>
              <a:rPr lang="en-US" dirty="0"/>
              <a:t>Careers are more than just paychecks at the end of a pay period. A career is a lifelong journey that builds on your specific skills, knowledge and experience. Careers generally bring you a sense of achievement or accomplishment. If you choose well, your career is something you genuinely love doing</a:t>
            </a:r>
            <a:r>
              <a:rPr lang="en-US" dirty="0" smtClean="0"/>
              <a:t>.</a:t>
            </a:r>
            <a:endParaRPr lang="en-US" dirty="0"/>
          </a:p>
          <a:p>
            <a:r>
              <a:rPr lang="en-US" b="1" dirty="0"/>
              <a:t>Occupation: </a:t>
            </a:r>
            <a:r>
              <a:rPr lang="en-US" dirty="0"/>
              <a:t>a person's regular work or profession, job or principal activity</a:t>
            </a:r>
            <a:r>
              <a:rPr lang="en-US" dirty="0" smtClean="0"/>
              <a:t>.</a:t>
            </a:r>
          </a:p>
          <a:p>
            <a:pPr lvl="1"/>
            <a:r>
              <a:rPr lang="en-US" dirty="0"/>
              <a:t>Occupation Is a Broad Concept</a:t>
            </a:r>
          </a:p>
          <a:p>
            <a:pPr lvl="1"/>
            <a:r>
              <a:rPr lang="en-US" dirty="0"/>
              <a:t>Your occupation is a broad term that encompasses your employment sector or the category of jobs into which you fit. You could also describe it as your area of interest. If you want to be a reporter for an online news magazine, for instance, reporter might be your job or career, but your occupation is broader -- you're a journalist</a:t>
            </a:r>
            <a:r>
              <a:rPr lang="en-US" dirty="0" smtClean="0"/>
              <a:t>.</a:t>
            </a:r>
            <a:endParaRPr lang="en-US" dirty="0"/>
          </a:p>
          <a:p>
            <a:r>
              <a:rPr lang="en-US" b="1" dirty="0"/>
              <a:t>Job</a:t>
            </a:r>
            <a:r>
              <a:rPr lang="en-US" dirty="0"/>
              <a:t>: a paid position of regular employment</a:t>
            </a:r>
            <a:r>
              <a:rPr lang="en-US" dirty="0" smtClean="0"/>
              <a:t>.</a:t>
            </a:r>
            <a:endParaRPr lang="en-US" dirty="0"/>
          </a:p>
          <a:p>
            <a:pPr lvl="1"/>
            <a:r>
              <a:rPr lang="en-US" dirty="0"/>
              <a:t>A Job Is Temporary</a:t>
            </a:r>
          </a:p>
          <a:p>
            <a:pPr lvl="1"/>
            <a:r>
              <a:rPr lang="en-US" dirty="0"/>
              <a:t>A job is generally a means to an end -- a temporary step you take to build a career. In a job, you acquire a paycheck and valuable experience that leads to your next job. The series of jobs becomes your career. If your ultimate goal is to become an attorney, you may benefit from working as a legal assistant to gain knowledge and experience to meet your career goals.</a:t>
            </a:r>
          </a:p>
          <a:p>
            <a:pPr marL="0" indent="0">
              <a:buNone/>
            </a:pPr>
            <a:endParaRPr lang="en-US" dirty="0"/>
          </a:p>
        </p:txBody>
      </p:sp>
    </p:spTree>
    <p:extLst>
      <p:ext uri="{BB962C8B-B14F-4D97-AF65-F5344CB8AC3E}">
        <p14:creationId xmlns:p14="http://schemas.microsoft.com/office/powerpoint/2010/main" val="165805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Explain the value of entry-level job positions for beginning workers.</a:t>
            </a:r>
            <a:endParaRPr lang="en-US" dirty="0"/>
          </a:p>
        </p:txBody>
      </p:sp>
      <p:sp>
        <p:nvSpPr>
          <p:cNvPr id="3" name="Content Placeholder 2"/>
          <p:cNvSpPr>
            <a:spLocks noGrp="1"/>
          </p:cNvSpPr>
          <p:nvPr>
            <p:ph idx="1"/>
          </p:nvPr>
        </p:nvSpPr>
        <p:spPr>
          <a:xfrm>
            <a:off x="770710" y="2037806"/>
            <a:ext cx="10933610" cy="4728754"/>
          </a:xfrm>
        </p:spPr>
        <p:txBody>
          <a:bodyPr>
            <a:normAutofit lnSpcReduction="10000"/>
          </a:bodyPr>
          <a:lstStyle/>
          <a:p>
            <a:r>
              <a:rPr lang="en-US" b="1" dirty="0"/>
              <a:t>Entry-level: </a:t>
            </a:r>
            <a:r>
              <a:rPr lang="en-US" dirty="0"/>
              <a:t>type of job that typically requires minimal education, training and experience.</a:t>
            </a:r>
          </a:p>
          <a:p>
            <a:r>
              <a:rPr lang="en-US" dirty="0"/>
              <a:t>An entry-level job is one that allows an individual to enter the workforce, often with little experience or education. These positions are sought after by students right out of school and older workers seeking a new direction in their careers</a:t>
            </a:r>
            <a:r>
              <a:rPr lang="en-US" dirty="0" smtClean="0"/>
              <a:t>.</a:t>
            </a:r>
            <a:endParaRPr lang="en-US" dirty="0"/>
          </a:p>
          <a:p>
            <a:r>
              <a:rPr lang="en-US" dirty="0"/>
              <a:t>Over time, employees will learn the ins and outs of the business, gain valuable experience, and earn the potential for better-paying and higher-ranking positions. It is, essentially, a way to get a foot in the door</a:t>
            </a:r>
            <a:r>
              <a:rPr lang="en-US" dirty="0" smtClean="0"/>
              <a:t>.</a:t>
            </a:r>
          </a:p>
          <a:p>
            <a:r>
              <a:rPr lang="en-US" dirty="0"/>
              <a:t>Whether employees are starting or changing their careers, entry-level jobs are a win for them as well</a:t>
            </a:r>
            <a:r>
              <a:rPr lang="en-US" dirty="0" smtClean="0"/>
              <a:t>. </a:t>
            </a:r>
            <a:r>
              <a:rPr lang="en-US" dirty="0"/>
              <a:t>The opportunity for advancement within the company is also an advantage for workers. Quite often, employers prefer to hire from within their company as positions open up. An assistant or laborer with a good work ethic may be a hiring manager's first choice when a mid-level employee moves on because they can skip most of the training required for that person's replacement.</a:t>
            </a:r>
            <a:endParaRPr lang="en-US" dirty="0"/>
          </a:p>
        </p:txBody>
      </p:sp>
    </p:spTree>
    <p:extLst>
      <p:ext uri="{BB962C8B-B14F-4D97-AF65-F5344CB8AC3E}">
        <p14:creationId xmlns:p14="http://schemas.microsoft.com/office/powerpoint/2010/main" val="287104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Explain the value of entry-level job positions for beginning workers.</a:t>
            </a:r>
            <a:endParaRPr lang="en-US" dirty="0"/>
          </a:p>
        </p:txBody>
      </p:sp>
      <p:sp>
        <p:nvSpPr>
          <p:cNvPr id="3" name="Content Placeholder 2"/>
          <p:cNvSpPr>
            <a:spLocks noGrp="1"/>
          </p:cNvSpPr>
          <p:nvPr>
            <p:ph idx="1"/>
          </p:nvPr>
        </p:nvSpPr>
        <p:spPr>
          <a:xfrm>
            <a:off x="646111" y="1853248"/>
            <a:ext cx="10796951" cy="4717369"/>
          </a:xfrm>
        </p:spPr>
        <p:txBody>
          <a:bodyPr>
            <a:normAutofit fontScale="92500" lnSpcReduction="10000"/>
          </a:bodyPr>
          <a:lstStyle/>
          <a:p>
            <a:pPr marL="0" indent="0">
              <a:buNone/>
            </a:pPr>
            <a:r>
              <a:rPr lang="en-US" b="1" dirty="0"/>
              <a:t>"Degree not required" entry-level jobs</a:t>
            </a:r>
          </a:p>
          <a:p>
            <a:r>
              <a:rPr lang="en-US" dirty="0"/>
              <a:t>These types of entry-level jobs do not require a college degree and may not require any previous experience. Examples of jobs in this segment include data entry, technicians, retail and sales positions and administrative positions.</a:t>
            </a:r>
          </a:p>
          <a:p>
            <a:pPr marL="0" indent="0">
              <a:buNone/>
            </a:pPr>
            <a:r>
              <a:rPr lang="en-US" b="1" dirty="0"/>
              <a:t>True entry-level jobs</a:t>
            </a:r>
          </a:p>
          <a:p>
            <a:r>
              <a:rPr lang="en-US" dirty="0"/>
              <a:t>True entry-level jobs are those that you can typically get upon graduation from college. These positions require applicants to have an undergraduate degree and possibly internship experience. Examples of true entry-level jobs can be found in the career fields of marketing, healthcare, law and finance.</a:t>
            </a:r>
          </a:p>
          <a:p>
            <a:pPr marL="0" indent="0">
              <a:buNone/>
            </a:pPr>
            <a:r>
              <a:rPr lang="en-US" b="1" dirty="0"/>
              <a:t>"Professional experience required” entry-level jobs</a:t>
            </a:r>
          </a:p>
          <a:p>
            <a:r>
              <a:rPr lang="en-US" dirty="0"/>
              <a:t>This type of entry-level position requires applicants to have at least one to three years of full-time, professional experience in the field. Employers are looking to fill these types of roles with professionals that require minimal training and guidance during onboarding. These entry-level jobs are commonly found in the areas of business, science and technology.</a:t>
            </a:r>
          </a:p>
          <a:p>
            <a:endParaRPr lang="en-US" dirty="0"/>
          </a:p>
        </p:txBody>
      </p:sp>
    </p:spTree>
    <p:extLst>
      <p:ext uri="{BB962C8B-B14F-4D97-AF65-F5344CB8AC3E}">
        <p14:creationId xmlns:p14="http://schemas.microsoft.com/office/powerpoint/2010/main" val="160211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7318" cy="1400530"/>
          </a:xfrm>
        </p:spPr>
        <p:txBody>
          <a:bodyPr/>
          <a:lstStyle/>
          <a:p>
            <a:r>
              <a:rPr lang="en-US" dirty="0" smtClean="0"/>
              <a:t>Identify </a:t>
            </a:r>
            <a:r>
              <a:rPr lang="en-US" dirty="0"/>
              <a:t>reasons </a:t>
            </a:r>
            <a:r>
              <a:rPr lang="en-US" dirty="0" smtClean="0"/>
              <a:t>promotion opportunities </a:t>
            </a:r>
            <a:r>
              <a:rPr lang="en-US" dirty="0"/>
              <a:t>arise.</a:t>
            </a:r>
          </a:p>
        </p:txBody>
      </p:sp>
      <p:sp>
        <p:nvSpPr>
          <p:cNvPr id="3" name="Content Placeholder 2"/>
          <p:cNvSpPr>
            <a:spLocks noGrp="1"/>
          </p:cNvSpPr>
          <p:nvPr>
            <p:ph idx="1"/>
          </p:nvPr>
        </p:nvSpPr>
        <p:spPr>
          <a:xfrm>
            <a:off x="522514" y="1853248"/>
            <a:ext cx="11207932" cy="4847998"/>
          </a:xfrm>
        </p:spPr>
        <p:txBody>
          <a:bodyPr>
            <a:normAutofit/>
          </a:bodyPr>
          <a:lstStyle/>
          <a:p>
            <a:r>
              <a:rPr lang="en-US" dirty="0"/>
              <a:t>Hiring from within is advantageous for the employee as it allows them to be promoted and rewards them for their work. Hiring an existing entry-level employee to an upper-level position is also advantageous for a manager. In this case, the entry-level employee already knows the company culture and procedures and may not require as much training as an outside employee would</a:t>
            </a:r>
            <a:r>
              <a:rPr lang="en-US" dirty="0" smtClean="0"/>
              <a:t>.</a:t>
            </a:r>
          </a:p>
          <a:p>
            <a:r>
              <a:rPr lang="en-US" dirty="0"/>
              <a:t>Typically, you will get a raise at the certain time of the year when workers are evaluated and raises are handled out. Occasionally, you might get a raise after doing an outstanding job on a project.</a:t>
            </a:r>
          </a:p>
          <a:p>
            <a:r>
              <a:rPr lang="en-US" dirty="0"/>
              <a:t>In some situations, you might need to actually ask for a raise. That can be risky, but it also may be needed. If some other company is seeking your services, you can use that for leverage</a:t>
            </a:r>
            <a:r>
              <a:rPr lang="en-US" dirty="0" smtClean="0"/>
              <a:t>.</a:t>
            </a:r>
          </a:p>
          <a:p>
            <a:pPr lvl="1"/>
            <a:r>
              <a:rPr lang="en-US" b="1" dirty="0"/>
              <a:t>Seniority</a:t>
            </a:r>
            <a:r>
              <a:rPr lang="en-US" dirty="0"/>
              <a:t>: The amount of time an employee has worked for a company</a:t>
            </a:r>
          </a:p>
          <a:p>
            <a:pPr marL="0" indent="0">
              <a:buNone/>
            </a:pPr>
            <a:endParaRPr lang="en-US" b="1" dirty="0" smtClean="0"/>
          </a:p>
        </p:txBody>
      </p:sp>
    </p:spTree>
    <p:extLst>
      <p:ext uri="{BB962C8B-B14F-4D97-AF65-F5344CB8AC3E}">
        <p14:creationId xmlns:p14="http://schemas.microsoft.com/office/powerpoint/2010/main" val="113528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165335"/>
            <a:ext cx="9404723" cy="1400530"/>
          </a:xfrm>
        </p:spPr>
        <p:txBody>
          <a:bodyPr/>
          <a:lstStyle/>
          <a:p>
            <a:r>
              <a:rPr lang="en-US" dirty="0"/>
              <a:t>Identify reasons promotion opportunities arise.</a:t>
            </a:r>
          </a:p>
        </p:txBody>
      </p:sp>
      <p:sp>
        <p:nvSpPr>
          <p:cNvPr id="3" name="Content Placeholder 2"/>
          <p:cNvSpPr>
            <a:spLocks noGrp="1"/>
          </p:cNvSpPr>
          <p:nvPr>
            <p:ph idx="1"/>
          </p:nvPr>
        </p:nvSpPr>
        <p:spPr>
          <a:xfrm>
            <a:off x="339635" y="1449977"/>
            <a:ext cx="11547566" cy="5290457"/>
          </a:xfrm>
        </p:spPr>
        <p:txBody>
          <a:bodyPr>
            <a:normAutofit fontScale="55000" lnSpcReduction="20000"/>
          </a:bodyPr>
          <a:lstStyle/>
          <a:p>
            <a:pPr marL="0" indent="0">
              <a:buNone/>
            </a:pPr>
            <a:r>
              <a:rPr lang="en-US" sz="2900" b="1" dirty="0" smtClean="0"/>
              <a:t>Getting </a:t>
            </a:r>
            <a:r>
              <a:rPr lang="en-US" sz="2900" b="1" dirty="0"/>
              <a:t>a promotion or new job</a:t>
            </a:r>
          </a:p>
          <a:p>
            <a:r>
              <a:rPr lang="en-US" sz="2900" b="1" dirty="0"/>
              <a:t>Job promotion</a:t>
            </a:r>
            <a:r>
              <a:rPr lang="en-US" sz="2900" dirty="0"/>
              <a:t>: when an employee advances to a position that is classified at a higher salary grade, or in certain circumstances, an acknowledgment of significant greater responsibilities within the same grade</a:t>
            </a:r>
            <a:r>
              <a:rPr lang="en-US" sz="2900" dirty="0" smtClean="0"/>
              <a:t>.</a:t>
            </a:r>
          </a:p>
          <a:p>
            <a:r>
              <a:rPr lang="en-US" sz="2900" dirty="0" smtClean="0"/>
              <a:t>In </a:t>
            </a:r>
            <a:r>
              <a:rPr lang="en-US" sz="2900" dirty="0"/>
              <a:t>order to get a promotion, you need to show that you are capable of doing higher-level work. Often it requires having someone in your corner, such as a mentor or supervisor who has taken you under his or her wing.</a:t>
            </a:r>
          </a:p>
          <a:p>
            <a:pPr marL="0" indent="0">
              <a:buNone/>
            </a:pPr>
            <a:r>
              <a:rPr lang="en-US" sz="2900" b="1" i="1" dirty="0"/>
              <a:t>Plan career path</a:t>
            </a:r>
          </a:p>
          <a:p>
            <a:r>
              <a:rPr lang="en-US" sz="2900" dirty="0"/>
              <a:t>You really need to plan out your career path, what promotions you would like to get and how you will gain those promotions</a:t>
            </a:r>
            <a:r>
              <a:rPr lang="en-US" sz="2900" dirty="0" smtClean="0"/>
              <a:t>.</a:t>
            </a:r>
          </a:p>
          <a:p>
            <a:r>
              <a:rPr lang="en-US" sz="2900" b="1" dirty="0"/>
              <a:t>Career</a:t>
            </a:r>
            <a:r>
              <a:rPr lang="en-US" sz="2900" dirty="0"/>
              <a:t> </a:t>
            </a:r>
            <a:r>
              <a:rPr lang="en-US" sz="2900" b="1" dirty="0"/>
              <a:t>ladder</a:t>
            </a:r>
            <a:r>
              <a:rPr lang="en-US" sz="2900" dirty="0"/>
              <a:t>: A sequence or related jobs – from entry-level to advanced – available at different education/training levels</a:t>
            </a:r>
            <a:r>
              <a:rPr lang="en-US" sz="2900" dirty="0" smtClean="0"/>
              <a:t>.</a:t>
            </a:r>
          </a:p>
          <a:p>
            <a:r>
              <a:rPr lang="en-US" sz="2900" b="1" dirty="0"/>
              <a:t>Transfer</a:t>
            </a:r>
            <a:r>
              <a:rPr lang="en-US" sz="2900" dirty="0"/>
              <a:t>: transfer refers to lateral movement of employees within the same grade, from one job to </a:t>
            </a:r>
            <a:r>
              <a:rPr lang="en-US" sz="2900" dirty="0" smtClean="0"/>
              <a:t>another</a:t>
            </a:r>
            <a:endParaRPr lang="en-US" sz="2900" dirty="0"/>
          </a:p>
          <a:p>
            <a:pPr marL="0" indent="0">
              <a:buNone/>
            </a:pPr>
            <a:r>
              <a:rPr lang="en-US" sz="2900" b="1" i="1" dirty="0"/>
              <a:t>May require a change</a:t>
            </a:r>
          </a:p>
          <a:p>
            <a:r>
              <a:rPr lang="en-US" sz="2900" dirty="0"/>
              <a:t>Sometimes a promotion requires changing companies. You can look at the potential for opportunities within your own company and also look for options and other companies. It is always wise to be involved in the interest created which to work, such that you know what other companies are doing and also know people who are working in other companies in the same industry</a:t>
            </a:r>
            <a:r>
              <a:rPr lang="en-US" sz="2900" dirty="0" smtClean="0"/>
              <a:t>.</a:t>
            </a:r>
          </a:p>
          <a:p>
            <a:pPr marL="0" indent="0">
              <a:buNone/>
            </a:pPr>
            <a:r>
              <a:rPr lang="en-US" sz="2900" b="1" i="1" dirty="0" smtClean="0"/>
              <a:t>In </a:t>
            </a:r>
            <a:r>
              <a:rPr lang="en-US" sz="2900" b="1" i="1" dirty="0"/>
              <a:t>either case, you move forward</a:t>
            </a:r>
          </a:p>
          <a:p>
            <a:r>
              <a:rPr lang="en-US" sz="2900" dirty="0"/>
              <a:t>Seeking a promotion within your company or looking at changing companies is really starting the process all over by seeking a job you like.</a:t>
            </a:r>
          </a:p>
          <a:p>
            <a:endParaRPr lang="en-US" dirty="0"/>
          </a:p>
        </p:txBody>
      </p:sp>
    </p:spTree>
    <p:extLst>
      <p:ext uri="{BB962C8B-B14F-4D97-AF65-F5344CB8AC3E}">
        <p14:creationId xmlns:p14="http://schemas.microsoft.com/office/powerpoint/2010/main" val="380584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Explain why a job change may be necessary for workers to advance.</a:t>
            </a:r>
            <a:endParaRPr lang="en-US" dirty="0"/>
          </a:p>
        </p:txBody>
      </p:sp>
      <p:sp>
        <p:nvSpPr>
          <p:cNvPr id="3" name="Content Placeholder 2"/>
          <p:cNvSpPr>
            <a:spLocks noGrp="1"/>
          </p:cNvSpPr>
          <p:nvPr>
            <p:ph idx="1"/>
          </p:nvPr>
        </p:nvSpPr>
        <p:spPr>
          <a:xfrm>
            <a:off x="418011" y="1959429"/>
            <a:ext cx="11443063" cy="4741817"/>
          </a:xfrm>
        </p:spPr>
        <p:txBody>
          <a:bodyPr>
            <a:normAutofit/>
          </a:bodyPr>
          <a:lstStyle/>
          <a:p>
            <a:r>
              <a:rPr lang="en-US" b="1" dirty="0"/>
              <a:t>Advancement</a:t>
            </a:r>
            <a:r>
              <a:rPr lang="en-US" dirty="0"/>
              <a:t> </a:t>
            </a:r>
            <a:r>
              <a:rPr lang="en-US" b="1" dirty="0"/>
              <a:t>opportunity:</a:t>
            </a:r>
            <a:r>
              <a:rPr lang="en-US" dirty="0"/>
              <a:t> A chance to move forward into a new role in a company. Other definitions include the potential for professional development, like employer-funded certifications or continuing education classes</a:t>
            </a:r>
            <a:r>
              <a:rPr lang="en-US" dirty="0" smtClean="0"/>
              <a:t>.</a:t>
            </a:r>
          </a:p>
          <a:p>
            <a:r>
              <a:rPr lang="en-US" dirty="0" smtClean="0"/>
              <a:t>Seize </a:t>
            </a:r>
            <a:r>
              <a:rPr lang="en-US" dirty="0"/>
              <a:t>the responsibility for your own career advancement. Don't waste valuable time hoping for the best, or waiting for your company to notice that you're doing high-quality work and shower you with riches and promotions. </a:t>
            </a:r>
            <a:endParaRPr lang="en-US" dirty="0" smtClean="0"/>
          </a:p>
          <a:p>
            <a:r>
              <a:rPr lang="en-US" dirty="0" smtClean="0"/>
              <a:t>Today</a:t>
            </a:r>
            <a:r>
              <a:rPr lang="en-US" dirty="0"/>
              <a:t>, workers change jobs on average every 4.2 years, according to a recent report on employee tenure from the Bureau of Labor Statistics</a:t>
            </a:r>
            <a:r>
              <a:rPr lang="en-US" dirty="0" smtClean="0"/>
              <a:t>.</a:t>
            </a:r>
          </a:p>
          <a:p>
            <a:r>
              <a:rPr lang="en-US" dirty="0"/>
              <a:t>When there’s no more room for advancement at your company, you may hit a ceiling. When that happens, it pays to look elsewhere rather than risk hurting your professional growth</a:t>
            </a:r>
            <a:r>
              <a:rPr lang="en-US" dirty="0" smtClean="0"/>
              <a:t>.</a:t>
            </a:r>
          </a:p>
          <a:p>
            <a:r>
              <a:rPr lang="en-US" dirty="0"/>
              <a:t>Changing careers often involves transferring your skills and experiences to a completely different career or workplace. </a:t>
            </a:r>
            <a:endParaRPr lang="en-US" dirty="0"/>
          </a:p>
        </p:txBody>
      </p:sp>
    </p:spTree>
    <p:extLst>
      <p:ext uri="{BB962C8B-B14F-4D97-AF65-F5344CB8AC3E}">
        <p14:creationId xmlns:p14="http://schemas.microsoft.com/office/powerpoint/2010/main" val="151942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74" y="191461"/>
            <a:ext cx="9404723" cy="1400530"/>
          </a:xfrm>
        </p:spPr>
        <p:txBody>
          <a:bodyPr/>
          <a:lstStyle/>
          <a:p>
            <a:r>
              <a:rPr lang="en-US" b="1" dirty="0"/>
              <a:t>Explain why a job change may be necessary for workers to advance.</a:t>
            </a:r>
            <a:endParaRPr lang="en-US" dirty="0"/>
          </a:p>
        </p:txBody>
      </p:sp>
      <p:sp>
        <p:nvSpPr>
          <p:cNvPr id="3" name="Content Placeholder 2"/>
          <p:cNvSpPr>
            <a:spLocks noGrp="1"/>
          </p:cNvSpPr>
          <p:nvPr>
            <p:ph idx="1"/>
          </p:nvPr>
        </p:nvSpPr>
        <p:spPr>
          <a:xfrm>
            <a:off x="248195" y="1698171"/>
            <a:ext cx="11560628" cy="5159829"/>
          </a:xfrm>
        </p:spPr>
        <p:txBody>
          <a:bodyPr>
            <a:normAutofit fontScale="55000" lnSpcReduction="20000"/>
          </a:bodyPr>
          <a:lstStyle/>
          <a:p>
            <a:pPr marL="0" indent="0">
              <a:buNone/>
            </a:pPr>
            <a:r>
              <a:rPr lang="en-US" sz="2600" b="1" dirty="0"/>
              <a:t>5 Common Reasons to Change Careers</a:t>
            </a:r>
          </a:p>
          <a:p>
            <a:pPr marL="0" indent="0">
              <a:buNone/>
            </a:pPr>
            <a:r>
              <a:rPr lang="en-US" sz="2600" dirty="0"/>
              <a:t>1. Salary</a:t>
            </a:r>
          </a:p>
          <a:p>
            <a:r>
              <a:rPr lang="en-US" sz="2600" dirty="0"/>
              <a:t>The </a:t>
            </a:r>
            <a:r>
              <a:rPr lang="en-US" sz="2600" dirty="0" err="1"/>
              <a:t>EdX</a:t>
            </a:r>
            <a:r>
              <a:rPr lang="en-US" sz="2600" dirty="0"/>
              <a:t> survey also found that 39% of those who thought about or had already changed careers did so for a salary increase. Changing careers is sometimes the best way to up your </a:t>
            </a:r>
            <a:r>
              <a:rPr lang="en-US" sz="2600" dirty="0" smtClean="0"/>
              <a:t>salary.</a:t>
            </a:r>
            <a:endParaRPr lang="en-US" sz="2600" dirty="0"/>
          </a:p>
          <a:p>
            <a:pPr marL="0" indent="0">
              <a:buNone/>
            </a:pPr>
            <a:r>
              <a:rPr lang="en-US" sz="2600" dirty="0"/>
              <a:t>2. Career </a:t>
            </a:r>
            <a:r>
              <a:rPr lang="en-US" sz="2600" dirty="0" smtClean="0"/>
              <a:t>Satisfaction</a:t>
            </a:r>
            <a:endParaRPr lang="en-US" sz="2600" dirty="0"/>
          </a:p>
          <a:p>
            <a:r>
              <a:rPr lang="en-US" sz="2600" dirty="0"/>
              <a:t>Professionals often change careers to attain a higher level of career satisfaction. One example is a middle manager applying for a higher-level position in an industry where their experience and knowledge could complement an upper-management position. Another example includes feeling stuck in their current career with little opportunity to advance within the same field.</a:t>
            </a:r>
          </a:p>
          <a:p>
            <a:pPr marL="0" indent="0">
              <a:buNone/>
            </a:pPr>
            <a:r>
              <a:rPr lang="en-US" sz="2600" dirty="0"/>
              <a:t>3. Unsatisfactory Leadership</a:t>
            </a:r>
          </a:p>
          <a:p>
            <a:r>
              <a:rPr lang="en-US" sz="2600" dirty="0"/>
              <a:t>Another top reason people feel compelled to move on is that they’re unsatisfied by the leadership at their current workplace. Leadership issues can occur at all levels in a company and seriously affect the productivity of workers.</a:t>
            </a:r>
          </a:p>
          <a:p>
            <a:r>
              <a:rPr lang="en-US" sz="2600" dirty="0"/>
              <a:t>Lack of recognition, low compensation, and minimal benefits are all key factors associated with poor leadership.</a:t>
            </a:r>
          </a:p>
          <a:p>
            <a:pPr marL="0" indent="0">
              <a:buNone/>
            </a:pPr>
            <a:r>
              <a:rPr lang="en-US" sz="2600" dirty="0"/>
              <a:t>4. Work Flexibility</a:t>
            </a:r>
          </a:p>
          <a:p>
            <a:r>
              <a:rPr lang="en-US" sz="2600" dirty="0"/>
              <a:t>Work flexibility is another important factor that influences career change. Employees who are juggling a career and the demands of their personal lives often want and need a flexible role. Finding work-life balance is one of the many common reasons to change careers.</a:t>
            </a:r>
          </a:p>
          <a:p>
            <a:pPr marL="0" indent="0">
              <a:buNone/>
            </a:pPr>
            <a:r>
              <a:rPr lang="en-US" sz="2600" dirty="0"/>
              <a:t>5. Changing Philosophy and Goals</a:t>
            </a:r>
          </a:p>
          <a:p>
            <a:r>
              <a:rPr lang="en-US" sz="2600" dirty="0"/>
              <a:t>Some employees are interested in working in an industry or nonprofit that betters the world, such as in the environmental sphere or social programs that support the underprivileged. A career change like this would be due to changing philosophy or life goals</a:t>
            </a:r>
            <a:r>
              <a:rPr lang="en-US" sz="2600" dirty="0" smtClean="0"/>
              <a:t>.</a:t>
            </a:r>
            <a:endParaRPr lang="en-US" sz="2600" dirty="0"/>
          </a:p>
        </p:txBody>
      </p:sp>
    </p:spTree>
    <p:extLst>
      <p:ext uri="{BB962C8B-B14F-4D97-AF65-F5344CB8AC3E}">
        <p14:creationId xmlns:p14="http://schemas.microsoft.com/office/powerpoint/2010/main" val="39890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65335"/>
            <a:ext cx="9404723" cy="1400530"/>
          </a:xfrm>
        </p:spPr>
        <p:txBody>
          <a:bodyPr/>
          <a:lstStyle/>
          <a:p>
            <a:r>
              <a:rPr lang="en-US" b="1" dirty="0"/>
              <a:t>Compare and contrast promotion opportunities among occupations and industries.</a:t>
            </a:r>
            <a:endParaRPr lang="en-US" dirty="0"/>
          </a:p>
        </p:txBody>
      </p:sp>
      <p:sp>
        <p:nvSpPr>
          <p:cNvPr id="3" name="Content Placeholder 2"/>
          <p:cNvSpPr>
            <a:spLocks noGrp="1"/>
          </p:cNvSpPr>
          <p:nvPr>
            <p:ph idx="1"/>
          </p:nvPr>
        </p:nvSpPr>
        <p:spPr>
          <a:xfrm>
            <a:off x="457201" y="2312125"/>
            <a:ext cx="11234056" cy="4545875"/>
          </a:xfrm>
        </p:spPr>
        <p:txBody>
          <a:bodyPr>
            <a:normAutofit fontScale="92500" lnSpcReduction="10000"/>
          </a:bodyPr>
          <a:lstStyle/>
          <a:p>
            <a:pPr marL="0" indent="0">
              <a:buNone/>
            </a:pPr>
            <a:r>
              <a:rPr lang="en-US" b="1" dirty="0"/>
              <a:t>What is the public sector?</a:t>
            </a:r>
          </a:p>
          <a:p>
            <a:r>
              <a:rPr lang="en-US" dirty="0"/>
              <a:t>The public sector represents the segment of the economy </a:t>
            </a:r>
            <a:r>
              <a:rPr lang="en-US" b="1" dirty="0"/>
              <a:t>owned and operated by the government</a:t>
            </a:r>
            <a:r>
              <a:rPr lang="en-US" dirty="0"/>
              <a:t>. These organizations typically do not seek profit and often provide public services to the government's citizens. Some of the </a:t>
            </a:r>
            <a:r>
              <a:rPr lang="en-US" b="1" dirty="0"/>
              <a:t>advantages of working in the public sector include</a:t>
            </a:r>
            <a:r>
              <a:rPr lang="en-US" dirty="0"/>
              <a:t>:</a:t>
            </a:r>
          </a:p>
          <a:p>
            <a:pPr lvl="1"/>
            <a:r>
              <a:rPr lang="en-US" dirty="0"/>
              <a:t>Public sector employees typically enjoy more job stability because their organizations do not need to meet market pressures. These employees also often perform services that are consistently needed by the public, which can further ensure job safety.</a:t>
            </a:r>
          </a:p>
          <a:p>
            <a:pPr lvl="1"/>
            <a:r>
              <a:rPr lang="en-US" dirty="0"/>
              <a:t>Individuals working for government agencies or departments often receive comprehensive benefits packages. These benefits may include health insurance and retirement benefits. This advantage can make it easy for such employees to move amongst different public sector jobs while retaining similar benefits.</a:t>
            </a:r>
          </a:p>
          <a:p>
            <a:pPr lvl="1"/>
            <a:r>
              <a:rPr lang="en-US" dirty="0"/>
              <a:t>Some individuals may enjoy the public sector because it can provide opportunities to serve the community. Rather than striving to create profits, they can play a role in improving the lives of others.</a:t>
            </a:r>
          </a:p>
          <a:p>
            <a:endParaRPr lang="en-US" dirty="0"/>
          </a:p>
        </p:txBody>
      </p:sp>
    </p:spTree>
    <p:extLst>
      <p:ext uri="{BB962C8B-B14F-4D97-AF65-F5344CB8AC3E}">
        <p14:creationId xmlns:p14="http://schemas.microsoft.com/office/powerpoint/2010/main" val="1012918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156</TotalTime>
  <Words>2091</Words>
  <Application>Microsoft Office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6.00 Understand the job search process.</vt:lpstr>
      <vt:lpstr>Distinguish among occupations, jobs, and careers.</vt:lpstr>
      <vt:lpstr>Explain the value of entry-level job positions for beginning workers.</vt:lpstr>
      <vt:lpstr>Explain the value of entry-level job positions for beginning workers.</vt:lpstr>
      <vt:lpstr>Identify reasons promotion opportunities arise.</vt:lpstr>
      <vt:lpstr>Identify reasons promotion opportunities arise.</vt:lpstr>
      <vt:lpstr>Explain why a job change may be necessary for workers to advance.</vt:lpstr>
      <vt:lpstr>Explain why a job change may be necessary for workers to advance.</vt:lpstr>
      <vt:lpstr>Compare and contrast promotion opportunities among occupations and industries.</vt:lpstr>
      <vt:lpstr>Compare and contrast promotion opportunities among occupations and industries</vt:lpstr>
      <vt:lpstr>Key Terms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6.00 Understand the job search process.</dc:title>
  <dc:creator>Peck, Deanna C.</dc:creator>
  <cp:lastModifiedBy>Peck, Deanna C.</cp:lastModifiedBy>
  <cp:revision>10</cp:revision>
  <dcterms:created xsi:type="dcterms:W3CDTF">2022-03-01T12:32:08Z</dcterms:created>
  <dcterms:modified xsi:type="dcterms:W3CDTF">2022-03-01T15:09:02Z</dcterms:modified>
</cp:coreProperties>
</file>