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7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22CC3-7154-6B58-FE29-DABB200705C2}" v="1" dt="2020-10-15T12:51:59.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p:restoredTop sz="81824"/>
  </p:normalViewPr>
  <p:slideViewPr>
    <p:cSldViewPr snapToGrid="0" snapToObjects="1">
      <p:cViewPr varScale="1">
        <p:scale>
          <a:sx n="60" d="100"/>
          <a:sy n="60" d="100"/>
        </p:scale>
        <p:origin x="396"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mith" userId="S::smithh@mbaresearch.org::1193d360-e8a2-4d1e-b7c5-3e1c21cb9329" providerId="AD" clId="Web-{A4C22CC3-7154-6B58-FE29-DABB200705C2}"/>
    <pc:docChg chg="modSld">
      <pc:chgData name="Hannah Smith" userId="S::smithh@mbaresearch.org::1193d360-e8a2-4d1e-b7c5-3e1c21cb9329" providerId="AD" clId="Web-{A4C22CC3-7154-6B58-FE29-DABB200705C2}" dt="2020-10-15T12:51:55.627" v="17"/>
      <pc:docMkLst>
        <pc:docMk/>
      </pc:docMkLst>
      <pc:sldChg chg="modNotes">
        <pc:chgData name="Hannah Smith" userId="S::smithh@mbaresearch.org::1193d360-e8a2-4d1e-b7c5-3e1c21cb9329" providerId="AD" clId="Web-{A4C22CC3-7154-6B58-FE29-DABB200705C2}" dt="2020-10-15T12:50:42.236" v="2"/>
        <pc:sldMkLst>
          <pc:docMk/>
          <pc:sldMk cId="3388613956" sldId="259"/>
        </pc:sldMkLst>
      </pc:sldChg>
      <pc:sldChg chg="modNotes">
        <pc:chgData name="Hannah Smith" userId="S::smithh@mbaresearch.org::1193d360-e8a2-4d1e-b7c5-3e1c21cb9329" providerId="AD" clId="Web-{A4C22CC3-7154-6B58-FE29-DABB200705C2}" dt="2020-10-15T12:51:11.424" v="11"/>
        <pc:sldMkLst>
          <pc:docMk/>
          <pc:sldMk cId="1739717129" sldId="260"/>
        </pc:sldMkLst>
      </pc:sldChg>
      <pc:sldChg chg="modNotes">
        <pc:chgData name="Hannah Smith" userId="S::smithh@mbaresearch.org::1193d360-e8a2-4d1e-b7c5-3e1c21cb9329" providerId="AD" clId="Web-{A4C22CC3-7154-6B58-FE29-DABB200705C2}" dt="2020-10-15T12:51:41.095" v="16"/>
        <pc:sldMkLst>
          <pc:docMk/>
          <pc:sldMk cId="4160567139" sldId="261"/>
        </pc:sldMkLst>
      </pc:sldChg>
      <pc:sldChg chg="modNotes">
        <pc:chgData name="Hannah Smith" userId="S::smithh@mbaresearch.org::1193d360-e8a2-4d1e-b7c5-3e1c21cb9329" providerId="AD" clId="Web-{A4C22CC3-7154-6B58-FE29-DABB200705C2}" dt="2020-10-15T12:51:55.627" v="17"/>
        <pc:sldMkLst>
          <pc:docMk/>
          <pc:sldMk cId="1654223035"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C5882-34B6-B841-B67B-A629EAA5F8A1}"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4DBE9-B59E-A643-8D5F-D30EC98D6404}" type="slidenum">
              <a:rPr lang="en-US" smtClean="0"/>
              <a:t>‹#›</a:t>
            </a:fld>
            <a:endParaRPr lang="en-US"/>
          </a:p>
        </p:txBody>
      </p:sp>
    </p:spTree>
    <p:extLst>
      <p:ext uri="{BB962C8B-B14F-4D97-AF65-F5344CB8AC3E}">
        <p14:creationId xmlns:p14="http://schemas.microsoft.com/office/powerpoint/2010/main" val="249593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ga.com/abou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nsider.com/worlds-coolest-vending-machines-2019-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hell.com/global/environment-society.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pr.org/sections/money/2019/09/17/761312221/does-it-pay-for-companies-to-do-good" TargetMode="External"/><Relationship Id="rId5" Type="http://schemas.openxmlformats.org/officeDocument/2006/relationships/hyperlink" Target="http://www.thehersheycompany.com/social-responsibility/shared-goodness/goodbusiness" TargetMode="External"/><Relationship Id="rId4" Type="http://schemas.openxmlformats.org/officeDocument/2006/relationships/hyperlink" Target="http://www.coca-colacompany.com/topics/sustainabilit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nkedin.com/pulse/why-you-should-treat-your-employees-like-most-loyal-brigette-hyacint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kern="1200" dirty="0">
                <a:solidFill>
                  <a:schemeClr val="tx1"/>
                </a:solidFill>
                <a:effectLst/>
                <a:latin typeface="+mn-lt"/>
                <a:ea typeface="+mn-ea"/>
                <a:cs typeface="+mn-cs"/>
              </a:rPr>
              <a:t>There are three broad categories that cover all types of businesses: producers, trade industries, and service businesses.</a:t>
            </a:r>
            <a:r>
              <a:rPr lang="en-US" b="1" dirty="0">
                <a:effectLst/>
              </a:rPr>
              <a:t> </a:t>
            </a:r>
            <a:endParaRPr lang="en-US" sz="1200" b="1" kern="1200" dirty="0">
              <a:solidFill>
                <a:schemeClr val="tx1"/>
              </a:solidFill>
              <a:effectLst/>
              <a:latin typeface="+mn-lt"/>
              <a:ea typeface="+mn-ea"/>
              <a:cs typeface="+mn-cs"/>
            </a:endParaRPr>
          </a:p>
          <a:p>
            <a:pPr marL="228600" indent="-228600">
              <a:buFont typeface="+mj-lt"/>
              <a:buAutoNum type="alphaUcPeriod"/>
            </a:pPr>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Producers—people who make or provide goods and services </a:t>
            </a:r>
          </a:p>
          <a:p>
            <a:pPr marL="685800" lvl="1" indent="-228600">
              <a:buFont typeface="+mj-lt"/>
              <a:buAutoNum type="arabicPeriod"/>
            </a:pPr>
            <a:r>
              <a:rPr lang="en-US" sz="1200" kern="1200" dirty="0">
                <a:solidFill>
                  <a:schemeClr val="tx1"/>
                </a:solidFill>
                <a:effectLst/>
                <a:latin typeface="+mn-lt"/>
                <a:ea typeface="+mn-ea"/>
                <a:cs typeface="+mn-cs"/>
              </a:rPr>
              <a:t>Raw-goods producers</a:t>
            </a:r>
          </a:p>
          <a:p>
            <a:pPr marL="1143000" lvl="2" indent="-228600">
              <a:buFont typeface="+mj-lt"/>
              <a:buAutoNum type="alphaLcPeriod"/>
            </a:pPr>
            <a:r>
              <a:rPr lang="en-US" sz="1200" kern="1200" dirty="0">
                <a:solidFill>
                  <a:schemeClr val="tx1"/>
                </a:solidFill>
                <a:effectLst/>
                <a:latin typeface="+mn-lt"/>
                <a:ea typeface="+mn-ea"/>
                <a:cs typeface="+mn-cs"/>
              </a:rPr>
              <a:t>These producers provide goods in their natural, or raw, states. </a:t>
            </a:r>
          </a:p>
          <a:p>
            <a:pPr marL="1143000" lvl="2" indent="-228600">
              <a:buFont typeface="+mj-lt"/>
              <a:buAutoNum type="alphaLcPeriod"/>
            </a:pPr>
            <a:r>
              <a:rPr lang="en-US" sz="1200" kern="1200" dirty="0">
                <a:solidFill>
                  <a:schemeClr val="tx1"/>
                </a:solidFill>
                <a:effectLst/>
                <a:latin typeface="+mn-lt"/>
                <a:ea typeface="+mn-ea"/>
                <a:cs typeface="+mn-cs"/>
              </a:rPr>
              <a:t>They include businesses such as farms, mines, fisheries, and lumber companies. </a:t>
            </a:r>
          </a:p>
          <a:p>
            <a:pPr marL="228600" indent="-228600">
              <a:buAutoNum type="alphaLcPeriod" startAt="2"/>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 </a:t>
            </a:r>
            <a:r>
              <a:rPr lang="en-US" sz="1200" i="1" kern="1200" dirty="0">
                <a:solidFill>
                  <a:schemeClr val="tx1"/>
                </a:solidFill>
                <a:effectLst/>
                <a:latin typeface="+mn-lt"/>
                <a:ea typeface="+mn-ea"/>
                <a:cs typeface="+mn-cs"/>
              </a:rPr>
              <a:t>Ask students to give more examples of raw-goods producers. </a:t>
            </a:r>
          </a:p>
          <a:p>
            <a:endParaRPr lang="en-US" sz="1200" kern="1200" dirty="0">
              <a:solidFill>
                <a:schemeClr val="tx1"/>
              </a:solidFill>
              <a:effectLst/>
              <a:latin typeface="+mn-lt"/>
              <a:ea typeface="+mn-ea"/>
              <a:cs typeface="+mn-cs"/>
            </a:endParaRPr>
          </a:p>
          <a:p>
            <a:pPr marL="1143000" lvl="2" indent="-228600">
              <a:buFont typeface="+mj-lt"/>
              <a:buAutoNum type="alphaLcPeriod" startAt="3"/>
            </a:pPr>
            <a:r>
              <a:rPr lang="en-US" sz="1200" kern="1200" dirty="0">
                <a:solidFill>
                  <a:schemeClr val="tx1"/>
                </a:solidFill>
                <a:effectLst/>
                <a:latin typeface="+mn-lt"/>
                <a:ea typeface="+mn-ea"/>
                <a:cs typeface="+mn-cs"/>
              </a:rPr>
              <a:t>Without raw-goods producers, we wouldn’t have cars to drive, a variety of foods to eat, or houses to live in. </a:t>
            </a:r>
          </a:p>
          <a:p>
            <a:pPr marL="1143000" lvl="2" indent="-228600">
              <a:buFont typeface="+mj-lt"/>
              <a:buAutoNum type="alphaLcPeriod" startAt="3"/>
            </a:pPr>
            <a:r>
              <a:rPr lang="en-US" sz="1200" kern="1200" dirty="0">
                <a:solidFill>
                  <a:schemeClr val="tx1"/>
                </a:solidFill>
                <a:effectLst/>
                <a:latin typeface="+mn-lt"/>
                <a:ea typeface="+mn-ea"/>
                <a:cs typeface="+mn-cs"/>
              </a:rPr>
              <a:t>These producers are the foundation upon which all other businesses depend.</a:t>
            </a:r>
          </a:p>
          <a:p>
            <a:pPr marL="1143000" lvl="2" indent="-228600">
              <a:buFont typeface="+mj-lt"/>
              <a:buAutoNum type="alphaLcPeriod" startAt="3"/>
            </a:pPr>
            <a:r>
              <a:rPr lang="en-US" sz="1200" kern="1200" dirty="0">
                <a:solidFill>
                  <a:schemeClr val="tx1"/>
                </a:solidFill>
                <a:effectLst/>
                <a:latin typeface="+mn-lt"/>
                <a:ea typeface="+mn-ea"/>
                <a:cs typeface="+mn-cs"/>
              </a:rPr>
              <a:t>Keep this fact in mind the next time you read or hear headlines such as:</a:t>
            </a:r>
          </a:p>
          <a:p>
            <a:pPr marL="1600200" lvl="3" indent="-228600">
              <a:buFont typeface="+mj-lt"/>
              <a:buAutoNum type="arabicParenR"/>
            </a:pPr>
            <a:r>
              <a:rPr lang="en-US" sz="1200" kern="1200" dirty="0">
                <a:solidFill>
                  <a:schemeClr val="tx1"/>
                </a:solidFill>
                <a:effectLst/>
                <a:latin typeface="+mn-lt"/>
                <a:ea typeface="+mn-ea"/>
                <a:cs typeface="+mn-cs"/>
              </a:rPr>
              <a:t>“Fire destroys thousands of acres of timberland”</a:t>
            </a:r>
          </a:p>
          <a:p>
            <a:pPr marL="1600200" lvl="3" indent="-228600">
              <a:buFont typeface="+mj-lt"/>
              <a:buAutoNum type="arabicParenR"/>
            </a:pPr>
            <a:r>
              <a:rPr lang="en-US" sz="1200" kern="1200" dirty="0">
                <a:solidFill>
                  <a:schemeClr val="tx1"/>
                </a:solidFill>
                <a:effectLst/>
                <a:latin typeface="+mn-lt"/>
                <a:ea typeface="+mn-ea"/>
                <a:cs typeface="+mn-cs"/>
              </a:rPr>
              <a:t>“Drought kills crops and cattle”</a:t>
            </a:r>
          </a:p>
          <a:p>
            <a:pPr marL="1600200" lvl="3" indent="-228600">
              <a:buFont typeface="+mj-lt"/>
              <a:buAutoNum type="arabicParenR"/>
            </a:pPr>
            <a:r>
              <a:rPr lang="en-US" sz="1200" kern="1200" dirty="0">
                <a:solidFill>
                  <a:schemeClr val="tx1"/>
                </a:solidFill>
                <a:effectLst/>
                <a:latin typeface="+mn-lt"/>
                <a:ea typeface="+mn-ea"/>
                <a:cs typeface="+mn-cs"/>
              </a:rPr>
              <a:t>“Polluted water destroys fish”</a:t>
            </a:r>
          </a:p>
          <a:p>
            <a:pPr marL="1600200" lvl="3" indent="-228600">
              <a:buFont typeface="+mj-lt"/>
              <a:buAutoNum type="arabicParenR"/>
            </a:pPr>
            <a:r>
              <a:rPr lang="en-US" sz="1200" kern="1200" dirty="0">
                <a:solidFill>
                  <a:schemeClr val="tx1"/>
                </a:solidFill>
                <a:effectLst/>
                <a:latin typeface="+mn-lt"/>
                <a:ea typeface="+mn-ea"/>
                <a:cs typeface="+mn-cs"/>
              </a:rPr>
              <a:t>“Striking miners seek better working conditions”</a:t>
            </a:r>
          </a:p>
          <a:p>
            <a:pPr marL="1600200" lvl="3" indent="-228600">
              <a:buFont typeface="+mj-lt"/>
              <a:buAutoNum type="arabicParenR"/>
            </a:pPr>
            <a:r>
              <a:rPr lang="en-US" sz="1200" kern="1200" dirty="0">
                <a:solidFill>
                  <a:schemeClr val="tx1"/>
                </a:solidFill>
                <a:effectLst/>
                <a:latin typeface="+mn-lt"/>
                <a:ea typeface="+mn-ea"/>
                <a:cs typeface="+mn-cs"/>
              </a:rPr>
              <a:t>“Oil discovered in North Carolina”</a:t>
            </a:r>
          </a:p>
          <a:p>
            <a:pPr marL="1600200" lvl="3" indent="-228600">
              <a:buFont typeface="+mj-lt"/>
              <a:buAutoNum type="arabicParenR"/>
            </a:pPr>
            <a:r>
              <a:rPr lang="en-US" sz="1200" kern="1200" dirty="0">
                <a:solidFill>
                  <a:schemeClr val="tx1"/>
                </a:solidFill>
                <a:effectLst/>
                <a:latin typeface="+mn-lt"/>
                <a:ea typeface="+mn-ea"/>
                <a:cs typeface="+mn-cs"/>
              </a:rPr>
              <a:t>“Bumper crops expected this year”</a:t>
            </a:r>
          </a:p>
          <a:p>
            <a:pPr marL="1143000" lvl="2" indent="-228600">
              <a:buFont typeface="+mj-lt"/>
              <a:buAutoNum type="alphaLcPeriod" startAt="6"/>
            </a:pPr>
            <a:r>
              <a:rPr lang="en-US" sz="1200" kern="1200" dirty="0">
                <a:solidFill>
                  <a:schemeClr val="tx1"/>
                </a:solidFill>
                <a:effectLst/>
                <a:latin typeface="+mn-lt"/>
                <a:ea typeface="+mn-ea"/>
                <a:cs typeface="+mn-cs"/>
              </a:rPr>
              <a:t>Though you might not realize it right away, each of these events will probably affect the goods you buy. </a:t>
            </a:r>
          </a:p>
          <a:p>
            <a:pPr marL="685800" lvl="1" indent="-228600">
              <a:buFont typeface="+mj-lt"/>
              <a:buAutoNum type="arabicPeriod" startAt="2"/>
            </a:pPr>
            <a:r>
              <a:rPr lang="en-US" sz="1200" kern="1200" dirty="0">
                <a:solidFill>
                  <a:schemeClr val="tx1"/>
                </a:solidFill>
                <a:effectLst/>
                <a:latin typeface="+mn-lt"/>
                <a:ea typeface="+mn-ea"/>
                <a:cs typeface="+mn-cs"/>
              </a:rPr>
              <a:t>Manufacturers</a:t>
            </a:r>
          </a:p>
          <a:p>
            <a:pPr marL="1143000" lvl="2" indent="-228600">
              <a:buFont typeface="+mj-lt"/>
              <a:buAutoNum type="alphaLcPeriod"/>
            </a:pPr>
            <a:r>
              <a:rPr lang="en-US" sz="1200" kern="1200" dirty="0">
                <a:solidFill>
                  <a:schemeClr val="tx1"/>
                </a:solidFill>
                <a:effectLst/>
                <a:latin typeface="+mn-lt"/>
                <a:ea typeface="+mn-ea"/>
                <a:cs typeface="+mn-cs"/>
              </a:rPr>
              <a:t>Since very few materials are actually used in their raw states, we rely on manufacturers to change the shapes or forms of materials so that they will be useful to consumers. </a:t>
            </a:r>
          </a:p>
          <a:p>
            <a:pPr marL="1143000" lvl="2" indent="-228600">
              <a:buFont typeface="+mj-lt"/>
              <a:buAutoNum type="alphaLcPeriod"/>
            </a:pPr>
            <a:r>
              <a:rPr lang="en-US" sz="1200" kern="1200" dirty="0">
                <a:solidFill>
                  <a:schemeClr val="tx1"/>
                </a:solidFill>
                <a:effectLst/>
                <a:latin typeface="+mn-lt"/>
                <a:ea typeface="+mn-ea"/>
                <a:cs typeface="+mn-cs"/>
              </a:rPr>
              <a:t>Example: </a:t>
            </a:r>
          </a:p>
          <a:p>
            <a:pPr marL="1600200" lvl="3" indent="-228600">
              <a:buFont typeface="+mj-lt"/>
              <a:buAutoNum type="arabicParenR"/>
            </a:pPr>
            <a:r>
              <a:rPr lang="en-US" sz="1200" kern="1200" dirty="0">
                <a:solidFill>
                  <a:schemeClr val="tx1"/>
                </a:solidFill>
                <a:effectLst/>
                <a:latin typeface="+mn-lt"/>
                <a:ea typeface="+mn-ea"/>
                <a:cs typeface="+mn-cs"/>
              </a:rPr>
              <a:t>How useful would raw materials such as sand, cotton, wood, wheat, and crude oil be to you? </a:t>
            </a:r>
          </a:p>
          <a:p>
            <a:pPr marL="1600200" lvl="3" indent="-228600">
              <a:buFont typeface="+mj-lt"/>
              <a:buAutoNum type="arabicParenR"/>
            </a:pPr>
            <a:r>
              <a:rPr lang="en-US" sz="1200" kern="1200" dirty="0">
                <a:solidFill>
                  <a:schemeClr val="tx1"/>
                </a:solidFill>
                <a:effectLst/>
                <a:latin typeface="+mn-lt"/>
                <a:ea typeface="+mn-ea"/>
                <a:cs typeface="+mn-cs"/>
              </a:rPr>
              <a:t>In their natural states, they are of little or no use to the average consumer; however, when these same raw materials become finished products (such as glass, clothing, paper, cereal, and gasoline), they will be quite useful. </a:t>
            </a:r>
          </a:p>
          <a:p>
            <a:pPr marL="685800" lvl="1" indent="-228600">
              <a:buFont typeface="+mj-lt"/>
              <a:buAutoNum type="arabicPeriod" startAt="3"/>
            </a:pPr>
            <a:r>
              <a:rPr lang="en-US" sz="1200" kern="1200" dirty="0">
                <a:solidFill>
                  <a:schemeClr val="tx1"/>
                </a:solidFill>
                <a:effectLst/>
                <a:latin typeface="+mn-lt"/>
                <a:ea typeface="+mn-ea"/>
                <a:cs typeface="+mn-cs"/>
              </a:rPr>
              <a:t>Builders</a:t>
            </a:r>
          </a:p>
          <a:p>
            <a:pPr marL="1143000" lvl="2" indent="-228600">
              <a:buFont typeface="+mj-lt"/>
              <a:buAutoNum type="alphaLcPeriod"/>
            </a:pPr>
            <a:r>
              <a:rPr lang="en-US" sz="1200" kern="1200" dirty="0">
                <a:solidFill>
                  <a:schemeClr val="tx1"/>
                </a:solidFill>
                <a:effectLst/>
                <a:latin typeface="+mn-lt"/>
                <a:ea typeface="+mn-ea"/>
                <a:cs typeface="+mn-cs"/>
              </a:rPr>
              <a:t>Roads, bridges, schools, hospitals, houses, office buildings, places of worship—we rely on builders to construct them for us.</a:t>
            </a:r>
          </a:p>
          <a:p>
            <a:pPr marL="1143000" lvl="2" indent="-228600">
              <a:buFont typeface="+mj-lt"/>
              <a:buAutoNum type="alphaLcPeriod"/>
            </a:pPr>
            <a:r>
              <a:rPr lang="en-US" sz="1200" kern="1200" dirty="0">
                <a:solidFill>
                  <a:schemeClr val="tx1"/>
                </a:solidFill>
                <a:effectLst/>
                <a:latin typeface="+mn-lt"/>
                <a:ea typeface="+mn-ea"/>
                <a:cs typeface="+mn-cs"/>
              </a:rPr>
              <a:t>Without these producers, our daily lives would be much different. </a:t>
            </a:r>
          </a:p>
          <a:p>
            <a:pPr marL="228600" indent="-228600">
              <a:buAutoNum type="alphaLcPeriod" startAt="2"/>
            </a:pPr>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to give more examples of what builders construct. </a:t>
            </a:r>
          </a:p>
          <a:p>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2</a:t>
            </a:fld>
            <a:endParaRPr lang="en-US"/>
          </a:p>
        </p:txBody>
      </p:sp>
    </p:spTree>
    <p:extLst>
      <p:ext uri="{BB962C8B-B14F-4D97-AF65-F5344CB8AC3E}">
        <p14:creationId xmlns:p14="http://schemas.microsoft.com/office/powerpoint/2010/main" val="217217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Trade industries are businesses that buy and sell goods to others.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They don’t modify or change the form of the products. </a:t>
            </a:r>
          </a:p>
          <a:p>
            <a:pPr marL="228600" indent="-228600">
              <a:buFont typeface="+mj-lt"/>
              <a:buAutoNum type="alphaUcPeriod"/>
            </a:pPr>
            <a:r>
              <a:rPr lang="en-US" sz="1200" kern="1200" dirty="0">
                <a:solidFill>
                  <a:schemeClr val="tx1"/>
                </a:solidFill>
                <a:effectLst/>
                <a:latin typeface="+mn-lt"/>
                <a:ea typeface="+mn-ea"/>
                <a:cs typeface="+mn-cs"/>
              </a:rPr>
              <a:t>Instead, they are responsible for moving goods from producers to consumers or industrial users. </a:t>
            </a:r>
          </a:p>
          <a:p>
            <a:pPr marL="228600" indent="-228600">
              <a:buFont typeface="+mj-lt"/>
              <a:buAutoNum type="alphaUcPeriod"/>
            </a:pPr>
            <a:r>
              <a:rPr lang="en-US" sz="1200" kern="1200" dirty="0">
                <a:solidFill>
                  <a:schemeClr val="tx1"/>
                </a:solidFill>
                <a:effectLst/>
                <a:latin typeface="+mn-lt"/>
                <a:ea typeface="+mn-ea"/>
                <a:cs typeface="+mn-cs"/>
              </a:rPr>
              <a:t>The two main divisions of the trade industry are retailers and wholesalers. </a:t>
            </a:r>
          </a:p>
          <a:p>
            <a:pPr marL="685800" lvl="1" indent="-228600">
              <a:buFont typeface="+mj-lt"/>
              <a:buAutoNum type="arabicPeriod"/>
            </a:pPr>
            <a:r>
              <a:rPr lang="en-US" sz="1200" kern="1200" dirty="0">
                <a:solidFill>
                  <a:schemeClr val="tx1"/>
                </a:solidFill>
                <a:effectLst/>
                <a:latin typeface="+mn-lt"/>
                <a:ea typeface="+mn-ea"/>
                <a:cs typeface="+mn-cs"/>
              </a:rPr>
              <a:t>Traditionally, retailers sell to ultimate consumers, while wholesalers sell to other businesses. </a:t>
            </a:r>
          </a:p>
          <a:p>
            <a:pPr marL="685800" lvl="1" indent="-228600">
              <a:buFont typeface="+mj-lt"/>
              <a:buAutoNum type="arabicPeriod"/>
            </a:pPr>
            <a:r>
              <a:rPr lang="en-US" sz="1200" kern="1200" dirty="0">
                <a:solidFill>
                  <a:schemeClr val="tx1"/>
                </a:solidFill>
                <a:effectLst/>
                <a:latin typeface="+mn-lt"/>
                <a:ea typeface="+mn-ea"/>
                <a:cs typeface="+mn-cs"/>
              </a:rPr>
              <a:t>As consumers, we’re usually more familiar with retailers. Walmart, Home Depot, Target, Amazon, Best Buy, Macy’s, Best Buy, Ikea, H&amp;M, grocery stores, and hardware stores are just a few examples.</a:t>
            </a:r>
          </a:p>
          <a:p>
            <a:pPr marL="685800" lvl="1" indent="-228600">
              <a:buFont typeface="+mj-lt"/>
              <a:buAutoNum type="arabicPeriod"/>
            </a:pPr>
            <a:r>
              <a:rPr lang="en-US" sz="1200" kern="1200" dirty="0">
                <a:solidFill>
                  <a:schemeClr val="tx1"/>
                </a:solidFill>
                <a:effectLst/>
                <a:latin typeface="+mn-lt"/>
                <a:ea typeface="+mn-ea"/>
                <a:cs typeface="+mn-cs"/>
              </a:rPr>
              <a:t>All retailers sell products to ultimate consumers. </a:t>
            </a:r>
          </a:p>
          <a:p>
            <a:pPr marL="685800" lvl="1" indent="-228600">
              <a:buFont typeface="+mj-lt"/>
              <a:buAutoNum type="arabicPeriod"/>
            </a:pPr>
            <a:r>
              <a:rPr lang="en-US" sz="1200" kern="1200" dirty="0">
                <a:solidFill>
                  <a:schemeClr val="tx1"/>
                </a:solidFill>
                <a:effectLst/>
                <a:latin typeface="+mn-lt"/>
                <a:ea typeface="+mn-ea"/>
                <a:cs typeface="+mn-cs"/>
              </a:rPr>
              <a:t>Wholesalers supply the goods that will be sold to retailers or used by businesses in their operations. </a:t>
            </a:r>
          </a:p>
          <a:p>
            <a:pPr marL="1143000" lvl="2" indent="-228600">
              <a:buFont typeface="+mj-lt"/>
              <a:buAutoNum type="alphaLcPeriod"/>
            </a:pPr>
            <a:r>
              <a:rPr lang="en-US" sz="1200" kern="1200" dirty="0">
                <a:solidFill>
                  <a:schemeClr val="tx1"/>
                </a:solidFill>
                <a:effectLst/>
                <a:latin typeface="+mn-lt"/>
                <a:ea typeface="+mn-ea"/>
                <a:cs typeface="+mn-cs"/>
              </a:rPr>
              <a:t>Although you probably aren’t as familiar with wholesalers as you are with retailers, there are many wholesalers that now do business with ultimate consumers as well as other businesses.</a:t>
            </a:r>
          </a:p>
          <a:p>
            <a:pPr marL="1143000" lvl="2" indent="-228600">
              <a:buFont typeface="+mj-lt"/>
              <a:buAutoNum type="alphaLcPeriod"/>
            </a:pPr>
            <a:r>
              <a:rPr lang="en-US" sz="1200" kern="1200" dirty="0">
                <a:solidFill>
                  <a:schemeClr val="tx1"/>
                </a:solidFill>
                <a:effectLst/>
                <a:latin typeface="+mn-lt"/>
                <a:ea typeface="+mn-ea"/>
                <a:cs typeface="+mn-cs"/>
              </a:rPr>
              <a:t>Wholesalers such as Sam’s Club and Costco allow ultimate consumers to purchase memberships and shop at their wholesale warehouses. </a:t>
            </a:r>
          </a:p>
          <a:p>
            <a:pPr marL="228600" indent="-228600">
              <a:buAutoNum type="alphaLcPeriod" startAt="2"/>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if they have ever visited a wholesale business. How did it differ from visiting a retailer?</a:t>
            </a:r>
          </a:p>
          <a:p>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3</a:t>
            </a:fld>
            <a:endParaRPr lang="en-US"/>
          </a:p>
        </p:txBody>
      </p:sp>
    </p:spTree>
    <p:extLst>
      <p:ext uri="{BB962C8B-B14F-4D97-AF65-F5344CB8AC3E}">
        <p14:creationId xmlns:p14="http://schemas.microsoft.com/office/powerpoint/2010/main" val="120636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Trade industries can differ based on a number of factors: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Size</a:t>
            </a:r>
          </a:p>
          <a:p>
            <a:pPr marL="685800" lvl="1" indent="-228600">
              <a:buFont typeface="+mj-lt"/>
              <a:buAutoNum type="arabicPeriod"/>
            </a:pPr>
            <a:r>
              <a:rPr lang="en-US" sz="1200" kern="1200" dirty="0">
                <a:solidFill>
                  <a:schemeClr val="tx1"/>
                </a:solidFill>
                <a:effectLst/>
                <a:latin typeface="+mn-lt"/>
                <a:ea typeface="+mn-ea"/>
                <a:cs typeface="+mn-cs"/>
              </a:rPr>
              <a:t>Some trade businesses employ thousands of workers and are recognized nationwide. </a:t>
            </a:r>
          </a:p>
          <a:p>
            <a:pPr marL="685800" lvl="1" indent="-228600">
              <a:buFont typeface="+mj-lt"/>
              <a:buAutoNum type="arabicPeriod"/>
            </a:pPr>
            <a:r>
              <a:rPr lang="en-US" sz="1200" kern="1200" dirty="0">
                <a:solidFill>
                  <a:schemeClr val="tx1"/>
                </a:solidFill>
                <a:effectLst/>
                <a:latin typeface="+mn-lt"/>
                <a:ea typeface="+mn-ea"/>
                <a:cs typeface="+mn-cs"/>
              </a:rPr>
              <a:t>However, the majority of retail trade businesses are small, employing fewer than 20 people.</a:t>
            </a:r>
          </a:p>
          <a:p>
            <a:pPr marL="685800" lvl="1" indent="-228600">
              <a:buFont typeface="+mj-lt"/>
              <a:buAutoNum type="arabicPeriod"/>
            </a:pPr>
            <a:r>
              <a:rPr lang="en-US" sz="1200" kern="1200" dirty="0">
                <a:solidFill>
                  <a:schemeClr val="tx1"/>
                </a:solidFill>
                <a:effectLst/>
                <a:latin typeface="+mn-lt"/>
                <a:ea typeface="+mn-ea"/>
                <a:cs typeface="+mn-cs"/>
              </a:rPr>
              <a:t>In the wholesale trade, most businesses are small, independently owned companies that service areas within 150 miles of the main office. </a:t>
            </a:r>
          </a:p>
          <a:p>
            <a:pPr marL="228600" indent="-228600">
              <a:buAutoNum type="arabicPeriod" startAt="3"/>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give examples of small retail businesses in their community. </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Kinds and variety of products sold</a:t>
            </a:r>
          </a:p>
          <a:p>
            <a:pPr marL="685800" lvl="1" indent="-228600">
              <a:buFont typeface="+mj-lt"/>
              <a:buAutoNum type="arabicPeriod"/>
            </a:pPr>
            <a:r>
              <a:rPr lang="en-US" sz="1200" kern="1200" dirty="0">
                <a:solidFill>
                  <a:schemeClr val="tx1"/>
                </a:solidFill>
                <a:effectLst/>
                <a:latin typeface="+mn-lt"/>
                <a:ea typeface="+mn-ea"/>
                <a:cs typeface="+mn-cs"/>
              </a:rPr>
              <a:t>The variety of products that are sold by trade industries is endless. </a:t>
            </a:r>
          </a:p>
          <a:p>
            <a:pPr marL="685800" lvl="1" indent="-228600">
              <a:buFont typeface="+mj-lt"/>
              <a:buAutoNum type="arabicPeriod"/>
            </a:pPr>
            <a:r>
              <a:rPr lang="en-US" sz="1200" kern="1200" dirty="0">
                <a:solidFill>
                  <a:schemeClr val="tx1"/>
                </a:solidFill>
                <a:effectLst/>
                <a:latin typeface="+mn-lt"/>
                <a:ea typeface="+mn-ea"/>
                <a:cs typeface="+mn-cs"/>
              </a:rPr>
              <a:t>Basically everything that you or businesses own has been sold by trade businesses— clothes, cars, sporting equipment, computers, furniture, food, books, etc.</a:t>
            </a:r>
          </a:p>
          <a:p>
            <a:pPr marL="685800" lvl="1" indent="-228600">
              <a:buFont typeface="+mj-lt"/>
              <a:buAutoNum type="arabicPeriod"/>
            </a:pPr>
            <a:r>
              <a:rPr lang="en-US" sz="1200" kern="1200" dirty="0">
                <a:solidFill>
                  <a:schemeClr val="tx1"/>
                </a:solidFill>
                <a:effectLst/>
                <a:latin typeface="+mn-lt"/>
                <a:ea typeface="+mn-ea"/>
                <a:cs typeface="+mn-cs"/>
              </a:rPr>
              <a:t>Some trade businesses offer a full line of products. </a:t>
            </a:r>
          </a:p>
          <a:p>
            <a:pPr marL="685800" lvl="1" indent="-228600">
              <a:buFont typeface="+mj-lt"/>
              <a:buAutoNum type="arabicPeriod"/>
            </a:pPr>
            <a:r>
              <a:rPr lang="en-US" sz="1200" kern="1200" dirty="0">
                <a:solidFill>
                  <a:schemeClr val="tx1"/>
                </a:solidFill>
                <a:effectLst/>
                <a:latin typeface="+mn-lt"/>
                <a:ea typeface="+mn-ea"/>
                <a:cs typeface="+mn-cs"/>
              </a:rPr>
              <a:t>Think about the variety of goods that you can find at Target or similar department stores—toys, appliances, hardware and garden equipment, jewelry, cosmetics, and clothing and accessories. </a:t>
            </a:r>
          </a:p>
          <a:p>
            <a:pPr marL="685800" lvl="1" indent="-228600">
              <a:buFont typeface="+mj-lt"/>
              <a:buAutoNum type="arabicPeriod"/>
            </a:pPr>
            <a:r>
              <a:rPr lang="en-US" sz="1200" kern="1200" dirty="0">
                <a:solidFill>
                  <a:schemeClr val="tx1"/>
                </a:solidFill>
                <a:effectLst/>
                <a:latin typeface="+mn-lt"/>
                <a:ea typeface="+mn-ea"/>
                <a:cs typeface="+mn-cs"/>
              </a:rPr>
              <a:t>Other trade businesses offer a limited- or single-product line. </a:t>
            </a:r>
          </a:p>
          <a:p>
            <a:pPr marL="1143000" lvl="2" indent="-228600">
              <a:buFont typeface="+mj-lt"/>
              <a:buAutoNum type="alphaLcPeriod"/>
            </a:pPr>
            <a:r>
              <a:rPr lang="en-US" sz="1200" kern="1200" dirty="0">
                <a:solidFill>
                  <a:schemeClr val="tx1"/>
                </a:solidFill>
                <a:effectLst/>
                <a:latin typeface="+mn-lt"/>
                <a:ea typeface="+mn-ea"/>
                <a:cs typeface="+mn-cs"/>
              </a:rPr>
              <a:t>These businesses specialize in the products that they offer for sale. </a:t>
            </a:r>
          </a:p>
          <a:p>
            <a:pPr marL="1143000" lvl="2" indent="-228600">
              <a:buFont typeface="+mj-lt"/>
              <a:buAutoNum type="alphaLcPeriod"/>
            </a:pPr>
            <a:r>
              <a:rPr lang="en-US" sz="1200" kern="1200" dirty="0">
                <a:solidFill>
                  <a:schemeClr val="tx1"/>
                </a:solidFill>
                <a:effectLst/>
                <a:latin typeface="+mn-lt"/>
                <a:ea typeface="+mn-ea"/>
                <a:cs typeface="+mn-cs"/>
              </a:rPr>
              <a:t>Examples of these businesses include florists, toy shops, dress shops, </a:t>
            </a:r>
            <a:r>
              <a:rPr lang="en-US" dirty="0"/>
              <a:t>auto parts</a:t>
            </a:r>
            <a:r>
              <a:rPr lang="en-US" sz="1200" kern="1200" dirty="0">
                <a:solidFill>
                  <a:schemeClr val="tx1"/>
                </a:solidFill>
                <a:effectLst/>
                <a:latin typeface="+mn-lt"/>
                <a:ea typeface="+mn-ea"/>
                <a:cs typeface="+mn-cs"/>
              </a:rPr>
              <a:t> dealers, car dealers, carpet stores, computer stores, and food brokers who supply food products to supermarkets.</a:t>
            </a:r>
            <a:endParaRPr lang="en-US" sz="1200" kern="1200" dirty="0">
              <a:solidFill>
                <a:schemeClr val="tx1"/>
              </a:solidFill>
              <a:effectLst/>
              <a:latin typeface="+mn-lt"/>
              <a:cs typeface="Calibri"/>
            </a:endParaRPr>
          </a:p>
          <a:p>
            <a:pPr marL="685800" lvl="1" indent="-228600">
              <a:buFont typeface="+mj-lt"/>
              <a:buAutoNum type="arabicPeriod" startAt="6"/>
            </a:pPr>
            <a:r>
              <a:rPr lang="en-US" sz="1200" kern="1200" dirty="0">
                <a:solidFill>
                  <a:schemeClr val="tx1"/>
                </a:solidFill>
                <a:effectLst/>
                <a:latin typeface="+mn-lt"/>
                <a:ea typeface="+mn-ea"/>
                <a:cs typeface="+mn-cs"/>
              </a:rPr>
              <a:t>In the past, customers knew what products to expect to find in specific types of trade industries. </a:t>
            </a:r>
          </a:p>
          <a:p>
            <a:pPr marL="1143000" lvl="2" indent="-228600">
              <a:buFont typeface="+mj-lt"/>
              <a:buAutoNum type="alphaLcPeriod"/>
            </a:pPr>
            <a:r>
              <a:rPr lang="en-US" sz="1200" kern="1200" dirty="0">
                <a:solidFill>
                  <a:schemeClr val="tx1"/>
                </a:solidFill>
                <a:effectLst/>
                <a:latin typeface="+mn-lt"/>
                <a:ea typeface="+mn-ea"/>
                <a:cs typeface="+mn-cs"/>
              </a:rPr>
              <a:t>For example, grocery stores offered canned goods, fresh fruits and vegetables, frozen food items, household cleaners, and dairy and meat products. </a:t>
            </a:r>
          </a:p>
          <a:p>
            <a:pPr marL="1143000" lvl="2" indent="-228600">
              <a:buFont typeface="+mj-lt"/>
              <a:buAutoNum type="alphaLcPeriod"/>
            </a:pPr>
            <a:r>
              <a:rPr lang="en-US" sz="1200" kern="1200" dirty="0">
                <a:solidFill>
                  <a:schemeClr val="tx1"/>
                </a:solidFill>
                <a:effectLst/>
                <a:latin typeface="+mn-lt"/>
                <a:ea typeface="+mn-ea"/>
                <a:cs typeface="+mn-cs"/>
              </a:rPr>
              <a:t>Now, customers can find a broader range of products in grocery stores. </a:t>
            </a:r>
          </a:p>
          <a:p>
            <a:pPr marL="1143000" lvl="2" indent="-228600">
              <a:buFont typeface="+mj-lt"/>
              <a:buAutoNum type="alphaLcPeriod"/>
            </a:pPr>
            <a:r>
              <a:rPr lang="en-US" sz="1200" kern="1200" dirty="0">
                <a:solidFill>
                  <a:schemeClr val="tx1"/>
                </a:solidFill>
                <a:effectLst/>
                <a:latin typeface="+mn-lt"/>
                <a:ea typeface="+mn-ea"/>
                <a:cs typeface="+mn-cs"/>
              </a:rPr>
              <a:t>They often find greeting cards, plants and flowers, baked goods, deli items, pharmaceuticals, cosmetics, alcoholic beverages, housewares, packaged toys, and sometimes even furniture or clothing. </a:t>
            </a:r>
          </a:p>
          <a:p>
            <a:pPr marL="1143000" lvl="2" indent="-228600">
              <a:buFont typeface="+mj-lt"/>
              <a:buAutoNum type="alphaLcPeriod"/>
            </a:pPr>
            <a:r>
              <a:rPr lang="en-US" sz="1200" kern="1200" dirty="0">
                <a:solidFill>
                  <a:schemeClr val="tx1"/>
                </a:solidFill>
                <a:effectLst/>
                <a:latin typeface="+mn-lt"/>
                <a:ea typeface="+mn-ea"/>
                <a:cs typeface="+mn-cs"/>
              </a:rPr>
              <a:t>Although the types of products carried by grocery stores have expanded, we still know that we would go to a grocery store to buy a pound of hamburger. </a:t>
            </a:r>
          </a:p>
          <a:p>
            <a:pPr marL="1143000" lvl="2" indent="-228600">
              <a:buFont typeface="+mj-lt"/>
              <a:buAutoNum type="alphaLcPeriod"/>
            </a:pPr>
            <a:r>
              <a:rPr lang="en-US" sz="1200" kern="1200" dirty="0">
                <a:solidFill>
                  <a:schemeClr val="tx1"/>
                </a:solidFill>
                <a:effectLst/>
                <a:latin typeface="+mn-lt"/>
                <a:ea typeface="+mn-ea"/>
                <a:cs typeface="+mn-cs"/>
              </a:rPr>
              <a:t>We wouldn’t expect to find the hamburger at local clothing stores, electronics stores, or hardware stores. </a:t>
            </a:r>
          </a:p>
          <a:p>
            <a:pPr marL="1143000" lvl="2" indent="-228600">
              <a:buFont typeface="+mj-lt"/>
              <a:buAutoNum type="alphaLcPeriod"/>
            </a:pPr>
            <a:r>
              <a:rPr lang="en-US" sz="1200" kern="1200" dirty="0">
                <a:solidFill>
                  <a:schemeClr val="tx1"/>
                </a:solidFill>
                <a:effectLst/>
                <a:latin typeface="+mn-lt"/>
                <a:ea typeface="+mn-ea"/>
                <a:cs typeface="+mn-cs"/>
              </a:rPr>
              <a:t>We associate certain types of businesses with certain products—products that fit and support the image and purpose of the business.  </a:t>
            </a:r>
          </a:p>
          <a:p>
            <a:pPr marL="228600" indent="-228600">
              <a:buFont typeface="+mj-lt"/>
              <a:buAutoNum type="alphaUcPeriod" startAt="3"/>
            </a:pPr>
            <a:r>
              <a:rPr lang="en-US" sz="1200" kern="1200" dirty="0">
                <a:solidFill>
                  <a:schemeClr val="tx1"/>
                </a:solidFill>
                <a:effectLst/>
                <a:latin typeface="+mn-lt"/>
                <a:ea typeface="+mn-ea"/>
                <a:cs typeface="+mn-cs"/>
              </a:rPr>
              <a:t>Ownership</a:t>
            </a:r>
          </a:p>
          <a:p>
            <a:pPr marL="685800" lvl="1" indent="-228600">
              <a:buFont typeface="+mj-lt"/>
              <a:buAutoNum type="arabicPeriod"/>
            </a:pPr>
            <a:r>
              <a:rPr lang="en-US" sz="1200" kern="1200" dirty="0">
                <a:solidFill>
                  <a:schemeClr val="tx1"/>
                </a:solidFill>
                <a:effectLst/>
                <a:latin typeface="+mn-lt"/>
                <a:ea typeface="+mn-ea"/>
                <a:cs typeface="+mn-cs"/>
              </a:rPr>
              <a:t>Some trade industries are owned independently by one or two people. </a:t>
            </a:r>
          </a:p>
          <a:p>
            <a:pPr marL="1143000" lvl="2" indent="-228600">
              <a:buFont typeface="+mj-lt"/>
              <a:buAutoNum type="alphaLcPeriod"/>
            </a:pPr>
            <a:r>
              <a:rPr lang="en-US" sz="1200" kern="1200" dirty="0">
                <a:solidFill>
                  <a:schemeClr val="tx1"/>
                </a:solidFill>
                <a:effectLst/>
                <a:latin typeface="+mn-lt"/>
                <a:ea typeface="+mn-ea"/>
                <a:cs typeface="+mn-cs"/>
              </a:rPr>
              <a:t>These businesses enjoy a lot of flexibility. </a:t>
            </a:r>
          </a:p>
          <a:p>
            <a:pPr marL="1143000" lvl="2" indent="-228600">
              <a:buFont typeface="+mj-lt"/>
              <a:buAutoNum type="alphaLcPeriod"/>
            </a:pPr>
            <a:r>
              <a:rPr lang="en-US" sz="1200" kern="1200" dirty="0">
                <a:solidFill>
                  <a:schemeClr val="tx1"/>
                </a:solidFill>
                <a:effectLst/>
                <a:latin typeface="+mn-lt"/>
                <a:ea typeface="+mn-ea"/>
                <a:cs typeface="+mn-cs"/>
              </a:rPr>
              <a:t>The owners can easily change policies, advertising, pricing, store layout, etc. </a:t>
            </a:r>
          </a:p>
          <a:p>
            <a:pPr marL="685800" lvl="1" indent="-228600">
              <a:buFont typeface="+mj-lt"/>
              <a:buAutoNum type="arabicPeriod" startAt="2"/>
            </a:pPr>
            <a:r>
              <a:rPr lang="en-US" sz="1200" kern="1200" dirty="0">
                <a:solidFill>
                  <a:schemeClr val="tx1"/>
                </a:solidFill>
                <a:effectLst/>
                <a:latin typeface="+mn-lt"/>
                <a:ea typeface="+mn-ea"/>
                <a:cs typeface="+mn-cs"/>
              </a:rPr>
              <a:t>Other businesses are a part of chains. </a:t>
            </a:r>
          </a:p>
          <a:p>
            <a:pPr marL="1143000" lvl="2" indent="-228600">
              <a:buFont typeface="+mj-lt"/>
              <a:buAutoNum type="alphaLcPeriod"/>
            </a:pPr>
            <a:r>
              <a:rPr lang="en-US" sz="1200" kern="1200" dirty="0">
                <a:solidFill>
                  <a:schemeClr val="tx1"/>
                </a:solidFill>
                <a:effectLst/>
                <a:latin typeface="+mn-lt"/>
                <a:ea typeface="+mn-ea"/>
                <a:cs typeface="+mn-cs"/>
              </a:rPr>
              <a:t>They have a central management that determines policies, advertising, and pricing for all stores. </a:t>
            </a:r>
          </a:p>
          <a:p>
            <a:pPr marL="1143000" lvl="2" indent="-228600">
              <a:buFont typeface="+mj-lt"/>
              <a:buAutoNum type="alphaLcPeriod"/>
            </a:pPr>
            <a:r>
              <a:rPr lang="en-US" sz="1200" kern="1200" dirty="0">
                <a:solidFill>
                  <a:schemeClr val="tx1"/>
                </a:solidFill>
                <a:effectLst/>
                <a:latin typeface="+mn-lt"/>
                <a:ea typeface="+mn-ea"/>
                <a:cs typeface="+mn-cs"/>
              </a:rPr>
              <a:t>A big advantage of being part of a chain is that the business can get better prices when it buys goods because it is able to order large quantities of merchandise. </a:t>
            </a:r>
          </a:p>
          <a:p>
            <a:pPr marL="685800" lvl="1" indent="-228600">
              <a:buFont typeface="+mj-lt"/>
              <a:buAutoNum type="arabicPeriod" startAt="3"/>
            </a:pPr>
            <a:r>
              <a:rPr lang="en-US" sz="1200" kern="1200" dirty="0">
                <a:solidFill>
                  <a:schemeClr val="tx1"/>
                </a:solidFill>
                <a:effectLst/>
                <a:latin typeface="+mn-lt"/>
                <a:ea typeface="+mn-ea"/>
                <a:cs typeface="+mn-cs"/>
              </a:rPr>
              <a:t>Sometimes, a number of independent business owners voluntarily join together when buying merchandise to get the discount prices available to chain stores. </a:t>
            </a:r>
          </a:p>
          <a:p>
            <a:pPr marL="1143000" lvl="2" indent="-228600">
              <a:buFont typeface="+mj-lt"/>
              <a:buAutoNum type="alphaLcPeriod"/>
            </a:pPr>
            <a:r>
              <a:rPr lang="en-US" sz="1200" kern="1200" dirty="0">
                <a:solidFill>
                  <a:schemeClr val="tx1"/>
                </a:solidFill>
                <a:effectLst/>
                <a:latin typeface="+mn-lt"/>
                <a:ea typeface="+mn-ea"/>
                <a:cs typeface="+mn-cs"/>
              </a:rPr>
              <a:t>They maintain their own management and flexibility but simply order their merchandise together.</a:t>
            </a:r>
          </a:p>
          <a:p>
            <a:pPr marL="1143000" lvl="2" indent="-228600">
              <a:buFont typeface="+mj-lt"/>
              <a:buAutoNum type="alphaLcPeriod"/>
            </a:pPr>
            <a:r>
              <a:rPr lang="en-US" sz="1200" kern="1200" dirty="0">
                <a:solidFill>
                  <a:schemeClr val="tx1"/>
                </a:solidFill>
                <a:effectLst/>
                <a:latin typeface="+mn-lt"/>
                <a:ea typeface="+mn-ea"/>
                <a:cs typeface="+mn-cs"/>
              </a:rPr>
              <a:t>An example of one of these “voluntary chains” is Independent Grocers Alliance (IGA). </a:t>
            </a:r>
          </a:p>
          <a:p>
            <a:pPr marL="228600" indent="-228600">
              <a:buAutoNum type="alphaLcPeriod" startAt="2"/>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Check out IGA’s website: </a:t>
            </a:r>
            <a:r>
              <a:rPr lang="en-US" sz="1200" i="1" u="sng" kern="1200" dirty="0">
                <a:solidFill>
                  <a:schemeClr val="tx1"/>
                </a:solidFill>
                <a:effectLst/>
                <a:latin typeface="+mn-lt"/>
                <a:ea typeface="+mn-ea"/>
                <a:cs typeface="+mn-cs"/>
                <a:hlinkClick r:id="rId3"/>
              </a:rPr>
              <a:t>http://www.iga.com/about</a:t>
            </a:r>
            <a:r>
              <a:rPr lang="en-US" sz="1200" i="1" kern="1200" dirty="0">
                <a:solidFill>
                  <a:schemeClr val="tx1"/>
                </a:solidFill>
                <a:effectLst/>
                <a:latin typeface="+mn-lt"/>
                <a:ea typeface="+mn-ea"/>
                <a:cs typeface="+mn-cs"/>
              </a:rPr>
              <a:t>. What are some of the benefits that this voluntary chain claims to offer customers?</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Amount of service</a:t>
            </a:r>
          </a:p>
          <a:p>
            <a:pPr marL="685800" lvl="1" indent="-228600">
              <a:buFont typeface="+mj-lt"/>
              <a:buAutoNum type="arabicPeriod"/>
            </a:pPr>
            <a:r>
              <a:rPr lang="en-US" sz="1200" kern="1200" dirty="0">
                <a:solidFill>
                  <a:schemeClr val="tx1"/>
                </a:solidFill>
                <a:effectLst/>
                <a:latin typeface="+mn-lt"/>
                <a:ea typeface="+mn-ea"/>
                <a:cs typeface="+mn-cs"/>
              </a:rPr>
              <a:t>Many trade industries offer a full line of services to their customers. </a:t>
            </a:r>
          </a:p>
          <a:p>
            <a:pPr marL="1143000" lvl="2" indent="-228600">
              <a:buFont typeface="+mj-lt"/>
              <a:buAutoNum type="alphaLcPeriod"/>
            </a:pPr>
            <a:r>
              <a:rPr lang="en-US" sz="1200" kern="1200" dirty="0">
                <a:solidFill>
                  <a:schemeClr val="tx1"/>
                </a:solidFill>
                <a:effectLst/>
                <a:latin typeface="+mn-lt"/>
                <a:ea typeface="+mn-ea"/>
                <a:cs typeface="+mn-cs"/>
              </a:rPr>
              <a:t>Wholesalers often provide services such as credit, delivery, marketing information, storage, bulk breaking, buying, and selling.</a:t>
            </a:r>
          </a:p>
          <a:p>
            <a:pPr marL="1143000" lvl="2" indent="-228600">
              <a:buFont typeface="+mj-lt"/>
              <a:buAutoNum type="alphaLcPeriod"/>
            </a:pPr>
            <a:r>
              <a:rPr lang="en-US" sz="1200" kern="1200" dirty="0">
                <a:solidFill>
                  <a:schemeClr val="tx1"/>
                </a:solidFill>
                <a:effectLst/>
                <a:latin typeface="+mn-lt"/>
                <a:ea typeface="+mn-ea"/>
                <a:cs typeface="+mn-cs"/>
              </a:rPr>
              <a:t>Full-service retailers will perform many of these same activities. </a:t>
            </a:r>
          </a:p>
          <a:p>
            <a:pPr marL="1143000" lvl="2" indent="-228600">
              <a:buFont typeface="+mj-lt"/>
              <a:buAutoNum type="alphaLcPeriod"/>
            </a:pPr>
            <a:r>
              <a:rPr lang="en-US" sz="1200" kern="1200" dirty="0">
                <a:solidFill>
                  <a:schemeClr val="tx1"/>
                </a:solidFill>
                <a:effectLst/>
                <a:latin typeface="+mn-lt"/>
                <a:ea typeface="+mn-ea"/>
                <a:cs typeface="+mn-cs"/>
              </a:rPr>
              <a:t>In addition, they might provide layaway, wrapping and packing, customer notification about new product offerings, and pleasing shopping facilities.</a:t>
            </a:r>
          </a:p>
          <a:p>
            <a:pPr marL="685800" lvl="1" indent="-228600">
              <a:buFont typeface="+mj-lt"/>
              <a:buAutoNum type="arabicPeriod" startAt="2"/>
            </a:pPr>
            <a:r>
              <a:rPr lang="en-US" sz="1200" kern="1200" dirty="0">
                <a:solidFill>
                  <a:schemeClr val="tx1"/>
                </a:solidFill>
                <a:effectLst/>
                <a:latin typeface="+mn-lt"/>
                <a:ea typeface="+mn-ea"/>
                <a:cs typeface="+mn-cs"/>
              </a:rPr>
              <a:t>On the other hand, some trade industries limit the amount of service they provide. </a:t>
            </a:r>
          </a:p>
          <a:p>
            <a:pPr marL="1143000" lvl="2" indent="-228600">
              <a:buFont typeface="+mj-lt"/>
              <a:buAutoNum type="alphaLcPeriod"/>
            </a:pPr>
            <a:r>
              <a:rPr lang="en-US" sz="1200" kern="1200" dirty="0">
                <a:solidFill>
                  <a:schemeClr val="tx1"/>
                </a:solidFill>
                <a:effectLst/>
                <a:latin typeface="+mn-lt"/>
                <a:ea typeface="+mn-ea"/>
                <a:cs typeface="+mn-cs"/>
              </a:rPr>
              <a:t>Some wholesalers are so limited in their services that they only perform selling activities to connect buyers and sellers. </a:t>
            </a:r>
          </a:p>
          <a:p>
            <a:pPr marL="1143000" lvl="2" indent="-228600">
              <a:buFont typeface="+mj-lt"/>
              <a:buAutoNum type="alphaLcPeriod"/>
            </a:pPr>
            <a:r>
              <a:rPr lang="en-US" sz="1200" kern="1200" dirty="0">
                <a:solidFill>
                  <a:schemeClr val="tx1"/>
                </a:solidFill>
                <a:effectLst/>
                <a:latin typeface="+mn-lt"/>
                <a:ea typeface="+mn-ea"/>
                <a:cs typeface="+mn-cs"/>
              </a:rPr>
              <a:t>Many retailers who offer discount prices also limit their services.</a:t>
            </a:r>
          </a:p>
          <a:p>
            <a:pPr marL="228600" indent="-228600">
              <a:buFont typeface="+mj-lt"/>
              <a:buAutoNum type="alphaUcPeriod" startAt="5"/>
            </a:pPr>
            <a:r>
              <a:rPr lang="en-US" sz="1200" kern="1200" dirty="0">
                <a:solidFill>
                  <a:schemeClr val="tx1"/>
                </a:solidFill>
                <a:effectLst/>
                <a:latin typeface="+mn-lt"/>
                <a:ea typeface="+mn-ea"/>
                <a:cs typeface="+mn-cs"/>
              </a:rPr>
              <a:t>Prices</a:t>
            </a:r>
          </a:p>
          <a:p>
            <a:pPr marL="685800" lvl="1" indent="-228600">
              <a:buFont typeface="+mj-lt"/>
              <a:buAutoNum type="arabicPeriod"/>
            </a:pPr>
            <a:r>
              <a:rPr lang="en-US" sz="1200" kern="1200" dirty="0">
                <a:solidFill>
                  <a:schemeClr val="tx1"/>
                </a:solidFill>
                <a:effectLst/>
                <a:latin typeface="+mn-lt"/>
                <a:ea typeface="+mn-ea"/>
                <a:cs typeface="+mn-cs"/>
              </a:rPr>
              <a:t>Some trade businesses pride themselves on offering the lowest available prices. </a:t>
            </a:r>
          </a:p>
          <a:p>
            <a:pPr marL="1143000" lvl="2" indent="-228600">
              <a:buFont typeface="+mj-lt"/>
              <a:buAutoNum type="alphaLcPeriod"/>
            </a:pPr>
            <a:r>
              <a:rPr lang="en-US" sz="1200" kern="1200" dirty="0">
                <a:solidFill>
                  <a:schemeClr val="tx1"/>
                </a:solidFill>
                <a:effectLst/>
                <a:latin typeface="+mn-lt"/>
                <a:ea typeface="+mn-ea"/>
                <a:cs typeface="+mn-cs"/>
              </a:rPr>
              <a:t>Think of the businesses in your community that offer low prices. </a:t>
            </a:r>
          </a:p>
          <a:p>
            <a:pPr marL="1143000" lvl="2" indent="-228600">
              <a:buFont typeface="+mj-lt"/>
              <a:buAutoNum type="alphaLcPeriod"/>
            </a:pPr>
            <a:r>
              <a:rPr lang="en-US" sz="1200" kern="1200" dirty="0">
                <a:solidFill>
                  <a:schemeClr val="tx1"/>
                </a:solidFill>
                <a:effectLst/>
                <a:latin typeface="+mn-lt"/>
                <a:ea typeface="+mn-ea"/>
                <a:cs typeface="+mn-cs"/>
              </a:rPr>
              <a:t>How do the interiors of these businesses compare with those of businesses that are known for having high prices? </a:t>
            </a:r>
          </a:p>
          <a:p>
            <a:pPr marL="1143000" lvl="2" indent="-228600">
              <a:buFont typeface="+mj-lt"/>
              <a:buAutoNum type="alphaLcPeriod"/>
            </a:pPr>
            <a:r>
              <a:rPr lang="en-US" sz="1200" kern="1200" dirty="0">
                <a:solidFill>
                  <a:schemeClr val="tx1"/>
                </a:solidFill>
                <a:effectLst/>
                <a:latin typeface="+mn-lt"/>
                <a:ea typeface="+mn-ea"/>
                <a:cs typeface="+mn-cs"/>
              </a:rPr>
              <a:t>They’re usually not as appealing. </a:t>
            </a:r>
          </a:p>
          <a:p>
            <a:pPr marL="1143000" lvl="2" indent="-228600">
              <a:buFont typeface="+mj-lt"/>
              <a:buAutoNum type="alphaLcPeriod"/>
            </a:pPr>
            <a:r>
              <a:rPr lang="en-US" sz="1200" kern="1200" dirty="0">
                <a:solidFill>
                  <a:schemeClr val="tx1"/>
                </a:solidFill>
                <a:effectLst/>
                <a:latin typeface="+mn-lt"/>
                <a:ea typeface="+mn-ea"/>
                <a:cs typeface="+mn-cs"/>
              </a:rPr>
              <a:t>These business owners want customers to feel that they don’t have to pay for plush interiors and services. </a:t>
            </a:r>
          </a:p>
          <a:p>
            <a:pPr marL="685800" lvl="1" indent="-228600">
              <a:buFont typeface="+mj-lt"/>
              <a:buAutoNum type="arabicPeriod" startAt="2"/>
            </a:pPr>
            <a:r>
              <a:rPr lang="en-US" sz="1200" kern="1200" dirty="0">
                <a:solidFill>
                  <a:schemeClr val="tx1"/>
                </a:solidFill>
                <a:effectLst/>
                <a:latin typeface="+mn-lt"/>
                <a:ea typeface="+mn-ea"/>
                <a:cs typeface="+mn-cs"/>
              </a:rPr>
              <a:t>The interiors and services that are offered by businesses with higher prices are costly to maintain.</a:t>
            </a:r>
          </a:p>
          <a:p>
            <a:pPr marL="685800" lvl="1" indent="-228600">
              <a:buFont typeface="+mj-lt"/>
              <a:buAutoNum type="arabicPeriod" startAt="2"/>
            </a:pPr>
            <a:r>
              <a:rPr lang="en-US" sz="1200" kern="1200" dirty="0">
                <a:solidFill>
                  <a:schemeClr val="tx1"/>
                </a:solidFill>
                <a:effectLst/>
                <a:latin typeface="+mn-lt"/>
                <a:ea typeface="+mn-ea"/>
                <a:cs typeface="+mn-cs"/>
              </a:rPr>
              <a:t>You’ll find that the trade businesses that offer full services also generally charge higher prices than businesses with limited services. </a:t>
            </a:r>
          </a:p>
          <a:p>
            <a:pPr marL="228600" indent="-228600">
              <a:buAutoNum type="arabicPeriod" startAt="3"/>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to give more examples of the differences between businesses with low prices and businesses with high prices. </a:t>
            </a:r>
          </a:p>
          <a:p>
            <a:endParaRPr lang="en-US" sz="1200" kern="1200" dirty="0">
              <a:solidFill>
                <a:schemeClr val="tx1"/>
              </a:solidFill>
              <a:effectLst/>
              <a:latin typeface="+mn-lt"/>
              <a:ea typeface="+mn-ea"/>
              <a:cs typeface="+mn-cs"/>
            </a:endParaRPr>
          </a:p>
          <a:p>
            <a:pPr marL="228600" indent="-228600">
              <a:buFont typeface="+mj-lt"/>
              <a:buAutoNum type="alphaUcPeriod" startAt="6"/>
            </a:pPr>
            <a:r>
              <a:rPr lang="en-US" sz="1200" kern="1200" dirty="0">
                <a:solidFill>
                  <a:schemeClr val="tx1"/>
                </a:solidFill>
                <a:effectLst/>
                <a:latin typeface="+mn-lt"/>
                <a:ea typeface="+mn-ea"/>
                <a:cs typeface="+mn-cs"/>
              </a:rPr>
              <a:t>Existence of premises </a:t>
            </a:r>
          </a:p>
          <a:p>
            <a:pPr marL="685800" lvl="1" indent="-228600">
              <a:buFont typeface="+mj-lt"/>
              <a:buAutoNum type="arabicPeriod"/>
            </a:pPr>
            <a:r>
              <a:rPr lang="en-US" sz="1200" kern="1200" dirty="0">
                <a:solidFill>
                  <a:schemeClr val="tx1"/>
                </a:solidFill>
                <a:effectLst/>
                <a:latin typeface="+mn-lt"/>
                <a:ea typeface="+mn-ea"/>
                <a:cs typeface="+mn-cs"/>
              </a:rPr>
              <a:t>Whenever a sale of goods to the ultimate consumer takes place, retailing has occurred. </a:t>
            </a:r>
          </a:p>
          <a:p>
            <a:pPr marL="685800" lvl="1" indent="-228600">
              <a:buFont typeface="+mj-lt"/>
              <a:buAutoNum type="arabicPeriod"/>
            </a:pPr>
            <a:r>
              <a:rPr lang="en-US" sz="1200" kern="1200" dirty="0">
                <a:solidFill>
                  <a:schemeClr val="tx1"/>
                </a:solidFill>
                <a:effectLst/>
                <a:latin typeface="+mn-lt"/>
                <a:ea typeface="+mn-ea"/>
                <a:cs typeface="+mn-cs"/>
              </a:rPr>
              <a:t>Let’s look at some examples with which you are probably familiar:</a:t>
            </a:r>
          </a:p>
          <a:p>
            <a:pPr marL="1143000" lvl="2" indent="-228600">
              <a:buFont typeface="+mj-lt"/>
              <a:buAutoNum type="alphaLcPeriod"/>
            </a:pPr>
            <a:r>
              <a:rPr lang="en-US" sz="1200" kern="1200" dirty="0">
                <a:solidFill>
                  <a:schemeClr val="tx1"/>
                </a:solidFill>
                <a:effectLst/>
                <a:latin typeface="+mn-lt"/>
                <a:ea typeface="+mn-ea"/>
                <a:cs typeface="+mn-cs"/>
              </a:rPr>
              <a:t>In a store—You stop by the local grocery store to buy butter, sugar, and flour so you can make cookies.</a:t>
            </a:r>
          </a:p>
          <a:p>
            <a:pPr marL="1143000" lvl="2" indent="-228600">
              <a:buFont typeface="+mj-lt"/>
              <a:buAutoNum type="alphaLcPeriod"/>
            </a:pPr>
            <a:r>
              <a:rPr lang="en-US" sz="1200" kern="1200" dirty="0">
                <a:solidFill>
                  <a:schemeClr val="tx1"/>
                </a:solidFill>
                <a:effectLst/>
                <a:latin typeface="+mn-lt"/>
                <a:ea typeface="+mn-ea"/>
                <a:cs typeface="+mn-cs"/>
              </a:rPr>
              <a:t>Online</a:t>
            </a:r>
          </a:p>
          <a:p>
            <a:pPr marL="1600200" lvl="3" indent="-228600">
              <a:buFont typeface="+mj-lt"/>
              <a:buAutoNum type="arabicParenR"/>
            </a:pPr>
            <a:r>
              <a:rPr lang="en-US" sz="1200" kern="1200" dirty="0">
                <a:solidFill>
                  <a:schemeClr val="tx1"/>
                </a:solidFill>
                <a:effectLst/>
                <a:latin typeface="+mn-lt"/>
                <a:ea typeface="+mn-ea"/>
                <a:cs typeface="+mn-cs"/>
              </a:rPr>
              <a:t>Most major retailers offer online shopping for their customers, and many e-tailers (retailers that operate exclusively online) are now operating as well.</a:t>
            </a:r>
          </a:p>
          <a:p>
            <a:pPr marL="1600200" lvl="3" indent="-228600">
              <a:buFont typeface="+mj-lt"/>
              <a:buAutoNum type="arabicParenR"/>
            </a:pPr>
            <a:r>
              <a:rPr lang="en-US" sz="1200" kern="1200" dirty="0">
                <a:solidFill>
                  <a:schemeClr val="tx1"/>
                </a:solidFill>
                <a:effectLst/>
                <a:latin typeface="+mn-lt"/>
                <a:ea typeface="+mn-ea"/>
                <a:cs typeface="+mn-cs"/>
              </a:rPr>
              <a:t>These businesses save a lot of money by not having to pay the overhead for a brick-and-mortar store. </a:t>
            </a:r>
          </a:p>
          <a:p>
            <a:pPr marL="228600" indent="-228600">
              <a:buAutoNum type="arabicParenR" startAt="2"/>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list advantages and disadvantages of online retailing—for both businesses and customers.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143000" lvl="2" indent="-228600">
              <a:buFont typeface="+mj-lt"/>
              <a:buAutoNum type="alphaLcPeriod" startAt="3"/>
            </a:pPr>
            <a:r>
              <a:rPr lang="en-US" sz="1200" kern="1200" dirty="0">
                <a:solidFill>
                  <a:schemeClr val="tx1"/>
                </a:solidFill>
                <a:effectLst/>
                <a:latin typeface="+mn-lt"/>
                <a:ea typeface="+mn-ea"/>
                <a:cs typeface="+mn-cs"/>
              </a:rPr>
              <a:t>In a customer’s home</a:t>
            </a:r>
          </a:p>
          <a:p>
            <a:pPr marL="1600200" lvl="3" indent="-228600">
              <a:buFont typeface="+mj-lt"/>
              <a:buAutoNum type="arabicParenR"/>
            </a:pPr>
            <a:r>
              <a:rPr lang="en-US" sz="1200" kern="1200" dirty="0">
                <a:solidFill>
                  <a:schemeClr val="tx1"/>
                </a:solidFill>
                <a:effectLst/>
                <a:latin typeface="+mn-lt"/>
                <a:ea typeface="+mn-ea"/>
                <a:cs typeface="+mn-cs"/>
              </a:rPr>
              <a:t>Your doorbell rings, and an AT&amp;T salesperson is there to sell the company’s TV, Internet, and phone services. </a:t>
            </a:r>
          </a:p>
          <a:p>
            <a:pPr marL="1600200" lvl="3" indent="-228600">
              <a:buFont typeface="+mj-lt"/>
              <a:buAutoNum type="arabicParenR"/>
            </a:pPr>
            <a:r>
              <a:rPr lang="en-US" sz="1200" kern="1200" dirty="0">
                <a:solidFill>
                  <a:schemeClr val="tx1"/>
                </a:solidFill>
                <a:effectLst/>
                <a:latin typeface="+mn-lt"/>
                <a:ea typeface="+mn-ea"/>
                <a:cs typeface="+mn-cs"/>
              </a:rPr>
              <a:t>Door-to-door sales are much less common than they were in past decades, but they still occur.</a:t>
            </a:r>
          </a:p>
          <a:p>
            <a:pPr marL="1143000" lvl="2" indent="-228600">
              <a:buFont typeface="+mj-lt"/>
              <a:buAutoNum type="alphaLcPeriod" startAt="4"/>
            </a:pPr>
            <a:r>
              <a:rPr lang="en-US" sz="1200" kern="1200" dirty="0">
                <a:solidFill>
                  <a:schemeClr val="tx1"/>
                </a:solidFill>
                <a:effectLst/>
                <a:latin typeface="+mn-lt"/>
                <a:ea typeface="+mn-ea"/>
                <a:cs typeface="+mn-cs"/>
              </a:rPr>
              <a:t>In another person’s home—Your friend hosts a Mary Kay party, where you purchase several items. </a:t>
            </a:r>
          </a:p>
          <a:p>
            <a:pPr marL="228600" indent="-228600">
              <a:buAutoNum type="alphaLcPeriod" startAt="4"/>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to identify other products/brands that are sold through parties. </a:t>
            </a:r>
          </a:p>
          <a:p>
            <a:endParaRPr lang="en-US" sz="1200" kern="1200" dirty="0">
              <a:solidFill>
                <a:schemeClr val="tx1"/>
              </a:solidFill>
              <a:effectLst/>
              <a:latin typeface="+mn-lt"/>
              <a:ea typeface="+mn-ea"/>
              <a:cs typeface="+mn-cs"/>
            </a:endParaRPr>
          </a:p>
          <a:p>
            <a:pPr marL="1143000" lvl="2" indent="-228600">
              <a:buFont typeface="+mj-lt"/>
              <a:buAutoNum type="alphaLcPeriod" startAt="5"/>
            </a:pPr>
            <a:r>
              <a:rPr lang="en-US" sz="1200" kern="1200" dirty="0">
                <a:solidFill>
                  <a:schemeClr val="tx1"/>
                </a:solidFill>
                <a:effectLst/>
                <a:latin typeface="+mn-lt"/>
                <a:ea typeface="+mn-ea"/>
                <a:cs typeface="+mn-cs"/>
              </a:rPr>
              <a:t>By mail</a:t>
            </a:r>
          </a:p>
          <a:p>
            <a:pPr marL="1600200" lvl="3" indent="-228600">
              <a:buFont typeface="+mj-lt"/>
              <a:buAutoNum type="arabicParenR"/>
            </a:pPr>
            <a:r>
              <a:rPr lang="en-US" sz="1200" kern="1200" dirty="0">
                <a:solidFill>
                  <a:schemeClr val="tx1"/>
                </a:solidFill>
                <a:effectLst/>
                <a:latin typeface="+mn-lt"/>
                <a:ea typeface="+mn-ea"/>
                <a:cs typeface="+mn-cs"/>
              </a:rPr>
              <a:t>Due to the popularity of online shopping, retailing by mail is also not as common as it used to be. </a:t>
            </a:r>
          </a:p>
          <a:p>
            <a:pPr marL="1600200" lvl="3" indent="-228600">
              <a:buFont typeface="+mj-lt"/>
              <a:buAutoNum type="arabicParenR"/>
            </a:pPr>
            <a:r>
              <a:rPr lang="en-US" sz="1200" kern="1200" dirty="0">
                <a:solidFill>
                  <a:schemeClr val="tx1"/>
                </a:solidFill>
                <a:effectLst/>
                <a:latin typeface="+mn-lt"/>
                <a:ea typeface="+mn-ea"/>
                <a:cs typeface="+mn-cs"/>
              </a:rPr>
              <a:t>However, you may see an advertisement for tulip bulbs in the Sunday paper and send your check and order form to the company in Michigan. </a:t>
            </a:r>
          </a:p>
          <a:p>
            <a:pPr marL="1143000" lvl="2" indent="-228600">
              <a:buFont typeface="+mj-lt"/>
              <a:buAutoNum type="alphaLcPeriod" startAt="6"/>
            </a:pPr>
            <a:r>
              <a:rPr lang="en-US" sz="1200" kern="1200" dirty="0">
                <a:solidFill>
                  <a:schemeClr val="tx1"/>
                </a:solidFill>
                <a:effectLst/>
                <a:latin typeface="+mn-lt"/>
                <a:ea typeface="+mn-ea"/>
                <a:cs typeface="+mn-cs"/>
              </a:rPr>
              <a:t>By vending machine</a:t>
            </a:r>
          </a:p>
          <a:p>
            <a:pPr marL="1600200" lvl="3" indent="-228600">
              <a:buFont typeface="+mj-lt"/>
              <a:buAutoNum type="arabicParenR"/>
            </a:pPr>
            <a:r>
              <a:rPr lang="en-US" sz="1200" kern="1200" dirty="0">
                <a:solidFill>
                  <a:schemeClr val="tx1"/>
                </a:solidFill>
                <a:effectLst/>
                <a:latin typeface="+mn-lt"/>
                <a:ea typeface="+mn-ea"/>
                <a:cs typeface="+mn-cs"/>
              </a:rPr>
              <a:t>You know you can get a can of Coke or a Snickers bar out of a vending machine. </a:t>
            </a:r>
          </a:p>
          <a:p>
            <a:pPr marL="1600200" lvl="3" indent="-228600">
              <a:buFont typeface="+mj-lt"/>
              <a:buAutoNum type="arabicParenR"/>
            </a:pPr>
            <a:r>
              <a:rPr lang="en-US" sz="1200" kern="1200" dirty="0">
                <a:solidFill>
                  <a:schemeClr val="tx1"/>
                </a:solidFill>
                <a:effectLst/>
                <a:latin typeface="+mn-lt"/>
                <a:ea typeface="+mn-ea"/>
                <a:cs typeface="+mn-cs"/>
              </a:rPr>
              <a:t>However, the use of these machines is rapidly evolving. </a:t>
            </a:r>
          </a:p>
          <a:p>
            <a:pPr marL="1600200" lvl="3" indent="-228600">
              <a:buFont typeface="+mj-lt"/>
              <a:buAutoNum type="arabicParenR"/>
            </a:pPr>
            <a:r>
              <a:rPr lang="en-US" sz="1200" kern="1200" dirty="0">
                <a:solidFill>
                  <a:schemeClr val="tx1"/>
                </a:solidFill>
                <a:effectLst/>
                <a:latin typeface="+mn-lt"/>
                <a:ea typeface="+mn-ea"/>
                <a:cs typeface="+mn-cs"/>
              </a:rPr>
              <a:t>In many locations, you can now purchase electronics, nail polish, and high-quality skincare products from vending machines as well.</a:t>
            </a:r>
          </a:p>
          <a:p>
            <a:pPr marL="228600" indent="-228600">
              <a:buAutoNum type="arabicParenR" startAt="3"/>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Vending machines offer even stranger things, too—like pecan pie, caviar, and live crabs. Check out this slideshow, “11 of the Coolest Vending Machines Around the World,” from Insider: </a:t>
            </a:r>
            <a:r>
              <a:rPr lang="en-US" sz="1200" i="1" u="sng" kern="1200" dirty="0">
                <a:solidFill>
                  <a:schemeClr val="tx1"/>
                </a:solidFill>
                <a:effectLst/>
                <a:latin typeface="+mn-lt"/>
                <a:ea typeface="+mn-ea"/>
                <a:cs typeface="+mn-cs"/>
                <a:hlinkClick r:id="rId4"/>
              </a:rPr>
              <a:t>https://www.insider.com/worlds-coolest-vending-machines-2019-1</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143000" lvl="2" indent="-228600">
              <a:buFont typeface="+mj-lt"/>
              <a:buAutoNum type="alphaLcPeriod" startAt="7"/>
            </a:pPr>
            <a:r>
              <a:rPr lang="en-US" sz="1200" kern="1200" dirty="0">
                <a:solidFill>
                  <a:schemeClr val="tx1"/>
                </a:solidFill>
                <a:effectLst/>
                <a:latin typeface="+mn-lt"/>
                <a:ea typeface="+mn-ea"/>
                <a:cs typeface="+mn-cs"/>
              </a:rPr>
              <a:t>On street corners—On your lunch break from work, you buy a hot dog from a street vendor.</a:t>
            </a:r>
          </a:p>
          <a:p>
            <a:pPr marL="1143000" lvl="2" indent="-228600">
              <a:buFont typeface="+mj-lt"/>
              <a:buAutoNum type="alphaLcPeriod" startAt="7"/>
            </a:pPr>
            <a:r>
              <a:rPr lang="en-US" sz="1200" kern="1200" dirty="0">
                <a:solidFill>
                  <a:schemeClr val="tx1"/>
                </a:solidFill>
                <a:effectLst/>
                <a:latin typeface="+mn-lt"/>
                <a:ea typeface="+mn-ea"/>
                <a:cs typeface="+mn-cs"/>
              </a:rPr>
              <a:t>Over the phone</a:t>
            </a:r>
          </a:p>
          <a:p>
            <a:pPr marL="1600200" lvl="3" indent="-228600">
              <a:buFont typeface="+mj-lt"/>
              <a:buAutoNum type="arabicParenR"/>
            </a:pPr>
            <a:r>
              <a:rPr lang="en-US" sz="1200" kern="1200" dirty="0">
                <a:solidFill>
                  <a:schemeClr val="tx1"/>
                </a:solidFill>
                <a:effectLst/>
                <a:latin typeface="+mn-lt"/>
                <a:ea typeface="+mn-ea"/>
                <a:cs typeface="+mn-cs"/>
              </a:rPr>
              <a:t>This method is less common now than it may have been even 10 years ago because of online shopping.</a:t>
            </a:r>
          </a:p>
          <a:p>
            <a:pPr marL="1600200" lvl="3" indent="-228600">
              <a:buFont typeface="+mj-lt"/>
              <a:buAutoNum type="arabicParenR"/>
            </a:pPr>
            <a:r>
              <a:rPr lang="en-US" sz="1200" kern="1200" dirty="0">
                <a:solidFill>
                  <a:schemeClr val="tx1"/>
                </a:solidFill>
                <a:effectLst/>
                <a:latin typeface="+mn-lt"/>
                <a:ea typeface="+mn-ea"/>
                <a:cs typeface="+mn-cs"/>
              </a:rPr>
              <a:t>You see an advertisement on television for a great line of skincare products. </a:t>
            </a:r>
          </a:p>
          <a:p>
            <a:pPr marL="1600200" lvl="3" indent="-228600">
              <a:buFont typeface="+mj-lt"/>
              <a:buAutoNum type="arabicParenR"/>
            </a:pPr>
            <a:r>
              <a:rPr lang="en-US" sz="1200" kern="1200" dirty="0">
                <a:solidFill>
                  <a:schemeClr val="tx1"/>
                </a:solidFill>
                <a:effectLst/>
                <a:latin typeface="+mn-lt"/>
                <a:ea typeface="+mn-ea"/>
                <a:cs typeface="+mn-cs"/>
              </a:rPr>
              <a:t>You call the toll-free number at the bottom of the screen to place your order. </a:t>
            </a:r>
          </a:p>
          <a:p>
            <a:pPr marL="228600" indent="-228600">
              <a:buAutoNum type="arabicParenR" startAt="3"/>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if they have ever made a purchase over the phone. What did they buy?</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685800" lvl="1" indent="-228600">
              <a:buFont typeface="+mj-lt"/>
              <a:buAutoNum type="arabicPeriod" startAt="3"/>
            </a:pPr>
            <a:r>
              <a:rPr lang="en-US" sz="1200" kern="1200" dirty="0">
                <a:solidFill>
                  <a:schemeClr val="tx1"/>
                </a:solidFill>
                <a:effectLst/>
                <a:latin typeface="+mn-lt"/>
                <a:ea typeface="+mn-ea"/>
                <a:cs typeface="+mn-cs"/>
              </a:rPr>
              <a:t>Wholesalers also use a variety of business premises. </a:t>
            </a:r>
          </a:p>
          <a:p>
            <a:pPr marL="1143000" lvl="2" indent="-228600">
              <a:buFont typeface="+mj-lt"/>
              <a:buAutoNum type="alphaLcPeriod"/>
            </a:pPr>
            <a:r>
              <a:rPr lang="en-US" sz="1200" kern="1200" dirty="0">
                <a:solidFill>
                  <a:schemeClr val="tx1"/>
                </a:solidFill>
                <a:effectLst/>
                <a:latin typeface="+mn-lt"/>
                <a:ea typeface="+mn-ea"/>
                <a:cs typeface="+mn-cs"/>
              </a:rPr>
              <a:t>Some maintain warehouses that buyers can visit. </a:t>
            </a:r>
          </a:p>
          <a:p>
            <a:pPr marL="1143000" lvl="2" indent="-228600">
              <a:buFont typeface="+mj-lt"/>
              <a:buAutoNum type="alphaLcPeriod"/>
            </a:pPr>
            <a:r>
              <a:rPr lang="en-US" sz="1200" kern="1200" dirty="0">
                <a:solidFill>
                  <a:schemeClr val="tx1"/>
                </a:solidFill>
                <a:effectLst/>
                <a:latin typeface="+mn-lt"/>
                <a:ea typeface="+mn-ea"/>
                <a:cs typeface="+mn-cs"/>
              </a:rPr>
              <a:t>Others maintain storage facilities but don’t make them accessible to buyers. </a:t>
            </a:r>
          </a:p>
          <a:p>
            <a:pPr marL="1143000" lvl="2" indent="-228600">
              <a:buFont typeface="+mj-lt"/>
              <a:buAutoNum type="alphaLcPeriod"/>
            </a:pPr>
            <a:r>
              <a:rPr lang="en-US" sz="1200" kern="1200" dirty="0">
                <a:solidFill>
                  <a:schemeClr val="tx1"/>
                </a:solidFill>
                <a:effectLst/>
                <a:latin typeface="+mn-lt"/>
                <a:ea typeface="+mn-ea"/>
                <a:cs typeface="+mn-cs"/>
              </a:rPr>
              <a:t>Instead, buyers order from catalogs, by telephone, or online. </a:t>
            </a:r>
          </a:p>
          <a:p>
            <a:pPr marL="1143000" lvl="2" indent="-228600">
              <a:buFont typeface="+mj-lt"/>
              <a:buAutoNum type="alphaLcPeriod"/>
            </a:pPr>
            <a:r>
              <a:rPr lang="en-US" sz="1200" kern="1200" dirty="0">
                <a:solidFill>
                  <a:schemeClr val="tx1"/>
                </a:solidFill>
                <a:effectLst/>
                <a:latin typeface="+mn-lt"/>
                <a:ea typeface="+mn-ea"/>
                <a:cs typeface="+mn-cs"/>
              </a:rPr>
              <a:t>Some wholesalers sell goods directly from their trucks. </a:t>
            </a:r>
          </a:p>
          <a:p>
            <a:pPr marL="1143000" lvl="2" indent="-228600">
              <a:buFont typeface="+mj-lt"/>
              <a:buAutoNum type="alphaLcPeriod"/>
            </a:pPr>
            <a:r>
              <a:rPr lang="en-US" sz="1200" kern="1200" dirty="0">
                <a:solidFill>
                  <a:schemeClr val="tx1"/>
                </a:solidFill>
                <a:effectLst/>
                <a:latin typeface="+mn-lt"/>
                <a:ea typeface="+mn-ea"/>
                <a:cs typeface="+mn-cs"/>
              </a:rPr>
              <a:t>This method is used a lot for perishable products. </a:t>
            </a:r>
          </a:p>
          <a:p>
            <a:pPr marL="1143000" lvl="2" indent="-228600">
              <a:buFont typeface="+mj-lt"/>
              <a:buAutoNum type="alphaLcPeriod"/>
            </a:pPr>
            <a:r>
              <a:rPr lang="en-US" sz="1200" kern="1200" dirty="0">
                <a:solidFill>
                  <a:schemeClr val="tx1"/>
                </a:solidFill>
                <a:effectLst/>
                <a:latin typeface="+mn-lt"/>
                <a:ea typeface="+mn-ea"/>
                <a:cs typeface="+mn-cs"/>
              </a:rPr>
              <a:t>Other wholesalers don’t take possession of the products they sell. </a:t>
            </a:r>
          </a:p>
          <a:p>
            <a:pPr marL="1143000" lvl="2" indent="-228600">
              <a:buFont typeface="+mj-lt"/>
              <a:buAutoNum type="alphaLcPeriod"/>
            </a:pPr>
            <a:r>
              <a:rPr lang="en-US" sz="1200" kern="1200" dirty="0">
                <a:solidFill>
                  <a:schemeClr val="tx1"/>
                </a:solidFill>
                <a:effectLst/>
                <a:latin typeface="+mn-lt"/>
                <a:ea typeface="+mn-ea"/>
                <a:cs typeface="+mn-cs"/>
              </a:rPr>
              <a:t>Therefore, they don’t have any products on hand and don’t need any storage facilities. </a:t>
            </a:r>
          </a:p>
          <a:p>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4</a:t>
            </a:fld>
            <a:endParaRPr lang="en-US"/>
          </a:p>
        </p:txBody>
      </p:sp>
    </p:spTree>
    <p:extLst>
      <p:ext uri="{BB962C8B-B14F-4D97-AF65-F5344CB8AC3E}">
        <p14:creationId xmlns:p14="http://schemas.microsoft.com/office/powerpoint/2010/main" val="24797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Service businesses perform intangible activities that satisfy the needs and wants of consumers and industrial users.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People buy the service that is being provided, not a good. </a:t>
            </a:r>
          </a:p>
          <a:p>
            <a:pPr marL="228600" indent="-228600">
              <a:buFont typeface="+mj-lt"/>
              <a:buAutoNum type="alphaUcPeriod"/>
            </a:pPr>
            <a:r>
              <a:rPr lang="en-US" sz="1200" kern="1200" dirty="0">
                <a:solidFill>
                  <a:schemeClr val="tx1"/>
                </a:solidFill>
                <a:effectLst/>
                <a:latin typeface="+mn-lt"/>
                <a:ea typeface="+mn-ea"/>
                <a:cs typeface="+mn-cs"/>
              </a:rPr>
              <a:t>Most service businesses can be classified in the following manner:</a:t>
            </a:r>
          </a:p>
          <a:p>
            <a:pPr marL="685800" lvl="1" indent="-228600">
              <a:buFont typeface="+mj-lt"/>
              <a:buAutoNum type="arabicPeriod"/>
            </a:pPr>
            <a:r>
              <a:rPr lang="en-US" sz="1200" kern="1200" dirty="0">
                <a:solidFill>
                  <a:schemeClr val="tx1"/>
                </a:solidFill>
                <a:effectLst/>
                <a:latin typeface="+mn-lt"/>
                <a:ea typeface="+mn-ea"/>
                <a:cs typeface="+mn-cs"/>
              </a:rPr>
              <a:t>Housing—hotels, motels, apartments</a:t>
            </a:r>
          </a:p>
          <a:p>
            <a:pPr marL="685800" lvl="1" indent="-228600">
              <a:buFont typeface="+mj-lt"/>
              <a:buAutoNum type="arabicPeriod"/>
            </a:pPr>
            <a:r>
              <a:rPr lang="en-US" sz="1200" kern="1200" dirty="0">
                <a:solidFill>
                  <a:schemeClr val="tx1"/>
                </a:solidFill>
                <a:effectLst/>
                <a:latin typeface="+mn-lt"/>
                <a:ea typeface="+mn-ea"/>
                <a:cs typeface="+mn-cs"/>
              </a:rPr>
              <a:t>Household operations—utilities, housecleaning</a:t>
            </a:r>
            <a:r>
              <a:rPr lang="en-US" dirty="0"/>
              <a:t> service</a:t>
            </a:r>
            <a:r>
              <a:rPr lang="en-US" sz="1200" kern="1200" dirty="0">
                <a:solidFill>
                  <a:schemeClr val="tx1"/>
                </a:solidFill>
                <a:effectLst/>
                <a:latin typeface="+mn-lt"/>
                <a:ea typeface="+mn-ea"/>
                <a:cs typeface="+mn-cs"/>
              </a:rPr>
              <a:t>, home repair, landscaping, appliance repair</a:t>
            </a:r>
            <a:endParaRPr lang="en-US" sz="1200" kern="1200" dirty="0">
              <a:solidFill>
                <a:schemeClr val="tx1"/>
              </a:solidFill>
              <a:effectLst/>
              <a:latin typeface="+mn-lt"/>
              <a:cs typeface="Calibri"/>
            </a:endParaRPr>
          </a:p>
          <a:p>
            <a:pPr marL="685800" lvl="1" indent="-228600">
              <a:buFont typeface="+mj-lt"/>
              <a:buAutoNum type="arabicPeriod"/>
            </a:pPr>
            <a:r>
              <a:rPr lang="en-US" sz="1200" kern="1200" dirty="0">
                <a:solidFill>
                  <a:schemeClr val="tx1"/>
                </a:solidFill>
                <a:effectLst/>
                <a:latin typeface="+mn-lt"/>
                <a:ea typeface="+mn-ea"/>
                <a:cs typeface="+mn-cs"/>
              </a:rPr>
              <a:t>Recreation—amusement parks, sporting events, theaters, rental and repair of recreational equipment </a:t>
            </a:r>
          </a:p>
          <a:p>
            <a:pPr marL="685800" lvl="1" indent="-228600">
              <a:buFont typeface="+mj-lt"/>
              <a:buAutoNum type="arabicPeriod"/>
            </a:pPr>
            <a:r>
              <a:rPr lang="en-US" sz="1200" kern="1200" dirty="0">
                <a:solidFill>
                  <a:schemeClr val="tx1"/>
                </a:solidFill>
                <a:effectLst/>
                <a:latin typeface="+mn-lt"/>
                <a:ea typeface="+mn-ea"/>
                <a:cs typeface="+mn-cs"/>
              </a:rPr>
              <a:t>Personal care—beauty salons, dry cleaners, photo studios, fitness centers</a:t>
            </a:r>
          </a:p>
          <a:p>
            <a:pPr marL="685800" lvl="1" indent="-228600">
              <a:buFont typeface="+mj-lt"/>
              <a:buAutoNum type="arabicPeriod"/>
            </a:pPr>
            <a:r>
              <a:rPr lang="en-US" sz="1200" kern="1200" dirty="0">
                <a:solidFill>
                  <a:schemeClr val="tx1"/>
                </a:solidFill>
                <a:effectLst/>
                <a:latin typeface="+mn-lt"/>
                <a:ea typeface="+mn-ea"/>
                <a:cs typeface="+mn-cs"/>
              </a:rPr>
              <a:t>Medical and other health care—doctors, dentists, psychiatrists, optometrists, nurses, hospitals</a:t>
            </a:r>
          </a:p>
          <a:p>
            <a:pPr marL="685800" lvl="1" indent="-228600">
              <a:buFont typeface="+mj-lt"/>
              <a:buAutoNum type="arabicPeriod"/>
            </a:pPr>
            <a:r>
              <a:rPr lang="en-US" sz="1200" kern="1200" dirty="0">
                <a:solidFill>
                  <a:schemeClr val="tx1"/>
                </a:solidFill>
                <a:effectLst/>
                <a:latin typeface="+mn-lt"/>
                <a:ea typeface="+mn-ea"/>
                <a:cs typeface="+mn-cs"/>
              </a:rPr>
              <a:t>Private education—driving classes, tutoring, photography classes, skiing lessons, golf lessons</a:t>
            </a:r>
          </a:p>
          <a:p>
            <a:pPr marL="685800" lvl="1" indent="-228600">
              <a:buFont typeface="+mj-lt"/>
              <a:buAutoNum type="arabicPeriod"/>
            </a:pPr>
            <a:r>
              <a:rPr lang="en-US" sz="1200" kern="1200" dirty="0">
                <a:solidFill>
                  <a:schemeClr val="tx1"/>
                </a:solidFill>
                <a:effectLst/>
                <a:latin typeface="+mn-lt"/>
                <a:ea typeface="+mn-ea"/>
                <a:cs typeface="+mn-cs"/>
              </a:rPr>
              <a:t>Business services—bookkeepers and accountants, consultants, computer programmers, lawyers, advertisers</a:t>
            </a:r>
          </a:p>
          <a:p>
            <a:pPr marL="685800" lvl="1" indent="-228600">
              <a:buFont typeface="+mj-lt"/>
              <a:buAutoNum type="arabicPeriod"/>
            </a:pPr>
            <a:r>
              <a:rPr lang="en-US" sz="1200" kern="1200" dirty="0">
                <a:solidFill>
                  <a:schemeClr val="tx1"/>
                </a:solidFill>
                <a:effectLst/>
                <a:latin typeface="+mn-lt"/>
                <a:ea typeface="+mn-ea"/>
                <a:cs typeface="+mn-cs"/>
              </a:rPr>
              <a:t>Insurance and financial—business and personal insurance, credit card and loan services, tax advisors, investment brokers</a:t>
            </a:r>
          </a:p>
          <a:p>
            <a:pPr marL="685800" lvl="1" indent="-228600">
              <a:buFont typeface="+mj-lt"/>
              <a:buAutoNum type="arabicPeriod"/>
            </a:pPr>
            <a:r>
              <a:rPr lang="en-US" sz="1200" kern="1200" dirty="0">
                <a:solidFill>
                  <a:schemeClr val="tx1"/>
                </a:solidFill>
                <a:effectLst/>
                <a:latin typeface="+mn-lt"/>
                <a:ea typeface="+mn-ea"/>
                <a:cs typeface="+mn-cs"/>
              </a:rPr>
              <a:t>Transportation—car rental and repair, freight and passenger service</a:t>
            </a:r>
          </a:p>
          <a:p>
            <a:pPr marL="685800" lvl="1" indent="-228600">
              <a:buFont typeface="+mj-lt"/>
              <a:buAutoNum type="arabicPeriod"/>
            </a:pPr>
            <a:r>
              <a:rPr lang="en-US" sz="1200" kern="1200" dirty="0">
                <a:solidFill>
                  <a:schemeClr val="tx1"/>
                </a:solidFill>
                <a:effectLst/>
                <a:latin typeface="+mn-lt"/>
                <a:ea typeface="+mn-ea"/>
                <a:cs typeface="+mn-cs"/>
              </a:rPr>
              <a:t>Communications—telephone, broadcast, Internet, cellular service</a:t>
            </a:r>
          </a:p>
          <a:p>
            <a:pPr marL="228600" indent="-228600">
              <a:buAutoNum type="arabicPeriod" startAt="10"/>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a:t>
            </a:r>
            <a:r>
              <a:rPr lang="en-US" sz="1200" i="1" kern="1200" dirty="0">
                <a:solidFill>
                  <a:schemeClr val="tx1"/>
                </a:solidFill>
                <a:effectLst/>
                <a:latin typeface="+mn-lt"/>
                <a:ea typeface="+mn-ea"/>
                <a:cs typeface="+mn-cs"/>
              </a:rPr>
              <a:t>: Ask students to give examples of local service businesses. </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However, business categories aren’t always black and white.</a:t>
            </a:r>
          </a:p>
          <a:p>
            <a:pPr marL="228600" indent="-228600">
              <a:buFont typeface="+mj-lt"/>
              <a:buAutoNum type="alphaUcPeriod" startAt="3"/>
            </a:pPr>
            <a:r>
              <a:rPr lang="en-US" sz="1200" kern="1200" dirty="0">
                <a:solidFill>
                  <a:schemeClr val="tx1"/>
                </a:solidFill>
                <a:effectLst/>
                <a:latin typeface="+mn-lt"/>
                <a:ea typeface="+mn-ea"/>
                <a:cs typeface="+mn-cs"/>
              </a:rPr>
              <a:t>Think about beauty salons.</a:t>
            </a:r>
          </a:p>
          <a:p>
            <a:pPr marL="685800" lvl="1" indent="-228600">
              <a:buFont typeface="+mj-lt"/>
              <a:buAutoNum type="arabicPeriod"/>
            </a:pPr>
            <a:r>
              <a:rPr lang="en-US" sz="1200" kern="1200" dirty="0">
                <a:solidFill>
                  <a:schemeClr val="tx1"/>
                </a:solidFill>
                <a:effectLst/>
                <a:latin typeface="+mn-lt"/>
                <a:ea typeface="+mn-ea"/>
                <a:cs typeface="+mn-cs"/>
              </a:rPr>
              <a:t>They perform services such as cutting, coloring, and styling hair. </a:t>
            </a:r>
          </a:p>
          <a:p>
            <a:pPr marL="685800" lvl="1" indent="-228600">
              <a:buFont typeface="+mj-lt"/>
              <a:buAutoNum type="arabicPeriod"/>
            </a:pPr>
            <a:r>
              <a:rPr lang="en-US" sz="1200" kern="1200" dirty="0">
                <a:solidFill>
                  <a:schemeClr val="tx1"/>
                </a:solidFill>
                <a:effectLst/>
                <a:latin typeface="+mn-lt"/>
                <a:ea typeface="+mn-ea"/>
                <a:cs typeface="+mn-cs"/>
              </a:rPr>
              <a:t>They often sell shampoo, conditioner, and other high-quality haircare products.</a:t>
            </a:r>
          </a:p>
          <a:p>
            <a:pPr marL="228600" indent="-228600">
              <a:buFont typeface="+mj-lt"/>
              <a:buAutoNum type="alphaUcPeriod" startAt="5"/>
            </a:pPr>
            <a:r>
              <a:rPr lang="en-US" sz="1200" kern="1200" dirty="0">
                <a:solidFill>
                  <a:schemeClr val="tx1"/>
                </a:solidFill>
                <a:effectLst/>
                <a:latin typeface="+mn-lt"/>
                <a:ea typeface="+mn-ea"/>
                <a:cs typeface="+mn-cs"/>
              </a:rPr>
              <a:t>Although beauty salons are primarily part of the service industry, in this way they might also be considered part of the trade industry, since they are providing goods to ultimate consumers.</a:t>
            </a:r>
          </a:p>
          <a:p>
            <a:pPr marL="228600" indent="-228600">
              <a:buAutoNum type="alphaUcPeriod" startAt="5"/>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to give other examples of service businesses that also sell goods. </a:t>
            </a:r>
          </a:p>
          <a:p>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5</a:t>
            </a:fld>
            <a:endParaRPr lang="en-US"/>
          </a:p>
        </p:txBody>
      </p:sp>
    </p:spTree>
    <p:extLst>
      <p:ext uri="{BB962C8B-B14F-4D97-AF65-F5344CB8AC3E}">
        <p14:creationId xmlns:p14="http://schemas.microsoft.com/office/powerpoint/2010/main" val="177729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Most businesses recognize that they have a social responsibility, or a duty to contribute to the well-being of society.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Since businesses play a leading role in our society, and we interact with them on a daily basis, it just makes sense that they have the potential to make a big impact on the world around them—either positive or negative. </a:t>
            </a:r>
          </a:p>
          <a:p>
            <a:pPr marL="228600" indent="-228600">
              <a:buFont typeface="+mj-lt"/>
              <a:buAutoNum type="alphaUcPeriod"/>
            </a:pPr>
            <a:r>
              <a:rPr lang="en-US" sz="1200" kern="1200" dirty="0">
                <a:solidFill>
                  <a:schemeClr val="tx1"/>
                </a:solidFill>
                <a:effectLst/>
                <a:latin typeface="+mn-lt"/>
                <a:ea typeface="+mn-ea"/>
                <a:cs typeface="+mn-cs"/>
              </a:rPr>
              <a:t>Businesses demonstrate social responsibility in two ways:</a:t>
            </a:r>
          </a:p>
          <a:p>
            <a:pPr marL="685800" lvl="1" indent="-228600">
              <a:buFont typeface="+mj-lt"/>
              <a:buAutoNum type="arabicPeriod"/>
            </a:pPr>
            <a:r>
              <a:rPr lang="en-US" sz="1200" kern="1200" dirty="0">
                <a:solidFill>
                  <a:schemeClr val="tx1"/>
                </a:solidFill>
                <a:effectLst/>
                <a:latin typeface="+mn-lt"/>
                <a:ea typeface="+mn-ea"/>
                <a:cs typeface="+mn-cs"/>
              </a:rPr>
              <a:t>By maximizing their profits</a:t>
            </a:r>
          </a:p>
          <a:p>
            <a:pPr marL="1143000" lvl="2" indent="-228600">
              <a:buFont typeface="+mj-lt"/>
              <a:buAutoNum type="alphaLcPeriod"/>
            </a:pPr>
            <a:r>
              <a:rPr lang="en-US" sz="1200" kern="1200" dirty="0">
                <a:solidFill>
                  <a:schemeClr val="tx1"/>
                </a:solidFill>
                <a:effectLst/>
                <a:latin typeface="+mn-lt"/>
                <a:ea typeface="+mn-ea"/>
                <a:cs typeface="+mn-cs"/>
              </a:rPr>
              <a:t>Some people feel that the best way for companies to contribute to society’s well-being is by trying to maximize their profits. </a:t>
            </a:r>
          </a:p>
          <a:p>
            <a:pPr marL="1143000" lvl="2" indent="-228600">
              <a:buFont typeface="+mj-lt"/>
              <a:buAutoNum type="alphaLcPeriod"/>
            </a:pPr>
            <a:r>
              <a:rPr lang="en-US" sz="1200" kern="1200" dirty="0">
                <a:solidFill>
                  <a:schemeClr val="tx1"/>
                </a:solidFill>
                <a:effectLst/>
                <a:latin typeface="+mn-lt"/>
                <a:ea typeface="+mn-ea"/>
                <a:cs typeface="+mn-cs"/>
              </a:rPr>
              <a:t>To do this, businesses must offer quality products at competitive prices, meet the needs of consumers, and minimize their costs and expenses. </a:t>
            </a:r>
          </a:p>
          <a:p>
            <a:pPr marL="1143000" lvl="2" indent="-228600">
              <a:buFont typeface="+mj-lt"/>
              <a:buAutoNum type="alphaLcPeriod"/>
            </a:pPr>
            <a:r>
              <a:rPr lang="en-US" sz="1200" kern="1200" dirty="0">
                <a:solidFill>
                  <a:schemeClr val="tx1"/>
                </a:solidFill>
                <a:effectLst/>
                <a:latin typeface="+mn-lt"/>
                <a:ea typeface="+mn-ea"/>
                <a:cs typeface="+mn-cs"/>
              </a:rPr>
              <a:t>This might be considered “minding the store”—focusing on ways to improve the business operation so that customers get the best products at the best prices.</a:t>
            </a:r>
          </a:p>
          <a:p>
            <a:pPr marL="685800" lvl="1" indent="-228600">
              <a:buFont typeface="+mj-lt"/>
              <a:buAutoNum type="arabicPeriod" startAt="2"/>
            </a:pPr>
            <a:r>
              <a:rPr lang="en-US" sz="1200" kern="1200" dirty="0">
                <a:solidFill>
                  <a:schemeClr val="tx1"/>
                </a:solidFill>
                <a:effectLst/>
                <a:latin typeface="+mn-lt"/>
                <a:ea typeface="+mn-ea"/>
                <a:cs typeface="+mn-cs"/>
              </a:rPr>
              <a:t>By contributing to public interests</a:t>
            </a:r>
          </a:p>
          <a:p>
            <a:pPr marL="1143000" lvl="2" indent="-228600">
              <a:buFont typeface="+mj-lt"/>
              <a:buAutoNum type="alphaLcPeriod"/>
            </a:pPr>
            <a:r>
              <a:rPr lang="en-US" sz="1200" kern="1200" dirty="0">
                <a:solidFill>
                  <a:schemeClr val="tx1"/>
                </a:solidFill>
                <a:effectLst/>
                <a:latin typeface="+mn-lt"/>
                <a:ea typeface="+mn-ea"/>
                <a:cs typeface="+mn-cs"/>
              </a:rPr>
              <a:t>These wide-ranging contributions help create goodwill and foster a positive image of the company.</a:t>
            </a:r>
          </a:p>
          <a:p>
            <a:pPr marL="1143000" lvl="2" indent="-228600">
              <a:buFont typeface="+mj-lt"/>
              <a:buAutoNum type="alphaLcPeriod"/>
            </a:pPr>
            <a:r>
              <a:rPr lang="en-US" sz="1200" kern="1200" dirty="0">
                <a:solidFill>
                  <a:schemeClr val="tx1"/>
                </a:solidFill>
                <a:effectLst/>
                <a:latin typeface="+mn-lt"/>
                <a:ea typeface="+mn-ea"/>
                <a:cs typeface="+mn-cs"/>
              </a:rPr>
              <a:t>The contributions could include support of environmental efforts; participation in or sponsorship of workshops, advisory councils, etc.; and financial support of art, education, or research. </a:t>
            </a:r>
          </a:p>
          <a:p>
            <a:pPr marL="1143000" lvl="2" indent="-228600">
              <a:buFont typeface="+mj-lt"/>
              <a:buAutoNum type="alphaLcPeriod"/>
            </a:pPr>
            <a:r>
              <a:rPr lang="en-US" sz="1200" kern="1200" dirty="0">
                <a:solidFill>
                  <a:schemeClr val="tx1"/>
                </a:solidFill>
                <a:effectLst/>
                <a:latin typeface="+mn-lt"/>
                <a:ea typeface="+mn-ea"/>
                <a:cs typeface="+mn-cs"/>
              </a:rPr>
              <a:t>Here are some specific examples of businesses’ contributions to public interests:</a:t>
            </a:r>
          </a:p>
          <a:p>
            <a:pPr marL="1600200" lvl="3" indent="-228600">
              <a:buFont typeface="+mj-lt"/>
              <a:buAutoNum type="arabicParenR"/>
            </a:pPr>
            <a:r>
              <a:rPr lang="en-US" sz="1200" kern="1200" dirty="0">
                <a:solidFill>
                  <a:schemeClr val="tx1"/>
                </a:solidFill>
                <a:effectLst/>
                <a:latin typeface="+mn-lt"/>
                <a:ea typeface="+mn-ea"/>
                <a:cs typeface="+mn-cs"/>
              </a:rPr>
              <a:t>McDonald’s sponsors Ronald McDonald Houses throughout the world to provide a </a:t>
            </a:r>
            <a:r>
              <a:rPr lang="en-US" dirty="0"/>
              <a:t>home away from home</a:t>
            </a:r>
            <a:r>
              <a:rPr lang="en-US" sz="1200" kern="1200" dirty="0">
                <a:solidFill>
                  <a:schemeClr val="tx1"/>
                </a:solidFill>
                <a:effectLst/>
                <a:latin typeface="+mn-lt"/>
                <a:ea typeface="+mn-ea"/>
                <a:cs typeface="+mn-cs"/>
              </a:rPr>
              <a:t> for families with critically ill children receiving treatment at a nearby hospital. The program allows almost 9 million families to stay together each year.</a:t>
            </a:r>
            <a:endParaRPr lang="en-US" sz="1200" kern="1200" dirty="0">
              <a:solidFill>
                <a:schemeClr val="tx1"/>
              </a:solidFill>
              <a:effectLst/>
              <a:latin typeface="+mn-lt"/>
              <a:cs typeface="Calibri"/>
            </a:endParaRPr>
          </a:p>
          <a:p>
            <a:pPr marL="1600200" lvl="3" indent="-228600">
              <a:buFont typeface="+mj-lt"/>
              <a:buAutoNum type="arabicParenR"/>
            </a:pPr>
            <a:r>
              <a:rPr lang="en-US" sz="1200" kern="1200" dirty="0">
                <a:solidFill>
                  <a:schemeClr val="tx1"/>
                </a:solidFill>
                <a:effectLst/>
                <a:latin typeface="+mn-lt"/>
                <a:ea typeface="+mn-ea"/>
                <a:cs typeface="+mn-cs"/>
              </a:rPr>
              <a:t>Oil companies are often seen as harmful, so many companies attempt to counteract that image by focusing on environmental efforts.</a:t>
            </a:r>
          </a:p>
          <a:p>
            <a:pPr marL="228600" indent="-228600">
              <a:buAutoNum type="arabicParenR" startAt="2"/>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Read about Shell Oil’s sustainability efforts on their website: </a:t>
            </a:r>
            <a:r>
              <a:rPr lang="en-US" sz="1200" i="1" u="sng" kern="1200" dirty="0">
                <a:solidFill>
                  <a:schemeClr val="tx1"/>
                </a:solidFill>
                <a:effectLst/>
                <a:latin typeface="+mn-lt"/>
                <a:ea typeface="+mn-ea"/>
                <a:cs typeface="+mn-cs"/>
                <a:hlinkClick r:id="rId3"/>
              </a:rPr>
              <a:t>http://www.shell.com/global/environment-society.html</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600200" lvl="3" indent="-228600">
              <a:buFont typeface="+mj-lt"/>
              <a:buAutoNum type="arabicParenR" startAt="3"/>
            </a:pPr>
            <a:r>
              <a:rPr lang="en-US" sz="1200" kern="1200" dirty="0">
                <a:solidFill>
                  <a:schemeClr val="tx1"/>
                </a:solidFill>
                <a:effectLst/>
                <a:latin typeface="+mn-lt"/>
                <a:ea typeface="+mn-ea"/>
                <a:cs typeface="+mn-cs"/>
              </a:rPr>
              <a:t>Coca-Cola participates in disaster relief efforts all over the globe, helping provide infrastructure reconstruction, water and sanitation reconstruction, and revitalization of the economy.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Check out some of Coca-Cola’s efforts on the company’s website: </a:t>
            </a:r>
            <a:r>
              <a:rPr lang="en-US" sz="1200" i="1" u="sng" kern="1200" dirty="0">
                <a:solidFill>
                  <a:schemeClr val="tx1"/>
                </a:solidFill>
                <a:effectLst/>
                <a:latin typeface="+mn-lt"/>
                <a:ea typeface="+mn-ea"/>
                <a:cs typeface="+mn-cs"/>
                <a:hlinkClick r:id="rId4"/>
              </a:rPr>
              <a:t>http://www.coca-colacompany.com/topics/sustainability</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600200" lvl="3" indent="-228600">
              <a:buFont typeface="+mj-lt"/>
              <a:buAutoNum type="arabicParenR" startAt="4"/>
            </a:pPr>
            <a:r>
              <a:rPr lang="en-US" sz="1200" kern="1200" dirty="0">
                <a:solidFill>
                  <a:schemeClr val="tx1"/>
                </a:solidFill>
                <a:effectLst/>
                <a:latin typeface="+mn-lt"/>
                <a:ea typeface="+mn-ea"/>
                <a:cs typeface="+mn-cs"/>
              </a:rPr>
              <a:t>A number of companies, including Nike, AT&amp;T, and Starbucks, sponsor Mentor, a Boston nonprofit that works to connect at-risk youth with mentors. Mentors support these youth via recreational activities, reading, life advice, and other activities.</a:t>
            </a:r>
          </a:p>
          <a:p>
            <a:pPr marL="1600200" lvl="3" indent="-228600">
              <a:buFont typeface="+mj-lt"/>
              <a:buAutoNum type="arabicParenR" startAt="4"/>
            </a:pPr>
            <a:r>
              <a:rPr lang="en-US" sz="1200" kern="1200" dirty="0">
                <a:solidFill>
                  <a:schemeClr val="tx1"/>
                </a:solidFill>
                <a:effectLst/>
                <a:latin typeface="+mn-lt"/>
                <a:ea typeface="+mn-ea"/>
                <a:cs typeface="+mn-cs"/>
              </a:rPr>
              <a:t>The Hershey Company has a variety of social initiatives that it supports each year. On its website, you can find information about the company’s sustainability practices; an anti-bullying campaign called the Hershey Heartwarming Project; and Cocoa for Good, an initiative to support communities that grow cocoa around the world.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You can read about more of the company’s social responsibility efforts on its website: </a:t>
            </a:r>
            <a:r>
              <a:rPr lang="en-US" sz="1200" i="1" u="sng" kern="1200" dirty="0">
                <a:solidFill>
                  <a:schemeClr val="tx1"/>
                </a:solidFill>
                <a:effectLst/>
                <a:latin typeface="+mn-lt"/>
                <a:ea typeface="+mn-ea"/>
                <a:cs typeface="+mn-cs"/>
                <a:hlinkClick r:id="rId5"/>
              </a:rPr>
              <a:t>http://www.thehersheycompany.com/social-responsibility/shared-goodness/goodbusiness</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#11: </a:t>
            </a:r>
            <a:r>
              <a:rPr lang="en-US" sz="1200" i="1" kern="1200" dirty="0">
                <a:solidFill>
                  <a:schemeClr val="tx1"/>
                </a:solidFill>
                <a:effectLst/>
                <a:latin typeface="+mn-lt"/>
                <a:ea typeface="+mn-ea"/>
                <a:cs typeface="+mn-cs"/>
              </a:rPr>
              <a:t>Ask students to give more examples of social responsibility—local, national, and global.</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In this article, “Does It Pay for Companies To Do Good?” by Greg </a:t>
            </a:r>
            <a:r>
              <a:rPr lang="en-US" sz="1200" i="1" kern="1200" dirty="0" err="1">
                <a:solidFill>
                  <a:schemeClr val="tx1"/>
                </a:solidFill>
                <a:effectLst/>
                <a:latin typeface="+mn-lt"/>
                <a:ea typeface="+mn-ea"/>
                <a:cs typeface="+mn-cs"/>
              </a:rPr>
              <a:t>Rosalsky</a:t>
            </a:r>
            <a:r>
              <a:rPr lang="en-US" sz="1200" i="1" kern="1200" dirty="0">
                <a:solidFill>
                  <a:schemeClr val="tx1"/>
                </a:solidFill>
                <a:effectLst/>
                <a:latin typeface="+mn-lt"/>
                <a:ea typeface="+mn-ea"/>
                <a:cs typeface="+mn-cs"/>
              </a:rPr>
              <a:t>, a study found that job applications for companies increased if the businesses advertised that they supported social causes, even if the jobs were paying less than normal. The story can be read here: </a:t>
            </a:r>
            <a:r>
              <a:rPr lang="en-US" sz="1200" i="1" u="sng" kern="1200" dirty="0">
                <a:solidFill>
                  <a:schemeClr val="tx1"/>
                </a:solidFill>
                <a:effectLst/>
                <a:latin typeface="+mn-lt"/>
                <a:ea typeface="+mn-ea"/>
                <a:cs typeface="+mn-cs"/>
                <a:hlinkClick r:id="rId6"/>
              </a:rPr>
              <a:t>https://www.npr.org/sections/money/2019/09/17/761312221/does-it-pay-for-companies-to-do-good</a:t>
            </a:r>
            <a:r>
              <a:rPr lang="en-US" sz="1200" i="1" kern="1200" dirty="0">
                <a:solidFill>
                  <a:schemeClr val="tx1"/>
                </a:solidFill>
                <a:effectLst/>
                <a:latin typeface="+mn-lt"/>
                <a:ea typeface="+mn-ea"/>
                <a:cs typeface="+mn-cs"/>
              </a:rPr>
              <a:t>. Many people agree that the best way a company can make an impact on the world is by maximizing profits. What do you think? Can companies do good while putting people first, or should money always be a company’s number one priority?</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To some extent, all businesses should be socially responsible because they have an impact on our society.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All businesses should try to maximize their profits. </a:t>
            </a:r>
          </a:p>
          <a:p>
            <a:pPr marL="228600" indent="-228600">
              <a:buFont typeface="+mj-lt"/>
              <a:buAutoNum type="alphaUcPeriod"/>
            </a:pPr>
            <a:r>
              <a:rPr lang="en-US" sz="1200" kern="1200" dirty="0">
                <a:solidFill>
                  <a:schemeClr val="tx1"/>
                </a:solidFill>
                <a:effectLst/>
                <a:latin typeface="+mn-lt"/>
                <a:ea typeface="+mn-ea"/>
                <a:cs typeface="+mn-cs"/>
              </a:rPr>
              <a:t>However, the very nature of some businesses encourages the business owners to assume added responsibility for our society’s well-being. </a:t>
            </a:r>
          </a:p>
          <a:p>
            <a:pPr marL="685800" lvl="1" indent="-228600">
              <a:buFont typeface="+mj-lt"/>
              <a:buAutoNum type="arabicPeriod"/>
            </a:pPr>
            <a:r>
              <a:rPr lang="en-US" sz="1200" kern="1200" dirty="0">
                <a:solidFill>
                  <a:schemeClr val="tx1"/>
                </a:solidFill>
                <a:effectLst/>
                <a:latin typeface="+mn-lt"/>
                <a:ea typeface="+mn-ea"/>
                <a:cs typeface="+mn-cs"/>
              </a:rPr>
              <a:t>For example, producers are ultimately responsible for product safety and for the pollution they create. </a:t>
            </a:r>
          </a:p>
          <a:p>
            <a:pPr marL="685800" lvl="1" indent="-228600">
              <a:buFont typeface="+mj-lt"/>
              <a:buAutoNum type="arabicPeriod"/>
            </a:pPr>
            <a:r>
              <a:rPr lang="en-US" sz="1200" kern="1200" dirty="0">
                <a:solidFill>
                  <a:schemeClr val="tx1"/>
                </a:solidFill>
                <a:effectLst/>
                <a:latin typeface="+mn-lt"/>
                <a:ea typeface="+mn-ea"/>
                <a:cs typeface="+mn-cs"/>
              </a:rPr>
              <a:t>Also, national and global corporations have a greater impact than smaller, local businesses do; therefore, some believe their social responsibility is greater as well. </a:t>
            </a:r>
          </a:p>
          <a:p>
            <a:pPr marL="228600" indent="-228600">
              <a:buAutoNum type="arabicPeriod" startAt="2"/>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#12: </a:t>
            </a:r>
            <a:r>
              <a:rPr lang="en-US" sz="1200" i="1" kern="1200" dirty="0">
                <a:solidFill>
                  <a:schemeClr val="tx1"/>
                </a:solidFill>
                <a:effectLst/>
                <a:latin typeface="+mn-lt"/>
                <a:ea typeface="+mn-ea"/>
                <a:cs typeface="+mn-cs"/>
              </a:rPr>
              <a:t>Ask students what businesses they feel have added social responsibility and why. </a:t>
            </a:r>
          </a:p>
          <a:p>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6</a:t>
            </a:fld>
            <a:endParaRPr lang="en-US"/>
          </a:p>
        </p:txBody>
      </p:sp>
    </p:spTree>
    <p:extLst>
      <p:ext uri="{BB962C8B-B14F-4D97-AF65-F5344CB8AC3E}">
        <p14:creationId xmlns:p14="http://schemas.microsoft.com/office/powerpoint/2010/main" val="288895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 addition to being socially responsible to the users of their products, businesses are responsible to their communities, to their employees, and to their companies.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Product users</a:t>
            </a:r>
          </a:p>
          <a:p>
            <a:pPr marL="685800" lvl="1" indent="-228600">
              <a:buFont typeface="+mj-lt"/>
              <a:buAutoNum type="arabicPeriod"/>
            </a:pPr>
            <a:r>
              <a:rPr lang="en-US" sz="1200" kern="1200" dirty="0">
                <a:solidFill>
                  <a:schemeClr val="tx1"/>
                </a:solidFill>
                <a:effectLst/>
                <a:latin typeface="+mn-lt"/>
                <a:ea typeface="+mn-ea"/>
                <a:cs typeface="+mn-cs"/>
              </a:rPr>
              <a:t>Every business has the responsibility of producing and/or offering safe, quality products. </a:t>
            </a:r>
          </a:p>
          <a:p>
            <a:pPr marL="685800" lvl="1" indent="-228600">
              <a:buFont typeface="+mj-lt"/>
              <a:buAutoNum type="arabicPeriod"/>
            </a:pPr>
            <a:r>
              <a:rPr lang="en-US" sz="1200" kern="1200" dirty="0">
                <a:solidFill>
                  <a:schemeClr val="tx1"/>
                </a:solidFill>
                <a:effectLst/>
                <a:latin typeface="+mn-lt"/>
                <a:ea typeface="+mn-ea"/>
                <a:cs typeface="+mn-cs"/>
              </a:rPr>
              <a:t>Businesses are able to provide these products by conducting research to determine consumer desires, developing the desired products, and testing their quality and safety.</a:t>
            </a:r>
          </a:p>
          <a:p>
            <a:pPr marL="685800" lvl="1" indent="-228600">
              <a:buFont typeface="+mj-lt"/>
              <a:buAutoNum type="arabicPeriod"/>
            </a:pPr>
            <a:r>
              <a:rPr lang="en-US" sz="1200" kern="1200" dirty="0">
                <a:solidFill>
                  <a:schemeClr val="tx1"/>
                </a:solidFill>
                <a:effectLst/>
                <a:latin typeface="+mn-lt"/>
                <a:ea typeface="+mn-ea"/>
                <a:cs typeface="+mn-cs"/>
              </a:rPr>
              <a:t>If businesses fail to be sensitive to the well-being of their product users, not only will the businesses’ products not sell, but the businesses will probably fail. </a:t>
            </a:r>
          </a:p>
          <a:p>
            <a:pPr marL="685800" lvl="1" indent="-228600">
              <a:buFont typeface="+mj-lt"/>
              <a:buAutoNum type="arabicPeriod"/>
            </a:pPr>
            <a:r>
              <a:rPr lang="en-US" sz="1200" kern="1200" dirty="0">
                <a:solidFill>
                  <a:schemeClr val="tx1"/>
                </a:solidFill>
                <a:effectLst/>
                <a:latin typeface="+mn-lt"/>
                <a:ea typeface="+mn-ea"/>
                <a:cs typeface="+mn-cs"/>
              </a:rPr>
              <a:t>Imagine what would happen to toy manufacturers if they were not concerned about making their toys safe for children. </a:t>
            </a:r>
          </a:p>
          <a:p>
            <a:pPr marL="685800" lvl="1" indent="-228600">
              <a:buFont typeface="+mj-lt"/>
              <a:buAutoNum type="arabicPeriod"/>
            </a:pPr>
            <a:r>
              <a:rPr lang="en-US" sz="1200" kern="1200" dirty="0">
                <a:solidFill>
                  <a:schemeClr val="tx1"/>
                </a:solidFill>
                <a:effectLst/>
                <a:latin typeface="+mn-lt"/>
                <a:ea typeface="+mn-ea"/>
                <a:cs typeface="+mn-cs"/>
              </a:rPr>
              <a:t>When producers recognize that there is a safety problem with their products, they often issue product recalls to fix the problem or to replace the product.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#13: </a:t>
            </a:r>
            <a:r>
              <a:rPr lang="en-US" sz="1200" i="1" kern="1200" dirty="0">
                <a:solidFill>
                  <a:schemeClr val="tx1"/>
                </a:solidFill>
                <a:effectLst/>
                <a:latin typeface="+mn-lt"/>
                <a:ea typeface="+mn-ea"/>
                <a:cs typeface="+mn-cs"/>
              </a:rPr>
              <a:t>Ask students to discuss recent product recalls.</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The community</a:t>
            </a:r>
          </a:p>
          <a:p>
            <a:pPr marL="685800" lvl="1" indent="-228600">
              <a:buFont typeface="+mj-lt"/>
              <a:buAutoNum type="arabicPeriod"/>
            </a:pPr>
            <a:r>
              <a:rPr lang="en-US" sz="1200" kern="1200" dirty="0">
                <a:solidFill>
                  <a:schemeClr val="tx1"/>
                </a:solidFill>
                <a:effectLst/>
                <a:latin typeface="+mn-lt"/>
                <a:ea typeface="+mn-ea"/>
                <a:cs typeface="+mn-cs"/>
              </a:rPr>
              <a:t>If you stop to think about it, many of the decisions that business owners make affect not only the business but the community in which the business exists. </a:t>
            </a:r>
          </a:p>
          <a:p>
            <a:pPr marL="685800" lvl="1" indent="-228600">
              <a:buFont typeface="+mj-lt"/>
              <a:buAutoNum type="arabicPeriod"/>
            </a:pPr>
            <a:r>
              <a:rPr lang="en-US" sz="1200" kern="1200" dirty="0">
                <a:solidFill>
                  <a:schemeClr val="tx1"/>
                </a:solidFill>
                <a:effectLst/>
                <a:latin typeface="+mn-lt"/>
                <a:ea typeface="+mn-ea"/>
                <a:cs typeface="+mn-cs"/>
              </a:rPr>
              <a:t>Examples:</a:t>
            </a:r>
          </a:p>
          <a:p>
            <a:pPr marL="1143000" lvl="2" indent="-228600">
              <a:buFont typeface="+mj-lt"/>
              <a:buAutoNum type="alphaLcPeriod"/>
            </a:pPr>
            <a:r>
              <a:rPr lang="en-US" sz="1200" kern="1200" dirty="0">
                <a:solidFill>
                  <a:schemeClr val="tx1"/>
                </a:solidFill>
                <a:effectLst/>
                <a:latin typeface="+mn-lt"/>
                <a:ea typeface="+mn-ea"/>
                <a:cs typeface="+mn-cs"/>
              </a:rPr>
              <a:t>How could a business’s decisions about production, employment, taxes, or pollution control affect your community? </a:t>
            </a:r>
          </a:p>
          <a:p>
            <a:pPr marL="1143000" lvl="2" indent="-228600">
              <a:buFont typeface="+mj-lt"/>
              <a:buAutoNum type="alphaLcPeriod"/>
            </a:pPr>
            <a:r>
              <a:rPr lang="en-US" sz="1200" kern="1200" dirty="0">
                <a:solidFill>
                  <a:schemeClr val="tx1"/>
                </a:solidFill>
                <a:effectLst/>
                <a:latin typeface="+mn-lt"/>
                <a:ea typeface="+mn-ea"/>
                <a:cs typeface="+mn-cs"/>
              </a:rPr>
              <a:t>What about a business’s contributions to educational, cultural, and training programs?</a:t>
            </a:r>
          </a:p>
          <a:p>
            <a:pPr marL="228600" lvl="0" indent="-228600">
              <a:buFont typeface="+mj-lt"/>
              <a:buAutoNum type="alphaUcPeriod" startAt="3"/>
            </a:pPr>
            <a:r>
              <a:rPr lang="en-US" sz="1200" kern="1200" dirty="0">
                <a:solidFill>
                  <a:schemeClr val="tx1"/>
                </a:solidFill>
                <a:effectLst/>
                <a:latin typeface="+mn-lt"/>
                <a:ea typeface="+mn-ea"/>
                <a:cs typeface="+mn-cs"/>
              </a:rPr>
              <a:t>Employees</a:t>
            </a:r>
          </a:p>
          <a:p>
            <a:pPr marL="685800" lvl="1" indent="-228600">
              <a:buFont typeface="+mj-lt"/>
              <a:buAutoNum type="arabicPeriod"/>
            </a:pPr>
            <a:r>
              <a:rPr lang="en-US" sz="1200" kern="1200" dirty="0">
                <a:solidFill>
                  <a:schemeClr val="tx1"/>
                </a:solidFill>
                <a:effectLst/>
                <a:latin typeface="+mn-lt"/>
                <a:ea typeface="+mn-ea"/>
                <a:cs typeface="+mn-cs"/>
              </a:rPr>
              <a:t>To continue to exist, businesses must be socially responsible to their employees. </a:t>
            </a:r>
          </a:p>
          <a:p>
            <a:pPr marL="685800" lvl="1" indent="-228600">
              <a:buFont typeface="+mj-lt"/>
              <a:buAutoNum type="arabicPeriod"/>
            </a:pPr>
            <a:r>
              <a:rPr lang="en-US" sz="1200" kern="1200" dirty="0">
                <a:solidFill>
                  <a:schemeClr val="tx1"/>
                </a:solidFill>
                <a:effectLst/>
                <a:latin typeface="+mn-lt"/>
                <a:ea typeface="+mn-ea"/>
                <a:cs typeface="+mn-cs"/>
              </a:rPr>
              <a:t>They must provide safe, secure working environments. </a:t>
            </a:r>
          </a:p>
          <a:p>
            <a:pPr marL="685800" lvl="1" indent="-228600">
              <a:buFont typeface="+mj-lt"/>
              <a:buAutoNum type="arabicPeriod"/>
            </a:pPr>
            <a:r>
              <a:rPr lang="en-US" sz="1200" kern="1200" dirty="0">
                <a:solidFill>
                  <a:schemeClr val="tx1"/>
                </a:solidFill>
                <a:effectLst/>
                <a:latin typeface="+mn-lt"/>
                <a:ea typeface="+mn-ea"/>
                <a:cs typeface="+mn-cs"/>
              </a:rPr>
              <a:t>They must make employees aware of possible working hazards and take precautions to reduce those conditions. </a:t>
            </a:r>
          </a:p>
          <a:p>
            <a:pPr marL="685800" lvl="1" indent="-228600">
              <a:buFont typeface="+mj-lt"/>
              <a:buAutoNum type="arabicPeriod"/>
            </a:pPr>
            <a:r>
              <a:rPr lang="en-US" sz="1200" kern="1200" dirty="0">
                <a:solidFill>
                  <a:schemeClr val="tx1"/>
                </a:solidFill>
                <a:effectLst/>
                <a:latin typeface="+mn-lt"/>
                <a:ea typeface="+mn-ea"/>
                <a:cs typeface="+mn-cs"/>
              </a:rPr>
              <a:t>For example, steel-toed boots should be required for construction jobs, and machinery should be equipped with emergency switches to be used in case of accidents. </a:t>
            </a:r>
          </a:p>
          <a:p>
            <a:pPr marL="685800" lvl="1" indent="-228600">
              <a:buFont typeface="+mj-lt"/>
              <a:buAutoNum type="arabicPeriod"/>
            </a:pPr>
            <a:r>
              <a:rPr lang="en-US" sz="1200" kern="1200" dirty="0">
                <a:solidFill>
                  <a:schemeClr val="tx1"/>
                </a:solidFill>
                <a:effectLst/>
                <a:latin typeface="+mn-lt"/>
                <a:ea typeface="+mn-ea"/>
                <a:cs typeface="+mn-cs"/>
              </a:rPr>
              <a:t>Businesses need to consider the quality of the working environment as well. </a:t>
            </a:r>
          </a:p>
          <a:p>
            <a:pPr marL="1143000" lvl="2" indent="-228600">
              <a:buFont typeface="+mj-lt"/>
              <a:buAutoNum type="alphaLcPeriod"/>
            </a:pPr>
            <a:r>
              <a:rPr lang="en-US" sz="1200" kern="1200" dirty="0">
                <a:solidFill>
                  <a:schemeClr val="tx1"/>
                </a:solidFill>
                <a:effectLst/>
                <a:latin typeface="+mn-lt"/>
                <a:ea typeface="+mn-ea"/>
                <a:cs typeface="+mn-cs"/>
              </a:rPr>
              <a:t>Is work interesting and challenging to employees? </a:t>
            </a:r>
          </a:p>
          <a:p>
            <a:pPr marL="1143000" lvl="2" indent="-228600">
              <a:buFont typeface="+mj-lt"/>
              <a:buAutoNum type="alphaLcPeriod"/>
            </a:pPr>
            <a:r>
              <a:rPr lang="en-US" sz="1200" kern="1200" dirty="0">
                <a:solidFill>
                  <a:schemeClr val="tx1"/>
                </a:solidFill>
                <a:effectLst/>
                <a:latin typeface="+mn-lt"/>
                <a:ea typeface="+mn-ea"/>
                <a:cs typeface="+mn-cs"/>
              </a:rPr>
              <a:t>Do employees receive satisfaction from their work? </a:t>
            </a:r>
          </a:p>
          <a:p>
            <a:pPr marL="1143000" lvl="2" indent="-228600">
              <a:buFont typeface="+mj-lt"/>
              <a:buAutoNum type="alphaLcPeriod"/>
            </a:pPr>
            <a:r>
              <a:rPr lang="en-US" sz="1200" kern="1200" dirty="0">
                <a:solidFill>
                  <a:schemeClr val="tx1"/>
                </a:solidFill>
                <a:effectLst/>
                <a:latin typeface="+mn-lt"/>
                <a:ea typeface="+mn-ea"/>
                <a:cs typeface="+mn-cs"/>
              </a:rPr>
              <a:t>Many businesses now recognize that they have a social responsibility to the overall well-being of employees. </a:t>
            </a:r>
          </a:p>
          <a:p>
            <a:pPr marL="1143000" lvl="2" indent="-228600">
              <a:buFont typeface="+mj-lt"/>
              <a:buAutoNum type="alphaLcPeriod"/>
            </a:pPr>
            <a:r>
              <a:rPr lang="en-US" sz="1200" kern="1200" dirty="0">
                <a:solidFill>
                  <a:schemeClr val="tx1"/>
                </a:solidFill>
                <a:effectLst/>
                <a:latin typeface="+mn-lt"/>
                <a:ea typeface="+mn-ea"/>
                <a:cs typeface="+mn-cs"/>
              </a:rPr>
              <a:t>They want their employees to be mentally satisfied with their jobs. </a:t>
            </a:r>
          </a:p>
          <a:p>
            <a:pPr marL="1143000" lvl="2" indent="-228600">
              <a:buFont typeface="+mj-lt"/>
              <a:buAutoNum type="alphaLcPeriod"/>
            </a:pPr>
            <a:r>
              <a:rPr lang="en-US" sz="1200" kern="1200" dirty="0">
                <a:solidFill>
                  <a:schemeClr val="tx1"/>
                </a:solidFill>
                <a:effectLst/>
                <a:latin typeface="+mn-lt"/>
                <a:ea typeface="+mn-ea"/>
                <a:cs typeface="+mn-cs"/>
              </a:rPr>
              <a:t>They feel that workers cannot be focused on their work if their attention, interest, or motivation is divided. </a:t>
            </a:r>
          </a:p>
          <a:p>
            <a:pPr marL="1143000" lvl="2" indent="-228600">
              <a:buFont typeface="+mj-lt"/>
              <a:buAutoNum type="alphaLcPeriod"/>
            </a:pPr>
            <a:r>
              <a:rPr lang="en-US" sz="1200" kern="1200" dirty="0">
                <a:solidFill>
                  <a:schemeClr val="tx1"/>
                </a:solidFill>
                <a:effectLst/>
                <a:latin typeface="+mn-lt"/>
                <a:ea typeface="+mn-ea"/>
                <a:cs typeface="+mn-cs"/>
              </a:rPr>
              <a:t>To help with this, businesses may offer such things as:</a:t>
            </a:r>
          </a:p>
          <a:p>
            <a:pPr marL="1600200" lvl="3" indent="-228600">
              <a:buFont typeface="+mj-lt"/>
              <a:buAutoNum type="arabicParenR"/>
            </a:pPr>
            <a:r>
              <a:rPr lang="en-US" sz="1200" kern="1200" dirty="0">
                <a:solidFill>
                  <a:schemeClr val="tx1"/>
                </a:solidFill>
                <a:effectLst/>
                <a:latin typeface="+mn-lt"/>
                <a:ea typeface="+mn-ea"/>
                <a:cs typeface="+mn-cs"/>
              </a:rPr>
              <a:t>Counseling for personal and professional problems</a:t>
            </a:r>
          </a:p>
          <a:p>
            <a:pPr marL="1600200" lvl="3" indent="-228600">
              <a:buFont typeface="+mj-lt"/>
              <a:buAutoNum type="arabicParenR"/>
            </a:pPr>
            <a:r>
              <a:rPr lang="en-US" sz="1200" kern="1200" dirty="0">
                <a:solidFill>
                  <a:schemeClr val="tx1"/>
                </a:solidFill>
                <a:effectLst/>
                <a:latin typeface="+mn-lt"/>
                <a:ea typeface="+mn-ea"/>
                <a:cs typeface="+mn-cs"/>
              </a:rPr>
              <a:t>Day care centers for children of employees</a:t>
            </a:r>
          </a:p>
          <a:p>
            <a:pPr marL="1600200" lvl="3" indent="-228600">
              <a:buFont typeface="+mj-lt"/>
              <a:buAutoNum type="arabicParenR"/>
            </a:pPr>
            <a:r>
              <a:rPr lang="en-US" sz="1200" kern="1200" dirty="0">
                <a:solidFill>
                  <a:schemeClr val="tx1"/>
                </a:solidFill>
                <a:effectLst/>
                <a:latin typeface="+mn-lt"/>
                <a:ea typeface="+mn-ea"/>
                <a:cs typeface="+mn-cs"/>
              </a:rPr>
              <a:t>Career planning</a:t>
            </a:r>
          </a:p>
          <a:p>
            <a:pPr marL="1600200" lvl="3" indent="-228600">
              <a:buFont typeface="+mj-lt"/>
              <a:buAutoNum type="arabicParenR"/>
            </a:pPr>
            <a:r>
              <a:rPr lang="en-US" sz="1200" kern="1200" dirty="0">
                <a:solidFill>
                  <a:schemeClr val="tx1"/>
                </a:solidFill>
                <a:effectLst/>
                <a:latin typeface="+mn-lt"/>
                <a:ea typeface="+mn-ea"/>
                <a:cs typeface="+mn-cs"/>
              </a:rPr>
              <a:t>Retirement planning</a:t>
            </a:r>
          </a:p>
          <a:p>
            <a:pPr marL="1600200" lvl="3" indent="-228600">
              <a:buFont typeface="+mj-lt"/>
              <a:buAutoNum type="arabicParenR"/>
            </a:pPr>
            <a:r>
              <a:rPr lang="en-US" sz="1200" kern="1200" dirty="0">
                <a:solidFill>
                  <a:schemeClr val="tx1"/>
                </a:solidFill>
                <a:effectLst/>
                <a:latin typeface="+mn-lt"/>
                <a:ea typeface="+mn-ea"/>
                <a:cs typeface="+mn-cs"/>
              </a:rPr>
              <a:t>Flexible scheduling</a:t>
            </a:r>
          </a:p>
          <a:p>
            <a:pPr marL="1600200" lvl="3" indent="-228600">
              <a:buFont typeface="+mj-lt"/>
              <a:buAutoNum type="arabicParenR"/>
            </a:pPr>
            <a:r>
              <a:rPr lang="en-US" sz="1200" kern="1200" dirty="0">
                <a:solidFill>
                  <a:schemeClr val="tx1"/>
                </a:solidFill>
                <a:effectLst/>
                <a:latin typeface="+mn-lt"/>
                <a:ea typeface="+mn-ea"/>
                <a:cs typeface="+mn-cs"/>
              </a:rPr>
              <a:t>Training</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#14: </a:t>
            </a:r>
            <a:r>
              <a:rPr lang="en-US" sz="1200" i="1" kern="1200" dirty="0">
                <a:solidFill>
                  <a:schemeClr val="tx1"/>
                </a:solidFill>
                <a:effectLst/>
                <a:latin typeface="+mn-lt"/>
                <a:ea typeface="+mn-ea"/>
                <a:cs typeface="+mn-cs"/>
              </a:rPr>
              <a:t>Ask students how their current places of employment demonstrate social responsibility to workers. </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More and more businesses are realizing that treating employees well can also lead to a better business. The article “Why You Should Treat Your Employees Like Your Most Loyal Customers” by Brigette Hyacinth explains how companies like Airbnb are realizing that they can become more successful by keeping their employees happy: </a:t>
            </a:r>
            <a:r>
              <a:rPr lang="en-US" sz="1200" i="1" u="sng" kern="1200" dirty="0">
                <a:solidFill>
                  <a:schemeClr val="tx1"/>
                </a:solidFill>
                <a:effectLst/>
                <a:latin typeface="+mn-lt"/>
                <a:ea typeface="+mn-ea"/>
                <a:cs typeface="+mn-cs"/>
                <a:hlinkClick r:id="rId3"/>
              </a:rPr>
              <a:t>https://www.linkedin.com/pulse/why-you-should-treat-your-employees-like-most-loyal-brigette-hyacinth</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The company itself</a:t>
            </a:r>
          </a:p>
          <a:p>
            <a:pPr marL="685800" lvl="1" indent="-228600">
              <a:buFont typeface="+mj-lt"/>
              <a:buAutoNum type="arabicPeriod"/>
            </a:pPr>
            <a:r>
              <a:rPr lang="en-US" sz="1200" kern="1200" dirty="0">
                <a:solidFill>
                  <a:schemeClr val="tx1"/>
                </a:solidFill>
                <a:effectLst/>
                <a:latin typeface="+mn-lt"/>
                <a:ea typeface="+mn-ea"/>
                <a:cs typeface="+mn-cs"/>
              </a:rPr>
              <a:t>The business is socially responsible for maximizing its profits so that the company can grow and prosper. </a:t>
            </a:r>
          </a:p>
          <a:p>
            <a:pPr marL="685800" lvl="1" indent="-228600">
              <a:buFont typeface="+mj-lt"/>
              <a:buAutoNum type="arabicPeriod"/>
            </a:pPr>
            <a:r>
              <a:rPr lang="en-US" sz="1200" kern="1200" dirty="0">
                <a:solidFill>
                  <a:schemeClr val="tx1"/>
                </a:solidFill>
                <a:effectLst/>
                <a:latin typeface="+mn-lt"/>
                <a:ea typeface="+mn-ea"/>
                <a:cs typeface="+mn-cs"/>
              </a:rPr>
              <a:t>In this way, the company’s owners can make as much money as possible on their investments.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7</a:t>
            </a:fld>
            <a:endParaRPr lang="en-US"/>
          </a:p>
        </p:txBody>
      </p:sp>
    </p:spTree>
    <p:extLst>
      <p:ext uri="{BB962C8B-B14F-4D97-AF65-F5344CB8AC3E}">
        <p14:creationId xmlns:p14="http://schemas.microsoft.com/office/powerpoint/2010/main" val="123978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Gray Zone</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Many companies do what they can to help out their employees during hard times, but some people weren’t happy when one Walmart store organized a Thanksgiving food drive for needy employees.  </a:t>
            </a:r>
          </a:p>
          <a:p>
            <a:pPr marL="228600" indent="-228600">
              <a:buFont typeface="+mj-lt"/>
              <a:buAutoNum type="alphaUcPeriod"/>
            </a:pPr>
            <a:r>
              <a:rPr lang="en-US" sz="1200" kern="1200" dirty="0">
                <a:solidFill>
                  <a:schemeClr val="tx1"/>
                </a:solidFill>
                <a:effectLst/>
                <a:latin typeface="+mn-lt"/>
                <a:ea typeface="+mn-ea"/>
                <a:cs typeface="+mn-cs"/>
              </a:rPr>
              <a:t>A Walmart spokesman said the food drive showed how much the company values taking care of employees when they face tough times.</a:t>
            </a:r>
          </a:p>
          <a:p>
            <a:pPr marL="228600" indent="-228600">
              <a:buFont typeface="+mj-lt"/>
              <a:buAutoNum type="alphaUcPeriod"/>
            </a:pPr>
            <a:r>
              <a:rPr lang="en-US" sz="1200" kern="1200" dirty="0">
                <a:solidFill>
                  <a:schemeClr val="tx1"/>
                </a:solidFill>
                <a:effectLst/>
                <a:latin typeface="+mn-lt"/>
                <a:ea typeface="+mn-ea"/>
                <a:cs typeface="+mn-cs"/>
              </a:rPr>
              <a:t>However, many other people thought that the food drive was a sign of Walmart’s poor treatment of employees.</a:t>
            </a:r>
          </a:p>
          <a:p>
            <a:pPr marL="228600" indent="-228600">
              <a:buFont typeface="+mj-lt"/>
              <a:buAutoNum type="alphaUcPeriod"/>
            </a:pPr>
            <a:r>
              <a:rPr lang="en-US" sz="1200" kern="1200" dirty="0">
                <a:solidFill>
                  <a:schemeClr val="tx1"/>
                </a:solidFill>
                <a:effectLst/>
                <a:latin typeface="+mn-lt"/>
                <a:ea typeface="+mn-ea"/>
                <a:cs typeface="+mn-cs"/>
              </a:rPr>
              <a:t>They believe the company should pay its employees higher wages so that they won’t need an in-store food drive to afford Thanksgiving dinner.</a:t>
            </a:r>
          </a:p>
          <a:p>
            <a:pPr marL="228600" indent="-228600">
              <a:buFont typeface="+mj-lt"/>
              <a:buAutoNum type="alphaUcPeriod"/>
            </a:pPr>
            <a:r>
              <a:rPr lang="en-US" sz="1200" kern="1200" dirty="0">
                <a:solidFill>
                  <a:schemeClr val="tx1"/>
                </a:solidFill>
                <a:effectLst/>
                <a:latin typeface="+mn-lt"/>
                <a:ea typeface="+mn-ea"/>
                <a:cs typeface="+mn-cs"/>
              </a:rPr>
              <a:t>What do you think?</a:t>
            </a:r>
          </a:p>
          <a:p>
            <a:pPr marL="228600" indent="-228600">
              <a:buFont typeface="+mj-lt"/>
              <a:buAutoNum type="alphaUcPeriod"/>
            </a:pPr>
            <a:r>
              <a:rPr lang="en-US" sz="1200" kern="1200" dirty="0">
                <a:solidFill>
                  <a:schemeClr val="tx1"/>
                </a:solidFill>
                <a:effectLst/>
                <a:latin typeface="+mn-lt"/>
                <a:ea typeface="+mn-ea"/>
                <a:cs typeface="+mn-cs"/>
              </a:rPr>
              <a:t>Was Walmart’s behavior unethical?</a:t>
            </a:r>
          </a:p>
          <a:p>
            <a:pPr marL="228600" indent="-228600">
              <a:buFont typeface="+mj-lt"/>
              <a:buAutoNum type="alphaUcPeriod"/>
            </a:pPr>
            <a:r>
              <a:rPr lang="en-US" sz="1200" kern="1200" dirty="0">
                <a:solidFill>
                  <a:schemeClr val="tx1"/>
                </a:solidFill>
                <a:effectLst/>
                <a:latin typeface="+mn-lt"/>
                <a:ea typeface="+mn-ea"/>
                <a:cs typeface="+mn-cs"/>
              </a:rPr>
              <a:t>Are company food drives a way of caring for employees or simply a sign of poor treatment?</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2184DBE9-B59E-A643-8D5F-D30EC98D6404}" type="slidenum">
              <a:rPr lang="en-US" smtClean="0"/>
              <a:t>8</a:t>
            </a:fld>
            <a:endParaRPr lang="en-US"/>
          </a:p>
        </p:txBody>
      </p:sp>
    </p:spTree>
    <p:extLst>
      <p:ext uri="{BB962C8B-B14F-4D97-AF65-F5344CB8AC3E}">
        <p14:creationId xmlns:p14="http://schemas.microsoft.com/office/powerpoint/2010/main" val="363202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linkedin.com/pulse/why-you-should-treat-your-employees-like-most-loyal-brigette-hyacinth" TargetMode="Externa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68E3A8A1-D36A-964A-9D57-E7E304F32ACC}"/>
              </a:ext>
            </a:extLst>
          </p:cNvPr>
          <p:cNvSpPr txBox="1">
            <a:spLocks noChangeArrowheads="1"/>
          </p:cNvSpPr>
          <p:nvPr/>
        </p:nvSpPr>
        <p:spPr bwMode="auto">
          <a:xfrm>
            <a:off x="3865605" y="5943600"/>
            <a:ext cx="4572000" cy="461665"/>
          </a:xfrm>
          <a:prstGeom prst="rect">
            <a:avLst/>
          </a:prstGeom>
          <a:noFill/>
          <a:ln>
            <a:noFill/>
          </a:ln>
          <a:effec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b="0" dirty="0">
                <a:solidFill>
                  <a:srgbClr val="FFFFFF"/>
                </a:solidFill>
                <a:effectLst>
                  <a:outerShdw blurRad="38100" dist="38100" dir="2700000" algn="tl">
                    <a:srgbClr val="000000"/>
                  </a:outerShdw>
                </a:effectLst>
              </a:rPr>
              <a:t>Economics  LAP 70</a:t>
            </a:r>
          </a:p>
        </p:txBody>
      </p:sp>
      <p:pic>
        <p:nvPicPr>
          <p:cNvPr id="4" name="Picture 3">
            <a:extLst>
              <a:ext uri="{FF2B5EF4-FFF2-40B4-BE49-F238E27FC236}">
                <a16:creationId xmlns:a16="http://schemas.microsoft.com/office/drawing/2014/main" id="{D6A1CF11-D870-7A46-B50C-A43E2ED3504A}"/>
              </a:ext>
            </a:extLst>
          </p:cNvPr>
          <p:cNvPicPr>
            <a:picLocks noChangeAspect="1"/>
          </p:cNvPicPr>
          <p:nvPr/>
        </p:nvPicPr>
        <p:blipFill>
          <a:blip r:embed="rId3"/>
          <a:stretch>
            <a:fillRect/>
          </a:stretch>
        </p:blipFill>
        <p:spPr>
          <a:xfrm>
            <a:off x="2374762" y="1715825"/>
            <a:ext cx="7328144" cy="42277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4114711"/>
              </p:ext>
            </p:extLst>
          </p:nvPr>
        </p:nvGraphicFramePr>
        <p:xfrm>
          <a:off x="2486586" y="504368"/>
          <a:ext cx="7104496" cy="391351"/>
        </p:xfrm>
        <a:graphic>
          <a:graphicData uri="http://schemas.openxmlformats.org/drawingml/2006/table">
            <a:tbl>
              <a:tblPr firstRow="1" firstCol="1" bandRow="1">
                <a:tableStyleId>{5C22544A-7EE6-4342-B048-85BDC9FD1C3A}</a:tableStyleId>
              </a:tblPr>
              <a:tblGrid>
                <a:gridCol w="912597">
                  <a:extLst>
                    <a:ext uri="{9D8B030D-6E8A-4147-A177-3AD203B41FA5}">
                      <a16:colId xmlns:a16="http://schemas.microsoft.com/office/drawing/2014/main" val="2598968713"/>
                    </a:ext>
                  </a:extLst>
                </a:gridCol>
                <a:gridCol w="6191899">
                  <a:extLst>
                    <a:ext uri="{9D8B030D-6E8A-4147-A177-3AD203B41FA5}">
                      <a16:colId xmlns:a16="http://schemas.microsoft.com/office/drawing/2014/main" val="2275431998"/>
                    </a:ext>
                  </a:extLst>
                </a:gridCol>
              </a:tblGrid>
              <a:tr h="0">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Understand the business environment.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9448818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25976906"/>
              </p:ext>
            </p:extLst>
          </p:nvPr>
        </p:nvGraphicFramePr>
        <p:xfrm>
          <a:off x="2647007" y="1184158"/>
          <a:ext cx="6783654" cy="391351"/>
        </p:xfrm>
        <a:graphic>
          <a:graphicData uri="http://schemas.openxmlformats.org/drawingml/2006/table">
            <a:tbl>
              <a:tblPr firstRow="1" firstCol="1" bandRow="1">
                <a:tableStyleId>{5C22544A-7EE6-4342-B048-85BDC9FD1C3A}</a:tableStyleId>
              </a:tblPr>
              <a:tblGrid>
                <a:gridCol w="871384">
                  <a:extLst>
                    <a:ext uri="{9D8B030D-6E8A-4147-A177-3AD203B41FA5}">
                      <a16:colId xmlns:a16="http://schemas.microsoft.com/office/drawing/2014/main" val="3780061174"/>
                    </a:ext>
                  </a:extLst>
                </a:gridCol>
                <a:gridCol w="5912270">
                  <a:extLst>
                    <a:ext uri="{9D8B030D-6E8A-4147-A177-3AD203B41FA5}">
                      <a16:colId xmlns:a16="http://schemas.microsoft.com/office/drawing/2014/main" val="3091526777"/>
                    </a:ext>
                  </a:extLst>
                </a:gridCol>
              </a:tblGrid>
              <a:tr h="352926">
                <a:tc>
                  <a:txBody>
                    <a:bodyPr/>
                    <a:lstStyle/>
                    <a:p>
                      <a:pPr marL="0" marR="0">
                        <a:lnSpc>
                          <a:spcPct val="107000"/>
                        </a:lnSpc>
                        <a:spcBef>
                          <a:spcPts val="0"/>
                        </a:spcBef>
                        <a:spcAft>
                          <a:spcPts val="0"/>
                        </a:spcAft>
                      </a:pPr>
                      <a:r>
                        <a:rPr lang="en-US" sz="2400">
                          <a:effectLst/>
                        </a:rPr>
                        <a:t>2.01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400" dirty="0">
                          <a:effectLst/>
                        </a:rPr>
                        <a:t>Understand the role of business in society.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92010109"/>
                  </a:ext>
                </a:extLst>
              </a:tr>
            </a:tbl>
          </a:graphicData>
        </a:graphic>
      </p:graphicFrame>
    </p:spTree>
    <p:extLst>
      <p:ext uri="{BB962C8B-B14F-4D97-AF65-F5344CB8AC3E}">
        <p14:creationId xmlns:p14="http://schemas.microsoft.com/office/powerpoint/2010/main" val="43713344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4E6416-86DA-AA4C-A84E-971E7DD0E39B}"/>
              </a:ext>
            </a:extLst>
          </p:cNvPr>
          <p:cNvSpPr txBox="1"/>
          <p:nvPr/>
        </p:nvSpPr>
        <p:spPr>
          <a:xfrm>
            <a:off x="2994409" y="594470"/>
            <a:ext cx="9113855" cy="954107"/>
          </a:xfrm>
          <a:prstGeom prst="rect">
            <a:avLst/>
          </a:prstGeom>
          <a:noFill/>
        </p:spPr>
        <p:txBody>
          <a:bodyPr wrap="square" rtlCol="0">
            <a:spAutoFit/>
          </a:bodyPr>
          <a:lstStyle/>
          <a:p>
            <a:pPr algn="ctr"/>
            <a:r>
              <a:rPr lang="en-US" sz="2800" b="1" dirty="0" smtClean="0">
                <a:solidFill>
                  <a:srgbClr val="005691"/>
                </a:solidFill>
                <a:latin typeface="Arial" panose="020B0604020202020204" pitchFamily="34" charset="0"/>
                <a:cs typeface="Arial" panose="020B0604020202020204" pitchFamily="34" charset="0"/>
              </a:rPr>
              <a:t>Producers: </a:t>
            </a:r>
            <a:r>
              <a:rPr lang="en-US" sz="2800" dirty="0">
                <a:latin typeface="Arial" panose="020B0604020202020204" pitchFamily="34" charset="0"/>
                <a:cs typeface="Arial" panose="020B0604020202020204" pitchFamily="34" charset="0"/>
              </a:rPr>
              <a:t>The people who make or provide goods and services</a:t>
            </a:r>
            <a:r>
              <a:rPr lang="en-US" sz="2800" b="1" dirty="0" smtClean="0">
                <a:solidFill>
                  <a:srgbClr val="005691"/>
                </a:solidFill>
                <a:latin typeface="Arial" panose="020B0604020202020204" pitchFamily="34" charset="0"/>
                <a:cs typeface="Arial" panose="020B0604020202020204" pitchFamily="34" charset="0"/>
              </a:rPr>
              <a:t> </a:t>
            </a:r>
            <a:endParaRPr lang="en-US" sz="2800" b="1" dirty="0">
              <a:solidFill>
                <a:srgbClr val="00569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8FDF2C8-9E8E-1E4A-A248-CAB56FF1C8D1}"/>
              </a:ext>
            </a:extLst>
          </p:cNvPr>
          <p:cNvSpPr txBox="1"/>
          <p:nvPr/>
        </p:nvSpPr>
        <p:spPr>
          <a:xfrm>
            <a:off x="7737231" y="1969459"/>
            <a:ext cx="3707842" cy="120032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Raw-goods </a:t>
            </a:r>
            <a:r>
              <a:rPr lang="en-US" sz="2400" dirty="0" smtClean="0">
                <a:latin typeface="Arial" panose="020B0604020202020204" pitchFamily="34" charset="0"/>
                <a:cs typeface="Arial" panose="020B0604020202020204" pitchFamily="34" charset="0"/>
              </a:rPr>
              <a:t>producers - </a:t>
            </a:r>
            <a:r>
              <a:rPr lang="en-US" sz="2400" dirty="0">
                <a:latin typeface="Arial" panose="020B0604020202020204" pitchFamily="34" charset="0"/>
                <a:cs typeface="Arial" panose="020B0604020202020204" pitchFamily="34" charset="0"/>
              </a:rPr>
              <a:t>provides goods in their natural state</a:t>
            </a: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BCC27CB-61FB-C94C-9D16-3D911471A9BF}"/>
              </a:ext>
            </a:extLst>
          </p:cNvPr>
          <p:cNvPicPr>
            <a:picLocks noChangeAspect="1"/>
          </p:cNvPicPr>
          <p:nvPr/>
        </p:nvPicPr>
        <p:blipFill>
          <a:blip r:embed="rId4"/>
          <a:stretch>
            <a:fillRect/>
          </a:stretch>
        </p:blipFill>
        <p:spPr>
          <a:xfrm>
            <a:off x="284242" y="1244860"/>
            <a:ext cx="3558791" cy="2372527"/>
          </a:xfrm>
          <a:prstGeom prst="rect">
            <a:avLst/>
          </a:prstGeom>
        </p:spPr>
      </p:pic>
      <p:pic>
        <p:nvPicPr>
          <p:cNvPr id="10" name="Picture 9">
            <a:extLst>
              <a:ext uri="{FF2B5EF4-FFF2-40B4-BE49-F238E27FC236}">
                <a16:creationId xmlns:a16="http://schemas.microsoft.com/office/drawing/2014/main" id="{7047B8E6-E520-0044-B387-81995F907CB6}"/>
              </a:ext>
            </a:extLst>
          </p:cNvPr>
          <p:cNvPicPr>
            <a:picLocks noChangeAspect="1"/>
          </p:cNvPicPr>
          <p:nvPr/>
        </p:nvPicPr>
        <p:blipFill>
          <a:blip r:embed="rId5"/>
          <a:stretch>
            <a:fillRect/>
          </a:stretch>
        </p:blipFill>
        <p:spPr>
          <a:xfrm>
            <a:off x="4028928" y="1792861"/>
            <a:ext cx="3522408" cy="2348272"/>
          </a:xfrm>
          <a:prstGeom prst="rect">
            <a:avLst/>
          </a:prstGeom>
        </p:spPr>
      </p:pic>
      <p:pic>
        <p:nvPicPr>
          <p:cNvPr id="9" name="Picture 8">
            <a:extLst>
              <a:ext uri="{FF2B5EF4-FFF2-40B4-BE49-F238E27FC236}">
                <a16:creationId xmlns:a16="http://schemas.microsoft.com/office/drawing/2014/main" id="{56FF4A07-F340-6644-8A6C-8ED52554FB98}"/>
              </a:ext>
            </a:extLst>
          </p:cNvPr>
          <p:cNvPicPr>
            <a:picLocks noChangeAspect="1"/>
          </p:cNvPicPr>
          <p:nvPr/>
        </p:nvPicPr>
        <p:blipFill>
          <a:blip r:embed="rId6"/>
          <a:stretch>
            <a:fillRect/>
          </a:stretch>
        </p:blipFill>
        <p:spPr>
          <a:xfrm>
            <a:off x="1316333" y="3687727"/>
            <a:ext cx="3558791" cy="2372527"/>
          </a:xfrm>
          <a:prstGeom prst="rect">
            <a:avLst/>
          </a:prstGeom>
        </p:spPr>
      </p:pic>
      <p:sp>
        <p:nvSpPr>
          <p:cNvPr id="7" name="TextBox 6">
            <a:extLst>
              <a:ext uri="{FF2B5EF4-FFF2-40B4-BE49-F238E27FC236}">
                <a16:creationId xmlns:a16="http://schemas.microsoft.com/office/drawing/2014/main" id="{0FEEFEB1-19C3-E641-9E6F-B96FFAEF2875}"/>
              </a:ext>
            </a:extLst>
          </p:cNvPr>
          <p:cNvSpPr txBox="1"/>
          <p:nvPr/>
        </p:nvSpPr>
        <p:spPr>
          <a:xfrm>
            <a:off x="7737231" y="3233192"/>
            <a:ext cx="3707842" cy="2462213"/>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Manufacturers - </a:t>
            </a:r>
            <a:r>
              <a:rPr lang="en-US" sz="2400" dirty="0">
                <a:latin typeface="Arial" panose="020B0604020202020204" pitchFamily="34" charset="0"/>
                <a:cs typeface="Arial" panose="020B0604020202020204" pitchFamily="34" charset="0"/>
              </a:rPr>
              <a:t>changes the shapes or forms of materials so that they will be useful to consumers</a:t>
            </a:r>
          </a:p>
          <a:p>
            <a:pPr marL="228600" indent="-228600">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BA5742-5F89-AE44-B262-3D0BE834A049}"/>
              </a:ext>
            </a:extLst>
          </p:cNvPr>
          <p:cNvSpPr txBox="1"/>
          <p:nvPr/>
        </p:nvSpPr>
        <p:spPr>
          <a:xfrm>
            <a:off x="7737231" y="5158644"/>
            <a:ext cx="3707842" cy="120032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Builders - </a:t>
            </a:r>
            <a:r>
              <a:rPr lang="en-US" sz="2400" dirty="0">
                <a:latin typeface="Arial" panose="020B0604020202020204" pitchFamily="34" charset="0"/>
                <a:cs typeface="Arial" panose="020B0604020202020204" pitchFamily="34" charset="0"/>
              </a:rPr>
              <a:t>constructs roads, bridges, buildings, houses, etc.</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8213558" y="1591413"/>
            <a:ext cx="178067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Types: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908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par>
                          <p:cTn id="15" fill="hold">
                            <p:stCondLst>
                              <p:cond delay="2000"/>
                            </p:stCondLst>
                            <p:childTnLst>
                              <p:par>
                                <p:cTn id="16" presetID="1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2000"/>
                                        <p:tgtEl>
                                          <p:spTgt spid="10"/>
                                        </p:tgtEl>
                                      </p:cBhvr>
                                    </p:animEffect>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2000"/>
                                        <p:tgtEl>
                                          <p:spTgt spid="9"/>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p:tgtEl>
                                          <p:spTgt spid="8"/>
                                        </p:tgtEl>
                                        <p:attrNameLst>
                                          <p:attrName>ppt_y</p:attrName>
                                        </p:attrNameLst>
                                      </p:cBhvr>
                                      <p:tavLst>
                                        <p:tav tm="0">
                                          <p:val>
                                            <p:strVal val="#ppt_y-#ppt_h*1.125000"/>
                                          </p:val>
                                        </p:tav>
                                        <p:tav tm="100000">
                                          <p:val>
                                            <p:strVal val="#ppt_y"/>
                                          </p:val>
                                        </p:tav>
                                      </p:tavLst>
                                    </p:anim>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22A52-A98D-6148-A4AD-2826F7E0EC8B}"/>
              </a:ext>
            </a:extLst>
          </p:cNvPr>
          <p:cNvSpPr txBox="1"/>
          <p:nvPr/>
        </p:nvSpPr>
        <p:spPr>
          <a:xfrm>
            <a:off x="301451" y="331596"/>
            <a:ext cx="11595798"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Trade Industries </a:t>
            </a:r>
          </a:p>
        </p:txBody>
      </p:sp>
      <p:sp>
        <p:nvSpPr>
          <p:cNvPr id="3" name="Rectangle 2">
            <a:extLst>
              <a:ext uri="{FF2B5EF4-FFF2-40B4-BE49-F238E27FC236}">
                <a16:creationId xmlns:a16="http://schemas.microsoft.com/office/drawing/2014/main" id="{5590589B-D2F8-974F-89AD-FA677E33B287}"/>
              </a:ext>
            </a:extLst>
          </p:cNvPr>
          <p:cNvSpPr/>
          <p:nvPr/>
        </p:nvSpPr>
        <p:spPr>
          <a:xfrm>
            <a:off x="455525" y="1882678"/>
            <a:ext cx="4910295" cy="1508105"/>
          </a:xfrm>
          <a:prstGeom prst="rect">
            <a:avLst/>
          </a:prstGeom>
        </p:spPr>
        <p:txBody>
          <a:bodyPr wrap="square">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Buy and sell goods to others</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Don’t modify or change products</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Can be retailers or wholesalers</a:t>
            </a:r>
          </a:p>
        </p:txBody>
      </p:sp>
      <p:pic>
        <p:nvPicPr>
          <p:cNvPr id="6" name="Picture 2" descr="EC70_3a.jpg">
            <a:extLst>
              <a:ext uri="{FF2B5EF4-FFF2-40B4-BE49-F238E27FC236}">
                <a16:creationId xmlns:a16="http://schemas.microsoft.com/office/drawing/2014/main" id="{3B0A3BBE-1D17-8341-8CA3-C9A7A8BED862}"/>
              </a:ext>
            </a:extLst>
          </p:cNvPr>
          <p:cNvPicPr>
            <a:picLocks noChangeAspect="1"/>
          </p:cNvPicPr>
          <p:nvPr/>
        </p:nvPicPr>
        <p:blipFill>
          <a:blip r:embed="rId4">
            <a:extLst>
              <a:ext uri="{28A0092B-C50C-407E-A947-70E740481C1C}">
                <a14:useLocalDpi xmlns:a14="http://schemas.microsoft.com/office/drawing/2010/main" val="0"/>
              </a:ext>
            </a:extLst>
          </a:blip>
          <a:srcRect l="4878" r="1393"/>
          <a:stretch>
            <a:fillRect/>
          </a:stretch>
        </p:blipFill>
        <p:spPr bwMode="auto">
          <a:xfrm>
            <a:off x="8088225" y="1684338"/>
            <a:ext cx="3416300" cy="2430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pic>
        <p:nvPicPr>
          <p:cNvPr id="7" name="Picture 3" descr="EC70_3b.jpg">
            <a:extLst>
              <a:ext uri="{FF2B5EF4-FFF2-40B4-BE49-F238E27FC236}">
                <a16:creationId xmlns:a16="http://schemas.microsoft.com/office/drawing/2014/main" id="{96900767-C828-7441-A6D3-3308A5224E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3776" y="3150839"/>
            <a:ext cx="3441700" cy="229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1090863" y="3390783"/>
            <a:ext cx="4274957"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Retailer:</a:t>
            </a:r>
            <a:r>
              <a:rPr lang="en-US" sz="2400" dirty="0">
                <a:latin typeface="Arial" panose="020B0604020202020204" pitchFamily="34" charset="0"/>
                <a:cs typeface="Arial" panose="020B0604020202020204" pitchFamily="34" charset="0"/>
              </a:rPr>
              <a:t> A business that buys consumer goods or services and sells them to the ultimate </a:t>
            </a:r>
            <a:r>
              <a:rPr lang="en-US" sz="2400" dirty="0" smtClean="0">
                <a:latin typeface="Arial" panose="020B0604020202020204" pitchFamily="34" charset="0"/>
                <a:cs typeface="Arial" panose="020B0604020202020204" pitchFamily="34" charset="0"/>
              </a:rPr>
              <a:t>consumer</a:t>
            </a:r>
            <a:endParaRPr lang="en-US" dirty="0"/>
          </a:p>
        </p:txBody>
      </p:sp>
      <p:sp>
        <p:nvSpPr>
          <p:cNvPr id="5" name="TextBox 4"/>
          <p:cNvSpPr txBox="1"/>
          <p:nvPr/>
        </p:nvSpPr>
        <p:spPr>
          <a:xfrm>
            <a:off x="1090863" y="4960443"/>
            <a:ext cx="4542913" cy="2215991"/>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Wholesalers:</a:t>
            </a:r>
            <a:r>
              <a:rPr lang="en-US" sz="2400" dirty="0">
                <a:latin typeface="Arial" panose="020B0604020202020204" pitchFamily="34" charset="0"/>
                <a:cs typeface="Arial" panose="020B0604020202020204" pitchFamily="34" charset="0"/>
              </a:rPr>
              <a:t> Intermediaries who help move goods between producers and retailers by buying goods from producers and selling them to retailers</a:t>
            </a:r>
          </a:p>
          <a:p>
            <a:endParaRPr lang="en-US" dirty="0"/>
          </a:p>
        </p:txBody>
      </p:sp>
    </p:spTree>
    <p:extLst>
      <p:ext uri="{BB962C8B-B14F-4D97-AF65-F5344CB8AC3E}">
        <p14:creationId xmlns:p14="http://schemas.microsoft.com/office/powerpoint/2010/main" val="1052874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65241E-31D0-0B4A-AEC5-1A7904BFBBC1}"/>
              </a:ext>
            </a:extLst>
          </p:cNvPr>
          <p:cNvSpPr/>
          <p:nvPr/>
        </p:nvSpPr>
        <p:spPr>
          <a:xfrm>
            <a:off x="397252" y="270022"/>
            <a:ext cx="11429657" cy="646331"/>
          </a:xfrm>
          <a:prstGeom prst="rect">
            <a:avLst/>
          </a:prstGeom>
        </p:spPr>
        <p:txBody>
          <a:bodyPr wrap="square">
            <a:spAutoFit/>
          </a:bodyPr>
          <a:lstStyle/>
          <a:p>
            <a:pPr algn="ctr"/>
            <a:r>
              <a:rPr lang="en-US" sz="3600" b="1" dirty="0">
                <a:solidFill>
                  <a:schemeClr val="bg1"/>
                </a:solidFill>
                <a:latin typeface="Arial" panose="020B0604020202020204" pitchFamily="34" charset="0"/>
                <a:ea typeface="Calibri" panose="020F0502020204030204" pitchFamily="34" charset="0"/>
              </a:rPr>
              <a:t>Difference in Trade Industries </a:t>
            </a:r>
            <a:endParaRPr lang="en-US" sz="3600" b="1" dirty="0">
              <a:solidFill>
                <a:schemeClr val="bg1"/>
              </a:solidFill>
            </a:endParaRPr>
          </a:p>
        </p:txBody>
      </p:sp>
      <p:sp>
        <p:nvSpPr>
          <p:cNvPr id="3" name="Rectangle 2">
            <a:extLst>
              <a:ext uri="{FF2B5EF4-FFF2-40B4-BE49-F238E27FC236}">
                <a16:creationId xmlns:a16="http://schemas.microsoft.com/office/drawing/2014/main" id="{633A2B94-C7FD-E34C-97E0-2BF15684ED13}"/>
              </a:ext>
            </a:extLst>
          </p:cNvPr>
          <p:cNvSpPr/>
          <p:nvPr/>
        </p:nvSpPr>
        <p:spPr>
          <a:xfrm>
            <a:off x="397252" y="1453654"/>
            <a:ext cx="5169535" cy="3077766"/>
          </a:xfrm>
          <a:prstGeom prst="rect">
            <a:avLst/>
          </a:prstGeom>
        </p:spPr>
        <p:txBody>
          <a:bodyPr wrap="square">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Size</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Kinds and variety of products sold</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Ownership</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Amount of service</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Prices</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Existence of premises</a:t>
            </a:r>
          </a:p>
        </p:txBody>
      </p:sp>
      <p:pic>
        <p:nvPicPr>
          <p:cNvPr id="4" name="Picture 3">
            <a:extLst>
              <a:ext uri="{FF2B5EF4-FFF2-40B4-BE49-F238E27FC236}">
                <a16:creationId xmlns:a16="http://schemas.microsoft.com/office/drawing/2014/main" id="{00EC2497-CCC3-9F48-98F0-F89C3F3612CC}"/>
              </a:ext>
            </a:extLst>
          </p:cNvPr>
          <p:cNvPicPr>
            <a:picLocks noChangeAspect="1"/>
          </p:cNvPicPr>
          <p:nvPr/>
        </p:nvPicPr>
        <p:blipFill>
          <a:blip r:embed="rId4"/>
          <a:stretch>
            <a:fillRect/>
          </a:stretch>
        </p:blipFill>
        <p:spPr>
          <a:xfrm>
            <a:off x="5884984" y="1552471"/>
            <a:ext cx="5486400" cy="4114800"/>
          </a:xfrm>
          <a:prstGeom prst="rect">
            <a:avLst/>
          </a:prstGeom>
        </p:spPr>
      </p:pic>
    </p:spTree>
    <p:extLst>
      <p:ext uri="{BB962C8B-B14F-4D97-AF65-F5344CB8AC3E}">
        <p14:creationId xmlns:p14="http://schemas.microsoft.com/office/powerpoint/2010/main" val="3388613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C299E-89F0-0948-B942-477E270F97C9}"/>
              </a:ext>
            </a:extLst>
          </p:cNvPr>
          <p:cNvSpPr/>
          <p:nvPr/>
        </p:nvSpPr>
        <p:spPr>
          <a:xfrm>
            <a:off x="1174776" y="892553"/>
            <a:ext cx="9808071" cy="688394"/>
          </a:xfrm>
          <a:prstGeom prst="rect">
            <a:avLst/>
          </a:prstGeom>
        </p:spPr>
        <p:txBody>
          <a:bodyPr wrap="square">
            <a:spAutoFit/>
          </a:bodyPr>
          <a:lstStyle/>
          <a:p>
            <a:pPr algn="ctr">
              <a:lnSpc>
                <a:spcPct val="115000"/>
              </a:lnSpc>
              <a:spcAft>
                <a:spcPts val="1000"/>
              </a:spcAft>
            </a:pPr>
            <a:r>
              <a:rPr lang="en-US" sz="3600" b="1" dirty="0">
                <a:solidFill>
                  <a:srgbClr val="005691"/>
                </a:solidFill>
                <a:latin typeface="Arial" panose="020B0604020202020204" pitchFamily="34" charset="0"/>
                <a:ea typeface="Calibri" panose="020F0502020204030204" pitchFamily="34" charset="0"/>
                <a:cs typeface="Times New Roman" panose="02020603050405020304" pitchFamily="18" charset="0"/>
              </a:rPr>
              <a:t>Service Businesses</a:t>
            </a:r>
            <a:endParaRPr lang="en-US" sz="3600" b="1" dirty="0">
              <a:solidFill>
                <a:srgbClr val="00569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14F11C3-1076-944D-8E1F-35420F515084}"/>
              </a:ext>
            </a:extLst>
          </p:cNvPr>
          <p:cNvSpPr txBox="1"/>
          <p:nvPr/>
        </p:nvSpPr>
        <p:spPr>
          <a:xfrm>
            <a:off x="6330461" y="1773799"/>
            <a:ext cx="4994031" cy="4401205"/>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Perform intangible activities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Includes categories such as private education, business services, and transportation</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Not always black and </a:t>
            </a:r>
            <a:r>
              <a:rPr lang="en-US" sz="2400" dirty="0" smtClean="0">
                <a:latin typeface="Arial" panose="020B0604020202020204" pitchFamily="34" charset="0"/>
                <a:cs typeface="Arial" panose="020B0604020202020204" pitchFamily="34" charset="0"/>
              </a:rPr>
              <a:t>white</a:t>
            </a:r>
          </a:p>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Brick and mortar:</a:t>
            </a:r>
            <a:r>
              <a:rPr lang="en-US" sz="2400" dirty="0">
                <a:latin typeface="Arial" panose="020B0604020202020204" pitchFamily="34" charset="0"/>
                <a:cs typeface="Arial" panose="020B0604020202020204" pitchFamily="34" charset="0"/>
              </a:rPr>
              <a:t> A business that operates out of a physical facility (instead of online)</a:t>
            </a:r>
          </a:p>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a:t>
            </a:r>
            <a:r>
              <a:rPr lang="en-US" sz="2400" b="1" dirty="0" err="1">
                <a:latin typeface="Arial" panose="020B0604020202020204" pitchFamily="34" charset="0"/>
                <a:cs typeface="Arial" panose="020B0604020202020204" pitchFamily="34" charset="0"/>
              </a:rPr>
              <a:t>tailers</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Retailers who operate solely </a:t>
            </a:r>
            <a:r>
              <a:rPr lang="en-US" sz="2400" dirty="0" smtClean="0">
                <a:latin typeface="Arial" panose="020B0604020202020204" pitchFamily="34" charset="0"/>
                <a:cs typeface="Arial" panose="020B0604020202020204" pitchFamily="34" charset="0"/>
              </a:rPr>
              <a:t>online</a:t>
            </a: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98DACF-B6B5-A747-A27D-7D76D09970DA}"/>
              </a:ext>
            </a:extLst>
          </p:cNvPr>
          <p:cNvPicPr>
            <a:picLocks noChangeAspect="1"/>
          </p:cNvPicPr>
          <p:nvPr/>
        </p:nvPicPr>
        <p:blipFill>
          <a:blip r:embed="rId4"/>
          <a:stretch>
            <a:fillRect/>
          </a:stretch>
        </p:blipFill>
        <p:spPr>
          <a:xfrm>
            <a:off x="1646503" y="1959708"/>
            <a:ext cx="4432308" cy="2954872"/>
          </a:xfrm>
          <a:prstGeom prst="rect">
            <a:avLst/>
          </a:prstGeom>
        </p:spPr>
      </p:pic>
    </p:spTree>
    <p:extLst>
      <p:ext uri="{BB962C8B-B14F-4D97-AF65-F5344CB8AC3E}">
        <p14:creationId xmlns:p14="http://schemas.microsoft.com/office/powerpoint/2010/main" val="1739717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6E376-7EB3-F448-8CA1-363F86F5ECC5}"/>
              </a:ext>
            </a:extLst>
          </p:cNvPr>
          <p:cNvSpPr txBox="1"/>
          <p:nvPr/>
        </p:nvSpPr>
        <p:spPr>
          <a:xfrm>
            <a:off x="2512088" y="170822"/>
            <a:ext cx="7164475" cy="646331"/>
          </a:xfrm>
          <a:prstGeom prst="rect">
            <a:avLst/>
          </a:prstGeom>
          <a:noFill/>
        </p:spPr>
        <p:txBody>
          <a:bodyPr wrap="square" rtlCol="0">
            <a:spAutoFit/>
          </a:bodyPr>
          <a:lstStyle/>
          <a:p>
            <a:pPr algn="ctr"/>
            <a:r>
              <a:rPr lang="en-US" sz="3600" b="1" dirty="0">
                <a:solidFill>
                  <a:srgbClr val="005691"/>
                </a:solidFill>
                <a:latin typeface="Arial" panose="020B0604020202020204" pitchFamily="34" charset="0"/>
                <a:cs typeface="Arial" panose="020B0604020202020204" pitchFamily="34" charset="0"/>
              </a:rPr>
              <a:t>Social Responsibility </a:t>
            </a:r>
          </a:p>
        </p:txBody>
      </p:sp>
      <p:sp>
        <p:nvSpPr>
          <p:cNvPr id="3" name="Rectangle 2">
            <a:extLst>
              <a:ext uri="{FF2B5EF4-FFF2-40B4-BE49-F238E27FC236}">
                <a16:creationId xmlns:a16="http://schemas.microsoft.com/office/drawing/2014/main" id="{5978E67E-C9ED-0641-971F-1C0A8A8BAFEA}"/>
              </a:ext>
            </a:extLst>
          </p:cNvPr>
          <p:cNvSpPr/>
          <p:nvPr/>
        </p:nvSpPr>
        <p:spPr>
          <a:xfrm>
            <a:off x="3207098" y="1082693"/>
            <a:ext cx="5774453" cy="2400657"/>
          </a:xfrm>
          <a:prstGeom prst="rect">
            <a:avLst/>
          </a:prstGeom>
        </p:spPr>
        <p:txBody>
          <a:bodyPr wrap="square">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A duty to contribute to the well-being </a:t>
            </a:r>
            <a:br>
              <a:rPr lang="en-US" sz="2400" dirty="0">
                <a:latin typeface="Arial" panose="020B0604020202020204" pitchFamily="34" charset="0"/>
                <a:ea typeface="Calibri" panose="020F0502020204030204" pitchFamily="34" charset="0"/>
                <a:cs typeface="Arial" panose="020B0604020202020204" pitchFamily="34" charset="0"/>
              </a:rPr>
            </a:br>
            <a:r>
              <a:rPr lang="en-US" sz="2400" dirty="0">
                <a:latin typeface="Arial" panose="020B0604020202020204" pitchFamily="34" charset="0"/>
                <a:ea typeface="Calibri" panose="020F0502020204030204" pitchFamily="34" charset="0"/>
                <a:cs typeface="Arial" panose="020B0604020202020204" pitchFamily="34" charset="0"/>
              </a:rPr>
              <a:t>of society</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Businesses demonstrate it in two ways:</a:t>
            </a:r>
          </a:p>
          <a:p>
            <a:pPr marL="800100" lvl="1" indent="-342900">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Maximizing profits</a:t>
            </a:r>
          </a:p>
          <a:p>
            <a:pPr marL="800100" lvl="1" indent="-342900">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Contributing to public interests</a:t>
            </a:r>
          </a:p>
        </p:txBody>
      </p:sp>
      <p:pic>
        <p:nvPicPr>
          <p:cNvPr id="5" name="Picture 4">
            <a:extLst>
              <a:ext uri="{FF2B5EF4-FFF2-40B4-BE49-F238E27FC236}">
                <a16:creationId xmlns:a16="http://schemas.microsoft.com/office/drawing/2014/main" id="{BBD16268-BB39-D940-8C9F-6573C3C40F37}"/>
              </a:ext>
            </a:extLst>
          </p:cNvPr>
          <p:cNvPicPr>
            <a:picLocks noChangeAspect="1"/>
          </p:cNvPicPr>
          <p:nvPr/>
        </p:nvPicPr>
        <p:blipFill rotWithShape="1">
          <a:blip r:embed="rId4"/>
          <a:srcRect t="9845"/>
          <a:stretch/>
        </p:blipFill>
        <p:spPr>
          <a:xfrm>
            <a:off x="3846032" y="3808429"/>
            <a:ext cx="4572000" cy="2747913"/>
          </a:xfrm>
          <a:prstGeom prst="rect">
            <a:avLst/>
          </a:prstGeom>
        </p:spPr>
      </p:pic>
    </p:spTree>
    <p:extLst>
      <p:ext uri="{BB962C8B-B14F-4D97-AF65-F5344CB8AC3E}">
        <p14:creationId xmlns:p14="http://schemas.microsoft.com/office/powerpoint/2010/main" val="4160567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0147A-2E83-0E47-9887-487F5262A6FE}"/>
              </a:ext>
            </a:extLst>
          </p:cNvPr>
          <p:cNvSpPr txBox="1"/>
          <p:nvPr/>
        </p:nvSpPr>
        <p:spPr>
          <a:xfrm>
            <a:off x="341645" y="321548"/>
            <a:ext cx="11414927"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Who Benefits? </a:t>
            </a:r>
          </a:p>
        </p:txBody>
      </p:sp>
      <p:pic>
        <p:nvPicPr>
          <p:cNvPr id="6" name="Picture 5">
            <a:extLst>
              <a:ext uri="{FF2B5EF4-FFF2-40B4-BE49-F238E27FC236}">
                <a16:creationId xmlns:a16="http://schemas.microsoft.com/office/drawing/2014/main" id="{226706C0-6A7B-544F-B612-F207FED2B8B8}"/>
              </a:ext>
            </a:extLst>
          </p:cNvPr>
          <p:cNvPicPr>
            <a:picLocks noChangeAspect="1"/>
          </p:cNvPicPr>
          <p:nvPr/>
        </p:nvPicPr>
        <p:blipFill>
          <a:blip r:embed="rId4"/>
          <a:stretch>
            <a:fillRect/>
          </a:stretch>
        </p:blipFill>
        <p:spPr>
          <a:xfrm>
            <a:off x="3929840" y="4498534"/>
            <a:ext cx="7826732" cy="2359465"/>
          </a:xfrm>
          <a:prstGeom prst="rect">
            <a:avLst/>
          </a:prstGeom>
        </p:spPr>
      </p:pic>
      <p:sp>
        <p:nvSpPr>
          <p:cNvPr id="3" name="Rectangle 2">
            <a:extLst>
              <a:ext uri="{FF2B5EF4-FFF2-40B4-BE49-F238E27FC236}">
                <a16:creationId xmlns:a16="http://schemas.microsoft.com/office/drawing/2014/main" id="{B0FFBC17-8289-2C45-A5E4-CD07098B25C0}"/>
              </a:ext>
            </a:extLst>
          </p:cNvPr>
          <p:cNvSpPr/>
          <p:nvPr/>
        </p:nvSpPr>
        <p:spPr>
          <a:xfrm>
            <a:off x="654077" y="1498608"/>
            <a:ext cx="11102495" cy="3559949"/>
          </a:xfrm>
          <a:prstGeom prst="rect">
            <a:avLst/>
          </a:prstGeom>
        </p:spPr>
        <p:txBody>
          <a:bodyPr wrap="square">
            <a:spAutoFit/>
          </a:bodyPr>
          <a:lstStyle/>
          <a:p>
            <a:pPr marL="228600" indent="-228600">
              <a:spcAft>
                <a:spcPts val="8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Product </a:t>
            </a:r>
            <a:r>
              <a:rPr lang="en-US" sz="2400" dirty="0" smtClean="0">
                <a:latin typeface="Arial" panose="020B0604020202020204" pitchFamily="34" charset="0"/>
                <a:ea typeface="Calibri" panose="020F0502020204030204" pitchFamily="34" charset="0"/>
                <a:cs typeface="Arial" panose="020B0604020202020204" pitchFamily="34" charset="0"/>
              </a:rPr>
              <a:t>users</a:t>
            </a:r>
          </a:p>
          <a:p>
            <a:pPr marL="685800" lvl="1" indent="-228600">
              <a:spcAft>
                <a:spcPts val="8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Consumers:</a:t>
            </a:r>
            <a:r>
              <a:rPr lang="en-US" sz="2400" dirty="0">
                <a:latin typeface="Arial" panose="020B0604020202020204" pitchFamily="34" charset="0"/>
                <a:cs typeface="Arial" panose="020B0604020202020204" pitchFamily="34" charset="0"/>
              </a:rPr>
              <a:t>  People who use goods and services to satisfy their </a:t>
            </a:r>
            <a:r>
              <a:rPr lang="en-US" sz="2400" dirty="0" smtClean="0">
                <a:latin typeface="Arial" panose="020B0604020202020204" pitchFamily="34" charset="0"/>
                <a:cs typeface="Arial" panose="020B0604020202020204" pitchFamily="34" charset="0"/>
              </a:rPr>
              <a:t>wants</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indent="-228600">
              <a:spcAft>
                <a:spcPts val="8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The community</a:t>
            </a:r>
          </a:p>
          <a:p>
            <a:pPr marL="228600" indent="-228600">
              <a:spcAft>
                <a:spcPts val="8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Employees</a:t>
            </a:r>
          </a:p>
          <a:p>
            <a:pPr marL="742950" lvl="1" indent="-285750">
              <a:spcAft>
                <a:spcPts val="8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“Why You Should Treat Your Employees Like Your Most Loyal Customers” by Brigette Hyacinth”— </a:t>
            </a:r>
            <a:r>
              <a:rPr lang="en-US" sz="2400" dirty="0">
                <a:latin typeface="Arial" panose="020B0604020202020204" pitchFamily="34" charset="0"/>
                <a:ea typeface="Calibri" panose="020F0502020204030204" pitchFamily="34" charset="0"/>
                <a:cs typeface="Arial" panose="020B0604020202020204" pitchFamily="34" charset="0"/>
                <a:hlinkClick r:id="rId5"/>
              </a:rPr>
              <a:t>https://</a:t>
            </a:r>
            <a:r>
              <a:rPr lang="en-US" sz="2400" dirty="0" err="1">
                <a:latin typeface="Arial" panose="020B0604020202020204" pitchFamily="34" charset="0"/>
                <a:ea typeface="Calibri" panose="020F0502020204030204" pitchFamily="34" charset="0"/>
                <a:cs typeface="Arial" panose="020B0604020202020204" pitchFamily="34" charset="0"/>
                <a:hlinkClick r:id="rId5"/>
              </a:rPr>
              <a:t>www.linkedin.com</a:t>
            </a:r>
            <a:r>
              <a:rPr lang="en-US" sz="2400" dirty="0">
                <a:latin typeface="Arial" panose="020B0604020202020204" pitchFamily="34" charset="0"/>
                <a:ea typeface="Calibri" panose="020F0502020204030204" pitchFamily="34" charset="0"/>
                <a:cs typeface="Arial" panose="020B0604020202020204" pitchFamily="34" charset="0"/>
                <a:hlinkClick r:id="rId5"/>
              </a:rPr>
              <a:t>/pulse/why-you-should-treat-your-employees-like-most-loyal-brigette-hyacinth </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indent="-228600">
              <a:spcAft>
                <a:spcPts val="8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The company itself</a:t>
            </a:r>
          </a:p>
        </p:txBody>
      </p:sp>
    </p:spTree>
    <p:extLst>
      <p:ext uri="{BB962C8B-B14F-4D97-AF65-F5344CB8AC3E}">
        <p14:creationId xmlns:p14="http://schemas.microsoft.com/office/powerpoint/2010/main" val="294470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011209-A29C-E34E-90C7-AEF9E218CF67}"/>
              </a:ext>
            </a:extLst>
          </p:cNvPr>
          <p:cNvSpPr/>
          <p:nvPr/>
        </p:nvSpPr>
        <p:spPr>
          <a:xfrm>
            <a:off x="5478872" y="2913928"/>
            <a:ext cx="5630151" cy="1508105"/>
          </a:xfrm>
          <a:prstGeom prst="rect">
            <a:avLst/>
          </a:prstGeom>
        </p:spPr>
        <p:txBody>
          <a:bodyPr wrap="square">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Walmart Thanksgiving food drive</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The food drive was for employees</a:t>
            </a:r>
          </a:p>
          <a:p>
            <a:pPr marL="228600" indent="-228600">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What do you think?</a:t>
            </a:r>
          </a:p>
        </p:txBody>
      </p:sp>
      <p:pic>
        <p:nvPicPr>
          <p:cNvPr id="5" name="Picture 4">
            <a:extLst>
              <a:ext uri="{FF2B5EF4-FFF2-40B4-BE49-F238E27FC236}">
                <a16:creationId xmlns:a16="http://schemas.microsoft.com/office/drawing/2014/main" id="{F6E6B73F-57F4-3948-A19C-E3FBF29E006D}"/>
              </a:ext>
            </a:extLst>
          </p:cNvPr>
          <p:cNvPicPr>
            <a:picLocks noChangeAspect="1"/>
          </p:cNvPicPr>
          <p:nvPr/>
        </p:nvPicPr>
        <p:blipFill rotWithShape="1">
          <a:blip r:embed="rId4"/>
          <a:srcRect t="22691"/>
          <a:stretch/>
        </p:blipFill>
        <p:spPr>
          <a:xfrm>
            <a:off x="1447808" y="2322102"/>
            <a:ext cx="3810000" cy="2945482"/>
          </a:xfrm>
          <a:prstGeom prst="rect">
            <a:avLst/>
          </a:prstGeom>
        </p:spPr>
      </p:pic>
    </p:spTree>
    <p:extLst>
      <p:ext uri="{BB962C8B-B14F-4D97-AF65-F5344CB8AC3E}">
        <p14:creationId xmlns:p14="http://schemas.microsoft.com/office/powerpoint/2010/main" val="1654223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3844</Words>
  <Application>Microsoft Office PowerPoint</Application>
  <PresentationFormat>Widescreen</PresentationFormat>
  <Paragraphs>302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PGothic</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Peck, Deanna C.</cp:lastModifiedBy>
  <cp:revision>46</cp:revision>
  <dcterms:created xsi:type="dcterms:W3CDTF">2019-08-22T17:11:17Z</dcterms:created>
  <dcterms:modified xsi:type="dcterms:W3CDTF">2022-01-11T15:11:44Z</dcterms:modified>
</cp:coreProperties>
</file>