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914400"/>
            <a:ext cx="8637073" cy="117575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6.00 </a:t>
            </a:r>
            <a:r>
              <a:rPr lang="en-US" sz="3600" b="1" dirty="0"/>
              <a:t>Understand the job search process.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2247971"/>
            <a:ext cx="8637072" cy="97762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6.02 Understand </a:t>
            </a:r>
            <a:r>
              <a:rPr lang="en-US" sz="3200" b="1" dirty="0"/>
              <a:t>the rights of workers and general employment laws.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558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51376"/>
            <a:ext cx="9291215" cy="1049235"/>
          </a:xfrm>
        </p:spPr>
        <p:txBody>
          <a:bodyPr/>
          <a:lstStyle/>
          <a:p>
            <a:r>
              <a:rPr lang="en-US" dirty="0"/>
              <a:t>Define the following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7" y="927464"/>
            <a:ext cx="10842170" cy="4538882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Benefits: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payment or gift, as one made to help someone or given by an employer, an insurance company, or a public agency:</a:t>
            </a: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Bullying: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act the bully toward; habitually intimidate, abuse, or harass</a:t>
            </a: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Collective Bargaining: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process by which wages, hours, rules, and working conditions are negotiated and agreed upon by a union with an employer for all the employees collectively whom it represents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Discriminatory: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characterized by or showing prejudicial treatment, especially as an indication of bias related to age, color, national origin, religion, sex, etc.:</a:t>
            </a:r>
          </a:p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EEOC: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Equal Employment Opportunity Commission; responsible for enforcing federal laws that make it illegal to discriminate against a job applicant or an employee because of the person’s race, color, religion, sex, national origin, age, disability or genetic information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7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47319"/>
            <a:ext cx="9291215" cy="1049235"/>
          </a:xfrm>
        </p:spPr>
        <p:txBody>
          <a:bodyPr/>
          <a:lstStyle/>
          <a:p>
            <a:r>
              <a:rPr lang="en-US" dirty="0"/>
              <a:t>Define the following terms: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709" y="1201783"/>
            <a:ext cx="10580914" cy="4702627"/>
          </a:xfrm>
        </p:spPr>
        <p:txBody>
          <a:bodyPr>
            <a:normAutofit/>
          </a:bodyPr>
          <a:lstStyle/>
          <a:p>
            <a:pPr lvl="0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Harassment: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act or instance of harassing; torment, vexation, or intimidation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Hazards: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something causing unavoidable danger, peril, risk, or difficulty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Labor Unions: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 organization of wage earners or salaried employees for mutual aid and protection and for dealing collectively with employers; trade union.</a:t>
            </a:r>
          </a:p>
          <a:p>
            <a:pPr lvl="0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OSHA: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Occupational Safety and Health Administration; responsible for establishing and enforcing safety and health standards in the workplace.</a:t>
            </a:r>
          </a:p>
          <a:p>
            <a:pPr lvl="0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state or fact of being responsible, answerable, or accountable for something within one's power, control, or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5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683" y="268942"/>
            <a:ext cx="9291215" cy="1049235"/>
          </a:xfrm>
        </p:spPr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0" y="1135297"/>
            <a:ext cx="10241280" cy="4364165"/>
          </a:xfrm>
        </p:spPr>
        <p:txBody>
          <a:bodyPr>
            <a:noAutofit/>
          </a:bodyPr>
          <a:lstStyle/>
          <a:p>
            <a:r>
              <a:rPr lang="en-US" sz="2400" dirty="0"/>
              <a:t>“OSHA” stands for Occupational Safety and Health Administration </a:t>
            </a:r>
            <a:endParaRPr lang="en-US" sz="2400" dirty="0" smtClean="0"/>
          </a:p>
          <a:p>
            <a:pPr lvl="1"/>
            <a:r>
              <a:rPr lang="en-US" sz="2400" dirty="0" smtClean="0"/>
              <a:t>OSHA </a:t>
            </a:r>
            <a:r>
              <a:rPr lang="en-US" sz="2400" dirty="0"/>
              <a:t>• Encourages employers and employees to work together to reduce workplace hazards and implement or improve safety and health programs. </a:t>
            </a:r>
            <a:r>
              <a:rPr lang="en-US" sz="2400" dirty="0" smtClean="0"/>
              <a:t>•</a:t>
            </a:r>
          </a:p>
          <a:p>
            <a:pPr lvl="1"/>
            <a:r>
              <a:rPr lang="en-US" sz="2400" dirty="0" smtClean="0"/>
              <a:t>Develops </a:t>
            </a:r>
            <a:r>
              <a:rPr lang="en-US" sz="2400" dirty="0"/>
              <a:t>and enforces mandatory job standards in the areas of occupational safety and health. </a:t>
            </a:r>
            <a:endParaRPr lang="en-US" sz="2400" dirty="0" smtClean="0"/>
          </a:p>
          <a:p>
            <a:pPr lvl="1"/>
            <a:r>
              <a:rPr lang="en-US" sz="2400" dirty="0" smtClean="0"/>
              <a:t>Maintains </a:t>
            </a:r>
            <a:r>
              <a:rPr lang="en-US" sz="2400" dirty="0"/>
              <a:t>a reporting and recordkeeping system to monitor job-related illnesses and injuries. </a:t>
            </a:r>
            <a:endParaRPr lang="en-US" sz="2400" dirty="0" smtClean="0"/>
          </a:p>
          <a:p>
            <a:pPr lvl="1"/>
            <a:r>
              <a:rPr lang="en-US" sz="2400" dirty="0" smtClean="0"/>
              <a:t>Provides </a:t>
            </a:r>
            <a:r>
              <a:rPr lang="en-US" sz="2400" dirty="0"/>
              <a:t>assistance, training and other support programs to help employees and workers. </a:t>
            </a:r>
          </a:p>
        </p:txBody>
      </p:sp>
    </p:spTree>
    <p:extLst>
      <p:ext uri="{BB962C8B-B14F-4D97-AF65-F5344CB8AC3E}">
        <p14:creationId xmlns:p14="http://schemas.microsoft.com/office/powerpoint/2010/main" val="407897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177502"/>
            <a:ext cx="9291215" cy="1049235"/>
          </a:xfrm>
        </p:spPr>
        <p:txBody>
          <a:bodyPr/>
          <a:lstStyle/>
          <a:p>
            <a:r>
              <a:rPr lang="en-US" dirty="0"/>
              <a:t>Explain employee rights.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11" y="640080"/>
            <a:ext cx="9867583" cy="5473337"/>
          </a:xfrm>
        </p:spPr>
        <p:txBody>
          <a:bodyPr>
            <a:normAutofit/>
          </a:bodyPr>
          <a:lstStyle/>
          <a:p>
            <a:r>
              <a:rPr lang="en-US" dirty="0"/>
              <a:t>Worker’s Rights. </a:t>
            </a:r>
            <a:endParaRPr lang="en-US" dirty="0" smtClean="0"/>
          </a:p>
          <a:p>
            <a:pPr lvl="1"/>
            <a:r>
              <a:rPr lang="en-US" sz="2000" dirty="0" smtClean="0"/>
              <a:t>Workers </a:t>
            </a:r>
            <a:r>
              <a:rPr lang="en-US" sz="2000" dirty="0"/>
              <a:t>can complain to OSHA in person, by telephone, by mail or electronically through OSHA’s web site about workplace conditions threatening their health or safety. </a:t>
            </a:r>
            <a:endParaRPr lang="en-US" sz="2000" dirty="0" smtClean="0"/>
          </a:p>
          <a:p>
            <a:pPr lvl="1"/>
            <a:r>
              <a:rPr lang="en-US" sz="2000" dirty="0" smtClean="0"/>
              <a:t>Complainants </a:t>
            </a:r>
            <a:r>
              <a:rPr lang="en-US" sz="2000" dirty="0"/>
              <a:t>have whistleblower protections against reprisal. </a:t>
            </a:r>
            <a:endParaRPr lang="en-US" sz="2000" dirty="0" smtClean="0"/>
          </a:p>
          <a:p>
            <a:r>
              <a:rPr lang="en-US" dirty="0" smtClean="0"/>
              <a:t>• </a:t>
            </a:r>
            <a:r>
              <a:rPr lang="en-US" dirty="0"/>
              <a:t>Worker’s Responsibilities. </a:t>
            </a:r>
            <a:endParaRPr lang="en-US" dirty="0" smtClean="0"/>
          </a:p>
          <a:p>
            <a:pPr lvl="1"/>
            <a:r>
              <a:rPr lang="en-US" sz="2000" dirty="0" smtClean="0"/>
              <a:t>Follow </a:t>
            </a:r>
            <a:r>
              <a:rPr lang="en-US" sz="2000" dirty="0"/>
              <a:t>employer’s safety and health rules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 Wear </a:t>
            </a:r>
            <a:r>
              <a:rPr lang="en-US" sz="2000" dirty="0"/>
              <a:t>or use all required gear and equipment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 Follow </a:t>
            </a:r>
            <a:r>
              <a:rPr lang="en-US" sz="2000" dirty="0"/>
              <a:t>safe work practices for your job, as directed by your employer. </a:t>
            </a:r>
            <a:endParaRPr lang="en-US" sz="2000" dirty="0" smtClean="0"/>
          </a:p>
          <a:p>
            <a:pPr lvl="1"/>
            <a:r>
              <a:rPr lang="en-US" sz="2000" dirty="0" smtClean="0"/>
              <a:t>Report </a:t>
            </a:r>
            <a:r>
              <a:rPr lang="en-US" sz="2000" dirty="0"/>
              <a:t>hazardous conditions to a supervisor or safety committee. </a:t>
            </a:r>
            <a:endParaRPr lang="en-US" sz="2000" dirty="0" smtClean="0"/>
          </a:p>
          <a:p>
            <a:pPr lvl="1"/>
            <a:r>
              <a:rPr lang="en-US" sz="2000" dirty="0" smtClean="0"/>
              <a:t>Report </a:t>
            </a:r>
            <a:r>
              <a:rPr lang="en-US" sz="2000" dirty="0"/>
              <a:t>hazardous conditions to OSHA, if they are not fixed. </a:t>
            </a:r>
            <a:endParaRPr lang="en-US" sz="2000" dirty="0" smtClean="0"/>
          </a:p>
          <a:p>
            <a:pPr lvl="1"/>
            <a:r>
              <a:rPr lang="en-US" sz="2000" dirty="0" smtClean="0"/>
              <a:t>Cooperate </a:t>
            </a:r>
            <a:r>
              <a:rPr lang="en-US" sz="2000" dirty="0"/>
              <a:t>with OSHA inspectors. </a:t>
            </a:r>
          </a:p>
        </p:txBody>
      </p:sp>
    </p:spTree>
    <p:extLst>
      <p:ext uri="{BB962C8B-B14F-4D97-AF65-F5344CB8AC3E}">
        <p14:creationId xmlns:p14="http://schemas.microsoft.com/office/powerpoint/2010/main" val="207639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516" y="491011"/>
            <a:ext cx="9291215" cy="1049235"/>
          </a:xfrm>
        </p:spPr>
        <p:txBody>
          <a:bodyPr/>
          <a:lstStyle/>
          <a:p>
            <a:r>
              <a:rPr lang="en-US" dirty="0"/>
              <a:t>employer responsibilities required by the OSHA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8" y="1540246"/>
            <a:ext cx="10607040" cy="387561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Provide </a:t>
            </a:r>
            <a:r>
              <a:rPr lang="en-US" sz="2400" dirty="0"/>
              <a:t>a safe and healthful workplace free of recognized hazards. </a:t>
            </a:r>
          </a:p>
          <a:p>
            <a:r>
              <a:rPr lang="en-US" sz="2400" dirty="0" smtClean="0"/>
              <a:t>Follow </a:t>
            </a:r>
            <a:r>
              <a:rPr lang="en-US" sz="2400" dirty="0"/>
              <a:t>requirements of OSHA standards </a:t>
            </a:r>
          </a:p>
          <a:p>
            <a:r>
              <a:rPr lang="en-US" sz="2400" dirty="0" smtClean="0"/>
              <a:t>Provide </a:t>
            </a:r>
            <a:r>
              <a:rPr lang="en-US" sz="2400" dirty="0"/>
              <a:t>appropriate training for employees </a:t>
            </a:r>
          </a:p>
          <a:p>
            <a:r>
              <a:rPr lang="en-US" sz="2400" dirty="0" smtClean="0"/>
              <a:t>Maintain </a:t>
            </a:r>
            <a:r>
              <a:rPr lang="en-US" sz="2400" dirty="0"/>
              <a:t>recordkeeping of work-related illnesses and injuries </a:t>
            </a:r>
          </a:p>
          <a:p>
            <a:r>
              <a:rPr lang="en-US" sz="2400" dirty="0" smtClean="0"/>
              <a:t>Cooperate </a:t>
            </a:r>
            <a:r>
              <a:rPr lang="en-US" sz="2400" dirty="0"/>
              <a:t>with OSHA inspectors </a:t>
            </a:r>
          </a:p>
          <a:p>
            <a:r>
              <a:rPr lang="en-US" sz="2400" dirty="0" smtClean="0"/>
              <a:t>Post </a:t>
            </a:r>
            <a:r>
              <a:rPr lang="en-US" sz="2400" dirty="0"/>
              <a:t>the “OSHA poster” and an annual summary of work-related illnesses and injuries. </a:t>
            </a:r>
            <a:endParaRPr lang="en-US" sz="2400" dirty="0" smtClean="0"/>
          </a:p>
          <a:p>
            <a:r>
              <a:rPr lang="en-US" sz="2400" dirty="0" smtClean="0"/>
              <a:t>OSHA </a:t>
            </a:r>
            <a:r>
              <a:rPr lang="en-US" sz="2400" dirty="0"/>
              <a:t>web site http://www.osha.gov • 1-800-321-OSHA</a:t>
            </a:r>
          </a:p>
        </p:txBody>
      </p:sp>
    </p:spTree>
    <p:extLst>
      <p:ext uri="{BB962C8B-B14F-4D97-AF65-F5344CB8AC3E}">
        <p14:creationId xmlns:p14="http://schemas.microsoft.com/office/powerpoint/2010/main" val="416273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425696"/>
            <a:ext cx="9291215" cy="1049235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reasons employees pursue the right to form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1474932"/>
            <a:ext cx="10424160" cy="4259662"/>
          </a:xfrm>
        </p:spPr>
        <p:txBody>
          <a:bodyPr/>
          <a:lstStyle/>
          <a:p>
            <a:r>
              <a:rPr lang="en-US" dirty="0"/>
              <a:t>Labor unions </a:t>
            </a:r>
            <a:r>
              <a:rPr lang="en-US" b="1" dirty="0"/>
              <a:t>give workers the power to negotiate for more favorable working conditions and other benefits through collective bargaining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Union </a:t>
            </a:r>
            <a:r>
              <a:rPr lang="en-US" dirty="0"/>
              <a:t>members earn better wages and benefits than workers who aren't union members.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average, union workers' wages are 28 percent higher than their nonunion counterparts</a:t>
            </a:r>
            <a:r>
              <a:rPr lang="en-US" dirty="0" smtClean="0"/>
              <a:t>.</a:t>
            </a:r>
          </a:p>
          <a:p>
            <a:r>
              <a:rPr lang="en-US" dirty="0"/>
              <a:t> </a:t>
            </a:r>
            <a:r>
              <a:rPr lang="en-US" b="1" dirty="0"/>
              <a:t>D</a:t>
            </a:r>
            <a:r>
              <a:rPr lang="en-US" b="1" dirty="0" smtClean="0"/>
              <a:t>issatisfaction </a:t>
            </a:r>
            <a:r>
              <a:rPr lang="en-US" b="1" dirty="0"/>
              <a:t>with working conditions and the desire for dignity and voice at work</a:t>
            </a:r>
            <a:r>
              <a:rPr lang="en-US" dirty="0"/>
              <a:t> are often cited as key reasons why workers seek out </a:t>
            </a:r>
            <a:r>
              <a:rPr lang="en-US" dirty="0" smtClean="0"/>
              <a:t>unions.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1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5251"/>
            <a:ext cx="9291215" cy="104923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employee right to fair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174486"/>
            <a:ext cx="10816045" cy="4677674"/>
          </a:xfrm>
        </p:spPr>
        <p:txBody>
          <a:bodyPr>
            <a:normAutofit/>
          </a:bodyPr>
          <a:lstStyle/>
          <a:p>
            <a:r>
              <a:rPr lang="en-US" dirty="0"/>
              <a:t>Fair treatment involves </a:t>
            </a:r>
            <a:r>
              <a:rPr lang="en-US" b="1" dirty="0"/>
              <a:t>ensuring that your employee's rights are being respected</a:t>
            </a:r>
            <a:r>
              <a:rPr lang="en-US" dirty="0"/>
              <a:t> and that each employee is given individualized treatment.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right to prohibit the release of information regarding the employee to other organizations without the employee's consent</a:t>
            </a:r>
            <a:r>
              <a:rPr lang="en-US" dirty="0" smtClean="0"/>
              <a:t>.</a:t>
            </a:r>
          </a:p>
          <a:p>
            <a:r>
              <a:rPr lang="en-US" dirty="0"/>
              <a:t>Fair and consistent treatment of employees in the workplace builds trust, </a:t>
            </a:r>
            <a:r>
              <a:rPr lang="en-US" b="1" dirty="0"/>
              <a:t>enhances morale, deepens loyalty and spurs productivity</a:t>
            </a:r>
            <a:r>
              <a:rPr lang="en-US" dirty="0"/>
              <a:t>. By contrast, favoritism breeds animosity and resentment toward favored individuals and the employer</a:t>
            </a:r>
            <a:r>
              <a:rPr lang="en-US" dirty="0" smtClean="0"/>
              <a:t>.</a:t>
            </a:r>
          </a:p>
          <a:p>
            <a:r>
              <a:rPr lang="en-US" dirty="0"/>
              <a:t>Among these workplace rights are: </a:t>
            </a:r>
            <a:r>
              <a:rPr lang="en-US" b="1" dirty="0"/>
              <a:t>The right to equal and impartial treatment by other employees regardless</a:t>
            </a:r>
            <a:r>
              <a:rPr lang="en-US" dirty="0"/>
              <a:t> of race, sex, age, national origin, disability, religion. The right to be free from sexual harassment. The right to information about a plant or office closing.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2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421" y="78223"/>
            <a:ext cx="9291215" cy="1049235"/>
          </a:xfrm>
        </p:spPr>
        <p:txBody>
          <a:bodyPr/>
          <a:lstStyle/>
          <a:p>
            <a:r>
              <a:rPr lang="en-US" dirty="0"/>
              <a:t>the employee right to fair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808" y="1127458"/>
            <a:ext cx="11376146" cy="506433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These are the basic rights you need to know:</a:t>
            </a:r>
            <a:endParaRPr lang="en-US" dirty="0"/>
          </a:p>
          <a:p>
            <a:pPr lvl="1"/>
            <a:r>
              <a:rPr lang="en-US" dirty="0"/>
              <a:t>Compensation equality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Freedom to join a Union. </a:t>
            </a:r>
          </a:p>
          <a:p>
            <a:pPr lvl="1"/>
            <a:r>
              <a:rPr lang="en-US" dirty="0"/>
              <a:t>Safe workplace. </a:t>
            </a:r>
          </a:p>
          <a:p>
            <a:pPr lvl="1"/>
            <a:r>
              <a:rPr lang="en-US" dirty="0"/>
              <a:t>Harassment free workplace. </a:t>
            </a:r>
          </a:p>
          <a:p>
            <a:pPr lvl="1"/>
            <a:r>
              <a:rPr lang="en-US" dirty="0"/>
              <a:t>Non-discrimination. </a:t>
            </a:r>
          </a:p>
          <a:p>
            <a:pPr lvl="1"/>
            <a:r>
              <a:rPr lang="en-US" dirty="0"/>
              <a:t>Family and medical leave. </a:t>
            </a:r>
          </a:p>
          <a:p>
            <a:pPr lvl="1"/>
            <a:r>
              <a:rPr lang="en-US" dirty="0"/>
              <a:t>Minimum wage. </a:t>
            </a:r>
          </a:p>
          <a:p>
            <a:pPr lvl="1"/>
            <a:r>
              <a:rPr lang="en-US" dirty="0"/>
              <a:t>Retaliation-free workplace</a:t>
            </a:r>
            <a:r>
              <a:rPr lang="en-US" dirty="0" smtClean="0"/>
              <a:t>.</a:t>
            </a:r>
          </a:p>
          <a:p>
            <a:r>
              <a:rPr lang="en-US" dirty="0"/>
              <a:t>Applicants, employees and former employees are protected from employment discrimination based on </a:t>
            </a:r>
            <a:r>
              <a:rPr lang="en-US" b="1" dirty="0"/>
              <a:t>race, color, religion, sex</a:t>
            </a:r>
            <a:r>
              <a:rPr lang="en-US" dirty="0"/>
              <a:t> (including pregnancy, sexual orientation, or gender identity), national origin, age (40 or older), disability and genetic information (including family medical history).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0557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</TotalTime>
  <Words>854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6.00 Understand the job search process.</vt:lpstr>
      <vt:lpstr>Define the following terms:</vt:lpstr>
      <vt:lpstr>Define the following terms:</vt:lpstr>
      <vt:lpstr>OSHA</vt:lpstr>
      <vt:lpstr>Explain employee rights. </vt:lpstr>
      <vt:lpstr>employer responsibilities required by the OSHA standards</vt:lpstr>
      <vt:lpstr>the reasons employees pursue the right to form unions</vt:lpstr>
      <vt:lpstr>the employee right to fair treatment</vt:lpstr>
      <vt:lpstr>the employee right to fair treatment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6.00 Understand the job search process.</dc:title>
  <dc:creator>Peck, Deanna C.</dc:creator>
  <cp:lastModifiedBy>Peck, Deanna C.</cp:lastModifiedBy>
  <cp:revision>3</cp:revision>
  <dcterms:created xsi:type="dcterms:W3CDTF">2022-02-11T12:42:54Z</dcterms:created>
  <dcterms:modified xsi:type="dcterms:W3CDTF">2022-02-11T13:04:54Z</dcterms:modified>
</cp:coreProperties>
</file>