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9" r:id="rId13"/>
    <p:sldId id="268"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2/28/2022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2/28/2022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ls.gov/ooh/" TargetMode="External"/><Relationship Id="rId7" Type="http://schemas.openxmlformats.org/officeDocument/2006/relationships/hyperlink" Target="http://www.careeronestop.org/lmi/LMIHome.asp" TargetMode="External"/><Relationship Id="rId2" Type="http://schemas.openxmlformats.org/officeDocument/2006/relationships/hyperlink" Target="http://www.bls.gov/" TargetMode="External"/><Relationship Id="rId1" Type="http://schemas.openxmlformats.org/officeDocument/2006/relationships/slideLayout" Target="../slideLayouts/slideLayout2.xml"/><Relationship Id="rId6" Type="http://schemas.openxmlformats.org/officeDocument/2006/relationships/hyperlink" Target="http://www.acinet.org/" TargetMode="External"/><Relationship Id="rId5" Type="http://schemas.openxmlformats.org/officeDocument/2006/relationships/hyperlink" Target="http://www.onetcenter.org/" TargetMode="External"/><Relationship Id="rId4" Type="http://schemas.openxmlformats.org/officeDocument/2006/relationships/hyperlink" Target="http://www.bls.gov/opub/ooq/ooqhome.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6.00 </a:t>
            </a:r>
            <a:r>
              <a:rPr lang="en-US" b="1" dirty="0"/>
              <a:t>Understand the job search process.</a:t>
            </a:r>
            <a:endParaRPr lang="en-US" dirty="0"/>
          </a:p>
        </p:txBody>
      </p:sp>
      <p:sp>
        <p:nvSpPr>
          <p:cNvPr id="3" name="Subtitle 2"/>
          <p:cNvSpPr>
            <a:spLocks noGrp="1"/>
          </p:cNvSpPr>
          <p:nvPr>
            <p:ph type="subTitle" idx="1"/>
          </p:nvPr>
        </p:nvSpPr>
        <p:spPr/>
        <p:txBody>
          <a:bodyPr>
            <a:normAutofit/>
          </a:bodyPr>
          <a:lstStyle/>
          <a:p>
            <a:r>
              <a:rPr lang="en-US" sz="2800" dirty="0" smtClean="0"/>
              <a:t>6.04 </a:t>
            </a:r>
            <a:r>
              <a:rPr lang="en-US" sz="2800" b="1" dirty="0"/>
              <a:t>Understand how to obtain a job through proper techniques. </a:t>
            </a:r>
            <a:endParaRPr lang="en-US" sz="2800" dirty="0"/>
          </a:p>
        </p:txBody>
      </p:sp>
    </p:spTree>
    <p:extLst>
      <p:ext uri="{BB962C8B-B14F-4D97-AF65-F5344CB8AC3E}">
        <p14:creationId xmlns:p14="http://schemas.microsoft.com/office/powerpoint/2010/main" val="3585541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Describe steps in conducting a job search </a:t>
            </a:r>
            <a:endParaRPr lang="en-US" dirty="0"/>
          </a:p>
        </p:txBody>
      </p:sp>
      <p:sp>
        <p:nvSpPr>
          <p:cNvPr id="3" name="Content Placeholder 2"/>
          <p:cNvSpPr>
            <a:spLocks noGrp="1"/>
          </p:cNvSpPr>
          <p:nvPr>
            <p:ph idx="1"/>
          </p:nvPr>
        </p:nvSpPr>
        <p:spPr>
          <a:xfrm>
            <a:off x="248194" y="2037806"/>
            <a:ext cx="11403875" cy="4689565"/>
          </a:xfrm>
        </p:spPr>
        <p:txBody>
          <a:bodyPr>
            <a:normAutofit lnSpcReduction="10000"/>
          </a:bodyPr>
          <a:lstStyle/>
          <a:p>
            <a:r>
              <a:rPr lang="en-US" b="1" dirty="0"/>
              <a:t>Interview:</a:t>
            </a:r>
            <a:r>
              <a:rPr lang="en-US" dirty="0"/>
              <a:t> a formal meeting at which someone is asked questions in order to find out if they are suitable for a post of employment.</a:t>
            </a:r>
          </a:p>
          <a:p>
            <a:pPr lvl="1"/>
            <a:r>
              <a:rPr lang="en-US" b="1" dirty="0"/>
              <a:t>Transferable </a:t>
            </a:r>
            <a:r>
              <a:rPr lang="en-US" b="1" dirty="0" smtClean="0"/>
              <a:t>Skills</a:t>
            </a:r>
            <a:r>
              <a:rPr lang="en-US" dirty="0" smtClean="0"/>
              <a:t>- the </a:t>
            </a:r>
            <a:r>
              <a:rPr lang="en-US" dirty="0"/>
              <a:t>skills that you use in every job, no matter the title or the field.</a:t>
            </a:r>
          </a:p>
          <a:p>
            <a:pPr lvl="1"/>
            <a:r>
              <a:rPr lang="en-US" b="1" dirty="0" smtClean="0"/>
              <a:t>Values - </a:t>
            </a:r>
            <a:r>
              <a:rPr lang="en-US" dirty="0" smtClean="0"/>
              <a:t>Principles </a:t>
            </a:r>
            <a:r>
              <a:rPr lang="en-US" dirty="0"/>
              <a:t>or beliefs that guide and regulate actions and behavior.</a:t>
            </a:r>
          </a:p>
          <a:p>
            <a:r>
              <a:rPr lang="en-US" dirty="0"/>
              <a:t>C</a:t>
            </a:r>
            <a:r>
              <a:rPr lang="en-US" dirty="0" smtClean="0"/>
              <a:t>ommon </a:t>
            </a:r>
            <a:r>
              <a:rPr lang="en-US" dirty="0"/>
              <a:t>job interview </a:t>
            </a:r>
            <a:r>
              <a:rPr lang="en-US" dirty="0" smtClean="0"/>
              <a:t>questions will be asking about </a:t>
            </a:r>
            <a:r>
              <a:rPr lang="en-US" dirty="0"/>
              <a:t>you, your work history and experience, the job, your goals, the new job, salary, and what you have to offer the employer</a:t>
            </a:r>
            <a:r>
              <a:rPr lang="en-US" dirty="0" smtClean="0"/>
              <a:t>.</a:t>
            </a:r>
          </a:p>
          <a:p>
            <a:r>
              <a:rPr lang="en-US" dirty="0"/>
              <a:t>Interviewers will ask questions about you to gain insight into your personality and to determine whether you're a fit for both the job and the company. </a:t>
            </a:r>
            <a:endParaRPr lang="en-US" dirty="0" smtClean="0"/>
          </a:p>
          <a:p>
            <a:r>
              <a:rPr lang="en-US" dirty="0"/>
              <a:t>Is your work history stable, has it prepared you for the job you're interviewing for, and do you have any gaps in your employment history that the company should be concerned about? If not, prepare to answer questions about what you were doing when you weren't in the workforce.</a:t>
            </a:r>
            <a:endParaRPr lang="en-US" dirty="0"/>
          </a:p>
        </p:txBody>
      </p:sp>
    </p:spTree>
    <p:extLst>
      <p:ext uri="{BB962C8B-B14F-4D97-AF65-F5344CB8AC3E}">
        <p14:creationId xmlns:p14="http://schemas.microsoft.com/office/powerpoint/2010/main" val="3273893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Describe steps in conducting a job search </a:t>
            </a:r>
            <a:endParaRPr lang="en-US" dirty="0"/>
          </a:p>
        </p:txBody>
      </p:sp>
      <p:sp>
        <p:nvSpPr>
          <p:cNvPr id="3" name="Content Placeholder 2"/>
          <p:cNvSpPr>
            <a:spLocks noGrp="1"/>
          </p:cNvSpPr>
          <p:nvPr>
            <p:ph idx="1"/>
          </p:nvPr>
        </p:nvSpPr>
        <p:spPr>
          <a:xfrm>
            <a:off x="418011" y="2090057"/>
            <a:ext cx="11338560" cy="4872446"/>
          </a:xfrm>
        </p:spPr>
        <p:txBody>
          <a:bodyPr>
            <a:normAutofit/>
          </a:bodyPr>
          <a:lstStyle/>
          <a:p>
            <a:r>
              <a:rPr lang="en-US" dirty="0"/>
              <a:t>How you performed in previous roles can indicate how you will perform in the job for which you're applying. Be prepared to answer questions about what you did well - and what you didn't.</a:t>
            </a:r>
            <a:endParaRPr lang="en-US" dirty="0" smtClean="0"/>
          </a:p>
          <a:p>
            <a:r>
              <a:rPr lang="en-US" dirty="0" smtClean="0"/>
              <a:t>Employers </a:t>
            </a:r>
            <a:r>
              <a:rPr lang="en-US" dirty="0"/>
              <a:t>almost always ask about why you left, or are leaving, your job. Be prepared with an explanation for why you're moving on. Do make sure the reasons you give match what past employers will say about you if they are contacted for a reference</a:t>
            </a:r>
            <a:r>
              <a:rPr lang="en-US" dirty="0" smtClean="0"/>
              <a:t>.</a:t>
            </a:r>
          </a:p>
          <a:p>
            <a:r>
              <a:rPr lang="en-US" dirty="0"/>
              <a:t>Why should you be hired over the other applicants? What makes you the best candidate for the job? Here's when you'll have the opportunity to make a case for getting a job offer, and the chance to sell yourself to the interviewer</a:t>
            </a:r>
            <a:r>
              <a:rPr lang="en-US" dirty="0" smtClean="0"/>
              <a:t>.</a:t>
            </a:r>
          </a:p>
          <a:p>
            <a:r>
              <a:rPr lang="en-US" dirty="0" smtClean="0"/>
              <a:t>The </a:t>
            </a:r>
            <a:r>
              <a:rPr lang="en-US" dirty="0"/>
              <a:t>most important thing for interviewers to determine is whether you're qualified for the job. </a:t>
            </a:r>
            <a:endParaRPr lang="en-US" dirty="0" smtClean="0"/>
          </a:p>
        </p:txBody>
      </p:sp>
    </p:spTree>
    <p:extLst>
      <p:ext uri="{BB962C8B-B14F-4D97-AF65-F5344CB8AC3E}">
        <p14:creationId xmlns:p14="http://schemas.microsoft.com/office/powerpoint/2010/main" val="2710394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Describe steps in conducting a job search </a:t>
            </a:r>
            <a:endParaRPr lang="en-US" dirty="0"/>
          </a:p>
        </p:txBody>
      </p:sp>
      <p:sp>
        <p:nvSpPr>
          <p:cNvPr id="3" name="Content Placeholder 2"/>
          <p:cNvSpPr>
            <a:spLocks noGrp="1"/>
          </p:cNvSpPr>
          <p:nvPr>
            <p:ph idx="1"/>
          </p:nvPr>
        </p:nvSpPr>
        <p:spPr>
          <a:xfrm>
            <a:off x="143691" y="2024744"/>
            <a:ext cx="11861075" cy="4833256"/>
          </a:xfrm>
        </p:spPr>
        <p:txBody>
          <a:bodyPr>
            <a:normAutofit fontScale="77500" lnSpcReduction="20000"/>
          </a:bodyPr>
          <a:lstStyle/>
          <a:p>
            <a:pPr marL="0" indent="0">
              <a:buNone/>
            </a:pPr>
            <a:r>
              <a:rPr lang="en-US" b="1" dirty="0" smtClean="0"/>
              <a:t>For the Interview:</a:t>
            </a:r>
          </a:p>
          <a:p>
            <a:r>
              <a:rPr lang="en-US" dirty="0" smtClean="0"/>
              <a:t>Appeared </a:t>
            </a:r>
            <a:r>
              <a:rPr lang="en-US" dirty="0"/>
              <a:t>prepared for the </a:t>
            </a:r>
            <a:r>
              <a:rPr lang="en-US" dirty="0" smtClean="0"/>
              <a:t>interview – come with your printed resume and ask yourself:</a:t>
            </a:r>
          </a:p>
          <a:p>
            <a:pPr lvl="1"/>
            <a:r>
              <a:rPr lang="en-US" dirty="0" smtClean="0"/>
              <a:t>What </a:t>
            </a:r>
            <a:r>
              <a:rPr lang="en-US" dirty="0"/>
              <a:t>do you know about the </a:t>
            </a:r>
            <a:r>
              <a:rPr lang="en-US" dirty="0" smtClean="0"/>
              <a:t>company?</a:t>
            </a:r>
          </a:p>
          <a:p>
            <a:pPr lvl="1"/>
            <a:r>
              <a:rPr lang="en-US" dirty="0"/>
              <a:t>W</a:t>
            </a:r>
            <a:r>
              <a:rPr lang="en-US" dirty="0" smtClean="0"/>
              <a:t>hy </a:t>
            </a:r>
            <a:r>
              <a:rPr lang="en-US" dirty="0"/>
              <a:t>do you want the </a:t>
            </a:r>
            <a:r>
              <a:rPr lang="en-US" dirty="0" smtClean="0"/>
              <a:t>job?</a:t>
            </a:r>
          </a:p>
          <a:p>
            <a:pPr lvl="1"/>
            <a:r>
              <a:rPr lang="en-US" dirty="0"/>
              <a:t>W</a:t>
            </a:r>
            <a:r>
              <a:rPr lang="en-US" dirty="0" smtClean="0"/>
              <a:t>hat </a:t>
            </a:r>
            <a:r>
              <a:rPr lang="en-US" dirty="0"/>
              <a:t>would you do if you were to be </a:t>
            </a:r>
            <a:r>
              <a:rPr lang="en-US" dirty="0" smtClean="0"/>
              <a:t>hired?</a:t>
            </a:r>
          </a:p>
          <a:p>
            <a:r>
              <a:rPr lang="en-US" dirty="0" smtClean="0"/>
              <a:t>Dressed </a:t>
            </a:r>
            <a:r>
              <a:rPr lang="en-US" dirty="0"/>
              <a:t>and groomed appropriately for the </a:t>
            </a:r>
            <a:r>
              <a:rPr lang="en-US" dirty="0" smtClean="0"/>
              <a:t>interview</a:t>
            </a:r>
          </a:p>
          <a:p>
            <a:r>
              <a:rPr lang="en-US" dirty="0" smtClean="0"/>
              <a:t>Arrived </a:t>
            </a:r>
            <a:r>
              <a:rPr lang="en-US" dirty="0"/>
              <a:t>on time or early for the </a:t>
            </a:r>
            <a:r>
              <a:rPr lang="en-US" dirty="0" smtClean="0"/>
              <a:t>interview</a:t>
            </a:r>
          </a:p>
          <a:p>
            <a:r>
              <a:rPr lang="en-US" dirty="0" smtClean="0"/>
              <a:t>Greeted </a:t>
            </a:r>
            <a:r>
              <a:rPr lang="en-US" dirty="0"/>
              <a:t>the interviewer, announcing his/her name </a:t>
            </a:r>
            <a:r>
              <a:rPr lang="en-US" dirty="0" smtClean="0"/>
              <a:t>and </a:t>
            </a:r>
            <a:r>
              <a:rPr lang="en-US" dirty="0"/>
              <a:t>the position for which he/she was </a:t>
            </a:r>
            <a:r>
              <a:rPr lang="en-US" dirty="0" smtClean="0"/>
              <a:t>applying</a:t>
            </a:r>
          </a:p>
          <a:p>
            <a:r>
              <a:rPr lang="en-US" dirty="0" smtClean="0"/>
              <a:t>Waited </a:t>
            </a:r>
            <a:r>
              <a:rPr lang="en-US" dirty="0"/>
              <a:t>to be seated when and where designated by </a:t>
            </a:r>
            <a:r>
              <a:rPr lang="en-US" dirty="0" smtClean="0"/>
              <a:t>the interviewer</a:t>
            </a:r>
          </a:p>
          <a:p>
            <a:r>
              <a:rPr lang="en-US" dirty="0" smtClean="0"/>
              <a:t>Maintained </a:t>
            </a:r>
            <a:r>
              <a:rPr lang="en-US" dirty="0"/>
              <a:t>eye contact with the interviewer </a:t>
            </a:r>
            <a:endParaRPr lang="en-US" dirty="0"/>
          </a:p>
          <a:p>
            <a:r>
              <a:rPr lang="en-US" dirty="0" smtClean="0"/>
              <a:t>Maintained poise, </a:t>
            </a:r>
            <a:r>
              <a:rPr lang="en-US" dirty="0"/>
              <a:t>good </a:t>
            </a:r>
            <a:r>
              <a:rPr lang="en-US" dirty="0" smtClean="0"/>
              <a:t>posture, and avoided </a:t>
            </a:r>
            <a:r>
              <a:rPr lang="en-US" dirty="0"/>
              <a:t>nervous </a:t>
            </a:r>
            <a:r>
              <a:rPr lang="en-US" dirty="0" smtClean="0"/>
              <a:t>mannerisms</a:t>
            </a:r>
          </a:p>
          <a:p>
            <a:r>
              <a:rPr lang="en-US" dirty="0" smtClean="0"/>
              <a:t>Answered </a:t>
            </a:r>
            <a:r>
              <a:rPr lang="en-US" dirty="0"/>
              <a:t>questions honestly and </a:t>
            </a:r>
            <a:r>
              <a:rPr lang="en-US" dirty="0" smtClean="0"/>
              <a:t>completely</a:t>
            </a:r>
          </a:p>
          <a:p>
            <a:r>
              <a:rPr lang="en-US" dirty="0" smtClean="0"/>
              <a:t>Asked </a:t>
            </a:r>
            <a:r>
              <a:rPr lang="en-US" dirty="0"/>
              <a:t>appropriate </a:t>
            </a:r>
            <a:r>
              <a:rPr lang="en-US" dirty="0" smtClean="0"/>
              <a:t>questions: </a:t>
            </a:r>
            <a:r>
              <a:rPr lang="en-US" dirty="0"/>
              <a:t>Take the time to research the employer prior to the interview, so that you can ask informed questions about the job and company</a:t>
            </a:r>
            <a:r>
              <a:rPr lang="en-US" dirty="0" smtClean="0"/>
              <a:t>.</a:t>
            </a:r>
          </a:p>
          <a:p>
            <a:r>
              <a:rPr lang="en-US" dirty="0" smtClean="0"/>
              <a:t>Inquired </a:t>
            </a:r>
            <a:r>
              <a:rPr lang="en-US" dirty="0"/>
              <a:t>as to when and how the interview would be </a:t>
            </a:r>
            <a:r>
              <a:rPr lang="en-US" dirty="0" smtClean="0"/>
              <a:t>followed up</a:t>
            </a:r>
          </a:p>
          <a:p>
            <a:r>
              <a:rPr lang="en-US" dirty="0" smtClean="0"/>
              <a:t>Thanked </a:t>
            </a:r>
            <a:r>
              <a:rPr lang="en-US" dirty="0"/>
              <a:t>the interviewer </a:t>
            </a:r>
            <a:endParaRPr lang="en-US" dirty="0"/>
          </a:p>
        </p:txBody>
      </p:sp>
    </p:spTree>
    <p:extLst>
      <p:ext uri="{BB962C8B-B14F-4D97-AF65-F5344CB8AC3E}">
        <p14:creationId xmlns:p14="http://schemas.microsoft.com/office/powerpoint/2010/main" val="1952946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Implement job search strategies</a:t>
            </a:r>
            <a:endParaRPr lang="en-US" dirty="0"/>
          </a:p>
        </p:txBody>
      </p:sp>
      <p:sp>
        <p:nvSpPr>
          <p:cNvPr id="3" name="Content Placeholder 2"/>
          <p:cNvSpPr>
            <a:spLocks noGrp="1"/>
          </p:cNvSpPr>
          <p:nvPr>
            <p:ph idx="1"/>
          </p:nvPr>
        </p:nvSpPr>
        <p:spPr>
          <a:xfrm>
            <a:off x="143691" y="2050869"/>
            <a:ext cx="11861075" cy="4807131"/>
          </a:xfrm>
        </p:spPr>
        <p:txBody>
          <a:bodyPr>
            <a:normAutofit fontScale="92500" lnSpcReduction="10000"/>
          </a:bodyPr>
          <a:lstStyle/>
          <a:p>
            <a:r>
              <a:rPr lang="en-US" dirty="0"/>
              <a:t>Searching for a new job is hard work. In fact, it can be the toughest job you’ll ever have. The key to job search success is to treat the entire process like a business; think of yourself as being in the </a:t>
            </a:r>
            <a:r>
              <a:rPr lang="en-US" dirty="0" smtClean="0"/>
              <a:t>job-hunting </a:t>
            </a:r>
            <a:r>
              <a:rPr lang="en-US" dirty="0"/>
              <a:t>business</a:t>
            </a:r>
            <a:r>
              <a:rPr lang="en-US" dirty="0" smtClean="0"/>
              <a:t>.</a:t>
            </a:r>
          </a:p>
          <a:p>
            <a:r>
              <a:rPr lang="en-US" dirty="0"/>
              <a:t>Begin your job search by taking a thorough inventory of your interests, skills, accomplishments, experience, goals, and values</a:t>
            </a:r>
            <a:r>
              <a:rPr lang="en-US" dirty="0" smtClean="0"/>
              <a:t>.</a:t>
            </a:r>
          </a:p>
          <a:p>
            <a:r>
              <a:rPr lang="en-US" dirty="0"/>
              <a:t>Try to match your skills, interests, and values with the right career choice</a:t>
            </a:r>
            <a:r>
              <a:rPr lang="en-US" dirty="0" smtClean="0"/>
              <a:t>.</a:t>
            </a:r>
          </a:p>
          <a:p>
            <a:r>
              <a:rPr lang="en-US" dirty="0"/>
              <a:t>You’ve got to go out there and make it </a:t>
            </a:r>
            <a:r>
              <a:rPr lang="en-US" dirty="0" smtClean="0"/>
              <a:t>happen. Don’t </a:t>
            </a:r>
            <a:r>
              <a:rPr lang="en-US" dirty="0"/>
              <a:t>wait around for opportunity to come knocking on your door. </a:t>
            </a:r>
            <a:endParaRPr lang="en-US" dirty="0" smtClean="0"/>
          </a:p>
          <a:p>
            <a:r>
              <a:rPr lang="en-US" dirty="0"/>
              <a:t>One key to breaking in is understanding the “hidden job market.” Many job openings exist only in the minds of </a:t>
            </a:r>
            <a:r>
              <a:rPr lang="en-US" dirty="0" smtClean="0"/>
              <a:t>employers and if </a:t>
            </a:r>
            <a:r>
              <a:rPr lang="en-US" dirty="0"/>
              <a:t>you can present yourself as the perfect candidate at this early stage, an employer may snap you up without looking elsewhere</a:t>
            </a:r>
            <a:r>
              <a:rPr lang="en-US" dirty="0" smtClean="0"/>
              <a:t>. It’s about NETWORKING, who you know.</a:t>
            </a:r>
          </a:p>
          <a:p>
            <a:r>
              <a:rPr lang="en-US" dirty="0"/>
              <a:t>Also, expand your network and join professional organizations, sign up for job search newsletters and e-mail blasts, contact former professors and classmates, and participate in online discussion boards.</a:t>
            </a:r>
          </a:p>
          <a:p>
            <a:endParaRPr lang="en-US" dirty="0"/>
          </a:p>
          <a:p>
            <a:endParaRPr lang="en-US" dirty="0"/>
          </a:p>
        </p:txBody>
      </p:sp>
    </p:spTree>
    <p:extLst>
      <p:ext uri="{BB962C8B-B14F-4D97-AF65-F5344CB8AC3E}">
        <p14:creationId xmlns:p14="http://schemas.microsoft.com/office/powerpoint/2010/main" val="3853497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Implement job search strategies</a:t>
            </a:r>
            <a:endParaRPr lang="en-US" dirty="0"/>
          </a:p>
        </p:txBody>
      </p:sp>
      <p:sp>
        <p:nvSpPr>
          <p:cNvPr id="3" name="Content Placeholder 2"/>
          <p:cNvSpPr>
            <a:spLocks noGrp="1"/>
          </p:cNvSpPr>
          <p:nvPr>
            <p:ph idx="1"/>
          </p:nvPr>
        </p:nvSpPr>
        <p:spPr>
          <a:xfrm>
            <a:off x="117567" y="2037806"/>
            <a:ext cx="11821884" cy="4715691"/>
          </a:xfrm>
        </p:spPr>
        <p:txBody>
          <a:bodyPr>
            <a:normAutofit fontScale="85000" lnSpcReduction="10000"/>
          </a:bodyPr>
          <a:lstStyle/>
          <a:p>
            <a:r>
              <a:rPr lang="en-US" dirty="0"/>
              <a:t>Employment agencies can be an excellent resource for job leads, and they come in all shapes, sizes, and price ranges. Some specialize in very specific occupational areas, and many often have exclusive arrangements with large companies</a:t>
            </a:r>
            <a:r>
              <a:rPr lang="en-US" dirty="0" smtClean="0"/>
              <a:t>.</a:t>
            </a:r>
          </a:p>
          <a:p>
            <a:r>
              <a:rPr lang="en-US" dirty="0"/>
              <a:t>Temp jobs are a great way to learn skills, gain experience, and earn money while looking for a permanent position. They are also a way to prove your worth and be first in line when a full-time position opens up</a:t>
            </a:r>
            <a:r>
              <a:rPr lang="en-US" dirty="0" smtClean="0"/>
              <a:t>.</a:t>
            </a:r>
          </a:p>
          <a:p>
            <a:r>
              <a:rPr lang="en-US" dirty="0"/>
              <a:t>When sending out résumés, catch prospective employers’ attention with a brief and concise cover letter that clearly spells out how your qualifications match the job requirements. Connect the dots for the reader, and make it obvious why you’re the perfect candidate for the job</a:t>
            </a:r>
            <a:r>
              <a:rPr lang="en-US" dirty="0" smtClean="0"/>
              <a:t>.</a:t>
            </a:r>
          </a:p>
          <a:p>
            <a:r>
              <a:rPr lang="en-US" dirty="0"/>
              <a:t>Keeping track of the progress of your job search is important. Maintain a detailed record of all the jobs you have applied to, including communications, interviews, referrals, and follow-up actions</a:t>
            </a:r>
            <a:r>
              <a:rPr lang="en-US" dirty="0" smtClean="0"/>
              <a:t>.</a:t>
            </a:r>
          </a:p>
          <a:p>
            <a:r>
              <a:rPr lang="en-US" dirty="0"/>
              <a:t>Job searching is difficult, and there are times when you will be discouraged. Just keep in mind that everyone has been through the same grind at one point. Try to keep a positive attitude, and look at your job hunt as an exciting challenge</a:t>
            </a:r>
            <a:r>
              <a:rPr lang="en-US" dirty="0" smtClean="0"/>
              <a:t>.</a:t>
            </a:r>
          </a:p>
          <a:p>
            <a:r>
              <a:rPr lang="en-US" dirty="0"/>
              <a:t>If you are not getting enough interviews or job offers, then it is time to analyze your job search techniques.</a:t>
            </a:r>
            <a:endParaRPr lang="en-US" dirty="0"/>
          </a:p>
        </p:txBody>
      </p:sp>
    </p:spTree>
    <p:extLst>
      <p:ext uri="{BB962C8B-B14F-4D97-AF65-F5344CB8AC3E}">
        <p14:creationId xmlns:p14="http://schemas.microsoft.com/office/powerpoint/2010/main" val="2849896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Identify procedures for conducting a self-assessment.</a:t>
            </a:r>
            <a:endParaRPr lang="en-US" dirty="0"/>
          </a:p>
        </p:txBody>
      </p:sp>
      <p:sp>
        <p:nvSpPr>
          <p:cNvPr id="3" name="Content Placeholder 2"/>
          <p:cNvSpPr>
            <a:spLocks noGrp="1"/>
          </p:cNvSpPr>
          <p:nvPr>
            <p:ph idx="1"/>
          </p:nvPr>
        </p:nvSpPr>
        <p:spPr>
          <a:xfrm>
            <a:off x="274320" y="1998618"/>
            <a:ext cx="11168743" cy="4859382"/>
          </a:xfrm>
        </p:spPr>
        <p:txBody>
          <a:bodyPr>
            <a:normAutofit fontScale="77500" lnSpcReduction="20000"/>
          </a:bodyPr>
          <a:lstStyle/>
          <a:p>
            <a:pPr>
              <a:lnSpc>
                <a:spcPct val="120000"/>
              </a:lnSpc>
              <a:spcBef>
                <a:spcPts val="0"/>
              </a:spcBef>
            </a:pPr>
            <a:r>
              <a:rPr lang="en-US" b="1" dirty="0">
                <a:solidFill>
                  <a:schemeClr val="bg1"/>
                </a:solidFill>
                <a:latin typeface="Arial" panose="020B0604020202020204" pitchFamily="34" charset="0"/>
                <a:cs typeface="Arial" panose="020B0604020202020204" pitchFamily="34" charset="0"/>
              </a:rPr>
              <a:t>Importance of Self-Assessment </a:t>
            </a:r>
            <a:endParaRPr lang="en-US" b="1" dirty="0" smtClean="0">
              <a:solidFill>
                <a:schemeClr val="bg1"/>
              </a:solidFill>
              <a:latin typeface="Arial" panose="020B0604020202020204" pitchFamily="34" charset="0"/>
              <a:cs typeface="Arial" panose="020B0604020202020204" pitchFamily="34" charset="0"/>
            </a:endParaRPr>
          </a:p>
          <a:p>
            <a:pPr>
              <a:lnSpc>
                <a:spcPct val="120000"/>
              </a:lnSpc>
              <a:spcBef>
                <a:spcPts val="0"/>
              </a:spcBef>
            </a:pPr>
            <a:r>
              <a:rPr lang="en-US" b="1" dirty="0"/>
              <a:t>Self-Assessment:</a:t>
            </a:r>
            <a:r>
              <a:rPr lang="en-US" dirty="0"/>
              <a:t> evaluation of oneself or one's actions and attitudes, in particular, of one's performance at a job or learning task considered in relation to an objective standard</a:t>
            </a:r>
            <a:r>
              <a:rPr lang="en-US" dirty="0" smtClean="0"/>
              <a:t>.</a:t>
            </a:r>
            <a:endParaRPr lang="en-US" b="1" dirty="0">
              <a:solidFill>
                <a:srgbClr val="A00063"/>
              </a:solidFill>
              <a:latin typeface="Arial" panose="020B0604020202020204" pitchFamily="34" charset="0"/>
              <a:cs typeface="Arial" panose="020B0604020202020204" pitchFamily="34" charset="0"/>
            </a:endParaRPr>
          </a:p>
          <a:p>
            <a:pPr>
              <a:lnSpc>
                <a:spcPct val="120000"/>
              </a:lnSpc>
              <a:spcBef>
                <a:spcPts val="0"/>
              </a:spcBef>
            </a:pPr>
            <a:r>
              <a:rPr lang="en-US" dirty="0">
                <a:latin typeface="Arial" panose="020B0604020202020204" pitchFamily="34" charset="0"/>
                <a:cs typeface="Arial" panose="020B0604020202020204" pitchFamily="34" charset="0"/>
              </a:rPr>
              <a:t>Your job should:</a:t>
            </a:r>
          </a:p>
          <a:p>
            <a:pPr marL="800100" lvl="1" indent="-342900">
              <a:lnSpc>
                <a:spcPct val="120000"/>
              </a:lnSpc>
              <a:spcBef>
                <a:spcPts val="0"/>
              </a:spcBef>
              <a:buFont typeface="Wingdings" pitchFamily="2" charset="2"/>
              <a:buChar char="Ø"/>
            </a:pPr>
            <a:r>
              <a:rPr lang="en-US" sz="2400" dirty="0">
                <a:latin typeface="Arial" panose="020B0604020202020204" pitchFamily="34" charset="0"/>
                <a:cs typeface="Arial" panose="020B0604020202020204" pitchFamily="34" charset="0"/>
              </a:rPr>
              <a:t>Maximize strengths</a:t>
            </a:r>
          </a:p>
          <a:p>
            <a:pPr marL="800100" lvl="1" indent="-342900">
              <a:lnSpc>
                <a:spcPct val="120000"/>
              </a:lnSpc>
              <a:spcBef>
                <a:spcPts val="0"/>
              </a:spcBef>
              <a:buFont typeface="Wingdings" pitchFamily="2" charset="2"/>
              <a:buChar char="Ø"/>
            </a:pPr>
            <a:r>
              <a:rPr lang="en-US" sz="2400" dirty="0">
                <a:latin typeface="Arial" panose="020B0604020202020204" pitchFamily="34" charset="0"/>
                <a:cs typeface="Arial" panose="020B0604020202020204" pitchFamily="34" charset="0"/>
              </a:rPr>
              <a:t>Minimize weaknesses</a:t>
            </a:r>
          </a:p>
          <a:p>
            <a:pPr>
              <a:lnSpc>
                <a:spcPct val="120000"/>
              </a:lnSpc>
              <a:spcBef>
                <a:spcPts val="0"/>
              </a:spcBef>
            </a:pPr>
            <a:r>
              <a:rPr lang="en-US" dirty="0">
                <a:latin typeface="Arial" panose="020B0604020202020204" pitchFamily="34" charset="0"/>
                <a:cs typeface="Arial" panose="020B0604020202020204" pitchFamily="34" charset="0"/>
              </a:rPr>
              <a:t>Good for you </a:t>
            </a:r>
            <a:r>
              <a:rPr lang="en-US" i="1" dirty="0">
                <a:latin typeface="Arial" panose="020B0604020202020204" pitchFamily="34" charset="0"/>
                <a:cs typeface="Arial" panose="020B0604020202020204" pitchFamily="34" charset="0"/>
              </a:rPr>
              <a:t>and</a:t>
            </a:r>
            <a:r>
              <a:rPr lang="en-US" dirty="0">
                <a:latin typeface="Arial" panose="020B0604020202020204" pitchFamily="34" charset="0"/>
                <a:cs typeface="Arial" panose="020B0604020202020204" pitchFamily="34" charset="0"/>
              </a:rPr>
              <a:t> your </a:t>
            </a:r>
            <a:r>
              <a:rPr lang="en-US" dirty="0" smtClean="0">
                <a:latin typeface="Arial" panose="020B0604020202020204" pitchFamily="34" charset="0"/>
                <a:cs typeface="Arial" panose="020B0604020202020204" pitchFamily="34" charset="0"/>
              </a:rPr>
              <a:t>employer. </a:t>
            </a:r>
            <a:r>
              <a:rPr lang="en-US" dirty="0"/>
              <a:t>If you stop to think about it, we often assess, or evaluate, the strengths and weaknesses of everyday things. </a:t>
            </a:r>
            <a:endParaRPr lang="en-US" dirty="0" smtClean="0"/>
          </a:p>
          <a:p>
            <a:pPr>
              <a:lnSpc>
                <a:spcPct val="120000"/>
              </a:lnSpc>
              <a:spcBef>
                <a:spcPts val="0"/>
              </a:spcBef>
            </a:pPr>
            <a:r>
              <a:rPr lang="en-US" b="1" dirty="0">
                <a:solidFill>
                  <a:schemeClr val="bg1"/>
                </a:solidFill>
                <a:latin typeface="Arial" panose="020B0604020202020204" pitchFamily="34" charset="0"/>
                <a:cs typeface="Arial" panose="020B0604020202020204" pitchFamily="34" charset="0"/>
              </a:rPr>
              <a:t>Tips for Self-Assessment </a:t>
            </a:r>
          </a:p>
          <a:p>
            <a:pPr>
              <a:lnSpc>
                <a:spcPct val="120000"/>
              </a:lnSpc>
              <a:spcBef>
                <a:spcPts val="0"/>
              </a:spcBef>
            </a:pPr>
            <a:r>
              <a:rPr lang="en-US" dirty="0">
                <a:latin typeface="Arial" panose="020B0604020202020204" pitchFamily="34" charset="0"/>
                <a:cs typeface="Arial" panose="020B0604020202020204" pitchFamily="34" charset="0"/>
              </a:rPr>
              <a:t>Be realistic.</a:t>
            </a:r>
          </a:p>
          <a:p>
            <a:pPr>
              <a:lnSpc>
                <a:spcPct val="120000"/>
              </a:lnSpc>
              <a:spcBef>
                <a:spcPts val="0"/>
              </a:spcBef>
            </a:pPr>
            <a:r>
              <a:rPr lang="en-US" dirty="0">
                <a:latin typeface="Arial" panose="020B0604020202020204" pitchFamily="34" charset="0"/>
                <a:cs typeface="Arial" panose="020B0604020202020204" pitchFamily="34" charset="0"/>
              </a:rPr>
              <a:t>Don’t compare yourself to others.</a:t>
            </a:r>
          </a:p>
          <a:p>
            <a:pPr>
              <a:lnSpc>
                <a:spcPct val="120000"/>
              </a:lnSpc>
              <a:spcBef>
                <a:spcPts val="0"/>
              </a:spcBef>
            </a:pPr>
            <a:r>
              <a:rPr lang="en-US" dirty="0">
                <a:latin typeface="Arial" panose="020B0604020202020204" pitchFamily="34" charset="0"/>
                <a:cs typeface="Arial" panose="020B0604020202020204" pitchFamily="34" charset="0"/>
              </a:rPr>
              <a:t>Be specific.</a:t>
            </a:r>
          </a:p>
          <a:p>
            <a:pPr>
              <a:lnSpc>
                <a:spcPct val="120000"/>
              </a:lnSpc>
              <a:spcBef>
                <a:spcPts val="0"/>
              </a:spcBef>
            </a:pPr>
            <a:r>
              <a:rPr lang="en-US" dirty="0">
                <a:latin typeface="Arial" panose="020B0604020202020204" pitchFamily="34" charset="0"/>
                <a:cs typeface="Arial" panose="020B0604020202020204" pitchFamily="34" charset="0"/>
              </a:rPr>
              <a:t>Be honest.</a:t>
            </a:r>
          </a:p>
          <a:p>
            <a:pPr>
              <a:lnSpc>
                <a:spcPct val="120000"/>
              </a:lnSpc>
              <a:spcBef>
                <a:spcPts val="0"/>
              </a:spcBef>
            </a:pPr>
            <a:r>
              <a:rPr lang="en-US" dirty="0">
                <a:latin typeface="Arial" panose="020B0604020202020204" pitchFamily="34" charset="0"/>
                <a:cs typeface="Arial" panose="020B0604020202020204" pitchFamily="34" charset="0"/>
              </a:rPr>
              <a:t>Don’t be too hard on yourself. </a:t>
            </a:r>
          </a:p>
          <a:p>
            <a:pPr>
              <a:lnSpc>
                <a:spcPct val="120000"/>
              </a:lnSpc>
              <a:spcBef>
                <a:spcPts val="0"/>
              </a:spcBef>
            </a:pPr>
            <a:r>
              <a:rPr lang="en-US" dirty="0">
                <a:latin typeface="Arial" panose="020B0604020202020204" pitchFamily="34" charset="0"/>
                <a:cs typeface="Arial" panose="020B0604020202020204" pitchFamily="34" charset="0"/>
              </a:rPr>
              <a:t>Don’t make false generalizations.</a:t>
            </a:r>
          </a:p>
          <a:p>
            <a:pPr>
              <a:lnSpc>
                <a:spcPct val="120000"/>
              </a:lnSpc>
              <a:spcBef>
                <a:spcPts val="0"/>
              </a:spcBef>
            </a:pPr>
            <a:r>
              <a:rPr lang="en-US" dirty="0">
                <a:latin typeface="Arial" panose="020B0604020202020204" pitchFamily="34" charset="0"/>
                <a:cs typeface="Arial" panose="020B0604020202020204" pitchFamily="34" charset="0"/>
              </a:rPr>
              <a:t>Assess yourself on a regular basis. </a:t>
            </a:r>
          </a:p>
          <a:p>
            <a:pPr>
              <a:spcAft>
                <a:spcPts val="1200"/>
              </a:spcAft>
            </a:pPr>
            <a:endParaRPr lang="en-US" dirty="0"/>
          </a:p>
          <a:p>
            <a:pPr>
              <a:spcAft>
                <a:spcPts val="1200"/>
              </a:spcAft>
            </a:pP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5499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Identify procedures for conducting a self-assessment.</a:t>
            </a:r>
            <a:endParaRPr lang="en-US" dirty="0"/>
          </a:p>
        </p:txBody>
      </p:sp>
      <p:sp>
        <p:nvSpPr>
          <p:cNvPr id="3" name="Content Placeholder 2"/>
          <p:cNvSpPr>
            <a:spLocks noGrp="1"/>
          </p:cNvSpPr>
          <p:nvPr>
            <p:ph idx="1"/>
          </p:nvPr>
        </p:nvSpPr>
        <p:spPr>
          <a:xfrm>
            <a:off x="391886" y="2103120"/>
            <a:ext cx="11116491" cy="4480559"/>
          </a:xfrm>
        </p:spPr>
        <p:txBody>
          <a:bodyPr>
            <a:normAutofit fontScale="62500" lnSpcReduction="20000"/>
          </a:bodyPr>
          <a:lstStyle/>
          <a:p>
            <a:pPr marL="0">
              <a:spcBef>
                <a:spcPts val="600"/>
              </a:spcBef>
            </a:pPr>
            <a:r>
              <a:rPr lang="en-US" sz="3200" b="1" dirty="0">
                <a:solidFill>
                  <a:schemeClr val="bg1"/>
                </a:solidFill>
                <a:latin typeface="Arial" panose="020B0604020202020204" pitchFamily="34" charset="0"/>
                <a:cs typeface="Arial" panose="020B0604020202020204" pitchFamily="34" charset="0"/>
              </a:rPr>
              <a:t>Benefits of Self-Assessment </a:t>
            </a:r>
            <a:endParaRPr lang="en-US" sz="3200" b="1" dirty="0" smtClean="0">
              <a:solidFill>
                <a:schemeClr val="bg1"/>
              </a:solidFill>
              <a:latin typeface="Arial" panose="020B0604020202020204" pitchFamily="34" charset="0"/>
              <a:cs typeface="Arial" panose="020B0604020202020204" pitchFamily="34" charset="0"/>
            </a:endParaRPr>
          </a:p>
          <a:p>
            <a:pPr marL="0">
              <a:spcBef>
                <a:spcPts val="600"/>
              </a:spcBef>
              <a:spcAft>
                <a:spcPts val="600"/>
              </a:spcAft>
            </a:pPr>
            <a:r>
              <a:rPr lang="en-US" sz="3200" dirty="0">
                <a:latin typeface="Arial" panose="020B0604020202020204" pitchFamily="34" charset="0"/>
                <a:ea typeface="Calibri" panose="020F0502020204030204" pitchFamily="34" charset="0"/>
                <a:cs typeface="Arial" panose="020B0604020202020204" pitchFamily="34" charset="0"/>
              </a:rPr>
              <a:t>Ability to apply talents where best used</a:t>
            </a:r>
          </a:p>
          <a:p>
            <a:pPr marL="914400" lvl="4">
              <a:spcBef>
                <a:spcPts val="600"/>
              </a:spcBef>
              <a:spcAft>
                <a:spcPts val="600"/>
              </a:spcAft>
              <a:buFont typeface="+mj-lt"/>
              <a:buAutoNum type="alphaLcPeriod"/>
            </a:pPr>
            <a:r>
              <a:rPr lang="en-US" sz="3000" dirty="0"/>
              <a:t>Once you understand what you do best, you can look for opportunities to apply those talents. </a:t>
            </a:r>
            <a:endParaRPr lang="en-US" sz="3000" dirty="0" smtClean="0"/>
          </a:p>
          <a:p>
            <a:pPr marL="914400" lvl="4">
              <a:spcBef>
                <a:spcPts val="600"/>
              </a:spcBef>
              <a:spcAft>
                <a:spcPts val="600"/>
              </a:spcAft>
              <a:buFont typeface="+mj-lt"/>
              <a:buAutoNum type="alphaLcPeriod"/>
            </a:pPr>
            <a:r>
              <a:rPr lang="en-US" sz="3000" dirty="0"/>
              <a:t>Knowing your strengths can also help you maximize your performance in your current job. </a:t>
            </a:r>
            <a:endParaRPr lang="en-US" sz="3200" dirty="0"/>
          </a:p>
          <a:p>
            <a:pPr marL="0">
              <a:spcBef>
                <a:spcPts val="600"/>
              </a:spcBef>
              <a:spcAft>
                <a:spcPts val="600"/>
              </a:spcAft>
            </a:pPr>
            <a:r>
              <a:rPr lang="en-US" sz="3200" dirty="0" smtClean="0">
                <a:latin typeface="Arial" panose="020B0604020202020204" pitchFamily="34" charset="0"/>
                <a:ea typeface="Calibri" panose="020F0502020204030204" pitchFamily="34" charset="0"/>
                <a:cs typeface="Arial" panose="020B0604020202020204" pitchFamily="34" charset="0"/>
              </a:rPr>
              <a:t>Increased </a:t>
            </a:r>
            <a:r>
              <a:rPr lang="en-US" sz="3200" dirty="0">
                <a:latin typeface="Arial" panose="020B0604020202020204" pitchFamily="34" charset="0"/>
                <a:ea typeface="Calibri" panose="020F0502020204030204" pitchFamily="34" charset="0"/>
                <a:cs typeface="Arial" panose="020B0604020202020204" pitchFamily="34" charset="0"/>
              </a:rPr>
              <a:t>opportunities for professional development and career </a:t>
            </a:r>
            <a:r>
              <a:rPr lang="en-US" sz="3200" dirty="0" smtClean="0">
                <a:latin typeface="Arial" panose="020B0604020202020204" pitchFamily="34" charset="0"/>
                <a:ea typeface="Calibri" panose="020F0502020204030204" pitchFamily="34" charset="0"/>
                <a:cs typeface="Arial" panose="020B0604020202020204" pitchFamily="34" charset="0"/>
              </a:rPr>
              <a:t>success</a:t>
            </a:r>
          </a:p>
          <a:p>
            <a:pPr marL="0">
              <a:spcBef>
                <a:spcPts val="600"/>
              </a:spcBef>
              <a:spcAft>
                <a:spcPts val="600"/>
              </a:spcAft>
            </a:pPr>
            <a:r>
              <a:rPr lang="en-US" sz="3200" b="1" dirty="0"/>
              <a:t>Aptitude:</a:t>
            </a:r>
            <a:r>
              <a:rPr lang="en-US" sz="3200" dirty="0"/>
              <a:t> a natural ability to do something</a:t>
            </a:r>
            <a:r>
              <a:rPr lang="en-US" sz="3200" b="1" dirty="0"/>
              <a:t> </a:t>
            </a:r>
            <a:endParaRPr lang="en-US" sz="3200" b="1" dirty="0" smtClean="0"/>
          </a:p>
          <a:p>
            <a:pPr marL="0">
              <a:spcBef>
                <a:spcPts val="600"/>
              </a:spcBef>
              <a:spcAft>
                <a:spcPts val="600"/>
              </a:spcAft>
            </a:pPr>
            <a:r>
              <a:rPr lang="en-US" sz="3200" dirty="0">
                <a:latin typeface="Arial" panose="020B0604020202020204" pitchFamily="34" charset="0"/>
                <a:cs typeface="Arial" panose="020B0604020202020204" pitchFamily="34" charset="0"/>
              </a:rPr>
              <a:t>Better interviewing </a:t>
            </a:r>
            <a:r>
              <a:rPr lang="en-US" sz="3200" dirty="0" smtClean="0">
                <a:latin typeface="Arial" panose="020B0604020202020204" pitchFamily="34" charset="0"/>
                <a:cs typeface="Arial" panose="020B0604020202020204" pitchFamily="34" charset="0"/>
              </a:rPr>
              <a:t>skills - </a:t>
            </a:r>
            <a:r>
              <a:rPr lang="en-US" sz="3200" dirty="0"/>
              <a:t>When you have taken the time to evaluate yourself and identify your strengths and weaknesses, you will be better prepared to handle these questions</a:t>
            </a:r>
            <a:r>
              <a:rPr lang="en-US" sz="3200" dirty="0" smtClean="0"/>
              <a:t>.</a:t>
            </a:r>
            <a:endParaRPr lang="en-US" sz="3200" dirty="0">
              <a:latin typeface="Arial" panose="020B0604020202020204" pitchFamily="34" charset="0"/>
              <a:cs typeface="Arial" panose="020B0604020202020204" pitchFamily="34" charset="0"/>
            </a:endParaRPr>
          </a:p>
          <a:p>
            <a:pPr marL="0">
              <a:spcBef>
                <a:spcPts val="600"/>
              </a:spcBef>
              <a:spcAft>
                <a:spcPts val="600"/>
              </a:spcAft>
            </a:pPr>
            <a:r>
              <a:rPr lang="en-US" sz="3200" dirty="0" smtClean="0">
                <a:latin typeface="Arial" panose="020B0604020202020204" pitchFamily="34" charset="0"/>
                <a:cs typeface="Arial" panose="020B0604020202020204" pitchFamily="34" charset="0"/>
              </a:rPr>
              <a:t>Better </a:t>
            </a:r>
            <a:r>
              <a:rPr lang="en-US" sz="3200" dirty="0">
                <a:latin typeface="Arial" panose="020B0604020202020204" pitchFamily="34" charset="0"/>
                <a:cs typeface="Arial" panose="020B0604020202020204" pitchFamily="34" charset="0"/>
              </a:rPr>
              <a:t>decision-making </a:t>
            </a:r>
            <a:r>
              <a:rPr lang="en-US" sz="3200" dirty="0" smtClean="0">
                <a:latin typeface="Arial" panose="020B0604020202020204" pitchFamily="34" charset="0"/>
                <a:cs typeface="Arial" panose="020B0604020202020204" pitchFamily="34" charset="0"/>
              </a:rPr>
              <a:t>skills - </a:t>
            </a:r>
            <a:r>
              <a:rPr lang="en-US" sz="3200" dirty="0"/>
              <a:t>Whether or not you realize it, you make choices based on your personal strengths and weaknesses. </a:t>
            </a:r>
            <a:endParaRPr lang="en-US" sz="3200" dirty="0">
              <a:latin typeface="Arial" panose="020B0604020202020204" pitchFamily="34" charset="0"/>
              <a:cs typeface="Arial" panose="020B0604020202020204" pitchFamily="34" charset="0"/>
            </a:endParaRPr>
          </a:p>
          <a:p>
            <a:pPr marL="0">
              <a:spcBef>
                <a:spcPts val="600"/>
              </a:spcBef>
              <a:spcAft>
                <a:spcPts val="600"/>
              </a:spcAft>
            </a:pPr>
            <a:r>
              <a:rPr lang="en-US" sz="3200" dirty="0">
                <a:latin typeface="Arial" panose="020B0604020202020204" pitchFamily="34" charset="0"/>
                <a:cs typeface="Arial" panose="020B0604020202020204" pitchFamily="34" charset="0"/>
              </a:rPr>
              <a:t>Better teamwork </a:t>
            </a:r>
            <a:r>
              <a:rPr lang="en-US" sz="3200" dirty="0" smtClean="0">
                <a:latin typeface="Arial" panose="020B0604020202020204" pitchFamily="34" charset="0"/>
                <a:cs typeface="Arial" panose="020B0604020202020204" pitchFamily="34" charset="0"/>
              </a:rPr>
              <a:t>skills  - </a:t>
            </a:r>
            <a:r>
              <a:rPr lang="en-US" sz="3200" dirty="0"/>
              <a:t>When group members know their strengths and weaknesses, they have a clear understanding of what they bring to the table to help the group succeed</a:t>
            </a:r>
            <a:endParaRPr lang="en-US" sz="3200" dirty="0">
              <a:latin typeface="Arial" panose="020B0604020202020204" pitchFamily="34" charset="0"/>
              <a:cs typeface="Arial" panose="020B0604020202020204" pitchFamily="34" charset="0"/>
            </a:endParaRPr>
          </a:p>
          <a:p>
            <a:pPr>
              <a:spcAft>
                <a:spcPts val="1200"/>
              </a:spcAft>
            </a:pPr>
            <a:endParaRPr lang="en-US" dirty="0"/>
          </a:p>
          <a:p>
            <a:pPr>
              <a:spcAft>
                <a:spcPts val="1200"/>
              </a:spcAft>
            </a:pPr>
            <a:endParaRPr lang="en-US" dirty="0">
              <a:latin typeface="Arial" panose="020B0604020202020204" pitchFamily="34" charset="0"/>
              <a:ea typeface="Calibri" panose="020F0502020204030204" pitchFamily="34" charset="0"/>
              <a:cs typeface="Arial" panose="020B0604020202020204" pitchFamily="34" charset="0"/>
            </a:endParaRPr>
          </a:p>
          <a:p>
            <a:endParaRPr lang="en-US" b="1" dirty="0">
              <a:solidFill>
                <a:schemeClr val="bg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04876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Identify sources of job information.</a:t>
            </a:r>
            <a:endParaRPr lang="en-US" dirty="0"/>
          </a:p>
        </p:txBody>
      </p:sp>
      <p:sp>
        <p:nvSpPr>
          <p:cNvPr id="3" name="Content Placeholder 2"/>
          <p:cNvSpPr>
            <a:spLocks noGrp="1"/>
          </p:cNvSpPr>
          <p:nvPr>
            <p:ph idx="1"/>
          </p:nvPr>
        </p:nvSpPr>
        <p:spPr>
          <a:xfrm>
            <a:off x="235131" y="2207622"/>
            <a:ext cx="10750732" cy="4075611"/>
          </a:xfrm>
        </p:spPr>
        <p:txBody>
          <a:bodyPr>
            <a:normAutofit/>
          </a:bodyPr>
          <a:lstStyle/>
          <a:p>
            <a:r>
              <a:rPr lang="en-US" dirty="0"/>
              <a:t>In general, job boards should not be more than 30% of how you spend your time. Networking is far more effective and this has become much easier when you use LinkedIn, Twitter, and Facebook to connect with people</a:t>
            </a:r>
            <a:r>
              <a:rPr lang="en-US" dirty="0" smtClean="0"/>
              <a:t>.</a:t>
            </a:r>
          </a:p>
          <a:p>
            <a:r>
              <a:rPr lang="en-US" dirty="0"/>
              <a:t>Bureau of Labor Statistics - </a:t>
            </a:r>
            <a:r>
              <a:rPr lang="en-US" dirty="0">
                <a:hlinkClick r:id="rId2"/>
              </a:rPr>
              <a:t>www.bls.gov</a:t>
            </a:r>
            <a:endParaRPr lang="en-US" dirty="0"/>
          </a:p>
          <a:p>
            <a:r>
              <a:rPr lang="en-US" b="1" i="1" dirty="0"/>
              <a:t>Occupational Outlook Handbook</a:t>
            </a:r>
            <a:r>
              <a:rPr lang="en-US" dirty="0"/>
              <a:t> - </a:t>
            </a:r>
            <a:r>
              <a:rPr lang="en-US" dirty="0">
                <a:hlinkClick r:id="rId3"/>
              </a:rPr>
              <a:t>www.bls.gov/ooh/</a:t>
            </a:r>
            <a:endParaRPr lang="en-US" dirty="0"/>
          </a:p>
          <a:p>
            <a:r>
              <a:rPr lang="en-US" dirty="0"/>
              <a:t>Occupational Outlook Quarterly - </a:t>
            </a:r>
            <a:r>
              <a:rPr lang="en-US" dirty="0">
                <a:hlinkClick r:id="rId4"/>
              </a:rPr>
              <a:t>www.bls.gov/opub/ooq/ooqhome.htm</a:t>
            </a:r>
            <a:endParaRPr lang="en-US" dirty="0"/>
          </a:p>
          <a:p>
            <a:r>
              <a:rPr lang="en-US" dirty="0"/>
              <a:t>O*NET Resource Center - </a:t>
            </a:r>
            <a:r>
              <a:rPr lang="en-US" dirty="0">
                <a:hlinkClick r:id="rId5"/>
              </a:rPr>
              <a:t>www.onetcenter.org</a:t>
            </a:r>
            <a:endParaRPr lang="en-US" dirty="0"/>
          </a:p>
          <a:p>
            <a:r>
              <a:rPr lang="en-US" dirty="0"/>
              <a:t>America's Career </a:t>
            </a:r>
            <a:r>
              <a:rPr lang="en-US" dirty="0" err="1"/>
              <a:t>OneStop</a:t>
            </a:r>
            <a:r>
              <a:rPr lang="en-US" dirty="0"/>
              <a:t> - </a:t>
            </a:r>
            <a:r>
              <a:rPr lang="en-US" dirty="0">
                <a:hlinkClick r:id="rId6"/>
              </a:rPr>
              <a:t>www.acinet.org</a:t>
            </a:r>
            <a:endParaRPr lang="en-US" dirty="0"/>
          </a:p>
          <a:p>
            <a:r>
              <a:rPr lang="en-US" dirty="0"/>
              <a:t>Career </a:t>
            </a:r>
            <a:r>
              <a:rPr lang="en-US" dirty="0" err="1"/>
              <a:t>OneStop</a:t>
            </a:r>
            <a:r>
              <a:rPr lang="en-US" dirty="0"/>
              <a:t> - </a:t>
            </a:r>
            <a:r>
              <a:rPr lang="en-US" dirty="0">
                <a:hlinkClick r:id="rId7"/>
              </a:rPr>
              <a:t>www.careeronestop.org/lmi/LMIHome.asp</a:t>
            </a:r>
            <a:endParaRPr lang="en-US" dirty="0"/>
          </a:p>
          <a:p>
            <a:endParaRPr lang="en-US" dirty="0"/>
          </a:p>
        </p:txBody>
      </p:sp>
    </p:spTree>
    <p:extLst>
      <p:ext uri="{BB962C8B-B14F-4D97-AF65-F5344CB8AC3E}">
        <p14:creationId xmlns:p14="http://schemas.microsoft.com/office/powerpoint/2010/main" val="2864277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Describe steps in conducting a job search </a:t>
            </a:r>
            <a:endParaRPr lang="en-US" dirty="0"/>
          </a:p>
        </p:txBody>
      </p:sp>
      <p:sp>
        <p:nvSpPr>
          <p:cNvPr id="3" name="Content Placeholder 2"/>
          <p:cNvSpPr>
            <a:spLocks noGrp="1"/>
          </p:cNvSpPr>
          <p:nvPr>
            <p:ph idx="1"/>
          </p:nvPr>
        </p:nvSpPr>
        <p:spPr>
          <a:xfrm>
            <a:off x="378823" y="2063930"/>
            <a:ext cx="11194868" cy="4702630"/>
          </a:xfrm>
        </p:spPr>
        <p:txBody>
          <a:bodyPr>
            <a:normAutofit fontScale="92500" lnSpcReduction="10000"/>
          </a:bodyPr>
          <a:lstStyle/>
          <a:p>
            <a:r>
              <a:rPr lang="en-US" dirty="0"/>
              <a:t>First </a:t>
            </a:r>
            <a:r>
              <a:rPr lang="en-US" dirty="0" smtClean="0"/>
              <a:t>Impressions:</a:t>
            </a:r>
            <a:r>
              <a:rPr lang="en-US" dirty="0"/>
              <a:t/>
            </a:r>
            <a:br>
              <a:rPr lang="en-US" dirty="0"/>
            </a:br>
            <a:r>
              <a:rPr lang="en-US" dirty="0"/>
              <a:t>• Are influenced by your </a:t>
            </a:r>
            <a:r>
              <a:rPr lang="en-US" dirty="0" smtClean="0"/>
              <a:t>application, cover letter, &amp; resume</a:t>
            </a:r>
            <a:r>
              <a:rPr lang="en-US" dirty="0"/>
              <a:t/>
            </a:r>
            <a:br>
              <a:rPr lang="en-US" dirty="0"/>
            </a:br>
            <a:r>
              <a:rPr lang="en-US" dirty="0"/>
              <a:t>• Lead people to make judgments </a:t>
            </a:r>
            <a:r>
              <a:rPr lang="en-US" dirty="0" smtClean="0"/>
              <a:t>about </a:t>
            </a:r>
            <a:r>
              <a:rPr lang="en-US" dirty="0"/>
              <a:t>you</a:t>
            </a:r>
            <a:r>
              <a:rPr lang="en-US" dirty="0"/>
              <a:t/>
            </a:r>
            <a:br>
              <a:rPr lang="en-US" dirty="0"/>
            </a:br>
            <a:r>
              <a:rPr lang="en-US" dirty="0"/>
              <a:t>• Are important in job </a:t>
            </a:r>
            <a:r>
              <a:rPr lang="en-US" dirty="0" smtClean="0"/>
              <a:t>interviews</a:t>
            </a:r>
          </a:p>
          <a:p>
            <a:r>
              <a:rPr lang="en-US" dirty="0"/>
              <a:t>Your resume describes your qualifications and what makes you unique. To stand out among other applicants, you need a resume that markets your strengths and match for the job</a:t>
            </a:r>
            <a:r>
              <a:rPr lang="en-US" dirty="0" smtClean="0"/>
              <a:t>.</a:t>
            </a:r>
          </a:p>
          <a:p>
            <a:r>
              <a:rPr lang="en-US" b="1" dirty="0"/>
              <a:t>Resume’</a:t>
            </a:r>
            <a:r>
              <a:rPr lang="en-US" dirty="0"/>
              <a:t>:  a formal document that provides an overview of your professional qualifications, including your relevant work experience, skills, education, and notable accomplishments</a:t>
            </a:r>
          </a:p>
          <a:p>
            <a:pPr lvl="1"/>
            <a:r>
              <a:rPr lang="en-US" dirty="0"/>
              <a:t>A great resume:</a:t>
            </a:r>
          </a:p>
          <a:p>
            <a:pPr lvl="2"/>
            <a:r>
              <a:rPr lang="en-US" dirty="0"/>
              <a:t>Grabs the attention of employers and recruiters</a:t>
            </a:r>
          </a:p>
          <a:p>
            <a:pPr lvl="2"/>
            <a:r>
              <a:rPr lang="en-US" dirty="0"/>
              <a:t>Sells your strongest skills and accomplishments</a:t>
            </a:r>
          </a:p>
          <a:p>
            <a:pPr lvl="2"/>
            <a:r>
              <a:rPr lang="en-US" dirty="0"/>
              <a:t>Shows how you’re a match for a position or project</a:t>
            </a:r>
          </a:p>
          <a:p>
            <a:pPr lvl="2"/>
            <a:r>
              <a:rPr lang="en-US" dirty="0"/>
              <a:t>And most importantly, gets you a job interview!</a:t>
            </a:r>
          </a:p>
          <a:p>
            <a:endParaRPr lang="en-US" dirty="0"/>
          </a:p>
        </p:txBody>
      </p:sp>
    </p:spTree>
    <p:extLst>
      <p:ext uri="{BB962C8B-B14F-4D97-AF65-F5344CB8AC3E}">
        <p14:creationId xmlns:p14="http://schemas.microsoft.com/office/powerpoint/2010/main" val="2787543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Describe steps in conducting a job search </a:t>
            </a:r>
            <a:endParaRPr lang="en-US" dirty="0"/>
          </a:p>
        </p:txBody>
      </p:sp>
      <p:sp>
        <p:nvSpPr>
          <p:cNvPr id="3" name="Content Placeholder 2"/>
          <p:cNvSpPr>
            <a:spLocks noGrp="1"/>
          </p:cNvSpPr>
          <p:nvPr>
            <p:ph idx="1"/>
          </p:nvPr>
        </p:nvSpPr>
        <p:spPr>
          <a:xfrm>
            <a:off x="391886" y="2063930"/>
            <a:ext cx="11286307" cy="4611189"/>
          </a:xfrm>
        </p:spPr>
        <p:txBody>
          <a:bodyPr>
            <a:normAutofit/>
          </a:bodyPr>
          <a:lstStyle/>
          <a:p>
            <a:r>
              <a:rPr lang="en-US" dirty="0" smtClean="0"/>
              <a:t>Resume should:</a:t>
            </a:r>
          </a:p>
          <a:p>
            <a:pPr lvl="1"/>
            <a:r>
              <a:rPr lang="en-US" dirty="0" smtClean="0"/>
              <a:t>Contained </a:t>
            </a:r>
            <a:r>
              <a:rPr lang="en-US" dirty="0"/>
              <a:t>the person’s name, address, email </a:t>
            </a:r>
            <a:r>
              <a:rPr lang="en-US" dirty="0" smtClean="0"/>
              <a:t>address</a:t>
            </a:r>
            <a:r>
              <a:rPr lang="en-US" dirty="0"/>
              <a:t>, and phone number </a:t>
            </a:r>
            <a:endParaRPr lang="en-US" dirty="0"/>
          </a:p>
          <a:p>
            <a:pPr lvl="1"/>
            <a:r>
              <a:rPr lang="en-US" dirty="0" smtClean="0"/>
              <a:t>Contained </a:t>
            </a:r>
            <a:r>
              <a:rPr lang="en-US" dirty="0"/>
              <a:t>the person’s work goal or </a:t>
            </a:r>
            <a:r>
              <a:rPr lang="en-US" dirty="0" smtClean="0"/>
              <a:t>objective</a:t>
            </a:r>
          </a:p>
          <a:p>
            <a:pPr lvl="1"/>
            <a:r>
              <a:rPr lang="en-US" dirty="0" smtClean="0"/>
              <a:t>Contained </a:t>
            </a:r>
            <a:r>
              <a:rPr lang="en-US" dirty="0"/>
              <a:t>the person’s detailed employment history </a:t>
            </a:r>
            <a:r>
              <a:rPr lang="en-US" dirty="0" smtClean="0"/>
              <a:t>with </a:t>
            </a:r>
            <a:r>
              <a:rPr lang="en-US" dirty="0"/>
              <a:t>the most recent place of employment stated </a:t>
            </a:r>
            <a:r>
              <a:rPr lang="en-US" dirty="0" smtClean="0"/>
              <a:t>first</a:t>
            </a:r>
          </a:p>
          <a:p>
            <a:pPr lvl="1"/>
            <a:r>
              <a:rPr lang="en-US" dirty="0" smtClean="0"/>
              <a:t>Listed </a:t>
            </a:r>
            <a:r>
              <a:rPr lang="en-US" dirty="0"/>
              <a:t>the person’s </a:t>
            </a:r>
            <a:r>
              <a:rPr lang="en-US" dirty="0"/>
              <a:t>education/training history </a:t>
            </a:r>
            <a:r>
              <a:rPr lang="en-US" dirty="0" smtClean="0"/>
              <a:t>with </a:t>
            </a:r>
            <a:r>
              <a:rPr lang="en-US" dirty="0"/>
              <a:t>the highest </a:t>
            </a:r>
            <a:r>
              <a:rPr lang="en-US" dirty="0" smtClean="0"/>
              <a:t>level </a:t>
            </a:r>
            <a:r>
              <a:rPr lang="en-US" dirty="0"/>
              <a:t>attained stated </a:t>
            </a:r>
            <a:r>
              <a:rPr lang="en-US" dirty="0" smtClean="0"/>
              <a:t>first</a:t>
            </a:r>
          </a:p>
          <a:p>
            <a:pPr lvl="1"/>
            <a:r>
              <a:rPr lang="en-US" dirty="0" smtClean="0"/>
              <a:t>Resumes are to be free </a:t>
            </a:r>
            <a:r>
              <a:rPr lang="en-US" dirty="0"/>
              <a:t>of grammatical </a:t>
            </a:r>
            <a:r>
              <a:rPr lang="en-US" dirty="0" smtClean="0"/>
              <a:t>&amp; punctuation errors</a:t>
            </a:r>
          </a:p>
          <a:p>
            <a:pPr lvl="1"/>
            <a:r>
              <a:rPr lang="en-US" dirty="0" smtClean="0"/>
              <a:t>Presented </a:t>
            </a:r>
            <a:r>
              <a:rPr lang="en-US" dirty="0"/>
              <a:t>easy-to-read </a:t>
            </a:r>
            <a:r>
              <a:rPr lang="en-US" dirty="0" smtClean="0"/>
              <a:t>information, neat, factual, complete</a:t>
            </a:r>
            <a:r>
              <a:rPr lang="en-US" dirty="0"/>
              <a:t>, </a:t>
            </a:r>
            <a:r>
              <a:rPr lang="en-US" dirty="0" smtClean="0"/>
              <a:t>&amp; yet </a:t>
            </a:r>
            <a:r>
              <a:rPr lang="en-US" dirty="0"/>
              <a:t>concise </a:t>
            </a:r>
            <a:endParaRPr lang="en-US" dirty="0"/>
          </a:p>
        </p:txBody>
      </p:sp>
    </p:spTree>
    <p:extLst>
      <p:ext uri="{BB962C8B-B14F-4D97-AF65-F5344CB8AC3E}">
        <p14:creationId xmlns:p14="http://schemas.microsoft.com/office/powerpoint/2010/main" val="2791505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Describe steps in conducting a job search </a:t>
            </a:r>
            <a:endParaRPr lang="en-US" dirty="0"/>
          </a:p>
        </p:txBody>
      </p:sp>
      <p:sp>
        <p:nvSpPr>
          <p:cNvPr id="3" name="Content Placeholder 2"/>
          <p:cNvSpPr>
            <a:spLocks noGrp="1"/>
          </p:cNvSpPr>
          <p:nvPr>
            <p:ph idx="1"/>
          </p:nvPr>
        </p:nvSpPr>
        <p:spPr>
          <a:xfrm>
            <a:off x="680321" y="2336873"/>
            <a:ext cx="10749679" cy="4207618"/>
          </a:xfrm>
        </p:spPr>
        <p:txBody>
          <a:bodyPr>
            <a:normAutofit fontScale="92500" lnSpcReduction="20000"/>
          </a:bodyPr>
          <a:lstStyle/>
          <a:p>
            <a:r>
              <a:rPr lang="en-US" b="1" dirty="0"/>
              <a:t>Letter of Application (Cover Letter): </a:t>
            </a:r>
            <a:r>
              <a:rPr lang="en-US" dirty="0"/>
              <a:t>document you send with your resume, that provides additional information about skills and experiences related to the job you are applying to.</a:t>
            </a:r>
          </a:p>
          <a:p>
            <a:r>
              <a:rPr lang="en-US" b="1" dirty="0"/>
              <a:t>Applicants</a:t>
            </a:r>
            <a:r>
              <a:rPr lang="en-US" dirty="0"/>
              <a:t>: a person who makes a formal application for something, especially a job.</a:t>
            </a:r>
          </a:p>
          <a:p>
            <a:r>
              <a:rPr lang="en-US" dirty="0" smtClean="0"/>
              <a:t>Cover Letters should:</a:t>
            </a:r>
          </a:p>
          <a:p>
            <a:pPr lvl="1"/>
            <a:r>
              <a:rPr lang="en-US" dirty="0" smtClean="0"/>
              <a:t>Included </a:t>
            </a:r>
            <a:r>
              <a:rPr lang="en-US" dirty="0"/>
              <a:t>a return address and </a:t>
            </a:r>
            <a:r>
              <a:rPr lang="en-US" dirty="0" smtClean="0"/>
              <a:t>date</a:t>
            </a:r>
          </a:p>
          <a:p>
            <a:pPr lvl="1"/>
            <a:r>
              <a:rPr lang="en-US" dirty="0" smtClean="0"/>
              <a:t>Was </a:t>
            </a:r>
            <a:r>
              <a:rPr lang="en-US" dirty="0"/>
              <a:t>addressed to the appropriate </a:t>
            </a:r>
            <a:r>
              <a:rPr lang="en-US" dirty="0" smtClean="0"/>
              <a:t>person &amp; contained </a:t>
            </a:r>
            <a:r>
              <a:rPr lang="en-US" dirty="0"/>
              <a:t>the employer’s professional </a:t>
            </a:r>
            <a:r>
              <a:rPr lang="en-US" dirty="0" smtClean="0"/>
              <a:t>title</a:t>
            </a:r>
          </a:p>
          <a:p>
            <a:pPr lvl="1"/>
            <a:r>
              <a:rPr lang="en-US" dirty="0" smtClean="0"/>
              <a:t>Included </a:t>
            </a:r>
            <a:r>
              <a:rPr lang="en-US" dirty="0"/>
              <a:t>a salutation to a specific person, rather than </a:t>
            </a:r>
            <a:r>
              <a:rPr lang="en-US" dirty="0" smtClean="0"/>
              <a:t>being </a:t>
            </a:r>
            <a:r>
              <a:rPr lang="en-US" dirty="0"/>
              <a:t>identified as “Dear </a:t>
            </a:r>
            <a:r>
              <a:rPr lang="en-US" dirty="0" smtClean="0"/>
              <a:t>Sir,” </a:t>
            </a:r>
            <a:r>
              <a:rPr lang="en-US" dirty="0"/>
              <a:t>or “Dear </a:t>
            </a:r>
            <a:r>
              <a:rPr lang="en-US" dirty="0" smtClean="0"/>
              <a:t>Madam,”</a:t>
            </a:r>
          </a:p>
          <a:p>
            <a:pPr lvl="1"/>
            <a:r>
              <a:rPr lang="en-US" dirty="0" smtClean="0"/>
              <a:t>Created </a:t>
            </a:r>
            <a:r>
              <a:rPr lang="en-US" dirty="0"/>
              <a:t>attention </a:t>
            </a:r>
            <a:r>
              <a:rPr lang="en-US" dirty="0" smtClean="0"/>
              <a:t>&amp; identified </a:t>
            </a:r>
            <a:r>
              <a:rPr lang="en-US" dirty="0"/>
              <a:t>the purpose of the letter in the opening </a:t>
            </a:r>
            <a:r>
              <a:rPr lang="en-US" dirty="0" smtClean="0"/>
              <a:t>paragraph</a:t>
            </a:r>
          </a:p>
          <a:p>
            <a:pPr lvl="1"/>
            <a:r>
              <a:rPr lang="en-US" dirty="0" smtClean="0"/>
              <a:t>Be free </a:t>
            </a:r>
            <a:r>
              <a:rPr lang="en-US" dirty="0"/>
              <a:t>of grammatical </a:t>
            </a:r>
            <a:r>
              <a:rPr lang="en-US" dirty="0" smtClean="0"/>
              <a:t>&amp; punctuation errors</a:t>
            </a:r>
          </a:p>
          <a:p>
            <a:pPr lvl="1"/>
            <a:r>
              <a:rPr lang="en-US" dirty="0" smtClean="0"/>
              <a:t>Be easy </a:t>
            </a:r>
            <a:r>
              <a:rPr lang="en-US" dirty="0"/>
              <a:t>to </a:t>
            </a:r>
            <a:r>
              <a:rPr lang="en-US" dirty="0" smtClean="0"/>
              <a:t>understand &amp; concise</a:t>
            </a:r>
          </a:p>
          <a:p>
            <a:pPr lvl="1"/>
            <a:r>
              <a:rPr lang="en-US" dirty="0" smtClean="0"/>
              <a:t>Contained </a:t>
            </a:r>
            <a:r>
              <a:rPr lang="en-US" dirty="0"/>
              <a:t>a complimentary closing </a:t>
            </a:r>
            <a:r>
              <a:rPr lang="en-US" dirty="0" smtClean="0"/>
              <a:t>(Sincerely,)</a:t>
            </a:r>
          </a:p>
          <a:p>
            <a:pPr lvl="1"/>
            <a:r>
              <a:rPr lang="en-US" dirty="0" smtClean="0"/>
              <a:t>Contained </a:t>
            </a:r>
            <a:r>
              <a:rPr lang="en-US" dirty="0"/>
              <a:t>a </a:t>
            </a:r>
            <a:r>
              <a:rPr lang="en-US" dirty="0" smtClean="0"/>
              <a:t>readable &amp; </a:t>
            </a:r>
            <a:r>
              <a:rPr lang="en-US" dirty="0"/>
              <a:t>neat signature by the </a:t>
            </a:r>
            <a:r>
              <a:rPr lang="en-US" dirty="0" smtClean="0"/>
              <a:t>applicant </a:t>
            </a:r>
            <a:endParaRPr lang="en-US" dirty="0"/>
          </a:p>
        </p:txBody>
      </p:sp>
    </p:spTree>
    <p:extLst>
      <p:ext uri="{BB962C8B-B14F-4D97-AF65-F5344CB8AC3E}">
        <p14:creationId xmlns:p14="http://schemas.microsoft.com/office/powerpoint/2010/main" val="762788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Describe steps in conducting a job search </a:t>
            </a:r>
            <a:endParaRPr lang="en-US" dirty="0"/>
          </a:p>
        </p:txBody>
      </p:sp>
      <p:sp>
        <p:nvSpPr>
          <p:cNvPr id="3" name="Content Placeholder 2"/>
          <p:cNvSpPr>
            <a:spLocks noGrp="1"/>
          </p:cNvSpPr>
          <p:nvPr>
            <p:ph idx="1"/>
          </p:nvPr>
        </p:nvSpPr>
        <p:spPr/>
        <p:txBody>
          <a:bodyPr/>
          <a:lstStyle/>
          <a:p>
            <a:r>
              <a:rPr lang="en-US" b="1" dirty="0"/>
              <a:t>Job Application</a:t>
            </a:r>
            <a:r>
              <a:rPr lang="en-US" dirty="0"/>
              <a:t>:  a form that employers ask </a:t>
            </a:r>
            <a:r>
              <a:rPr lang="en-US" b="1" dirty="0"/>
              <a:t>job</a:t>
            </a:r>
            <a:r>
              <a:rPr lang="en-US" dirty="0"/>
              <a:t> applicants to fill out to learn about their work history. </a:t>
            </a:r>
          </a:p>
          <a:p>
            <a:pPr lvl="1"/>
            <a:r>
              <a:rPr lang="en-US" b="1" dirty="0"/>
              <a:t>Job</a:t>
            </a:r>
            <a:r>
              <a:rPr lang="en-US" dirty="0"/>
              <a:t>: a paid position of regular employment.</a:t>
            </a:r>
          </a:p>
          <a:p>
            <a:pPr lvl="1"/>
            <a:r>
              <a:rPr lang="en-US" b="1" dirty="0"/>
              <a:t>Occupation: </a:t>
            </a:r>
            <a:r>
              <a:rPr lang="en-US" dirty="0"/>
              <a:t>person's regular work or profession; job or principal activity</a:t>
            </a:r>
          </a:p>
          <a:p>
            <a:pPr lvl="1"/>
            <a:r>
              <a:rPr lang="en-US" b="1" dirty="0"/>
              <a:t>Career</a:t>
            </a:r>
            <a:r>
              <a:rPr lang="en-US" dirty="0"/>
              <a:t>: an occupation undertaken for a significant period of a person's life and with opportunities for </a:t>
            </a:r>
            <a:r>
              <a:rPr lang="en-US" dirty="0" smtClean="0"/>
              <a:t>progress</a:t>
            </a:r>
          </a:p>
          <a:p>
            <a:endParaRPr lang="en-US" dirty="0"/>
          </a:p>
        </p:txBody>
      </p:sp>
    </p:spTree>
    <p:extLst>
      <p:ext uri="{BB962C8B-B14F-4D97-AF65-F5344CB8AC3E}">
        <p14:creationId xmlns:p14="http://schemas.microsoft.com/office/powerpoint/2010/main" val="4000621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195" y="674851"/>
            <a:ext cx="9613861" cy="1080938"/>
          </a:xfrm>
        </p:spPr>
        <p:txBody>
          <a:bodyPr/>
          <a:lstStyle/>
          <a:p>
            <a:r>
              <a:rPr lang="en-US" b="1" dirty="0"/>
              <a:t>Describe steps in conducting a job search </a:t>
            </a:r>
            <a:endParaRPr lang="en-US" dirty="0"/>
          </a:p>
        </p:txBody>
      </p:sp>
      <p:sp>
        <p:nvSpPr>
          <p:cNvPr id="3" name="Content Placeholder 2"/>
          <p:cNvSpPr>
            <a:spLocks noGrp="1"/>
          </p:cNvSpPr>
          <p:nvPr>
            <p:ph idx="1"/>
          </p:nvPr>
        </p:nvSpPr>
        <p:spPr>
          <a:xfrm>
            <a:off x="104502" y="2063930"/>
            <a:ext cx="12087497" cy="4794070"/>
          </a:xfrm>
        </p:spPr>
        <p:txBody>
          <a:bodyPr>
            <a:normAutofit fontScale="55000" lnSpcReduction="20000"/>
          </a:bodyPr>
          <a:lstStyle/>
          <a:p>
            <a:pPr marL="0" indent="0">
              <a:buNone/>
            </a:pPr>
            <a:r>
              <a:rPr lang="en-US" sz="2900" b="1" dirty="0"/>
              <a:t>Job Applications</a:t>
            </a:r>
          </a:p>
          <a:p>
            <a:r>
              <a:rPr lang="en-US" sz="2900" dirty="0" smtClean="0"/>
              <a:t>Gathering </a:t>
            </a:r>
            <a:r>
              <a:rPr lang="en-US" sz="2900" dirty="0"/>
              <a:t>Your Personal </a:t>
            </a:r>
            <a:r>
              <a:rPr lang="en-US" sz="2900" dirty="0" smtClean="0"/>
              <a:t>Information - </a:t>
            </a:r>
            <a:r>
              <a:rPr lang="en-US" sz="2900" dirty="0"/>
              <a:t>This includes facts about your </a:t>
            </a:r>
            <a:r>
              <a:rPr lang="en-US" sz="2900" b="1" dirty="0"/>
              <a:t>work history</a:t>
            </a:r>
            <a:r>
              <a:rPr lang="en-US" sz="2900" dirty="0"/>
              <a:t> and </a:t>
            </a:r>
            <a:r>
              <a:rPr lang="en-US" sz="2900" b="1" dirty="0"/>
              <a:t>education</a:t>
            </a:r>
            <a:r>
              <a:rPr lang="en-US" sz="2900" dirty="0"/>
              <a:t>, as well as your current </a:t>
            </a:r>
            <a:r>
              <a:rPr lang="en-US" sz="2900" b="1" dirty="0"/>
              <a:t>contact information</a:t>
            </a:r>
            <a:r>
              <a:rPr lang="en-US" sz="2900" dirty="0"/>
              <a:t>.</a:t>
            </a:r>
            <a:endParaRPr lang="en-US" sz="2900" dirty="0"/>
          </a:p>
          <a:p>
            <a:r>
              <a:rPr lang="en-US" sz="2900" dirty="0" smtClean="0"/>
              <a:t>Obtaining References - </a:t>
            </a:r>
            <a:r>
              <a:rPr lang="en-US" sz="2900" dirty="0"/>
              <a:t>A reference is a person who is willing to talk to potential employers about your job skills, abilities, background, and general character—hopefully in a </a:t>
            </a:r>
            <a:r>
              <a:rPr lang="en-US" sz="2900" b="1" dirty="0"/>
              <a:t>positive light</a:t>
            </a:r>
            <a:r>
              <a:rPr lang="en-US" sz="2900" dirty="0"/>
              <a:t>. Potential employers usually contact references by phone or email.</a:t>
            </a:r>
            <a:endParaRPr lang="en-US" sz="2900" dirty="0"/>
          </a:p>
          <a:p>
            <a:pPr fontAlgn="base"/>
            <a:r>
              <a:rPr lang="en-US" sz="2900" dirty="0" smtClean="0"/>
              <a:t>Completing </a:t>
            </a:r>
            <a:r>
              <a:rPr lang="en-US" sz="2900" dirty="0"/>
              <a:t>a Job </a:t>
            </a:r>
            <a:r>
              <a:rPr lang="en-US" sz="2900" dirty="0" smtClean="0"/>
              <a:t>Application - </a:t>
            </a:r>
            <a:r>
              <a:rPr lang="en-US" sz="2900" b="1" dirty="0"/>
              <a:t>Applications that are not filled out correctly are often rejected</a:t>
            </a:r>
            <a:r>
              <a:rPr lang="en-US" sz="2900" dirty="0"/>
              <a:t>. To increase your chances of being considered, follow these basic guidelines.</a:t>
            </a:r>
          </a:p>
          <a:p>
            <a:pPr lvl="1" fontAlgn="base"/>
            <a:r>
              <a:rPr lang="en-US" sz="2900" b="1" dirty="0"/>
              <a:t>Follow directions</a:t>
            </a:r>
            <a:r>
              <a:rPr lang="en-US" sz="2900" dirty="0"/>
              <a:t>. Be sure to read through the application completely before filling it out. </a:t>
            </a:r>
          </a:p>
          <a:p>
            <a:pPr lvl="1" fontAlgn="base"/>
            <a:r>
              <a:rPr lang="en-US" sz="2900" b="1" dirty="0"/>
              <a:t>Fill out the application completely</a:t>
            </a:r>
            <a:r>
              <a:rPr lang="en-US" sz="2900" dirty="0"/>
              <a:t>. You may be required to fill out a job application on-site, so be prepared to respond to all questions. If a section doesn't apply to you, enter </a:t>
            </a:r>
            <a:r>
              <a:rPr lang="en-US" sz="2900" b="1" dirty="0"/>
              <a:t>N/A</a:t>
            </a:r>
            <a:r>
              <a:rPr lang="en-US" sz="2900" dirty="0"/>
              <a:t> (not applicable) instead of leaving it blank. This shows the employer that you didn't overlook anything.</a:t>
            </a:r>
          </a:p>
          <a:p>
            <a:pPr lvl="1" fontAlgn="base"/>
            <a:r>
              <a:rPr lang="en-US" sz="2900" b="1" dirty="0"/>
              <a:t>Be neat</a:t>
            </a:r>
            <a:r>
              <a:rPr lang="en-US" sz="2900" dirty="0"/>
              <a:t>. When filling out paper applications, your answers should be clearly written in blue or black ink, and most importantly, free of errors.</a:t>
            </a:r>
          </a:p>
          <a:p>
            <a:pPr lvl="1" fontAlgn="base"/>
            <a:r>
              <a:rPr lang="en-US" sz="2900" b="1" dirty="0"/>
              <a:t>Be honest</a:t>
            </a:r>
            <a:r>
              <a:rPr lang="en-US" sz="2900" dirty="0"/>
              <a:t>. Surveys show that 90 percent of employers conduct some type of </a:t>
            </a:r>
            <a:r>
              <a:rPr lang="en-US" sz="2900" b="1" dirty="0"/>
              <a:t>background check</a:t>
            </a:r>
            <a:r>
              <a:rPr lang="en-US" sz="2900" dirty="0"/>
              <a:t> during the hiring process. If you give false information, it could cost you an important job offer—or worse, lead to termination if you get caught later. It's important that you tell the truth about </a:t>
            </a:r>
            <a:r>
              <a:rPr lang="en-US" sz="2900" b="1" dirty="0"/>
              <a:t>everything</a:t>
            </a:r>
            <a:r>
              <a:rPr lang="en-US" sz="2900" dirty="0"/>
              <a:t> on the application, including your employment history, education, and criminal background. </a:t>
            </a:r>
            <a:endParaRPr lang="en-US" sz="2900" dirty="0"/>
          </a:p>
          <a:p>
            <a:r>
              <a:rPr lang="en-US" sz="2900" dirty="0" smtClean="0"/>
              <a:t>Dealing </a:t>
            </a:r>
            <a:r>
              <a:rPr lang="en-US" sz="2900" dirty="0"/>
              <a:t>with Online Application </a:t>
            </a:r>
            <a:r>
              <a:rPr lang="en-US" sz="2900" dirty="0" smtClean="0"/>
              <a:t>Headaches - </a:t>
            </a:r>
            <a:r>
              <a:rPr lang="en-US" sz="2900" dirty="0"/>
              <a:t>When you apply for a job online, you may be asked to </a:t>
            </a:r>
            <a:r>
              <a:rPr lang="en-US" sz="2900" b="1" dirty="0"/>
              <a:t>create an account</a:t>
            </a:r>
            <a:r>
              <a:rPr lang="en-US" sz="2900" dirty="0"/>
              <a:t> for the website, </a:t>
            </a:r>
            <a:r>
              <a:rPr lang="en-US" sz="2900" b="1" dirty="0"/>
              <a:t>fill out a form</a:t>
            </a:r>
            <a:r>
              <a:rPr lang="en-US" sz="2900" dirty="0"/>
              <a:t>, and/or </a:t>
            </a:r>
            <a:r>
              <a:rPr lang="en-US" sz="2900" b="1" dirty="0"/>
              <a:t>attach your resume</a:t>
            </a:r>
            <a:r>
              <a:rPr lang="en-US" sz="2900" dirty="0"/>
              <a:t>. Each online application is different.</a:t>
            </a:r>
            <a:endParaRPr lang="en-US" sz="2900" dirty="0"/>
          </a:p>
          <a:p>
            <a:r>
              <a:rPr lang="en-US" sz="2900" dirty="0" smtClean="0"/>
              <a:t>The </a:t>
            </a:r>
            <a:r>
              <a:rPr lang="en-US" sz="2900" dirty="0"/>
              <a:t>Entry-Level </a:t>
            </a:r>
            <a:r>
              <a:rPr lang="en-US" sz="2900" dirty="0" smtClean="0"/>
              <a:t>Catch-22 – </a:t>
            </a:r>
            <a:r>
              <a:rPr lang="en-US" sz="2900" dirty="0"/>
              <a:t>Some companies increase their job requirements to </a:t>
            </a:r>
            <a:r>
              <a:rPr lang="en-US" sz="2900" b="1" dirty="0"/>
              <a:t>lower the number of applicants</a:t>
            </a:r>
            <a:r>
              <a:rPr lang="en-US" sz="2900" dirty="0"/>
              <a:t> they have to look through during the process.</a:t>
            </a:r>
            <a:r>
              <a:rPr lang="en-US" sz="2900" dirty="0" smtClean="0"/>
              <a:t> Sell the experience you do have. </a:t>
            </a:r>
          </a:p>
          <a:p>
            <a:pPr lvl="1"/>
            <a:endParaRPr lang="en-US" dirty="0"/>
          </a:p>
        </p:txBody>
      </p:sp>
    </p:spTree>
    <p:extLst>
      <p:ext uri="{BB962C8B-B14F-4D97-AF65-F5344CB8AC3E}">
        <p14:creationId xmlns:p14="http://schemas.microsoft.com/office/powerpoint/2010/main" val="2752517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109</TotalTime>
  <Words>2116</Words>
  <Application>Microsoft Office PowerPoint</Application>
  <PresentationFormat>Widescreen</PresentationFormat>
  <Paragraphs>125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vt:lpstr>
      <vt:lpstr>Berlin</vt:lpstr>
      <vt:lpstr>6.00 Understand the job search process.</vt:lpstr>
      <vt:lpstr>Identify procedures for conducting a self-assessment.</vt:lpstr>
      <vt:lpstr>Identify procedures for conducting a self-assessment.</vt:lpstr>
      <vt:lpstr>Identify sources of job information.</vt:lpstr>
      <vt:lpstr>Describe steps in conducting a job search </vt:lpstr>
      <vt:lpstr>Describe steps in conducting a job search </vt:lpstr>
      <vt:lpstr>Describe steps in conducting a job search </vt:lpstr>
      <vt:lpstr>Describe steps in conducting a job search </vt:lpstr>
      <vt:lpstr>Describe steps in conducting a job search </vt:lpstr>
      <vt:lpstr>Describe steps in conducting a job search </vt:lpstr>
      <vt:lpstr>Describe steps in conducting a job search </vt:lpstr>
      <vt:lpstr>Describe steps in conducting a job search </vt:lpstr>
      <vt:lpstr>Implement job search strategies</vt:lpstr>
      <vt:lpstr>Implement job search strategies</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6.00 Understand the job search process.</dc:title>
  <dc:creator>Peck, Deanna C.</dc:creator>
  <cp:lastModifiedBy>Peck, Deanna C.</cp:lastModifiedBy>
  <cp:revision>13</cp:revision>
  <dcterms:created xsi:type="dcterms:W3CDTF">2022-02-28T19:42:13Z</dcterms:created>
  <dcterms:modified xsi:type="dcterms:W3CDTF">2022-02-28T21:31:50Z</dcterms:modified>
</cp:coreProperties>
</file>