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6" r:id="rId3"/>
    <p:sldId id="267" r:id="rId4"/>
    <p:sldId id="257" r:id="rId5"/>
    <p:sldId id="258" r:id="rId6"/>
    <p:sldId id="259" r:id="rId7"/>
    <p:sldId id="261" r:id="rId8"/>
    <p:sldId id="268" r:id="rId9"/>
    <p:sldId id="260" r:id="rId10"/>
    <p:sldId id="270" r:id="rId11"/>
    <p:sldId id="280" r:id="rId12"/>
    <p:sldId id="271" r:id="rId13"/>
    <p:sldId id="275" r:id="rId14"/>
    <p:sldId id="274" r:id="rId15"/>
    <p:sldId id="262" r:id="rId16"/>
    <p:sldId id="265" r:id="rId17"/>
    <p:sldId id="264" r:id="rId18"/>
    <p:sldId id="263"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9"/>
    <p:restoredTop sz="84354" autoAdjust="0"/>
  </p:normalViewPr>
  <p:slideViewPr>
    <p:cSldViewPr snapToGrid="0" snapToObjects="1">
      <p:cViewPr varScale="1">
        <p:scale>
          <a:sx n="105" d="100"/>
          <a:sy n="105" d="100"/>
        </p:scale>
        <p:origin x="1480"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userId="5abd3f49dc149637" providerId="LiveId" clId="{C24B682D-DF12-4EEE-A778-47ED3CF13BE4}"/>
    <pc:docChg chg="undo custSel modSld">
      <pc:chgData name="Hannah" userId="5abd3f49dc149637" providerId="LiveId" clId="{C24B682D-DF12-4EEE-A778-47ED3CF13BE4}" dt="2021-06-14T14:14:43.832" v="66" actId="11"/>
      <pc:docMkLst>
        <pc:docMk/>
      </pc:docMkLst>
      <pc:sldChg chg="modNotesTx">
        <pc:chgData name="Hannah" userId="5abd3f49dc149637" providerId="LiveId" clId="{C24B682D-DF12-4EEE-A778-47ED3CF13BE4}" dt="2021-06-14T14:05:11.744" v="21" actId="20577"/>
        <pc:sldMkLst>
          <pc:docMk/>
          <pc:sldMk cId="678908384" sldId="257"/>
        </pc:sldMkLst>
      </pc:sldChg>
      <pc:sldChg chg="modNotesTx">
        <pc:chgData name="Hannah" userId="5abd3f49dc149637" providerId="LiveId" clId="{C24B682D-DF12-4EEE-A778-47ED3CF13BE4}" dt="2021-06-14T14:04:53.373" v="9" actId="20577"/>
        <pc:sldMkLst>
          <pc:docMk/>
          <pc:sldMk cId="2550029620" sldId="267"/>
        </pc:sldMkLst>
      </pc:sldChg>
      <pc:sldChg chg="modNotesTx">
        <pc:chgData name="Hannah" userId="5abd3f49dc149637" providerId="LiveId" clId="{C24B682D-DF12-4EEE-A778-47ED3CF13BE4}" dt="2021-06-14T14:10:25.054" v="34" actId="11"/>
        <pc:sldMkLst>
          <pc:docMk/>
          <pc:sldMk cId="1164340991" sldId="268"/>
        </pc:sldMkLst>
      </pc:sldChg>
      <pc:sldChg chg="modNotesTx">
        <pc:chgData name="Hannah" userId="5abd3f49dc149637" providerId="LiveId" clId="{C24B682D-DF12-4EEE-A778-47ED3CF13BE4}" dt="2021-06-14T14:12:46.589" v="43" actId="20577"/>
        <pc:sldMkLst>
          <pc:docMk/>
          <pc:sldMk cId="930742695" sldId="270"/>
        </pc:sldMkLst>
      </pc:sldChg>
      <pc:sldChg chg="modNotesTx">
        <pc:chgData name="Hannah" userId="5abd3f49dc149637" providerId="LiveId" clId="{C24B682D-DF12-4EEE-A778-47ED3CF13BE4}" dt="2021-06-14T14:14:43.832" v="66" actId="11"/>
        <pc:sldMkLst>
          <pc:docMk/>
          <pc:sldMk cId="3012686066" sldId="2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6C4624-AF89-0546-8183-4A05D3AB8CCA}" type="datetimeFigureOut">
              <a:rPr lang="en-US" smtClean="0"/>
              <a:t>6/14/21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B4318B-A828-DA40-B3C5-BB1A35A86927}" type="slidenum">
              <a:rPr lang="en-US" smtClean="0"/>
              <a:t>‹#›</a:t>
            </a:fld>
            <a:endParaRPr lang="en-US"/>
          </a:p>
        </p:txBody>
      </p:sp>
    </p:spTree>
    <p:extLst>
      <p:ext uri="{BB962C8B-B14F-4D97-AF65-F5344CB8AC3E}">
        <p14:creationId xmlns:p14="http://schemas.microsoft.com/office/powerpoint/2010/main" val="1455403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D1lvJeYsYL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mobile-cuisine.com/business/direct-and-indirect-competitors-for-your-food-truc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mallbusiness.chron.com/advantages-disadvantages-nonprice-competition-10048.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nvestopedia.com/video/play/perfect-competition-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investopedia.com/video/play/oligopoly/"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tc.gov/about-ftc"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youtube.com/watch?v=PJs4h6lpEY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DISCUSSION #1: </a:t>
            </a:r>
            <a:r>
              <a:rPr lang="en-US" sz="1200" i="1" kern="1200" dirty="0">
                <a:solidFill>
                  <a:schemeClr val="tx1"/>
                </a:solidFill>
                <a:effectLst/>
                <a:latin typeface="+mn-lt"/>
                <a:ea typeface="+mn-ea"/>
                <a:cs typeface="+mn-cs"/>
              </a:rPr>
              <a:t>Ask students if they have heard the old expression “A little competition never hurt anybody.” Ask them to discuss what the expression means to them. Also ask them to discuss where, when, and with whom they compete.</a:t>
            </a:r>
          </a:p>
          <a:p>
            <a:endParaRPr lang="en-US" dirty="0"/>
          </a:p>
        </p:txBody>
      </p:sp>
      <p:sp>
        <p:nvSpPr>
          <p:cNvPr id="4" name="Slide Number Placeholder 3"/>
          <p:cNvSpPr>
            <a:spLocks noGrp="1"/>
          </p:cNvSpPr>
          <p:nvPr>
            <p:ph type="sldNum" sz="quarter" idx="5"/>
          </p:nvPr>
        </p:nvSpPr>
        <p:spPr/>
        <p:txBody>
          <a:bodyPr/>
          <a:lstStyle/>
          <a:p>
            <a:fld id="{F8B4318B-A828-DA40-B3C5-BB1A35A86927}" type="slidenum">
              <a:rPr lang="en-US" smtClean="0"/>
              <a:t>3</a:t>
            </a:fld>
            <a:endParaRPr lang="en-US"/>
          </a:p>
        </p:txBody>
      </p:sp>
    </p:spTree>
    <p:extLst>
      <p:ext uri="{BB962C8B-B14F-4D97-AF65-F5344CB8AC3E}">
        <p14:creationId xmlns:p14="http://schemas.microsoft.com/office/powerpoint/2010/main" val="949216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Competition benefits businesses in several ways.</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Competition encourages new businesses to enter the marketplace.</a:t>
            </a:r>
          </a:p>
          <a:p>
            <a:pPr marL="685800" lvl="1" indent="-228600">
              <a:buFont typeface="+mj-lt"/>
              <a:buAutoNum type="arabicPeriod"/>
            </a:pPr>
            <a:r>
              <a:rPr lang="en-US" sz="1200" kern="1200" dirty="0">
                <a:solidFill>
                  <a:schemeClr val="tx1"/>
                </a:solidFill>
                <a:effectLst/>
                <a:latin typeface="+mn-lt"/>
                <a:ea typeface="+mn-ea"/>
                <a:cs typeface="+mn-cs"/>
              </a:rPr>
              <a:t>Think about the copy machine industry.</a:t>
            </a:r>
          </a:p>
          <a:p>
            <a:pPr marL="1143000" lvl="2" indent="-228600">
              <a:buFont typeface="+mj-lt"/>
              <a:buAutoNum type="alphaLcPeriod"/>
            </a:pPr>
            <a:r>
              <a:rPr lang="en-US" sz="1200" kern="1200" dirty="0">
                <a:solidFill>
                  <a:schemeClr val="tx1"/>
                </a:solidFill>
                <a:effectLst/>
                <a:latin typeface="+mn-lt"/>
                <a:ea typeface="+mn-ea"/>
                <a:cs typeface="+mn-cs"/>
              </a:rPr>
              <a:t>The Xerox company was the first to develop the plain paper photocopier, back in 1959, and was able to sell it successfully to many customers.</a:t>
            </a:r>
          </a:p>
          <a:p>
            <a:pPr marL="1143000" lvl="2" indent="-228600">
              <a:buFont typeface="+mj-lt"/>
              <a:buAutoNum type="alphaLcPeriod"/>
            </a:pPr>
            <a:r>
              <a:rPr lang="en-US" sz="1200" kern="1200" dirty="0">
                <a:solidFill>
                  <a:schemeClr val="tx1"/>
                </a:solidFill>
                <a:effectLst/>
                <a:latin typeface="+mn-lt"/>
                <a:ea typeface="+mn-ea"/>
                <a:cs typeface="+mn-cs"/>
              </a:rPr>
              <a:t>The product became so popular that more and more customers wanted it.</a:t>
            </a:r>
          </a:p>
          <a:p>
            <a:pPr marL="1143000" lvl="2" indent="-228600">
              <a:buFont typeface="+mj-lt"/>
              <a:buAutoNum type="alphaLcPeriod"/>
            </a:pPr>
            <a:r>
              <a:rPr lang="en-US" sz="1200" kern="1200" dirty="0">
                <a:solidFill>
                  <a:schemeClr val="tx1"/>
                </a:solidFill>
                <a:effectLst/>
                <a:latin typeface="+mn-lt"/>
                <a:ea typeface="+mn-ea"/>
                <a:cs typeface="+mn-cs"/>
              </a:rPr>
              <a:t>Because of the demand, several other companies developed similar products over the years and began selling them as well.</a:t>
            </a:r>
          </a:p>
          <a:p>
            <a:pPr marL="1143000" lvl="2" indent="-228600">
              <a:buFont typeface="+mj-lt"/>
              <a:buAutoNum type="alphaLcPeriod"/>
            </a:pPr>
            <a:r>
              <a:rPr lang="en-US" sz="1200" kern="1200" dirty="0">
                <a:solidFill>
                  <a:schemeClr val="tx1"/>
                </a:solidFill>
                <a:effectLst/>
                <a:latin typeface="+mn-lt"/>
                <a:ea typeface="+mn-ea"/>
                <a:cs typeface="+mn-cs"/>
              </a:rPr>
              <a:t>These companies, including Ricoh, Minolta, and Sharp, saw an opportunity and decided to compete with Xerox.</a:t>
            </a:r>
          </a:p>
          <a:p>
            <a:pPr marL="685800" lvl="1" indent="-228600">
              <a:buFont typeface="+mj-lt"/>
              <a:buAutoNum type="arabicPeriod" startAt="2"/>
            </a:pPr>
            <a:r>
              <a:rPr lang="en-US" sz="1200" kern="1200" dirty="0">
                <a:solidFill>
                  <a:schemeClr val="tx1"/>
                </a:solidFill>
                <a:effectLst/>
                <a:latin typeface="+mn-lt"/>
                <a:ea typeface="+mn-ea"/>
                <a:cs typeface="+mn-cs"/>
              </a:rPr>
              <a:t>As a result of competition, new companies were created.</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#12: </a:t>
            </a:r>
            <a:r>
              <a:rPr lang="en-US" sz="1200" i="1" kern="1200" dirty="0">
                <a:solidFill>
                  <a:schemeClr val="tx1"/>
                </a:solidFill>
                <a:effectLst/>
                <a:latin typeface="+mn-lt"/>
                <a:ea typeface="+mn-ea"/>
                <a:cs typeface="+mn-cs"/>
              </a:rPr>
              <a:t>Ask students to identify other products that became so popular that new companies formed to meet demand.</a:t>
            </a:r>
          </a:p>
          <a:p>
            <a:endParaRPr lang="en-US" sz="1200" kern="1200" dirty="0">
              <a:solidFill>
                <a:schemeClr val="tx1"/>
              </a:solidFill>
              <a:effectLst/>
              <a:latin typeface="+mn-lt"/>
              <a:ea typeface="+mn-ea"/>
              <a:cs typeface="+mn-cs"/>
            </a:endParaRPr>
          </a:p>
          <a:p>
            <a:pPr marL="228600" indent="-228600">
              <a:buFont typeface="+mj-lt"/>
              <a:buAutoNum type="alphaUcPeriod" startAt="2"/>
            </a:pPr>
            <a:r>
              <a:rPr lang="en-US" sz="1200" kern="1200" dirty="0">
                <a:solidFill>
                  <a:schemeClr val="tx1"/>
                </a:solidFill>
                <a:effectLst/>
                <a:latin typeface="+mn-lt"/>
                <a:ea typeface="+mn-ea"/>
                <a:cs typeface="+mn-cs"/>
              </a:rPr>
              <a:t>Competition also encourages businesses to operate as efficiently as possible.</a:t>
            </a:r>
          </a:p>
          <a:p>
            <a:pPr marL="685800" lvl="1" indent="-228600">
              <a:buFont typeface="+mj-lt"/>
              <a:buAutoNum type="arabicPeriod"/>
            </a:pPr>
            <a:r>
              <a:rPr lang="en-US" sz="1200" kern="1200" dirty="0">
                <a:solidFill>
                  <a:schemeClr val="tx1"/>
                </a:solidFill>
                <a:effectLst/>
                <a:latin typeface="+mn-lt"/>
                <a:ea typeface="+mn-ea"/>
                <a:cs typeface="+mn-cs"/>
              </a:rPr>
              <a:t>For example, when competing businesses enter the marketplace, they often try to spend less on producing their products in order to sell them at a lower price.</a:t>
            </a:r>
          </a:p>
          <a:p>
            <a:pPr marL="685800" lvl="1" indent="-228600">
              <a:buFont typeface="+mj-lt"/>
              <a:buAutoNum type="arabicPeriod"/>
            </a:pPr>
            <a:r>
              <a:rPr lang="en-US" sz="1200" kern="1200" dirty="0">
                <a:solidFill>
                  <a:schemeClr val="tx1"/>
                </a:solidFill>
                <a:effectLst/>
                <a:latin typeface="+mn-lt"/>
                <a:ea typeface="+mn-ea"/>
                <a:cs typeface="+mn-cs"/>
              </a:rPr>
              <a:t>They look for faster, more effective methods of production to lower costs.</a:t>
            </a:r>
          </a:p>
          <a:p>
            <a:pPr marL="685800" lvl="1" indent="-228600">
              <a:buFont typeface="+mj-lt"/>
              <a:buAutoNum type="arabicPeriod"/>
            </a:pPr>
            <a:r>
              <a:rPr lang="en-US" sz="1200" kern="1200" dirty="0">
                <a:solidFill>
                  <a:schemeClr val="tx1"/>
                </a:solidFill>
                <a:effectLst/>
                <a:latin typeface="+mn-lt"/>
                <a:ea typeface="+mn-ea"/>
                <a:cs typeface="+mn-cs"/>
              </a:rPr>
              <a:t>This also forces the original company to produce more efficiently to be able to remain competitive.</a:t>
            </a:r>
          </a:p>
          <a:p>
            <a:pPr marL="685800" lvl="1" indent="-228600">
              <a:buFont typeface="+mj-lt"/>
              <a:buAutoNum type="arabicPeriod"/>
            </a:pPr>
            <a:r>
              <a:rPr lang="en-US" sz="1200" kern="1200" dirty="0">
                <a:solidFill>
                  <a:schemeClr val="tx1"/>
                </a:solidFill>
                <a:effectLst/>
                <a:latin typeface="+mn-lt"/>
                <a:ea typeface="+mn-ea"/>
                <a:cs typeface="+mn-cs"/>
              </a:rPr>
              <a:t>The overall result is that all the companies reduce costs and preserve resources.</a:t>
            </a:r>
          </a:p>
          <a:p>
            <a:pPr marL="228600" indent="-228600">
              <a:buFont typeface="+mj-lt"/>
              <a:buAutoNum type="alphaUcPeriod" startAt="3"/>
            </a:pPr>
            <a:r>
              <a:rPr lang="en-US" sz="1200" kern="1200" dirty="0">
                <a:solidFill>
                  <a:schemeClr val="tx1"/>
                </a:solidFill>
                <a:effectLst/>
                <a:latin typeface="+mn-lt"/>
                <a:ea typeface="+mn-ea"/>
                <a:cs typeface="+mn-cs"/>
              </a:rPr>
              <a:t>This leads to one of the most important benefits of competition—profit.</a:t>
            </a:r>
          </a:p>
          <a:p>
            <a:pPr marL="685800" lvl="1" indent="-228600">
              <a:buFont typeface="+mj-lt"/>
              <a:buAutoNum type="arabicPeriod"/>
            </a:pPr>
            <a:r>
              <a:rPr lang="en-US" sz="1200" kern="1200" dirty="0">
                <a:solidFill>
                  <a:schemeClr val="tx1"/>
                </a:solidFill>
                <a:effectLst/>
                <a:latin typeface="+mn-lt"/>
                <a:ea typeface="+mn-ea"/>
                <a:cs typeface="+mn-cs"/>
              </a:rPr>
              <a:t>Businesses work hard to beat their competitors and attract the most customers.</a:t>
            </a:r>
          </a:p>
          <a:p>
            <a:pPr marL="685800" lvl="1" indent="-228600">
              <a:buFont typeface="+mj-lt"/>
              <a:buAutoNum type="arabicPeriod"/>
            </a:pPr>
            <a:r>
              <a:rPr lang="en-US" sz="1200" kern="1200" dirty="0">
                <a:solidFill>
                  <a:schemeClr val="tx1"/>
                </a:solidFill>
                <a:effectLst/>
                <a:latin typeface="+mn-lt"/>
                <a:ea typeface="+mn-ea"/>
                <a:cs typeface="+mn-cs"/>
              </a:rPr>
              <a:t>Those that produce efficiently and sell effectively are able to make a profit.</a:t>
            </a:r>
          </a:p>
          <a:p>
            <a:pPr marL="685800" lvl="1" indent="-228600">
              <a:buFont typeface="+mj-lt"/>
              <a:buAutoNum type="arabicPeriod"/>
            </a:pPr>
            <a:r>
              <a:rPr lang="en-US" sz="1200" kern="1200" dirty="0">
                <a:solidFill>
                  <a:schemeClr val="tx1"/>
                </a:solidFill>
                <a:effectLst/>
                <a:latin typeface="+mn-lt"/>
                <a:ea typeface="+mn-ea"/>
                <a:cs typeface="+mn-cs"/>
              </a:rPr>
              <a:t>It is the hope of making a profit that encourages businesses to operate.</a:t>
            </a:r>
          </a:p>
          <a:p>
            <a:endParaRPr lang="en-US" dirty="0"/>
          </a:p>
        </p:txBody>
      </p:sp>
      <p:sp>
        <p:nvSpPr>
          <p:cNvPr id="4" name="Slide Number Placeholder 3"/>
          <p:cNvSpPr>
            <a:spLocks noGrp="1"/>
          </p:cNvSpPr>
          <p:nvPr>
            <p:ph type="sldNum" sz="quarter" idx="5"/>
          </p:nvPr>
        </p:nvSpPr>
        <p:spPr/>
        <p:txBody>
          <a:bodyPr/>
          <a:lstStyle/>
          <a:p>
            <a:fld id="{F8B4318B-A828-DA40-B3C5-BB1A35A86927}" type="slidenum">
              <a:rPr lang="en-US" smtClean="0"/>
              <a:t>12</a:t>
            </a:fld>
            <a:endParaRPr lang="en-US"/>
          </a:p>
        </p:txBody>
      </p:sp>
    </p:spTree>
    <p:extLst>
      <p:ext uri="{BB962C8B-B14F-4D97-AF65-F5344CB8AC3E}">
        <p14:creationId xmlns:p14="http://schemas.microsoft.com/office/powerpoint/2010/main" val="1557230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Competition also benefits customers. If a business is going to attract customers away from other sellers, it must try to:</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Develop new products to meet customers’ needs</a:t>
            </a:r>
          </a:p>
          <a:p>
            <a:pPr marL="685800" lvl="1" indent="-228600">
              <a:buFont typeface="+mj-lt"/>
              <a:buAutoNum type="arabicPeriod"/>
            </a:pPr>
            <a:r>
              <a:rPr lang="en-US" sz="1200" kern="1200" dirty="0">
                <a:solidFill>
                  <a:schemeClr val="tx1"/>
                </a:solidFill>
                <a:effectLst/>
                <a:latin typeface="+mn-lt"/>
                <a:ea typeface="+mn-ea"/>
                <a:cs typeface="+mn-cs"/>
              </a:rPr>
              <a:t>Technology companies that want to stay ahead of the curve are constantly introducing new products—they have to if they want to compete with other companies!</a:t>
            </a:r>
          </a:p>
          <a:p>
            <a:pPr marL="685800" lvl="1" indent="-228600">
              <a:buFont typeface="+mj-lt"/>
              <a:buAutoNum type="arabicPeriod"/>
            </a:pPr>
            <a:r>
              <a:rPr lang="en-US" sz="1200" kern="1200" dirty="0">
                <a:solidFill>
                  <a:schemeClr val="tx1"/>
                </a:solidFill>
                <a:effectLst/>
                <a:latin typeface="+mn-lt"/>
                <a:ea typeface="+mn-ea"/>
                <a:cs typeface="+mn-cs"/>
              </a:rPr>
              <a:t>These innovations mean there is a steady flow of new products for customers to buy and use.</a:t>
            </a:r>
          </a:p>
          <a:p>
            <a:pPr marL="228600" indent="-228600">
              <a:buFont typeface="+mj-lt"/>
              <a:buAutoNum type="alphaUcPeriod" startAt="2"/>
            </a:pPr>
            <a:r>
              <a:rPr lang="en-US" sz="1200" kern="1200" dirty="0">
                <a:solidFill>
                  <a:schemeClr val="tx1"/>
                </a:solidFill>
                <a:effectLst/>
                <a:latin typeface="+mn-lt"/>
                <a:ea typeface="+mn-ea"/>
                <a:cs typeface="+mn-cs"/>
              </a:rPr>
              <a:t>Maintain or improve the quality of existing products</a:t>
            </a:r>
          </a:p>
          <a:p>
            <a:pPr marL="685800" lvl="1" indent="-228600">
              <a:buFont typeface="+mj-lt"/>
              <a:buAutoNum type="arabicPeriod"/>
            </a:pPr>
            <a:r>
              <a:rPr lang="en-US" sz="1200" kern="1200" dirty="0">
                <a:solidFill>
                  <a:schemeClr val="tx1"/>
                </a:solidFill>
                <a:effectLst/>
                <a:latin typeface="+mn-lt"/>
                <a:ea typeface="+mn-ea"/>
                <a:cs typeface="+mn-cs"/>
              </a:rPr>
              <a:t>In the hunt for customer dollars, businesses continually try to upgrade their existing products.</a:t>
            </a:r>
          </a:p>
          <a:p>
            <a:pPr marL="685800" lvl="1" indent="-228600">
              <a:buFont typeface="+mj-lt"/>
              <a:buAutoNum type="arabicPeriod"/>
            </a:pPr>
            <a:r>
              <a:rPr lang="en-US" sz="1200" kern="1200" dirty="0">
                <a:solidFill>
                  <a:schemeClr val="tx1"/>
                </a:solidFill>
                <a:effectLst/>
                <a:latin typeface="+mn-lt"/>
                <a:ea typeface="+mn-ea"/>
                <a:cs typeface="+mn-cs"/>
              </a:rPr>
              <a:t>Just think about smartphones—companies are always trying to create newer, better phones that are able to perform more tasks and make customers’ lives easier.</a:t>
            </a:r>
          </a:p>
          <a:p>
            <a:pPr marL="685800" lvl="1" indent="-228600">
              <a:buFont typeface="+mj-lt"/>
              <a:buAutoNum type="arabicPeriod"/>
            </a:pPr>
            <a:r>
              <a:rPr lang="en-US" sz="1200" kern="1200" dirty="0">
                <a:solidFill>
                  <a:schemeClr val="tx1"/>
                </a:solidFill>
                <a:effectLst/>
                <a:latin typeface="+mn-lt"/>
                <a:ea typeface="+mn-ea"/>
                <a:cs typeface="+mn-cs"/>
              </a:rPr>
              <a:t>The benefit to the customer is a better product.</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#13: </a:t>
            </a:r>
            <a:r>
              <a:rPr lang="en-US" sz="1200" i="1" kern="1200" dirty="0">
                <a:solidFill>
                  <a:schemeClr val="tx1"/>
                </a:solidFill>
                <a:effectLst/>
                <a:latin typeface="+mn-lt"/>
                <a:ea typeface="+mn-ea"/>
                <a:cs typeface="+mn-cs"/>
              </a:rPr>
              <a:t>Ask students to identify businesses that have either developed new products or improved existing products recently to attract customers away from competitors.</a:t>
            </a:r>
          </a:p>
          <a:p>
            <a:endParaRPr lang="en-US" sz="1200" kern="1200" dirty="0">
              <a:solidFill>
                <a:schemeClr val="tx1"/>
              </a:solidFill>
              <a:effectLst/>
              <a:latin typeface="+mn-lt"/>
              <a:ea typeface="+mn-ea"/>
              <a:cs typeface="+mn-cs"/>
            </a:endParaRPr>
          </a:p>
          <a:p>
            <a:pPr marL="228600" indent="-228600">
              <a:buFont typeface="+mj-lt"/>
              <a:buAutoNum type="alphaUcPeriod" startAt="3"/>
            </a:pPr>
            <a:r>
              <a:rPr lang="en-US" sz="1200" kern="1200" dirty="0">
                <a:solidFill>
                  <a:schemeClr val="tx1"/>
                </a:solidFill>
                <a:effectLst/>
                <a:latin typeface="+mn-lt"/>
                <a:ea typeface="+mn-ea"/>
                <a:cs typeface="+mn-cs"/>
              </a:rPr>
              <a:t>Provide more and better services</a:t>
            </a:r>
          </a:p>
          <a:p>
            <a:pPr marL="685800" lvl="1" indent="-228600">
              <a:buFont typeface="+mj-lt"/>
              <a:buAutoNum type="arabicPeriod"/>
            </a:pPr>
            <a:r>
              <a:rPr lang="en-US" sz="1200" kern="1200" dirty="0">
                <a:solidFill>
                  <a:schemeClr val="tx1"/>
                </a:solidFill>
                <a:effectLst/>
                <a:latin typeface="+mn-lt"/>
                <a:ea typeface="+mn-ea"/>
                <a:cs typeface="+mn-cs"/>
              </a:rPr>
              <a:t>If all other factors remain the same, the availability of services can attract and keep customers.</a:t>
            </a:r>
          </a:p>
          <a:p>
            <a:pPr marL="685800" lvl="1" indent="-228600">
              <a:buFont typeface="+mj-lt"/>
              <a:buAutoNum type="arabicPeriod"/>
            </a:pPr>
            <a:r>
              <a:rPr lang="en-US" sz="1200" kern="1200" dirty="0">
                <a:solidFill>
                  <a:schemeClr val="tx1"/>
                </a:solidFill>
                <a:effectLst/>
                <a:latin typeface="+mn-lt"/>
                <a:ea typeface="+mn-ea"/>
                <a:cs typeface="+mn-cs"/>
              </a:rPr>
              <a:t>Many auto repair shops provide customers with free transportation to and from work. </a:t>
            </a:r>
          </a:p>
          <a:p>
            <a:pPr marL="685800" lvl="1" indent="-228600">
              <a:buFont typeface="+mj-lt"/>
              <a:buAutoNum type="arabicPeriod"/>
            </a:pPr>
            <a:r>
              <a:rPr lang="en-US" sz="1200" kern="1200" dirty="0">
                <a:solidFill>
                  <a:schemeClr val="tx1"/>
                </a:solidFill>
                <a:effectLst/>
                <a:latin typeface="+mn-lt"/>
                <a:ea typeface="+mn-ea"/>
                <a:cs typeface="+mn-cs"/>
              </a:rPr>
              <a:t>Customers enjoy the convenience at no additional cost.</a:t>
            </a:r>
          </a:p>
          <a:p>
            <a:pPr marL="228600" indent="-228600">
              <a:buFont typeface="+mj-lt"/>
              <a:buAutoNum type="alphaUcPeriod" startAt="4"/>
            </a:pPr>
            <a:r>
              <a:rPr lang="en-US" sz="1200" kern="1200" dirty="0">
                <a:solidFill>
                  <a:schemeClr val="tx1"/>
                </a:solidFill>
                <a:effectLst/>
                <a:latin typeface="+mn-lt"/>
                <a:ea typeface="+mn-ea"/>
                <a:cs typeface="+mn-cs"/>
              </a:rPr>
              <a:t>Provide wider selections of goods or services</a:t>
            </a:r>
          </a:p>
          <a:p>
            <a:pPr marL="685800" lvl="1" indent="-228600">
              <a:buFont typeface="+mj-lt"/>
              <a:buAutoNum type="arabicPeriod"/>
            </a:pPr>
            <a:r>
              <a:rPr lang="en-US" sz="1200" kern="1200" dirty="0">
                <a:solidFill>
                  <a:schemeClr val="tx1"/>
                </a:solidFill>
                <a:effectLst/>
                <a:latin typeface="+mn-lt"/>
                <a:ea typeface="+mn-ea"/>
                <a:cs typeface="+mn-cs"/>
              </a:rPr>
              <a:t>Because there are many types of customer needs, businesses try to offer many types of goods or services.</a:t>
            </a:r>
          </a:p>
          <a:p>
            <a:pPr marL="685800" lvl="1" indent="-228600">
              <a:buFont typeface="+mj-lt"/>
              <a:buAutoNum type="arabicPeriod"/>
            </a:pPr>
            <a:r>
              <a:rPr lang="en-US" sz="1200" kern="1200" dirty="0">
                <a:solidFill>
                  <a:schemeClr val="tx1"/>
                </a:solidFill>
                <a:effectLst/>
                <a:latin typeface="+mn-lt"/>
                <a:ea typeface="+mn-ea"/>
                <a:cs typeface="+mn-cs"/>
              </a:rPr>
              <a:t>Wendy’s fast-food restaurant offers a wide selection of items on its menu to attract more customers.</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#14: </a:t>
            </a:r>
            <a:r>
              <a:rPr lang="en-US" sz="1200" i="1" kern="1200" dirty="0">
                <a:solidFill>
                  <a:schemeClr val="tx1"/>
                </a:solidFill>
                <a:effectLst/>
                <a:latin typeface="+mn-lt"/>
                <a:ea typeface="+mn-ea"/>
                <a:cs typeface="+mn-cs"/>
              </a:rPr>
              <a:t>Ask students to discuss what disadvantages there might be to a business offering a wide selection of goods or services.</a:t>
            </a:r>
          </a:p>
          <a:p>
            <a:endParaRPr lang="en-US" sz="1200" i="1" kern="1200" dirty="0">
              <a:solidFill>
                <a:schemeClr val="tx1"/>
              </a:solidFill>
              <a:effectLst/>
              <a:latin typeface="+mn-lt"/>
              <a:ea typeface="+mn-ea"/>
              <a:cs typeface="+mn-cs"/>
            </a:endParaRPr>
          </a:p>
          <a:p>
            <a:pPr marL="228600" indent="-228600">
              <a:buFont typeface="+mj-lt"/>
              <a:buAutoNum type="alphaUcPeriod" startAt="5"/>
            </a:pPr>
            <a:r>
              <a:rPr lang="en-US" sz="1200" kern="1200" dirty="0">
                <a:solidFill>
                  <a:schemeClr val="tx1"/>
                </a:solidFill>
                <a:effectLst/>
                <a:latin typeface="+mn-lt"/>
                <a:ea typeface="+mn-ea"/>
                <a:cs typeface="+mn-cs"/>
              </a:rPr>
              <a:t>Keep prices down</a:t>
            </a:r>
          </a:p>
          <a:p>
            <a:pPr marL="685800" lvl="1" indent="-228600">
              <a:buFont typeface="+mj-lt"/>
              <a:buAutoNum type="arabicPeriod"/>
            </a:pPr>
            <a:r>
              <a:rPr lang="en-US" sz="1200" kern="1200" dirty="0">
                <a:solidFill>
                  <a:schemeClr val="tx1"/>
                </a:solidFill>
                <a:effectLst/>
                <a:latin typeface="+mn-lt"/>
                <a:ea typeface="+mn-ea"/>
                <a:cs typeface="+mn-cs"/>
              </a:rPr>
              <a:t>Price is often a main factor when customers decide what and where to buy.</a:t>
            </a:r>
          </a:p>
          <a:p>
            <a:pPr marL="685800" lvl="1" indent="-228600">
              <a:buFont typeface="+mj-lt"/>
              <a:buAutoNum type="arabicPeriod"/>
            </a:pPr>
            <a:r>
              <a:rPr lang="en-US" sz="1200" kern="1200" dirty="0">
                <a:solidFill>
                  <a:schemeClr val="tx1"/>
                </a:solidFill>
                <a:effectLst/>
                <a:latin typeface="+mn-lt"/>
                <a:ea typeface="+mn-ea"/>
                <a:cs typeface="+mn-cs"/>
              </a:rPr>
              <a:t>When given a choice between two similar products of the same type, customers often choose the lower-priced one.</a:t>
            </a:r>
          </a:p>
          <a:p>
            <a:pPr marL="685800" lvl="1" indent="-228600">
              <a:buFont typeface="+mj-lt"/>
              <a:buAutoNum type="arabicPeriod"/>
            </a:pPr>
            <a:r>
              <a:rPr lang="en-US" sz="1200" kern="1200" dirty="0">
                <a:solidFill>
                  <a:schemeClr val="tx1"/>
                </a:solidFill>
                <a:effectLst/>
                <a:latin typeface="+mn-lt"/>
                <a:ea typeface="+mn-ea"/>
                <a:cs typeface="+mn-cs"/>
              </a:rPr>
              <a:t>Customers get a good value for their money when businesses keep their selling prices as low as possible.</a:t>
            </a:r>
          </a:p>
          <a:p>
            <a:endParaRPr lang="en-US" dirty="0"/>
          </a:p>
        </p:txBody>
      </p:sp>
      <p:sp>
        <p:nvSpPr>
          <p:cNvPr id="4" name="Slide Number Placeholder 3"/>
          <p:cNvSpPr>
            <a:spLocks noGrp="1"/>
          </p:cNvSpPr>
          <p:nvPr>
            <p:ph type="sldNum" sz="quarter" idx="5"/>
          </p:nvPr>
        </p:nvSpPr>
        <p:spPr/>
        <p:txBody>
          <a:bodyPr/>
          <a:lstStyle/>
          <a:p>
            <a:fld id="{F8B4318B-A828-DA40-B3C5-BB1A35A86927}" type="slidenum">
              <a:rPr lang="en-US" smtClean="0"/>
              <a:t>13</a:t>
            </a:fld>
            <a:endParaRPr lang="en-US"/>
          </a:p>
        </p:txBody>
      </p:sp>
    </p:spTree>
    <p:extLst>
      <p:ext uri="{BB962C8B-B14F-4D97-AF65-F5344CB8AC3E}">
        <p14:creationId xmlns:p14="http://schemas.microsoft.com/office/powerpoint/2010/main" val="251740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Competition also benefits society.</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Because of competition, businesses develop new and improved products that make people’s lives easier and more convenient.</a:t>
            </a:r>
          </a:p>
          <a:p>
            <a:pPr marL="685800" lvl="1" indent="-228600">
              <a:buFont typeface="+mj-lt"/>
              <a:buAutoNum type="arabicPeriod"/>
            </a:pPr>
            <a:r>
              <a:rPr lang="en-US" sz="1200" kern="1200" dirty="0">
                <a:solidFill>
                  <a:schemeClr val="tx1"/>
                </a:solidFill>
                <a:effectLst/>
                <a:latin typeface="+mn-lt"/>
                <a:ea typeface="+mn-ea"/>
                <a:cs typeface="+mn-cs"/>
              </a:rPr>
              <a:t>Think of:</a:t>
            </a:r>
          </a:p>
          <a:p>
            <a:pPr marL="1143000" lvl="2" indent="-228600">
              <a:buFont typeface="+mj-lt"/>
              <a:buAutoNum type="alphaLcPeriod"/>
            </a:pPr>
            <a:r>
              <a:rPr lang="en-US" sz="1200" kern="1200" dirty="0">
                <a:solidFill>
                  <a:schemeClr val="tx1"/>
                </a:solidFill>
                <a:effectLst/>
                <a:latin typeface="+mn-lt"/>
                <a:ea typeface="+mn-ea"/>
                <a:cs typeface="+mn-cs"/>
              </a:rPr>
              <a:t>All the frozen foods that can be microwaved and ready to eat in minutes </a:t>
            </a:r>
          </a:p>
          <a:p>
            <a:pPr marL="1143000" lvl="2" indent="-228600">
              <a:buFont typeface="+mj-lt"/>
              <a:buAutoNum type="alphaLcPeriod"/>
            </a:pPr>
            <a:r>
              <a:rPr lang="en-US" sz="1200" kern="1200" dirty="0">
                <a:solidFill>
                  <a:schemeClr val="tx1"/>
                </a:solidFill>
                <a:effectLst/>
                <a:latin typeface="+mn-lt"/>
                <a:ea typeface="+mn-ea"/>
                <a:cs typeface="+mn-cs"/>
              </a:rPr>
              <a:t>All the businesses that provide housekeeping services, pet-walking services, and child care</a:t>
            </a:r>
          </a:p>
          <a:p>
            <a:pPr marL="685800" lvl="1" indent="-228600">
              <a:buFont typeface="+mj-lt"/>
              <a:buAutoNum type="arabicPeriod" startAt="2"/>
            </a:pPr>
            <a:r>
              <a:rPr lang="en-US" sz="1200" kern="1200" dirty="0">
                <a:solidFill>
                  <a:schemeClr val="tx1"/>
                </a:solidFill>
                <a:effectLst/>
                <a:latin typeface="+mn-lt"/>
                <a:ea typeface="+mn-ea"/>
                <a:cs typeface="+mn-cs"/>
              </a:rPr>
              <a:t>As a result, people enjoy a high standard of living.</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#15: </a:t>
            </a:r>
            <a:r>
              <a:rPr lang="en-US" sz="1200" i="1" kern="1200" dirty="0">
                <a:solidFill>
                  <a:schemeClr val="tx1"/>
                </a:solidFill>
                <a:effectLst/>
                <a:latin typeface="+mn-lt"/>
                <a:ea typeface="+mn-ea"/>
                <a:cs typeface="+mn-cs"/>
              </a:rPr>
              <a:t>Ask students to identify other goods and services that allow us to enjoy a high standard of living.</a:t>
            </a:r>
          </a:p>
          <a:p>
            <a:endParaRPr lang="en-US" sz="1200" kern="1200" dirty="0">
              <a:solidFill>
                <a:schemeClr val="tx1"/>
              </a:solidFill>
              <a:effectLst/>
              <a:latin typeface="+mn-lt"/>
              <a:ea typeface="+mn-ea"/>
              <a:cs typeface="+mn-cs"/>
            </a:endParaRPr>
          </a:p>
          <a:p>
            <a:pPr marL="228600" indent="-228600">
              <a:buFont typeface="+mj-lt"/>
              <a:buAutoNum type="alphaUcPeriod" startAt="2"/>
            </a:pPr>
            <a:r>
              <a:rPr lang="en-US" sz="1200" kern="1200" dirty="0">
                <a:solidFill>
                  <a:schemeClr val="tx1"/>
                </a:solidFill>
                <a:effectLst/>
                <a:latin typeface="+mn-lt"/>
                <a:ea typeface="+mn-ea"/>
                <a:cs typeface="+mn-cs"/>
              </a:rPr>
              <a:t>Some of these products even help people be healthier and live longer.</a:t>
            </a:r>
          </a:p>
          <a:p>
            <a:pPr marL="685800" lvl="1" indent="-228600">
              <a:buFont typeface="+mj-lt"/>
              <a:buAutoNum type="arabicPeriod"/>
            </a:pPr>
            <a:r>
              <a:rPr lang="en-US" sz="1200" kern="1200" dirty="0">
                <a:solidFill>
                  <a:schemeClr val="tx1"/>
                </a:solidFill>
                <a:effectLst/>
                <a:latin typeface="+mn-lt"/>
                <a:ea typeface="+mn-ea"/>
                <a:cs typeface="+mn-cs"/>
              </a:rPr>
              <a:t>Pharmaceutical companies, for example, continuously do research to develop new drugs to prevent or cure diseases.</a:t>
            </a:r>
          </a:p>
          <a:p>
            <a:pPr marL="685800" lvl="1" indent="-228600">
              <a:buFont typeface="+mj-lt"/>
              <a:buAutoNum type="arabicPeriod"/>
            </a:pPr>
            <a:r>
              <a:rPr lang="en-US" sz="1200" kern="1200" dirty="0">
                <a:solidFill>
                  <a:schemeClr val="tx1"/>
                </a:solidFill>
                <a:effectLst/>
                <a:latin typeface="+mn-lt"/>
                <a:ea typeface="+mn-ea"/>
                <a:cs typeface="+mn-cs"/>
              </a:rPr>
              <a:t>Health spas and workout facilities are available everywhere.</a:t>
            </a:r>
          </a:p>
          <a:p>
            <a:pPr marL="228600" indent="-228600">
              <a:buFont typeface="+mj-lt"/>
              <a:buAutoNum type="alphaUcPeriod" startAt="3"/>
            </a:pPr>
            <a:r>
              <a:rPr lang="en-US" sz="1200" kern="1200" dirty="0">
                <a:solidFill>
                  <a:schemeClr val="tx1"/>
                </a:solidFill>
                <a:effectLst/>
                <a:latin typeface="+mn-lt"/>
                <a:ea typeface="+mn-ea"/>
                <a:cs typeface="+mn-cs"/>
              </a:rPr>
              <a:t>Competition helps create new businesses that make jobs available to a lot of people.</a:t>
            </a:r>
          </a:p>
          <a:p>
            <a:pPr marL="685800" lvl="1" indent="-228600">
              <a:buFont typeface="+mj-lt"/>
              <a:buAutoNum type="arabicPeriod"/>
            </a:pPr>
            <a:r>
              <a:rPr lang="en-US" sz="1200" kern="1200" dirty="0">
                <a:solidFill>
                  <a:schemeClr val="tx1"/>
                </a:solidFill>
                <a:effectLst/>
                <a:latin typeface="+mn-lt"/>
                <a:ea typeface="+mn-ea"/>
                <a:cs typeface="+mn-cs"/>
              </a:rPr>
              <a:t>A huge number of people are employed by web-based companies that didn’t even exist a decade ago.</a:t>
            </a:r>
          </a:p>
          <a:p>
            <a:pPr marL="685800" lvl="1" indent="-228600">
              <a:buFont typeface="+mj-lt"/>
              <a:buAutoNum type="arabicPeriod"/>
            </a:pPr>
            <a:r>
              <a:rPr lang="en-US" sz="1200" kern="1200" dirty="0">
                <a:solidFill>
                  <a:schemeClr val="tx1"/>
                </a:solidFill>
                <a:effectLst/>
                <a:latin typeface="+mn-lt"/>
                <a:ea typeface="+mn-ea"/>
                <a:cs typeface="+mn-cs"/>
              </a:rPr>
              <a:t>New businesses help lead to a prosperous society in which people have jobs, earn an income, and spend money for more goods and services.</a:t>
            </a:r>
          </a:p>
          <a:p>
            <a:pPr marL="685800" lvl="1" indent="-228600">
              <a:buFont typeface="+mj-lt"/>
              <a:buAutoNum type="arabicPeriod"/>
            </a:pPr>
            <a:r>
              <a:rPr lang="en-US" sz="1200" kern="1200" dirty="0">
                <a:solidFill>
                  <a:schemeClr val="tx1"/>
                </a:solidFill>
                <a:effectLst/>
                <a:latin typeface="+mn-lt"/>
                <a:ea typeface="+mn-ea"/>
                <a:cs typeface="+mn-cs"/>
              </a:rPr>
              <a:t>This type of prosperity usually does not exist in economic systems without competition.</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Watch this video to see how different parts of society benefit from competitive businesses: </a:t>
            </a:r>
            <a:r>
              <a:rPr lang="en-US" sz="1200" i="1" u="sng" kern="1200" dirty="0">
                <a:solidFill>
                  <a:schemeClr val="tx1"/>
                </a:solidFill>
                <a:effectLst/>
                <a:latin typeface="+mn-lt"/>
                <a:ea typeface="+mn-ea"/>
                <a:cs typeface="+mn-cs"/>
                <a:hlinkClick r:id="rId3"/>
              </a:rPr>
              <a:t>https://www.youtube.com/watch?v=D1lvJeYsYL0</a:t>
            </a:r>
            <a:r>
              <a:rPr lang="en-US" sz="1200" i="1"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F8B4318B-A828-DA40-B3C5-BB1A35A86927}" type="slidenum">
              <a:rPr lang="en-US" smtClean="0"/>
              <a:t>14</a:t>
            </a:fld>
            <a:endParaRPr lang="en-US"/>
          </a:p>
        </p:txBody>
      </p:sp>
    </p:spTree>
    <p:extLst>
      <p:ext uri="{BB962C8B-B14F-4D97-AF65-F5344CB8AC3E}">
        <p14:creationId xmlns:p14="http://schemas.microsoft.com/office/powerpoint/2010/main" val="3512923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The Gray Zone</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Not so long ago, the hardware store industry was populated by many small, privately owned businesses.</a:t>
            </a:r>
          </a:p>
          <a:p>
            <a:pPr marL="685800" lvl="1" indent="-228600">
              <a:buFont typeface="+mj-lt"/>
              <a:buAutoNum type="arabicPeriod"/>
            </a:pPr>
            <a:r>
              <a:rPr lang="en-US" sz="1200" kern="1200" dirty="0">
                <a:solidFill>
                  <a:schemeClr val="tx1"/>
                </a:solidFill>
                <a:effectLst/>
                <a:latin typeface="+mn-lt"/>
                <a:ea typeface="+mn-ea"/>
                <a:cs typeface="+mn-cs"/>
              </a:rPr>
              <a:t>Every small town had at least one local hardware store, and larger cities had several of them.</a:t>
            </a:r>
          </a:p>
          <a:p>
            <a:pPr marL="685800" lvl="1" indent="-228600">
              <a:buFont typeface="+mj-lt"/>
              <a:buAutoNum type="arabicPeriod"/>
            </a:pPr>
            <a:r>
              <a:rPr lang="en-US" sz="1200" kern="1200" dirty="0">
                <a:solidFill>
                  <a:schemeClr val="tx1"/>
                </a:solidFill>
                <a:effectLst/>
                <a:latin typeface="+mn-lt"/>
                <a:ea typeface="+mn-ea"/>
                <a:cs typeface="+mn-cs"/>
              </a:rPr>
              <a:t>In almost every case, each store was owned by a different individual or small company.</a:t>
            </a:r>
          </a:p>
          <a:p>
            <a:pPr marL="228600" indent="-228600">
              <a:buFont typeface="+mj-lt"/>
              <a:buAutoNum type="alphaUcPeriod" startAt="2"/>
            </a:pPr>
            <a:r>
              <a:rPr lang="en-US" sz="1200" kern="1200" dirty="0">
                <a:solidFill>
                  <a:schemeClr val="tx1"/>
                </a:solidFill>
                <a:effectLst/>
                <a:latin typeface="+mn-lt"/>
                <a:ea typeface="+mn-ea"/>
                <a:cs typeface="+mn-cs"/>
              </a:rPr>
              <a:t>Today, though, the industry is dominated by a few corporate giants, including Lowe’s, Home Depot, and Menards.</a:t>
            </a:r>
          </a:p>
          <a:p>
            <a:pPr marL="685800" lvl="1" indent="-228600">
              <a:buFont typeface="+mj-lt"/>
              <a:buAutoNum type="arabicPeriod"/>
            </a:pPr>
            <a:r>
              <a:rPr lang="en-US" sz="1200" kern="1200" dirty="0">
                <a:solidFill>
                  <a:schemeClr val="tx1"/>
                </a:solidFill>
                <a:effectLst/>
                <a:latin typeface="+mn-lt"/>
                <a:ea typeface="+mn-ea"/>
                <a:cs typeface="+mn-cs"/>
              </a:rPr>
              <a:t>These “big-box,” do-it-yourself stores, as they are sometimes called, entered the hardware store industry with a vengeance.</a:t>
            </a:r>
          </a:p>
          <a:p>
            <a:pPr marL="685800" lvl="1" indent="-228600">
              <a:buFont typeface="+mj-lt"/>
              <a:buAutoNum type="arabicPeriod"/>
            </a:pPr>
            <a:r>
              <a:rPr lang="en-US" sz="1200" kern="1200" dirty="0">
                <a:solidFill>
                  <a:schemeClr val="tx1"/>
                </a:solidFill>
                <a:effectLst/>
                <a:latin typeface="+mn-lt"/>
                <a:ea typeface="+mn-ea"/>
                <a:cs typeface="+mn-cs"/>
              </a:rPr>
              <a:t>They have all but wiped out the small, privately owned hardware stores.</a:t>
            </a:r>
          </a:p>
          <a:p>
            <a:pPr marL="685800" lvl="1" indent="-228600">
              <a:buFont typeface="+mj-lt"/>
              <a:buAutoNum type="arabicPeriod"/>
            </a:pPr>
            <a:r>
              <a:rPr lang="en-US" sz="1200" kern="1200" dirty="0">
                <a:solidFill>
                  <a:schemeClr val="tx1"/>
                </a:solidFill>
                <a:effectLst/>
                <a:latin typeface="+mn-lt"/>
                <a:ea typeface="+mn-ea"/>
                <a:cs typeface="+mn-cs"/>
              </a:rPr>
              <a:t>Why has that happened?</a:t>
            </a:r>
          </a:p>
          <a:p>
            <a:pPr marL="685800" lvl="1" indent="-228600">
              <a:buFont typeface="+mj-lt"/>
              <a:buAutoNum type="arabicPeriod"/>
            </a:pPr>
            <a:r>
              <a:rPr lang="en-US" sz="1200" kern="1200" dirty="0">
                <a:solidFill>
                  <a:schemeClr val="tx1"/>
                </a:solidFill>
                <a:effectLst/>
                <a:latin typeface="+mn-lt"/>
                <a:ea typeface="+mn-ea"/>
                <a:cs typeface="+mn-cs"/>
              </a:rPr>
              <a:t>How did chains like Lowe’s drive the small stores out of business?</a:t>
            </a:r>
          </a:p>
          <a:p>
            <a:pPr marL="685800" lvl="1" indent="-228600">
              <a:buFont typeface="+mj-lt"/>
              <a:buAutoNum type="arabicPeriod"/>
            </a:pPr>
            <a:r>
              <a:rPr lang="en-US" sz="1200" kern="1200" dirty="0">
                <a:solidFill>
                  <a:schemeClr val="tx1"/>
                </a:solidFill>
                <a:effectLst/>
                <a:latin typeface="+mn-lt"/>
                <a:ea typeface="+mn-ea"/>
                <a:cs typeface="+mn-cs"/>
              </a:rPr>
              <a:t>Is that fair?</a:t>
            </a:r>
          </a:p>
          <a:p>
            <a:pPr marL="685800" lvl="1" indent="-228600">
              <a:buFont typeface="+mj-lt"/>
              <a:buAutoNum type="arabicPeriod"/>
            </a:pPr>
            <a:r>
              <a:rPr lang="en-US" sz="1200" kern="1200" dirty="0">
                <a:solidFill>
                  <a:schemeClr val="tx1"/>
                </a:solidFill>
                <a:effectLst/>
                <a:latin typeface="+mn-lt"/>
                <a:ea typeface="+mn-ea"/>
                <a:cs typeface="+mn-cs"/>
              </a:rPr>
              <a:t>Is that ethical?</a:t>
            </a:r>
          </a:p>
          <a:p>
            <a:pPr marL="685800" lvl="1" indent="-228600">
              <a:buFont typeface="+mj-lt"/>
              <a:buAutoNum type="arabicPeriod"/>
            </a:pPr>
            <a:r>
              <a:rPr lang="en-US" sz="1200" kern="1200" dirty="0">
                <a:solidFill>
                  <a:schemeClr val="tx1"/>
                </a:solidFill>
                <a:effectLst/>
                <a:latin typeface="+mn-lt"/>
                <a:ea typeface="+mn-ea"/>
                <a:cs typeface="+mn-cs"/>
              </a:rPr>
              <a:t>Was it right for the government to let so many small, privately owned businesses disappear?</a:t>
            </a:r>
          </a:p>
          <a:p>
            <a:pPr marL="685800" lvl="1" indent="-228600">
              <a:buFont typeface="+mj-lt"/>
              <a:buAutoNum type="arabicPeriod"/>
            </a:pPr>
            <a:r>
              <a:rPr lang="en-US" sz="1200" kern="1200" dirty="0">
                <a:solidFill>
                  <a:schemeClr val="tx1"/>
                </a:solidFill>
                <a:effectLst/>
                <a:latin typeface="+mn-lt"/>
                <a:ea typeface="+mn-ea"/>
                <a:cs typeface="+mn-cs"/>
              </a:rPr>
              <a:t>Should the government step in and stop the big-name hardware store chains from getting even bigger?</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#16: </a:t>
            </a:r>
            <a:r>
              <a:rPr lang="en-US" sz="1200" i="1" kern="1200" dirty="0">
                <a:solidFill>
                  <a:schemeClr val="tx1"/>
                </a:solidFill>
                <a:effectLst/>
                <a:latin typeface="+mn-lt"/>
                <a:ea typeface="+mn-ea"/>
                <a:cs typeface="+mn-cs"/>
              </a:rPr>
              <a:t>Ask students to discuss other industries in which small, privately owned stores are being replaced by big-name corporations. Ask the students to also discuss why such shifts in ownership are taking place.</a:t>
            </a:r>
          </a:p>
          <a:p>
            <a:endParaRPr lang="en-US" dirty="0"/>
          </a:p>
        </p:txBody>
      </p:sp>
      <p:sp>
        <p:nvSpPr>
          <p:cNvPr id="4" name="Slide Number Placeholder 3"/>
          <p:cNvSpPr>
            <a:spLocks noGrp="1"/>
          </p:cNvSpPr>
          <p:nvPr>
            <p:ph type="sldNum" sz="quarter" idx="5"/>
          </p:nvPr>
        </p:nvSpPr>
        <p:spPr/>
        <p:txBody>
          <a:bodyPr/>
          <a:lstStyle/>
          <a:p>
            <a:fld id="{F8B4318B-A828-DA40-B3C5-BB1A35A86927}" type="slidenum">
              <a:rPr lang="en-US" smtClean="0"/>
              <a:t>15</a:t>
            </a:fld>
            <a:endParaRPr lang="en-US"/>
          </a:p>
        </p:txBody>
      </p:sp>
    </p:spTree>
    <p:extLst>
      <p:ext uri="{BB962C8B-B14F-4D97-AF65-F5344CB8AC3E}">
        <p14:creationId xmlns:p14="http://schemas.microsoft.com/office/powerpoint/2010/main" val="2722031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B4318B-A828-DA40-B3C5-BB1A35A86927}" type="slidenum">
              <a:rPr lang="en-US" smtClean="0"/>
              <a:t>16</a:t>
            </a:fld>
            <a:endParaRPr lang="en-US"/>
          </a:p>
        </p:txBody>
      </p:sp>
    </p:spTree>
    <p:extLst>
      <p:ext uri="{BB962C8B-B14F-4D97-AF65-F5344CB8AC3E}">
        <p14:creationId xmlns:p14="http://schemas.microsoft.com/office/powerpoint/2010/main" val="3717876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Competition is the rivalry between two or more businesses to attract scarce, or limited, customer dollars.</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Suppose you owned an online movie and TV show streaming business—the only business of its type on the web.</a:t>
            </a:r>
          </a:p>
          <a:p>
            <a:pPr marL="685800" lvl="1" indent="-228600">
              <a:buFont typeface="+mj-lt"/>
              <a:buAutoNum type="arabicPeriod"/>
            </a:pPr>
            <a:r>
              <a:rPr lang="en-US" sz="1200" kern="1200" dirty="0">
                <a:solidFill>
                  <a:schemeClr val="tx1"/>
                </a:solidFill>
                <a:effectLst/>
                <a:latin typeface="+mn-lt"/>
                <a:ea typeface="+mn-ea"/>
                <a:cs typeface="+mn-cs"/>
              </a:rPr>
              <a:t>If you were the only streaming service online, you wouldn’t need to worry about competition.</a:t>
            </a:r>
          </a:p>
          <a:p>
            <a:pPr marL="685800" lvl="1" indent="-228600">
              <a:buFont typeface="+mj-lt"/>
              <a:buAutoNum type="arabicPeriod"/>
            </a:pPr>
            <a:r>
              <a:rPr lang="en-US" sz="1200" kern="1200" dirty="0">
                <a:solidFill>
                  <a:schemeClr val="tx1"/>
                </a:solidFill>
                <a:effectLst/>
                <a:latin typeface="+mn-lt"/>
                <a:ea typeface="+mn-ea"/>
                <a:cs typeface="+mn-cs"/>
              </a:rPr>
              <a:t>If customers wanted to watch movies and shows online, they would have to come to you.</a:t>
            </a:r>
          </a:p>
          <a:p>
            <a:pPr marL="228600" indent="-228600">
              <a:buFont typeface="+mj-lt"/>
              <a:buAutoNum type="alphaUcPeriod" startAt="2"/>
            </a:pPr>
            <a:r>
              <a:rPr lang="en-US" sz="1200" kern="1200" dirty="0">
                <a:solidFill>
                  <a:schemeClr val="tx1"/>
                </a:solidFill>
                <a:effectLst/>
                <a:latin typeface="+mn-lt"/>
                <a:ea typeface="+mn-ea"/>
                <a:cs typeface="+mn-cs"/>
              </a:rPr>
              <a:t>In reality, customers are able to stream movies and shows from different sources, including Netflix, Hulu, and Amazon Prime Video.</a:t>
            </a:r>
          </a:p>
          <a:p>
            <a:pPr marL="685800" lvl="1" indent="-228600">
              <a:buFont typeface="+mj-lt"/>
              <a:buAutoNum type="arabicPeriod"/>
            </a:pPr>
            <a:r>
              <a:rPr lang="en-US" sz="1200" kern="1200" dirty="0">
                <a:solidFill>
                  <a:schemeClr val="tx1"/>
                </a:solidFill>
                <a:effectLst/>
                <a:latin typeface="+mn-lt"/>
                <a:ea typeface="+mn-ea"/>
                <a:cs typeface="+mn-cs"/>
              </a:rPr>
              <a:t>Customers have a choice of sellers.</a:t>
            </a:r>
          </a:p>
          <a:p>
            <a:pPr marL="685800" lvl="1" indent="-228600">
              <a:buFont typeface="+mj-lt"/>
              <a:buAutoNum type="arabicPeriod"/>
            </a:pPr>
            <a:r>
              <a:rPr lang="en-US" sz="1200" kern="1200" dirty="0">
                <a:solidFill>
                  <a:schemeClr val="tx1"/>
                </a:solidFill>
                <a:effectLst/>
                <a:latin typeface="+mn-lt"/>
                <a:ea typeface="+mn-ea"/>
                <a:cs typeface="+mn-cs"/>
              </a:rPr>
              <a:t>Competition is fierce.</a:t>
            </a:r>
          </a:p>
          <a:p>
            <a:pPr marL="685800" lvl="1" indent="-228600">
              <a:buFont typeface="+mj-lt"/>
              <a:buAutoNum type="arabicPeriod"/>
            </a:pPr>
            <a:r>
              <a:rPr lang="en-US" sz="1200" kern="1200" dirty="0">
                <a:solidFill>
                  <a:schemeClr val="tx1"/>
                </a:solidFill>
                <a:effectLst/>
                <a:latin typeface="+mn-lt"/>
                <a:ea typeface="+mn-ea"/>
                <a:cs typeface="+mn-cs"/>
              </a:rPr>
              <a:t>All of these streaming services are trying to capture the attention and dollars of the same group of customers, or market.</a:t>
            </a:r>
          </a:p>
          <a:p>
            <a:pPr marL="685800" lvl="1" indent="-228600">
              <a:buFont typeface="+mj-lt"/>
              <a:buAutoNum type="arabicPeriod"/>
            </a:pPr>
            <a:r>
              <a:rPr lang="en-US" sz="1200" kern="1200" dirty="0">
                <a:solidFill>
                  <a:schemeClr val="tx1"/>
                </a:solidFill>
                <a:effectLst/>
                <a:latin typeface="+mn-lt"/>
                <a:ea typeface="+mn-ea"/>
                <a:cs typeface="+mn-cs"/>
              </a:rPr>
              <a:t>All of them offer goods or services that will satisfy the same customer needs and wants.</a:t>
            </a:r>
          </a:p>
          <a:p>
            <a:pPr marL="685800" lvl="1" indent="-228600">
              <a:buFont typeface="+mj-lt"/>
              <a:buAutoNum type="arabicPeriod"/>
            </a:pPr>
            <a:r>
              <a:rPr lang="en-US" sz="1200" kern="1200" dirty="0">
                <a:solidFill>
                  <a:schemeClr val="tx1"/>
                </a:solidFill>
                <a:effectLst/>
                <a:latin typeface="+mn-lt"/>
                <a:ea typeface="+mn-ea"/>
                <a:cs typeface="+mn-cs"/>
              </a:rPr>
              <a:t>These businesses compete directly against each other.</a:t>
            </a:r>
          </a:p>
          <a:p>
            <a:endParaRPr lang="en-US" dirty="0"/>
          </a:p>
        </p:txBody>
      </p:sp>
      <p:sp>
        <p:nvSpPr>
          <p:cNvPr id="4" name="Slide Number Placeholder 3"/>
          <p:cNvSpPr>
            <a:spLocks noGrp="1"/>
          </p:cNvSpPr>
          <p:nvPr>
            <p:ph type="sldNum" sz="quarter" idx="5"/>
          </p:nvPr>
        </p:nvSpPr>
        <p:spPr/>
        <p:txBody>
          <a:bodyPr/>
          <a:lstStyle/>
          <a:p>
            <a:fld id="{F8B4318B-A828-DA40-B3C5-BB1A35A86927}" type="slidenum">
              <a:rPr lang="en-US" smtClean="0"/>
              <a:t>4</a:t>
            </a:fld>
            <a:endParaRPr lang="en-US"/>
          </a:p>
        </p:txBody>
      </p:sp>
    </p:spTree>
    <p:extLst>
      <p:ext uri="{BB962C8B-B14F-4D97-AF65-F5344CB8AC3E}">
        <p14:creationId xmlns:p14="http://schemas.microsoft.com/office/powerpoint/2010/main" val="3087602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lphaUcPeriod" startAt="3"/>
            </a:pPr>
            <a:r>
              <a:rPr lang="en-US" sz="1200" kern="1200" dirty="0">
                <a:solidFill>
                  <a:schemeClr val="tx1"/>
                </a:solidFill>
                <a:effectLst/>
                <a:latin typeface="+mn-lt"/>
                <a:ea typeface="+mn-ea"/>
                <a:cs typeface="+mn-cs"/>
              </a:rPr>
              <a:t>Direct competition occurs between or among businesses that offer similar types of goods or services.</a:t>
            </a:r>
          </a:p>
          <a:p>
            <a:pPr marL="685800" lvl="1" indent="-228600">
              <a:buFont typeface="+mj-lt"/>
              <a:buAutoNum type="arabicPeriod"/>
            </a:pPr>
            <a:r>
              <a:rPr lang="en-US" sz="1200" kern="1200" dirty="0">
                <a:solidFill>
                  <a:schemeClr val="tx1"/>
                </a:solidFill>
                <a:effectLst/>
                <a:latin typeface="+mn-lt"/>
                <a:ea typeface="+mn-ea"/>
                <a:cs typeface="+mn-cs"/>
              </a:rPr>
              <a:t>Many fast-food restaurants, such as McDonald’s, Wendy’s, and Burger King, are direct competitors of each other because they all sell hamburgers and </a:t>
            </a:r>
            <a:r>
              <a:rPr lang="en-US" sz="1200" kern="1200" dirty="0" err="1">
                <a:solidFill>
                  <a:schemeClr val="tx1"/>
                </a:solidFill>
                <a:effectLst/>
                <a:latin typeface="+mn-lt"/>
                <a:ea typeface="+mn-ea"/>
                <a:cs typeface="+mn-cs"/>
              </a:rPr>
              <a:t>french</a:t>
            </a:r>
            <a:r>
              <a:rPr lang="en-US" sz="1200" kern="1200" dirty="0">
                <a:solidFill>
                  <a:schemeClr val="tx1"/>
                </a:solidFill>
                <a:effectLst/>
                <a:latin typeface="+mn-lt"/>
                <a:ea typeface="+mn-ea"/>
                <a:cs typeface="+mn-cs"/>
              </a:rPr>
              <a:t> fries.</a:t>
            </a:r>
          </a:p>
          <a:p>
            <a:pPr marL="685800" lvl="1" indent="-228600">
              <a:buFont typeface="+mj-lt"/>
              <a:buAutoNum type="arabicPeriod"/>
            </a:pPr>
            <a:r>
              <a:rPr lang="en-US" sz="1200" kern="1200" dirty="0">
                <a:solidFill>
                  <a:schemeClr val="tx1"/>
                </a:solidFill>
                <a:effectLst/>
                <a:latin typeface="+mn-lt"/>
                <a:ea typeface="+mn-ea"/>
                <a:cs typeface="+mn-cs"/>
              </a:rPr>
              <a:t>Many clothing stores, such as Forever 21, Urban Outfitters, and H&amp;M, are also direct competitors because they all sell clothing for young adults.</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#2: </a:t>
            </a:r>
            <a:r>
              <a:rPr lang="en-US" sz="1200" i="1" kern="1200" dirty="0">
                <a:solidFill>
                  <a:schemeClr val="tx1"/>
                </a:solidFill>
                <a:effectLst/>
                <a:latin typeface="+mn-lt"/>
                <a:ea typeface="+mn-ea"/>
                <a:cs typeface="+mn-cs"/>
              </a:rPr>
              <a:t>Ask students to share other examples of direct competitors.</a:t>
            </a:r>
          </a:p>
          <a:p>
            <a:endParaRPr lang="en-US" sz="1200" kern="1200" dirty="0">
              <a:solidFill>
                <a:schemeClr val="tx1"/>
              </a:solidFill>
              <a:effectLst/>
              <a:latin typeface="+mn-lt"/>
              <a:ea typeface="+mn-ea"/>
              <a:cs typeface="+mn-cs"/>
            </a:endParaRPr>
          </a:p>
          <a:p>
            <a:pPr marL="228600" indent="-228600">
              <a:buFont typeface="+mj-lt"/>
              <a:buAutoNum type="alphaUcPeriod" startAt="4"/>
            </a:pPr>
            <a:r>
              <a:rPr lang="en-US" sz="1200" kern="1200" dirty="0">
                <a:solidFill>
                  <a:schemeClr val="tx1"/>
                </a:solidFill>
                <a:effectLst/>
                <a:latin typeface="+mn-lt"/>
                <a:ea typeface="+mn-ea"/>
                <a:cs typeface="+mn-cs"/>
              </a:rPr>
              <a:t>Indirect competition occurs when businesses compete for scarce customer dollars that might be spent on goods or services different from their own.</a:t>
            </a:r>
          </a:p>
          <a:p>
            <a:pPr marL="685800" lvl="1" indent="-228600">
              <a:buFont typeface="+mj-lt"/>
              <a:buAutoNum type="arabicPeriod"/>
            </a:pPr>
            <a:r>
              <a:rPr lang="en-US" sz="1200" kern="1200" dirty="0">
                <a:solidFill>
                  <a:schemeClr val="tx1"/>
                </a:solidFill>
                <a:effectLst/>
                <a:latin typeface="+mn-lt"/>
                <a:ea typeface="+mn-ea"/>
                <a:cs typeface="+mn-cs"/>
              </a:rPr>
              <a:t>Every seller experiences indirect competition.</a:t>
            </a:r>
          </a:p>
          <a:p>
            <a:pPr marL="685800" lvl="1" indent="-228600">
              <a:buFont typeface="+mj-lt"/>
              <a:buAutoNum type="arabicPeriod"/>
            </a:pPr>
            <a:r>
              <a:rPr lang="en-US" sz="1200" kern="1200" dirty="0">
                <a:solidFill>
                  <a:schemeClr val="tx1"/>
                </a:solidFill>
                <a:effectLst/>
                <a:latin typeface="+mn-lt"/>
                <a:ea typeface="+mn-ea"/>
                <a:cs typeface="+mn-cs"/>
              </a:rPr>
              <a:t>Each customer has a limited amount of money to spend, and every business—whether it sells food or gasoline or shoes—wants customers to spend their cold hard cash at that particular business and no other.</a:t>
            </a:r>
          </a:p>
          <a:p>
            <a:pPr marL="685800" lvl="1" indent="-228600">
              <a:buFont typeface="+mj-lt"/>
              <a:buAutoNum type="arabicPeriod"/>
            </a:pPr>
            <a:r>
              <a:rPr lang="en-US" sz="1200" kern="1200" dirty="0">
                <a:solidFill>
                  <a:schemeClr val="tx1"/>
                </a:solidFill>
                <a:effectLst/>
                <a:latin typeface="+mn-lt"/>
                <a:ea typeface="+mn-ea"/>
                <a:cs typeface="+mn-cs"/>
              </a:rPr>
              <a:t>Restaurants indirectly compete with gas stations, shoe stores, clothing chains, and an endless number of other businesses.</a:t>
            </a:r>
          </a:p>
          <a:p>
            <a:pPr marL="685800" lvl="1" indent="-228600">
              <a:buFont typeface="+mj-lt"/>
              <a:buAutoNum type="arabicPeriod"/>
            </a:pPr>
            <a:r>
              <a:rPr lang="en-US" sz="1200" kern="1200" dirty="0">
                <a:solidFill>
                  <a:schemeClr val="tx1"/>
                </a:solidFill>
                <a:effectLst/>
                <a:latin typeface="+mn-lt"/>
                <a:ea typeface="+mn-ea"/>
                <a:cs typeface="+mn-cs"/>
              </a:rPr>
              <a:t>They compete indirectly with each other to get the limited money that customers have to spend.</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#3: </a:t>
            </a:r>
            <a:r>
              <a:rPr lang="en-US" sz="1200" i="1" kern="1200" dirty="0">
                <a:solidFill>
                  <a:schemeClr val="tx1"/>
                </a:solidFill>
                <a:effectLst/>
                <a:latin typeface="+mn-lt"/>
                <a:ea typeface="+mn-ea"/>
                <a:cs typeface="+mn-cs"/>
              </a:rPr>
              <a:t>Ask students to identify businesses that might be indirect competitors of the businesses for which they work.</a:t>
            </a:r>
          </a:p>
          <a:p>
            <a:endParaRPr lang="en-US" sz="1200" i="1" kern="1200" dirty="0">
              <a:solidFill>
                <a:schemeClr val="tx1"/>
              </a:solidFill>
              <a:effectLst/>
              <a:latin typeface="+mn-lt"/>
              <a:ea typeface="+mn-ea"/>
              <a:cs typeface="+mn-cs"/>
            </a:endParaRPr>
          </a:p>
          <a:p>
            <a:pPr marL="228600" indent="-228600">
              <a:buFont typeface="+mj-lt"/>
              <a:buAutoNum type="alphaUcPeriod" startAt="5"/>
            </a:pPr>
            <a:r>
              <a:rPr lang="en-US" sz="1200" kern="1200" dirty="0">
                <a:solidFill>
                  <a:schemeClr val="tx1"/>
                </a:solidFill>
                <a:effectLst/>
                <a:latin typeface="+mn-lt"/>
                <a:ea typeface="+mn-ea"/>
                <a:cs typeface="+mn-cs"/>
              </a:rPr>
              <a:t>Most businesses focus their efforts on competing with their direct competitors.</a:t>
            </a:r>
          </a:p>
          <a:p>
            <a:pPr marL="685800" lvl="1" indent="-228600">
              <a:buFont typeface="+mj-lt"/>
              <a:buAutoNum type="arabicPeriod"/>
            </a:pPr>
            <a:r>
              <a:rPr lang="en-US" sz="1200" kern="1200" dirty="0">
                <a:solidFill>
                  <a:schemeClr val="tx1"/>
                </a:solidFill>
                <a:effectLst/>
                <a:latin typeface="+mn-lt"/>
                <a:ea typeface="+mn-ea"/>
                <a:cs typeface="+mn-cs"/>
              </a:rPr>
              <a:t>They know who their direct competitors are.</a:t>
            </a:r>
          </a:p>
          <a:p>
            <a:pPr marL="685800" lvl="1" indent="-228600">
              <a:buFont typeface="+mj-lt"/>
              <a:buAutoNum type="arabicPeriod"/>
            </a:pPr>
            <a:r>
              <a:rPr lang="en-US" sz="1200" kern="1200" dirty="0">
                <a:solidFill>
                  <a:schemeClr val="tx1"/>
                </a:solidFill>
                <a:effectLst/>
                <a:latin typeface="+mn-lt"/>
                <a:ea typeface="+mn-ea"/>
                <a:cs typeface="+mn-cs"/>
              </a:rPr>
              <a:t>They plan their competitive strategies with those businesses in mind.</a:t>
            </a:r>
          </a:p>
          <a:p>
            <a:pPr marL="685800" lvl="1" indent="-228600">
              <a:buFont typeface="+mj-lt"/>
              <a:buAutoNum type="arabicPeriod"/>
            </a:pPr>
            <a:r>
              <a:rPr lang="en-US" sz="1200" kern="1200" dirty="0">
                <a:solidFill>
                  <a:schemeClr val="tx1"/>
                </a:solidFill>
                <a:effectLst/>
                <a:latin typeface="+mn-lt"/>
                <a:ea typeface="+mn-ea"/>
                <a:cs typeface="+mn-cs"/>
              </a:rPr>
              <a:t>This means that a restaurant is more likely to try to take business from other restaurants than from a gas station.</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#4: </a:t>
            </a:r>
            <a:r>
              <a:rPr lang="en-US" sz="1200" i="1" kern="1200" dirty="0">
                <a:solidFill>
                  <a:schemeClr val="tx1"/>
                </a:solidFill>
                <a:effectLst/>
                <a:latin typeface="+mn-lt"/>
                <a:ea typeface="+mn-ea"/>
                <a:cs typeface="+mn-cs"/>
              </a:rPr>
              <a:t>Ask students to discuss why businesses focus their efforts on competing with their direct competitors rather than their indirect competitors.</a:t>
            </a:r>
          </a:p>
          <a:p>
            <a:r>
              <a:rPr lang="en-US" sz="1200" i="1"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How can food trucks demonstrate the difference between direct and indirect competition? Find out with this article from Mobile Cuisine’s Richard Myrick, “Direct and Indirect Competitors for Your Food Truck,” at: </a:t>
            </a:r>
            <a:r>
              <a:rPr lang="en-US" sz="1200" i="1" u="sng" kern="1200" dirty="0">
                <a:solidFill>
                  <a:schemeClr val="tx1"/>
                </a:solidFill>
                <a:effectLst/>
                <a:latin typeface="+mn-lt"/>
                <a:ea typeface="+mn-ea"/>
                <a:cs typeface="+mn-cs"/>
                <a:hlinkClick r:id="rId3"/>
              </a:rPr>
              <a:t>https://mobile-cuisine.com/business/direct-and-indirect-competitors-for-your-food-truck/</a:t>
            </a:r>
            <a:r>
              <a:rPr lang="en-US" sz="1200" i="1"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F8B4318B-A828-DA40-B3C5-BB1A35A86927}" type="slidenum">
              <a:rPr lang="en-US" smtClean="0"/>
              <a:t>5</a:t>
            </a:fld>
            <a:endParaRPr lang="en-US"/>
          </a:p>
        </p:txBody>
      </p:sp>
    </p:spTree>
    <p:extLst>
      <p:ext uri="{BB962C8B-B14F-4D97-AF65-F5344CB8AC3E}">
        <p14:creationId xmlns:p14="http://schemas.microsoft.com/office/powerpoint/2010/main" val="2385575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The two main ways to compete are through price and nonprice competition.</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Price competition is a type of rivalry between or among businesses that focuses on the use of price to attract scarce customer dollars.</a:t>
            </a:r>
          </a:p>
          <a:p>
            <a:pPr marL="685800" lvl="1" indent="-228600">
              <a:buFont typeface="+mj-lt"/>
              <a:buAutoNum type="arabicPeriod"/>
            </a:pPr>
            <a:r>
              <a:rPr lang="en-US" sz="1200" kern="1200" dirty="0">
                <a:solidFill>
                  <a:schemeClr val="tx1"/>
                </a:solidFill>
                <a:effectLst/>
                <a:latin typeface="+mn-lt"/>
                <a:ea typeface="+mn-ea"/>
                <a:cs typeface="+mn-cs"/>
              </a:rPr>
              <a:t>This type of competition is successful because customers are often interested in getting goods and services at the most reasonable prices.</a:t>
            </a:r>
          </a:p>
          <a:p>
            <a:pPr marL="1143000" lvl="2" indent="-228600">
              <a:buFont typeface="+mj-lt"/>
              <a:buAutoNum type="alphaLcPeriod"/>
            </a:pPr>
            <a:r>
              <a:rPr lang="en-US" sz="1200" kern="1200" dirty="0">
                <a:solidFill>
                  <a:schemeClr val="tx1"/>
                </a:solidFill>
                <a:effectLst/>
                <a:latin typeface="+mn-lt"/>
                <a:ea typeface="+mn-ea"/>
                <a:cs typeface="+mn-cs"/>
              </a:rPr>
              <a:t>If the price of a product is lowered, more customers are likely to purchase it, which can ultimately result in more income for the business.</a:t>
            </a:r>
          </a:p>
          <a:p>
            <a:pPr marL="1143000" lvl="2" indent="-228600">
              <a:buFont typeface="+mj-lt"/>
              <a:buAutoNum type="alphaLcPeriod"/>
            </a:pPr>
            <a:r>
              <a:rPr lang="en-US" sz="1200" kern="1200" dirty="0">
                <a:solidFill>
                  <a:schemeClr val="tx1"/>
                </a:solidFill>
                <a:effectLst/>
                <a:latin typeface="+mn-lt"/>
                <a:ea typeface="+mn-ea"/>
                <a:cs typeface="+mn-cs"/>
              </a:rPr>
              <a:t>It’s a situation where everyone wins.</a:t>
            </a:r>
          </a:p>
          <a:p>
            <a:pPr marL="1600200" lvl="3" indent="-228600">
              <a:buFont typeface="+mj-lt"/>
              <a:buAutoNum type="arabicParenR"/>
            </a:pPr>
            <a:r>
              <a:rPr lang="en-US" sz="1200" kern="1200" dirty="0">
                <a:solidFill>
                  <a:schemeClr val="tx1"/>
                </a:solidFill>
                <a:effectLst/>
                <a:latin typeface="+mn-lt"/>
                <a:ea typeface="+mn-ea"/>
                <a:cs typeface="+mn-cs"/>
              </a:rPr>
              <a:t>Customers get more for their money.</a:t>
            </a:r>
          </a:p>
          <a:p>
            <a:pPr marL="1600200" lvl="3" indent="-228600">
              <a:buFont typeface="+mj-lt"/>
              <a:buAutoNum type="arabicParenR"/>
            </a:pPr>
            <a:r>
              <a:rPr lang="en-US" sz="1200" kern="1200" dirty="0">
                <a:solidFill>
                  <a:schemeClr val="tx1"/>
                </a:solidFill>
                <a:effectLst/>
                <a:latin typeface="+mn-lt"/>
                <a:ea typeface="+mn-ea"/>
                <a:cs typeface="+mn-cs"/>
              </a:rPr>
              <a:t>Businesses get more income.</a:t>
            </a:r>
          </a:p>
          <a:p>
            <a:pPr marL="685800" lvl="1" indent="-228600">
              <a:buFont typeface="+mj-lt"/>
              <a:buAutoNum type="arabicPeriod" startAt="2"/>
            </a:pPr>
            <a:r>
              <a:rPr lang="en-US" sz="1200" kern="1200" dirty="0">
                <a:solidFill>
                  <a:schemeClr val="tx1"/>
                </a:solidFill>
                <a:effectLst/>
                <a:latin typeface="+mn-lt"/>
                <a:ea typeface="+mn-ea"/>
                <a:cs typeface="+mn-cs"/>
              </a:rPr>
              <a:t>Here are a few forms of price competition that businesses use to attract customers:</a:t>
            </a:r>
          </a:p>
          <a:p>
            <a:pPr marL="1143000" lvl="2" indent="-228600">
              <a:buFont typeface="+mj-lt"/>
              <a:buAutoNum type="alphaLcPeriod"/>
            </a:pPr>
            <a:r>
              <a:rPr lang="en-US" sz="1200" kern="1200" dirty="0">
                <a:solidFill>
                  <a:schemeClr val="tx1"/>
                </a:solidFill>
                <a:effectLst/>
                <a:latin typeface="+mn-lt"/>
                <a:ea typeface="+mn-ea"/>
                <a:cs typeface="+mn-cs"/>
              </a:rPr>
              <a:t>Discount coupons</a:t>
            </a:r>
          </a:p>
          <a:p>
            <a:pPr marL="1143000" lvl="2" indent="-228600">
              <a:buFont typeface="+mj-lt"/>
              <a:buAutoNum type="alphaLcPeriod"/>
            </a:pPr>
            <a:r>
              <a:rPr lang="en-US" sz="1200" kern="1200" dirty="0">
                <a:solidFill>
                  <a:schemeClr val="tx1"/>
                </a:solidFill>
                <a:effectLst/>
                <a:latin typeface="+mn-lt"/>
                <a:ea typeface="+mn-ea"/>
                <a:cs typeface="+mn-cs"/>
              </a:rPr>
              <a:t>Special sales</a:t>
            </a:r>
          </a:p>
          <a:p>
            <a:pPr marL="1143000" lvl="2" indent="-228600">
              <a:buFont typeface="+mj-lt"/>
              <a:buAutoNum type="alphaLcPeriod"/>
            </a:pPr>
            <a:r>
              <a:rPr lang="en-US" sz="1200" kern="1200" dirty="0">
                <a:solidFill>
                  <a:schemeClr val="tx1"/>
                </a:solidFill>
                <a:effectLst/>
                <a:latin typeface="+mn-lt"/>
                <a:ea typeface="+mn-ea"/>
                <a:cs typeface="+mn-cs"/>
              </a:rPr>
              <a:t>Price matching</a:t>
            </a:r>
          </a:p>
          <a:p>
            <a:pPr marL="1143000" lvl="2" indent="-228600">
              <a:buFont typeface="+mj-lt"/>
              <a:buAutoNum type="alphaLcPeriod"/>
            </a:pPr>
            <a:r>
              <a:rPr lang="en-US" sz="1200" kern="1200" dirty="0">
                <a:solidFill>
                  <a:schemeClr val="tx1"/>
                </a:solidFill>
                <a:effectLst/>
                <a:latin typeface="+mn-lt"/>
                <a:ea typeface="+mn-ea"/>
                <a:cs typeface="+mn-cs"/>
              </a:rPr>
              <a:t>Rebates</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#5: </a:t>
            </a:r>
            <a:r>
              <a:rPr lang="en-US" sz="1200" i="1" kern="1200" dirty="0">
                <a:solidFill>
                  <a:schemeClr val="tx1"/>
                </a:solidFill>
                <a:effectLst/>
                <a:latin typeface="+mn-lt"/>
                <a:ea typeface="+mn-ea"/>
                <a:cs typeface="+mn-cs"/>
              </a:rPr>
              <a:t>Ask students to share examples of discount coupons, special sales, price matching, and rebates. Also, ask them to discuss which forms of price competition seem to be most successful in increasing sales at the businesses where they work or shop.</a:t>
            </a:r>
          </a:p>
          <a:p>
            <a:endParaRPr lang="en-US" dirty="0"/>
          </a:p>
        </p:txBody>
      </p:sp>
      <p:sp>
        <p:nvSpPr>
          <p:cNvPr id="4" name="Slide Number Placeholder 3"/>
          <p:cNvSpPr>
            <a:spLocks noGrp="1"/>
          </p:cNvSpPr>
          <p:nvPr>
            <p:ph type="sldNum" sz="quarter" idx="5"/>
          </p:nvPr>
        </p:nvSpPr>
        <p:spPr/>
        <p:txBody>
          <a:bodyPr/>
          <a:lstStyle/>
          <a:p>
            <a:fld id="{F8B4318B-A828-DA40-B3C5-BB1A35A86927}" type="slidenum">
              <a:rPr lang="en-US" smtClean="0"/>
              <a:t>6</a:t>
            </a:fld>
            <a:endParaRPr lang="en-US"/>
          </a:p>
        </p:txBody>
      </p:sp>
    </p:spTree>
    <p:extLst>
      <p:ext uri="{BB962C8B-B14F-4D97-AF65-F5344CB8AC3E}">
        <p14:creationId xmlns:p14="http://schemas.microsoft.com/office/powerpoint/2010/main" val="1762318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lphaUcPeriod" startAt="2"/>
            </a:pPr>
            <a:r>
              <a:rPr lang="en-US" sz="1200" kern="1200" dirty="0">
                <a:solidFill>
                  <a:schemeClr val="tx1"/>
                </a:solidFill>
                <a:effectLst/>
                <a:latin typeface="+mn-lt"/>
                <a:ea typeface="+mn-ea"/>
                <a:cs typeface="+mn-cs"/>
              </a:rPr>
              <a:t>Nonprice competition occurs when businesses compete on a basis other than price to attract scarce customer dollars.</a:t>
            </a:r>
          </a:p>
          <a:p>
            <a:pPr marL="685800" lvl="1" indent="-228600">
              <a:buFont typeface="+mj-lt"/>
              <a:buAutoNum type="arabicPeriod"/>
            </a:pPr>
            <a:r>
              <a:rPr lang="en-US" sz="1200" kern="1200" dirty="0">
                <a:solidFill>
                  <a:schemeClr val="tx1"/>
                </a:solidFill>
                <a:effectLst/>
                <a:latin typeface="+mn-lt"/>
                <a:ea typeface="+mn-ea"/>
                <a:cs typeface="+mn-cs"/>
              </a:rPr>
              <a:t>Some popular examples of nonprice competition include promoting the following:</a:t>
            </a:r>
          </a:p>
          <a:p>
            <a:pPr marL="1143000" lvl="2" indent="-228600">
              <a:buFont typeface="+mj-lt"/>
              <a:buAutoNum type="alphaLcPeriod"/>
            </a:pPr>
            <a:r>
              <a:rPr lang="en-US" sz="1200" kern="1200" dirty="0">
                <a:solidFill>
                  <a:schemeClr val="tx1"/>
                </a:solidFill>
                <a:effectLst/>
                <a:latin typeface="+mn-lt"/>
                <a:ea typeface="+mn-ea"/>
                <a:cs typeface="+mn-cs"/>
              </a:rPr>
              <a:t>Exceptional quality</a:t>
            </a:r>
          </a:p>
          <a:p>
            <a:pPr marL="1143000" lvl="2" indent="-228600">
              <a:buFont typeface="+mj-lt"/>
              <a:buAutoNum type="alphaLcPeriod"/>
            </a:pPr>
            <a:r>
              <a:rPr lang="en-US" sz="1200" kern="1200" dirty="0">
                <a:solidFill>
                  <a:schemeClr val="tx1"/>
                </a:solidFill>
                <a:effectLst/>
                <a:latin typeface="+mn-lt"/>
                <a:ea typeface="+mn-ea"/>
                <a:cs typeface="+mn-cs"/>
              </a:rPr>
              <a:t>Special features</a:t>
            </a:r>
          </a:p>
          <a:p>
            <a:pPr marL="1143000" lvl="2" indent="-228600">
              <a:buFont typeface="+mj-lt"/>
              <a:buAutoNum type="alphaLcPeriod"/>
            </a:pPr>
            <a:r>
              <a:rPr lang="en-US" sz="1200" kern="1200" dirty="0">
                <a:solidFill>
                  <a:schemeClr val="tx1"/>
                </a:solidFill>
                <a:effectLst/>
                <a:latin typeface="+mn-lt"/>
                <a:ea typeface="+mn-ea"/>
                <a:cs typeface="+mn-cs"/>
              </a:rPr>
              <a:t>Trained personnel</a:t>
            </a:r>
          </a:p>
          <a:p>
            <a:pPr marL="1143000" lvl="2" indent="-228600">
              <a:buFont typeface="+mj-lt"/>
              <a:buAutoNum type="alphaLcPeriod"/>
            </a:pPr>
            <a:r>
              <a:rPr lang="en-US" sz="1200" kern="1200" dirty="0">
                <a:solidFill>
                  <a:schemeClr val="tx1"/>
                </a:solidFill>
                <a:effectLst/>
                <a:latin typeface="+mn-lt"/>
                <a:ea typeface="+mn-ea"/>
                <a:cs typeface="+mn-cs"/>
              </a:rPr>
              <a:t>Outstanding customer service</a:t>
            </a:r>
          </a:p>
          <a:p>
            <a:pPr marL="1143000" lvl="2" indent="-228600">
              <a:buFont typeface="+mj-lt"/>
              <a:buAutoNum type="alphaLcPeriod"/>
            </a:pPr>
            <a:r>
              <a:rPr lang="en-US" sz="1200" kern="1200" dirty="0">
                <a:solidFill>
                  <a:schemeClr val="tx1"/>
                </a:solidFill>
                <a:effectLst/>
                <a:latin typeface="+mn-lt"/>
                <a:ea typeface="+mn-ea"/>
                <a:cs typeface="+mn-cs"/>
              </a:rPr>
              <a:t>Convenience</a:t>
            </a:r>
          </a:p>
          <a:p>
            <a:pPr marL="1143000" lvl="2" indent="-228600">
              <a:buFont typeface="+mj-lt"/>
              <a:buAutoNum type="alphaLcPeriod"/>
            </a:pPr>
            <a:r>
              <a:rPr lang="en-US" sz="1200" kern="1200" dirty="0">
                <a:solidFill>
                  <a:schemeClr val="tx1"/>
                </a:solidFill>
                <a:effectLst/>
                <a:latin typeface="+mn-lt"/>
                <a:ea typeface="+mn-ea"/>
                <a:cs typeface="+mn-cs"/>
              </a:rPr>
              <a:t>Modern facilities</a:t>
            </a:r>
          </a:p>
          <a:p>
            <a:pPr marL="1143000" lvl="2" indent="-228600">
              <a:buFont typeface="+mj-lt"/>
              <a:buAutoNum type="alphaLcPeriod"/>
            </a:pPr>
            <a:r>
              <a:rPr lang="en-US" sz="1200" kern="1200" dirty="0">
                <a:solidFill>
                  <a:schemeClr val="tx1"/>
                </a:solidFill>
                <a:effectLst/>
                <a:latin typeface="+mn-lt"/>
                <a:ea typeface="+mn-ea"/>
                <a:cs typeface="+mn-cs"/>
              </a:rPr>
              <a:t>Wide variety of products</a:t>
            </a:r>
          </a:p>
          <a:p>
            <a:pPr marL="685800" lvl="1" indent="-228600">
              <a:buFont typeface="+mj-lt"/>
              <a:buAutoNum type="arabicPeriod" startAt="2"/>
            </a:pPr>
            <a:r>
              <a:rPr lang="en-US" sz="1200" kern="1200" dirty="0">
                <a:solidFill>
                  <a:schemeClr val="tx1"/>
                </a:solidFill>
                <a:effectLst/>
                <a:latin typeface="+mn-lt"/>
                <a:ea typeface="+mn-ea"/>
                <a:cs typeface="+mn-cs"/>
              </a:rPr>
              <a:t>Many times, the quality or new feature is much more important than price.</a:t>
            </a:r>
          </a:p>
          <a:p>
            <a:pPr marL="1143000" lvl="2" indent="-228600">
              <a:buFont typeface="+mj-lt"/>
              <a:buAutoNum type="alphaLcPeriod"/>
            </a:pPr>
            <a:r>
              <a:rPr lang="en-US" sz="1200" kern="1200" dirty="0">
                <a:solidFill>
                  <a:schemeClr val="tx1"/>
                </a:solidFill>
                <a:effectLst/>
                <a:latin typeface="+mn-lt"/>
                <a:ea typeface="+mn-ea"/>
                <a:cs typeface="+mn-cs"/>
              </a:rPr>
              <a:t>Think about laser eye surgery as an example.</a:t>
            </a:r>
          </a:p>
          <a:p>
            <a:pPr marL="1143000" lvl="2" indent="-228600">
              <a:buFont typeface="+mj-lt"/>
              <a:buAutoNum type="alphaLcPeriod"/>
            </a:pPr>
            <a:r>
              <a:rPr lang="en-US" sz="1200" kern="1200" dirty="0">
                <a:solidFill>
                  <a:schemeClr val="tx1"/>
                </a:solidFill>
                <a:effectLst/>
                <a:latin typeface="+mn-lt"/>
                <a:ea typeface="+mn-ea"/>
                <a:cs typeface="+mn-cs"/>
              </a:rPr>
              <a:t>While you might be concerned about how much the procedure will cost, you’d probably be even more concerned about whether the doctor is well qualified and using the latest technology.</a:t>
            </a:r>
          </a:p>
          <a:p>
            <a:pPr marL="685800" lvl="1" indent="-228600">
              <a:buFont typeface="+mj-lt"/>
              <a:buAutoNum type="arabicPeriod" startAt="3"/>
            </a:pPr>
            <a:r>
              <a:rPr lang="en-US" sz="1200" kern="1200" dirty="0">
                <a:solidFill>
                  <a:schemeClr val="tx1"/>
                </a:solidFill>
                <a:effectLst/>
                <a:latin typeface="+mn-lt"/>
                <a:ea typeface="+mn-ea"/>
                <a:cs typeface="+mn-cs"/>
              </a:rPr>
              <a:t>Other times, service and convenience might make the difference.</a:t>
            </a:r>
          </a:p>
          <a:p>
            <a:pPr marL="1143000" lvl="2" indent="-228600">
              <a:buFont typeface="+mj-lt"/>
              <a:buAutoNum type="alphaLcPeriod"/>
            </a:pPr>
            <a:r>
              <a:rPr lang="en-US" sz="1200" kern="1200" dirty="0">
                <a:solidFill>
                  <a:schemeClr val="tx1"/>
                </a:solidFill>
                <a:effectLst/>
                <a:latin typeface="+mn-lt"/>
                <a:ea typeface="+mn-ea"/>
                <a:cs typeface="+mn-cs"/>
              </a:rPr>
              <a:t>Think about the supermarket industry, which has fairly uniform prices. </a:t>
            </a:r>
          </a:p>
          <a:p>
            <a:pPr marL="1600200" lvl="3" indent="-228600">
              <a:buFont typeface="+mj-lt"/>
              <a:buAutoNum type="arabicParenR"/>
            </a:pPr>
            <a:r>
              <a:rPr lang="en-US" sz="1200" kern="1200" dirty="0">
                <a:solidFill>
                  <a:schemeClr val="tx1"/>
                </a:solidFill>
                <a:effectLst/>
                <a:latin typeface="+mn-lt"/>
                <a:ea typeface="+mn-ea"/>
                <a:cs typeface="+mn-cs"/>
              </a:rPr>
              <a:t>What attracts you to do business with one versus another? </a:t>
            </a:r>
          </a:p>
          <a:p>
            <a:pPr marL="1600200" lvl="3" indent="-228600">
              <a:buFont typeface="+mj-lt"/>
              <a:buAutoNum type="arabicParenR"/>
            </a:pPr>
            <a:r>
              <a:rPr lang="en-US" sz="1200" kern="1200" dirty="0">
                <a:solidFill>
                  <a:schemeClr val="tx1"/>
                </a:solidFill>
                <a:effectLst/>
                <a:latin typeface="+mn-lt"/>
                <a:ea typeface="+mn-ea"/>
                <a:cs typeface="+mn-cs"/>
              </a:rPr>
              <a:t>Is it the bank, the coffee shop, the pharmacy, and the gas station all located in or near the store? </a:t>
            </a:r>
          </a:p>
          <a:p>
            <a:pPr marL="1600200" lvl="3" indent="-228600">
              <a:buFont typeface="+mj-lt"/>
              <a:buAutoNum type="arabicParenR"/>
            </a:pPr>
            <a:r>
              <a:rPr lang="en-US" sz="1200" kern="1200" dirty="0">
                <a:solidFill>
                  <a:schemeClr val="tx1"/>
                </a:solidFill>
                <a:effectLst/>
                <a:latin typeface="+mn-lt"/>
                <a:ea typeface="+mn-ea"/>
                <a:cs typeface="+mn-cs"/>
              </a:rPr>
              <a:t>Or, is it the longer hours, the self-checkout, and the child care service available while you shop.</a:t>
            </a:r>
          </a:p>
          <a:p>
            <a:pPr marL="1143000" lvl="2" indent="-228600">
              <a:buFont typeface="+mj-lt"/>
              <a:buAutoNum type="alphaLcPeriod" startAt="2"/>
            </a:pPr>
            <a:r>
              <a:rPr lang="en-US" sz="1200" kern="1200" dirty="0">
                <a:solidFill>
                  <a:schemeClr val="tx1"/>
                </a:solidFill>
                <a:effectLst/>
                <a:latin typeface="+mn-lt"/>
                <a:ea typeface="+mn-ea"/>
                <a:cs typeface="+mn-cs"/>
              </a:rPr>
              <a:t>At times, it is truly amazing what lengths a business will go to in order to make shopping more convenient and appealing for customers.</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#6: </a:t>
            </a:r>
            <a:r>
              <a:rPr lang="en-US" sz="1200" i="1" kern="1200" dirty="0">
                <a:solidFill>
                  <a:schemeClr val="tx1"/>
                </a:solidFill>
                <a:effectLst/>
                <a:latin typeface="+mn-lt"/>
                <a:ea typeface="+mn-ea"/>
                <a:cs typeface="+mn-cs"/>
              </a:rPr>
              <a:t>Ask students to determine what forms of nonprice competition local supermarkets use to attract customers.</a:t>
            </a:r>
          </a:p>
          <a:p>
            <a:endParaRPr lang="en-US" sz="1200" kern="1200" dirty="0">
              <a:solidFill>
                <a:schemeClr val="tx1"/>
              </a:solidFill>
              <a:effectLst/>
              <a:latin typeface="+mn-lt"/>
              <a:ea typeface="+mn-ea"/>
              <a:cs typeface="+mn-cs"/>
            </a:endParaRPr>
          </a:p>
          <a:p>
            <a:pPr marL="228600" indent="-228600">
              <a:buFont typeface="+mj-lt"/>
              <a:buAutoNum type="alphaUcPeriod" startAt="3"/>
            </a:pPr>
            <a:r>
              <a:rPr lang="en-US" sz="1200" kern="1200" dirty="0">
                <a:solidFill>
                  <a:schemeClr val="tx1"/>
                </a:solidFill>
                <a:effectLst/>
                <a:latin typeface="+mn-lt"/>
                <a:ea typeface="+mn-ea"/>
                <a:cs typeface="+mn-cs"/>
              </a:rPr>
              <a:t>Most businesses use a combination of price and nonprice competition.</a:t>
            </a:r>
          </a:p>
          <a:p>
            <a:pPr marL="685800" lvl="1" indent="-228600">
              <a:buFont typeface="+mj-lt"/>
              <a:buAutoNum type="arabicPeriod"/>
            </a:pPr>
            <a:r>
              <a:rPr lang="en-US" sz="1200" kern="1200" dirty="0">
                <a:solidFill>
                  <a:schemeClr val="tx1"/>
                </a:solidFill>
                <a:effectLst/>
                <a:latin typeface="+mn-lt"/>
                <a:ea typeface="+mn-ea"/>
                <a:cs typeface="+mn-cs"/>
              </a:rPr>
              <a:t>Nordstrom department stores offer half-yearly and anniversary sales, as well as fantastic customer service.</a:t>
            </a:r>
          </a:p>
          <a:p>
            <a:pPr marL="685800" lvl="1" indent="-228600">
              <a:buFont typeface="+mj-lt"/>
              <a:buAutoNum type="arabicPeriod"/>
            </a:pPr>
            <a:r>
              <a:rPr lang="en-US" sz="1200" kern="1200" dirty="0">
                <a:solidFill>
                  <a:schemeClr val="tx1"/>
                </a:solidFill>
                <a:effectLst/>
                <a:latin typeface="+mn-lt"/>
                <a:ea typeface="+mn-ea"/>
                <a:cs typeface="+mn-cs"/>
              </a:rPr>
              <a:t>Toyota offers rebates while emphasizing its vehicles’ great gas mileage.</a:t>
            </a:r>
          </a:p>
          <a:p>
            <a:pPr marL="685800" lvl="1" indent="-228600">
              <a:buFont typeface="+mj-lt"/>
              <a:buAutoNum type="arabicPeriod"/>
            </a:pPr>
            <a:r>
              <a:rPr lang="en-US" sz="1200" kern="1200" dirty="0">
                <a:solidFill>
                  <a:schemeClr val="tx1"/>
                </a:solidFill>
                <a:effectLst/>
                <a:latin typeface="+mn-lt"/>
                <a:ea typeface="+mn-ea"/>
                <a:cs typeface="+mn-cs"/>
              </a:rPr>
              <a:t>Whether it’s price competition, nonprice competition, or a combination of the two, the goal is the same.</a:t>
            </a:r>
          </a:p>
          <a:p>
            <a:pPr marL="1143000" lvl="2" indent="-228600">
              <a:buFont typeface="+mj-lt"/>
              <a:buAutoNum type="alphaLcPeriod"/>
            </a:pPr>
            <a:r>
              <a:rPr lang="en-US" sz="1200" kern="1200" dirty="0">
                <a:solidFill>
                  <a:schemeClr val="tx1"/>
                </a:solidFill>
                <a:effectLst/>
                <a:latin typeface="+mn-lt"/>
                <a:ea typeface="+mn-ea"/>
                <a:cs typeface="+mn-cs"/>
              </a:rPr>
              <a:t>Businesses compete for customers.</a:t>
            </a:r>
          </a:p>
          <a:p>
            <a:pPr marL="1143000" lvl="2" indent="-228600">
              <a:buFont typeface="+mj-lt"/>
              <a:buAutoNum type="alphaLcPeriod"/>
            </a:pPr>
            <a:r>
              <a:rPr lang="en-US" sz="1200" kern="1200" dirty="0">
                <a:solidFill>
                  <a:schemeClr val="tx1"/>
                </a:solidFill>
                <a:effectLst/>
                <a:latin typeface="+mn-lt"/>
                <a:ea typeface="+mn-ea"/>
                <a:cs typeface="+mn-cs"/>
              </a:rPr>
              <a:t>Businesses do whatever they can to convince people to buy their products.</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#7: </a:t>
            </a:r>
            <a:r>
              <a:rPr lang="en-US" sz="1200" i="1" kern="1200" dirty="0">
                <a:solidFill>
                  <a:schemeClr val="tx1"/>
                </a:solidFill>
                <a:effectLst/>
                <a:latin typeface="+mn-lt"/>
                <a:ea typeface="+mn-ea"/>
                <a:cs typeface="+mn-cs"/>
              </a:rPr>
              <a:t>Ask students to discuss what combinations of price and nonprice competition they believe are most successful in attracting customers.</a:t>
            </a:r>
          </a:p>
          <a:p>
            <a:r>
              <a:rPr lang="en-US" sz="1200" i="1"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Nonprice competition has both pros and cons. Check out the article “Advantages &amp; Disadvantages of Nonprice Competition” by Ronald </a:t>
            </a:r>
            <a:r>
              <a:rPr lang="en-US" sz="1200" i="1" kern="1200" dirty="0" err="1">
                <a:solidFill>
                  <a:schemeClr val="tx1"/>
                </a:solidFill>
                <a:effectLst/>
                <a:latin typeface="+mn-lt"/>
                <a:ea typeface="+mn-ea"/>
                <a:cs typeface="+mn-cs"/>
              </a:rPr>
              <a:t>Kimmons</a:t>
            </a:r>
            <a:r>
              <a:rPr lang="en-US" sz="1200" i="1" kern="1200" dirty="0">
                <a:solidFill>
                  <a:schemeClr val="tx1"/>
                </a:solidFill>
                <a:effectLst/>
                <a:latin typeface="+mn-lt"/>
                <a:ea typeface="+mn-ea"/>
                <a:cs typeface="+mn-cs"/>
              </a:rPr>
              <a:t> to learn more: </a:t>
            </a:r>
            <a:r>
              <a:rPr lang="en-US" sz="1200" i="1" u="sng" kern="1200" dirty="0">
                <a:solidFill>
                  <a:schemeClr val="tx1"/>
                </a:solidFill>
                <a:effectLst/>
                <a:latin typeface="+mn-lt"/>
                <a:ea typeface="+mn-ea"/>
                <a:cs typeface="+mn-cs"/>
                <a:hlinkClick r:id="rId3"/>
              </a:rPr>
              <a:t>https://smallbusiness.chron.com/advantages-disadvantages-nonprice-competition-10048.html</a:t>
            </a:r>
            <a:r>
              <a:rPr lang="en-US" sz="1200" i="1" kern="1200" dirty="0">
                <a:solidFill>
                  <a:schemeClr val="tx1"/>
                </a:solidFill>
                <a:effectLst/>
                <a:latin typeface="+mn-lt"/>
                <a:ea typeface="+mn-ea"/>
                <a:cs typeface="+mn-cs"/>
              </a:rPr>
              <a:t>.</a:t>
            </a:r>
            <a:r>
              <a:rPr lang="en-US" i="1" dirty="0">
                <a:effectLst/>
              </a:rPr>
              <a:t> </a:t>
            </a:r>
            <a:endParaRPr lang="en-US" i="1" dirty="0"/>
          </a:p>
        </p:txBody>
      </p:sp>
      <p:sp>
        <p:nvSpPr>
          <p:cNvPr id="4" name="Slide Number Placeholder 3"/>
          <p:cNvSpPr>
            <a:spLocks noGrp="1"/>
          </p:cNvSpPr>
          <p:nvPr>
            <p:ph type="sldNum" sz="quarter" idx="5"/>
          </p:nvPr>
        </p:nvSpPr>
        <p:spPr/>
        <p:txBody>
          <a:bodyPr/>
          <a:lstStyle/>
          <a:p>
            <a:fld id="{F8B4318B-A828-DA40-B3C5-BB1A35A86927}" type="slidenum">
              <a:rPr lang="en-US" smtClean="0"/>
              <a:t>7</a:t>
            </a:fld>
            <a:endParaRPr lang="en-US"/>
          </a:p>
        </p:txBody>
      </p:sp>
    </p:spTree>
    <p:extLst>
      <p:ext uri="{BB962C8B-B14F-4D97-AF65-F5344CB8AC3E}">
        <p14:creationId xmlns:p14="http://schemas.microsoft.com/office/powerpoint/2010/main" val="2902709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The amount of competition that a company experiences depends a lot on how many businesses sell similar products.</a:t>
            </a:r>
          </a:p>
          <a:p>
            <a:endParaRPr lang="en-US" dirty="0"/>
          </a:p>
          <a:p>
            <a:pPr marL="228600" indent="-228600">
              <a:buFont typeface="+mj-lt"/>
              <a:buAutoNum type="alphaUcPeriod"/>
            </a:pPr>
            <a:r>
              <a:rPr lang="en-US" dirty="0"/>
              <a:t>If a lot of businesses sell the same thing, then there is going to be a lot of competition. </a:t>
            </a:r>
          </a:p>
          <a:p>
            <a:pPr marL="228600" indent="-228600">
              <a:buFont typeface="+mj-lt"/>
              <a:buAutoNum type="alphaUcPeriod"/>
            </a:pPr>
            <a:r>
              <a:rPr lang="en-US" dirty="0"/>
              <a:t>If only one business sells a particular product, then it won’t have any competition at all.</a:t>
            </a:r>
          </a:p>
          <a:p>
            <a:pPr marL="228600" indent="-228600">
              <a:buFont typeface="+mj-lt"/>
              <a:buAutoNum type="alphaUcPeriod"/>
            </a:pPr>
            <a:r>
              <a:rPr lang="en-US" dirty="0"/>
              <a:t>We use the term market structure to describe the type of market, or environment, in which businesses operate.</a:t>
            </a:r>
          </a:p>
          <a:p>
            <a:pPr marL="228600" indent="-228600">
              <a:buFont typeface="+mj-lt"/>
              <a:buAutoNum type="alphaUcPeriod"/>
            </a:pPr>
            <a:r>
              <a:rPr lang="en-US" dirty="0"/>
              <a:t>The market structure for an industry depends primarily on how many sellers exist in that market.</a:t>
            </a:r>
          </a:p>
          <a:p>
            <a:endParaRPr lang="en-US" dirty="0"/>
          </a:p>
        </p:txBody>
      </p:sp>
      <p:sp>
        <p:nvSpPr>
          <p:cNvPr id="4" name="Slide Number Placeholder 3"/>
          <p:cNvSpPr>
            <a:spLocks noGrp="1"/>
          </p:cNvSpPr>
          <p:nvPr>
            <p:ph type="sldNum" sz="quarter" idx="5"/>
          </p:nvPr>
        </p:nvSpPr>
        <p:spPr/>
        <p:txBody>
          <a:bodyPr/>
          <a:lstStyle/>
          <a:p>
            <a:fld id="{F8B4318B-A828-DA40-B3C5-BB1A35A86927}" type="slidenum">
              <a:rPr lang="en-US" smtClean="0"/>
              <a:t>8</a:t>
            </a:fld>
            <a:endParaRPr lang="en-US"/>
          </a:p>
        </p:txBody>
      </p:sp>
    </p:spTree>
    <p:extLst>
      <p:ext uri="{BB962C8B-B14F-4D97-AF65-F5344CB8AC3E}">
        <p14:creationId xmlns:p14="http://schemas.microsoft.com/office/powerpoint/2010/main" val="2345107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There are four main types of market structures:</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Perfect competition (Pure competition)</a:t>
            </a:r>
          </a:p>
          <a:p>
            <a:pPr marL="685800" lvl="1" indent="-228600">
              <a:buFont typeface="+mj-lt"/>
              <a:buAutoNum type="arabicPeriod"/>
            </a:pPr>
            <a:r>
              <a:rPr lang="en-US" sz="1200" kern="1200" dirty="0">
                <a:solidFill>
                  <a:schemeClr val="tx1"/>
                </a:solidFill>
                <a:effectLst/>
                <a:latin typeface="+mn-lt"/>
                <a:ea typeface="+mn-ea"/>
                <a:cs typeface="+mn-cs"/>
              </a:rPr>
              <a:t>Many businesses sell identical products to many buyers.</a:t>
            </a:r>
          </a:p>
          <a:p>
            <a:pPr marL="685800" lvl="1" indent="-228600">
              <a:buFont typeface="+mj-lt"/>
              <a:buAutoNum type="arabicPeriod"/>
            </a:pPr>
            <a:r>
              <a:rPr lang="en-US" sz="1200" kern="1200" dirty="0">
                <a:solidFill>
                  <a:schemeClr val="tx1"/>
                </a:solidFill>
                <a:effectLst/>
                <a:latin typeface="+mn-lt"/>
                <a:ea typeface="+mn-ea"/>
                <a:cs typeface="+mn-cs"/>
              </a:rPr>
              <a:t>There is a plentiful product supply.</a:t>
            </a:r>
          </a:p>
          <a:p>
            <a:pPr marL="685800" lvl="1" indent="-228600">
              <a:buFont typeface="+mj-lt"/>
              <a:buAutoNum type="arabicPeriod"/>
            </a:pPr>
            <a:r>
              <a:rPr lang="en-US" sz="1200" kern="1200" dirty="0">
                <a:solidFill>
                  <a:schemeClr val="tx1"/>
                </a:solidFill>
                <a:effectLst/>
                <a:latin typeface="+mn-lt"/>
                <a:ea typeface="+mn-ea"/>
                <a:cs typeface="+mn-cs"/>
              </a:rPr>
              <a:t>All businesses compete equally and charge about the same price, which means that no seller has an “edge” on the others.</a:t>
            </a:r>
          </a:p>
          <a:p>
            <a:pPr marL="685800" lvl="1" indent="-228600">
              <a:buFont typeface="+mj-lt"/>
              <a:buAutoNum type="arabicPeriod"/>
            </a:pPr>
            <a:r>
              <a:rPr lang="en-US" sz="1200" kern="1200" dirty="0">
                <a:solidFill>
                  <a:schemeClr val="tx1"/>
                </a:solidFill>
                <a:effectLst/>
                <a:latin typeface="+mn-lt"/>
                <a:ea typeface="+mn-ea"/>
                <a:cs typeface="+mn-cs"/>
              </a:rPr>
              <a:t>Perfect competition rarely exists in the real world.</a:t>
            </a:r>
          </a:p>
          <a:p>
            <a:pPr marL="685800" lvl="1" indent="-228600">
              <a:buFont typeface="+mj-lt"/>
              <a:buAutoNum type="arabicPeriod"/>
            </a:pPr>
            <a:r>
              <a:rPr lang="en-US" sz="1200" kern="1200" dirty="0">
                <a:solidFill>
                  <a:schemeClr val="tx1"/>
                </a:solidFill>
                <a:effectLst/>
                <a:latin typeface="+mn-lt"/>
                <a:ea typeface="+mn-ea"/>
                <a:cs typeface="+mn-cs"/>
              </a:rPr>
              <a:t>It’s more of a benchmark to compare real market structures against.</a:t>
            </a:r>
          </a:p>
          <a:p>
            <a:pPr marL="685800" lvl="1" indent="-228600">
              <a:buFont typeface="+mj-lt"/>
              <a:buAutoNum type="arabicPeriod"/>
            </a:pPr>
            <a:r>
              <a:rPr lang="en-US" sz="1200" kern="1200" dirty="0">
                <a:solidFill>
                  <a:schemeClr val="tx1"/>
                </a:solidFill>
                <a:effectLst/>
                <a:latin typeface="+mn-lt"/>
                <a:ea typeface="+mn-ea"/>
                <a:cs typeface="+mn-cs"/>
              </a:rPr>
              <a:t>The closest that we come to perfect competition in the real world is in farm commodities, such as wheat and corn.</a:t>
            </a:r>
          </a:p>
          <a:p>
            <a:pPr marL="1143000" lvl="2" indent="-228600">
              <a:buFont typeface="+mj-lt"/>
              <a:buAutoNum type="alphaLcPeriod"/>
            </a:pPr>
            <a:r>
              <a:rPr lang="en-US" sz="1200" kern="1200" dirty="0">
                <a:solidFill>
                  <a:schemeClr val="tx1"/>
                </a:solidFill>
                <a:effectLst/>
                <a:latin typeface="+mn-lt"/>
                <a:ea typeface="+mn-ea"/>
                <a:cs typeface="+mn-cs"/>
              </a:rPr>
              <a:t>These producers sell the same product at pretty much the same price using the same technology.</a:t>
            </a:r>
          </a:p>
          <a:p>
            <a:pPr marL="1143000" lvl="2" indent="-228600">
              <a:buFont typeface="+mj-lt"/>
              <a:buAutoNum type="alphaLcPeriod"/>
            </a:pPr>
            <a:r>
              <a:rPr lang="en-US" sz="1200" kern="1200" dirty="0">
                <a:solidFill>
                  <a:schemeClr val="tx1"/>
                </a:solidFill>
                <a:effectLst/>
                <a:latin typeface="+mn-lt"/>
                <a:ea typeface="+mn-ea"/>
                <a:cs typeface="+mn-cs"/>
              </a:rPr>
              <a:t>This results in a market structure closely resembling perfect competition.</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#8: </a:t>
            </a:r>
            <a:r>
              <a:rPr lang="en-US" sz="1200" i="1" kern="1200" dirty="0">
                <a:solidFill>
                  <a:schemeClr val="tx1"/>
                </a:solidFill>
                <a:effectLst/>
                <a:latin typeface="+mn-lt"/>
                <a:ea typeface="+mn-ea"/>
                <a:cs typeface="+mn-cs"/>
              </a:rPr>
              <a:t>Ask students to discuss why perfect competition rarely exists in the real world.</a:t>
            </a:r>
          </a:p>
          <a:p>
            <a:r>
              <a:rPr lang="en-US" sz="1200" i="1"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Learn about how fishermen can provide an example of perfect competition with this video, “Perfect Competition,” from Investopedia: </a:t>
            </a:r>
            <a:r>
              <a:rPr lang="en-US" sz="1200" i="1" u="sng" kern="1200" dirty="0">
                <a:solidFill>
                  <a:schemeClr val="tx1"/>
                </a:solidFill>
                <a:effectLst/>
                <a:latin typeface="+mn-lt"/>
                <a:ea typeface="+mn-ea"/>
                <a:cs typeface="+mn-cs"/>
                <a:hlinkClick r:id="rId3"/>
              </a:rPr>
              <a:t>https://www.investopedia.com/video/play/perfect-competition-0/</a:t>
            </a:r>
            <a:r>
              <a:rPr lang="en-US" sz="1200" i="1"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228600" indent="-228600">
              <a:buFont typeface="+mj-lt"/>
              <a:buAutoNum type="alphaUcPeriod" startAt="2"/>
            </a:pPr>
            <a:r>
              <a:rPr lang="en-US" sz="1200" kern="1200" dirty="0">
                <a:solidFill>
                  <a:schemeClr val="tx1"/>
                </a:solidFill>
                <a:effectLst/>
                <a:latin typeface="+mn-lt"/>
                <a:ea typeface="+mn-ea"/>
                <a:cs typeface="+mn-cs"/>
              </a:rPr>
              <a:t>Monopolistic competition</a:t>
            </a:r>
          </a:p>
          <a:p>
            <a:pPr marL="685800" lvl="1" indent="-228600">
              <a:buFont typeface="+mj-lt"/>
              <a:buAutoNum type="arabicPeriod"/>
            </a:pPr>
            <a:r>
              <a:rPr lang="en-US" sz="1200" kern="1200" dirty="0">
                <a:solidFill>
                  <a:schemeClr val="tx1"/>
                </a:solidFill>
                <a:effectLst/>
                <a:latin typeface="+mn-lt"/>
                <a:ea typeface="+mn-ea"/>
                <a:cs typeface="+mn-cs"/>
              </a:rPr>
              <a:t>Monopolistic competition is the type of market structure you’re most likely to find in a private enterprise economy.</a:t>
            </a:r>
          </a:p>
          <a:p>
            <a:pPr marL="685800" lvl="1" indent="-228600">
              <a:buFont typeface="+mj-lt"/>
              <a:buAutoNum type="arabicPeriod"/>
            </a:pPr>
            <a:r>
              <a:rPr lang="en-US" sz="1200" kern="1200" dirty="0">
                <a:solidFill>
                  <a:schemeClr val="tx1"/>
                </a:solidFill>
                <a:effectLst/>
                <a:latin typeface="+mn-lt"/>
                <a:ea typeface="+mn-ea"/>
                <a:cs typeface="+mn-cs"/>
              </a:rPr>
              <a:t>There are a lot of businesses selling similar products that have only a few differences.</a:t>
            </a:r>
          </a:p>
          <a:p>
            <a:pPr marL="685800" lvl="1" indent="-228600">
              <a:buFont typeface="+mj-lt"/>
              <a:buAutoNum type="arabicPeriod"/>
            </a:pPr>
            <a:r>
              <a:rPr lang="en-US" sz="1200" kern="1200" dirty="0">
                <a:solidFill>
                  <a:schemeClr val="tx1"/>
                </a:solidFill>
                <a:effectLst/>
                <a:latin typeface="+mn-lt"/>
                <a:ea typeface="+mn-ea"/>
                <a:cs typeface="+mn-cs"/>
              </a:rPr>
              <a:t>Shampoo, cosmetics, and running shoes are examples of products sold in a monopolistic competition market structure.</a:t>
            </a:r>
          </a:p>
          <a:p>
            <a:pPr marL="685800" lvl="1" indent="-228600">
              <a:buFont typeface="+mj-lt"/>
              <a:buAutoNum type="arabicPeriod"/>
            </a:pPr>
            <a:r>
              <a:rPr lang="en-US" sz="1200" kern="1200" dirty="0">
                <a:solidFill>
                  <a:schemeClr val="tx1"/>
                </a:solidFill>
                <a:effectLst/>
                <a:latin typeface="+mn-lt"/>
                <a:ea typeface="+mn-ea"/>
                <a:cs typeface="+mn-cs"/>
              </a:rPr>
              <a:t>Sellers lower their prices to increase sales and try to differentiate their products from their competitors’ to attract business.</a:t>
            </a:r>
          </a:p>
          <a:p>
            <a:pPr marL="1143000" lvl="2" indent="-228600">
              <a:buFont typeface="+mj-lt"/>
              <a:buAutoNum type="alphaLcPeriod"/>
            </a:pPr>
            <a:r>
              <a:rPr lang="en-US" sz="1200" kern="1200" dirty="0">
                <a:solidFill>
                  <a:schemeClr val="tx1"/>
                </a:solidFill>
                <a:effectLst/>
                <a:latin typeface="+mn-lt"/>
                <a:ea typeface="+mn-ea"/>
                <a:cs typeface="+mn-cs"/>
              </a:rPr>
              <a:t>Producers use brands, packaging, advertising, special features, and service to make their goods and services stand out.</a:t>
            </a:r>
          </a:p>
          <a:p>
            <a:pPr marL="1143000" lvl="2" indent="-228600">
              <a:buFont typeface="+mj-lt"/>
              <a:buAutoNum type="alphaLcPeriod"/>
            </a:pPr>
            <a:r>
              <a:rPr lang="en-US" sz="1200" kern="1200" dirty="0">
                <a:solidFill>
                  <a:schemeClr val="tx1"/>
                </a:solidFill>
                <a:effectLst/>
                <a:latin typeface="+mn-lt"/>
                <a:ea typeface="+mn-ea"/>
                <a:cs typeface="+mn-cs"/>
              </a:rPr>
              <a:t>Price and nonprice competition goes a long way toward helping businesses succeed in an environment of monopolistic competition.</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#9: </a:t>
            </a:r>
            <a:r>
              <a:rPr lang="en-US" sz="1200" i="1" kern="1200" dirty="0">
                <a:solidFill>
                  <a:schemeClr val="tx1"/>
                </a:solidFill>
                <a:effectLst/>
                <a:latin typeface="+mn-lt"/>
                <a:ea typeface="+mn-ea"/>
                <a:cs typeface="+mn-cs"/>
              </a:rPr>
              <a:t>Ask students to share other examples of products sold in a monopolistic competition market structure.</a:t>
            </a:r>
          </a:p>
          <a:p>
            <a:endParaRPr lang="en-US" sz="1200" kern="1200" dirty="0">
              <a:solidFill>
                <a:schemeClr val="tx1"/>
              </a:solidFill>
              <a:effectLst/>
              <a:latin typeface="+mn-lt"/>
              <a:ea typeface="+mn-ea"/>
              <a:cs typeface="+mn-cs"/>
            </a:endParaRPr>
          </a:p>
          <a:p>
            <a:pPr marL="228600" indent="-228600">
              <a:buFont typeface="+mj-lt"/>
              <a:buAutoNum type="alphaUcPeriod" startAt="3"/>
            </a:pPr>
            <a:r>
              <a:rPr lang="en-US" sz="1200" kern="1200" dirty="0">
                <a:solidFill>
                  <a:schemeClr val="tx1"/>
                </a:solidFill>
                <a:effectLst/>
                <a:latin typeface="+mn-lt"/>
                <a:ea typeface="+mn-ea"/>
                <a:cs typeface="+mn-cs"/>
              </a:rPr>
              <a:t>Oligopoly</a:t>
            </a:r>
          </a:p>
          <a:p>
            <a:pPr marL="685800" lvl="1" indent="-228600">
              <a:buFont typeface="+mj-lt"/>
              <a:buAutoNum type="arabicPeriod"/>
            </a:pPr>
            <a:r>
              <a:rPr lang="en-US" sz="1200" kern="1200" dirty="0">
                <a:solidFill>
                  <a:schemeClr val="tx1"/>
                </a:solidFill>
                <a:effectLst/>
                <a:latin typeface="+mn-lt"/>
                <a:ea typeface="+mn-ea"/>
                <a:cs typeface="+mn-cs"/>
              </a:rPr>
              <a:t>There are only a few businesses that sell all of the products.</a:t>
            </a:r>
          </a:p>
          <a:p>
            <a:pPr marL="685800" lvl="1" indent="-228600">
              <a:buFont typeface="+mj-lt"/>
              <a:buAutoNum type="arabicPeriod"/>
            </a:pPr>
            <a:r>
              <a:rPr lang="en-US" sz="1200" kern="1200" dirty="0">
                <a:solidFill>
                  <a:schemeClr val="tx1"/>
                </a:solidFill>
                <a:effectLst/>
                <a:latin typeface="+mn-lt"/>
                <a:ea typeface="+mn-ea"/>
                <a:cs typeface="+mn-cs"/>
              </a:rPr>
              <a:t>These businesses are relatively large and have a lot of control over product prices and the market.</a:t>
            </a:r>
          </a:p>
          <a:p>
            <a:pPr marL="685800" lvl="1" indent="-228600">
              <a:buFont typeface="+mj-lt"/>
              <a:buAutoNum type="arabicPeriod"/>
            </a:pPr>
            <a:r>
              <a:rPr lang="en-US" sz="1200" kern="1200" dirty="0">
                <a:solidFill>
                  <a:schemeClr val="tx1"/>
                </a:solidFill>
                <a:effectLst/>
                <a:latin typeface="+mn-lt"/>
                <a:ea typeface="+mn-ea"/>
                <a:cs typeface="+mn-cs"/>
              </a:rPr>
              <a:t>It is difficult for new businesses to enter the market and compete.</a:t>
            </a:r>
          </a:p>
          <a:p>
            <a:pPr marL="685800" lvl="1" indent="-228600">
              <a:buFont typeface="+mj-lt"/>
              <a:buAutoNum type="arabicPeriod"/>
            </a:pPr>
            <a:r>
              <a:rPr lang="en-US" sz="1200" kern="1200" dirty="0">
                <a:solidFill>
                  <a:schemeClr val="tx1"/>
                </a:solidFill>
                <a:effectLst/>
                <a:latin typeface="+mn-lt"/>
                <a:ea typeface="+mn-ea"/>
                <a:cs typeface="+mn-cs"/>
              </a:rPr>
              <a:t>When only a few large businesses compete, each business has time to devote to innovation and the reduction of production costs.</a:t>
            </a:r>
          </a:p>
          <a:p>
            <a:pPr marL="685800" lvl="1" indent="-228600">
              <a:buFont typeface="+mj-lt"/>
              <a:buAutoNum type="arabicPeriod"/>
            </a:pPr>
            <a:r>
              <a:rPr lang="en-US" sz="1200" kern="1200" dirty="0">
                <a:solidFill>
                  <a:schemeClr val="tx1"/>
                </a:solidFill>
                <a:effectLst/>
                <a:latin typeface="+mn-lt"/>
                <a:ea typeface="+mn-ea"/>
                <a:cs typeface="+mn-cs"/>
              </a:rPr>
              <a:t>Examples of oligopolies in the Unites States include the automobile industry, the pharmaceutical industry, and the oil industry.</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#10: </a:t>
            </a:r>
            <a:r>
              <a:rPr lang="en-US" sz="1200" i="1" kern="1200" dirty="0">
                <a:solidFill>
                  <a:schemeClr val="tx1"/>
                </a:solidFill>
                <a:effectLst/>
                <a:latin typeface="+mn-lt"/>
                <a:ea typeface="+mn-ea"/>
                <a:cs typeface="+mn-cs"/>
              </a:rPr>
              <a:t>Ask students to discuss reasons why they think oligopolies develop and exist.</a:t>
            </a:r>
          </a:p>
          <a:p>
            <a:r>
              <a:rPr lang="en-US" sz="1200" i="1"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Learn more about how oligopolies work by watching this video, “Oligopoly,” from Investopedia: </a:t>
            </a:r>
            <a:r>
              <a:rPr lang="en-US" sz="1200" i="1" u="sng" kern="1200" dirty="0">
                <a:solidFill>
                  <a:schemeClr val="tx1"/>
                </a:solidFill>
                <a:effectLst/>
                <a:latin typeface="+mn-lt"/>
                <a:ea typeface="+mn-ea"/>
                <a:cs typeface="+mn-cs"/>
                <a:hlinkClick r:id="rId4"/>
              </a:rPr>
              <a:t>https://www.investopedia.com/video/play/oligopoly/</a:t>
            </a:r>
            <a:r>
              <a:rPr lang="en-US" sz="1200" i="1"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228600" indent="-228600">
              <a:buFont typeface="+mj-lt"/>
              <a:buAutoNum type="alphaUcPeriod" startAt="4"/>
            </a:pPr>
            <a:r>
              <a:rPr lang="en-US" sz="1200" kern="1200" dirty="0">
                <a:solidFill>
                  <a:schemeClr val="tx1"/>
                </a:solidFill>
                <a:effectLst/>
                <a:latin typeface="+mn-lt"/>
                <a:ea typeface="+mn-ea"/>
                <a:cs typeface="+mn-cs"/>
              </a:rPr>
              <a:t>Monopoly</a:t>
            </a:r>
          </a:p>
          <a:p>
            <a:pPr marL="685800" lvl="1" indent="-228600">
              <a:buFont typeface="+mj-lt"/>
              <a:buAutoNum type="arabicPeriod"/>
            </a:pPr>
            <a:r>
              <a:rPr lang="en-US" sz="1200" kern="1200" dirty="0">
                <a:solidFill>
                  <a:schemeClr val="tx1"/>
                </a:solidFill>
                <a:effectLst/>
                <a:latin typeface="+mn-lt"/>
                <a:ea typeface="+mn-ea"/>
                <a:cs typeface="+mn-cs"/>
              </a:rPr>
              <a:t>The market is controlled by one business.</a:t>
            </a:r>
          </a:p>
          <a:p>
            <a:pPr marL="685800" lvl="1" indent="-228600">
              <a:buFont typeface="+mj-lt"/>
              <a:buAutoNum type="arabicPeriod"/>
            </a:pPr>
            <a:r>
              <a:rPr lang="en-US" sz="1200" kern="1200" dirty="0">
                <a:solidFill>
                  <a:schemeClr val="tx1"/>
                </a:solidFill>
                <a:effectLst/>
                <a:latin typeface="+mn-lt"/>
                <a:ea typeface="+mn-ea"/>
                <a:cs typeface="+mn-cs"/>
              </a:rPr>
              <a:t>There are no substitute products readily available.</a:t>
            </a:r>
          </a:p>
          <a:p>
            <a:pPr marL="685800" lvl="1" indent="-228600">
              <a:buFont typeface="+mj-lt"/>
              <a:buAutoNum type="arabicPeriod"/>
            </a:pPr>
            <a:r>
              <a:rPr lang="en-US" sz="1200" kern="1200" dirty="0">
                <a:solidFill>
                  <a:schemeClr val="tx1"/>
                </a:solidFill>
                <a:effectLst/>
                <a:latin typeface="+mn-lt"/>
                <a:ea typeface="+mn-ea"/>
                <a:cs typeface="+mn-cs"/>
              </a:rPr>
              <a:t>Competition does not exist.</a:t>
            </a:r>
          </a:p>
          <a:p>
            <a:pPr marL="685800" lvl="1" indent="-228600">
              <a:buFont typeface="+mj-lt"/>
              <a:buAutoNum type="arabicPeriod"/>
            </a:pPr>
            <a:r>
              <a:rPr lang="en-US" sz="1200" kern="1200" dirty="0">
                <a:solidFill>
                  <a:schemeClr val="tx1"/>
                </a:solidFill>
                <a:effectLst/>
                <a:latin typeface="+mn-lt"/>
                <a:ea typeface="+mn-ea"/>
                <a:cs typeface="+mn-cs"/>
              </a:rPr>
              <a:t>Monopolies are usually not allowed to exist in a private enterprise system, because they can cause many problems.</a:t>
            </a:r>
          </a:p>
          <a:p>
            <a:pPr marL="1143000" lvl="2" indent="-228600">
              <a:buFont typeface="+mj-lt"/>
              <a:buAutoNum type="alphaLcPeriod"/>
            </a:pPr>
            <a:r>
              <a:rPr lang="en-US" sz="1200" kern="1200" dirty="0">
                <a:solidFill>
                  <a:schemeClr val="tx1"/>
                </a:solidFill>
                <a:effectLst/>
                <a:latin typeface="+mn-lt"/>
                <a:ea typeface="+mn-ea"/>
                <a:cs typeface="+mn-cs"/>
              </a:rPr>
              <a:t>Monopolies have a tendency to raise prices.</a:t>
            </a:r>
          </a:p>
          <a:p>
            <a:pPr marL="1143000" lvl="2" indent="-228600">
              <a:buFont typeface="+mj-lt"/>
              <a:buAutoNum type="alphaLcPeriod"/>
            </a:pPr>
            <a:r>
              <a:rPr lang="en-US" sz="1200" kern="1200" dirty="0">
                <a:solidFill>
                  <a:schemeClr val="tx1"/>
                </a:solidFill>
                <a:effectLst/>
                <a:latin typeface="+mn-lt"/>
                <a:ea typeface="+mn-ea"/>
                <a:cs typeface="+mn-cs"/>
              </a:rPr>
              <a:t>Monopolies tend to produce less.</a:t>
            </a:r>
          </a:p>
          <a:p>
            <a:pPr marL="1143000" lvl="2" indent="-228600">
              <a:buFont typeface="+mj-lt"/>
              <a:buAutoNum type="alphaLcPeriod"/>
            </a:pPr>
            <a:r>
              <a:rPr lang="en-US" sz="1200" kern="1200" dirty="0">
                <a:solidFill>
                  <a:schemeClr val="tx1"/>
                </a:solidFill>
                <a:effectLst/>
                <a:latin typeface="+mn-lt"/>
                <a:ea typeface="+mn-ea"/>
                <a:cs typeface="+mn-cs"/>
              </a:rPr>
              <a:t>Monopolies often prevent new businesses from entering the market.</a:t>
            </a:r>
          </a:p>
          <a:p>
            <a:pPr marL="685800" lvl="1" indent="-228600">
              <a:buFont typeface="+mj-lt"/>
              <a:buAutoNum type="arabicPeriod" startAt="5"/>
            </a:pPr>
            <a:r>
              <a:rPr lang="en-US" sz="1200" kern="1200" dirty="0">
                <a:solidFill>
                  <a:schemeClr val="tx1"/>
                </a:solidFill>
                <a:effectLst/>
                <a:latin typeface="+mn-lt"/>
                <a:ea typeface="+mn-ea"/>
                <a:cs typeface="+mn-cs"/>
              </a:rPr>
              <a:t>A regulated monopoly is legally allowed to exist when the government feels that one large company can serve customers more efficiently than several small ones.</a:t>
            </a:r>
          </a:p>
          <a:p>
            <a:pPr marL="1143000" lvl="2" indent="-228600">
              <a:buFont typeface="+mj-lt"/>
              <a:buAutoNum type="alphaLcPeriod"/>
            </a:pPr>
            <a:r>
              <a:rPr lang="en-US" sz="1200" kern="1200" dirty="0">
                <a:solidFill>
                  <a:schemeClr val="tx1"/>
                </a:solidFill>
                <a:effectLst/>
                <a:latin typeface="+mn-lt"/>
                <a:ea typeface="+mn-ea"/>
                <a:cs typeface="+mn-cs"/>
              </a:rPr>
              <a:t>Regulated monopolies keep prices and costs down.</a:t>
            </a:r>
          </a:p>
          <a:p>
            <a:pPr marL="1143000" lvl="2" indent="-228600">
              <a:buFont typeface="+mj-lt"/>
              <a:buAutoNum type="alphaLcPeriod"/>
            </a:pPr>
            <a:r>
              <a:rPr lang="en-US" sz="1200" kern="1200" dirty="0">
                <a:solidFill>
                  <a:schemeClr val="tx1"/>
                </a:solidFill>
                <a:effectLst/>
                <a:latin typeface="+mn-lt"/>
                <a:ea typeface="+mn-ea"/>
                <a:cs typeface="+mn-cs"/>
              </a:rPr>
              <a:t>They operate under close government supervision and must obtain approval to raise rates.</a:t>
            </a:r>
          </a:p>
          <a:p>
            <a:pPr marL="1143000" lvl="2" indent="-228600">
              <a:buFont typeface="+mj-lt"/>
              <a:buAutoNum type="alphaLcPeriod"/>
            </a:pPr>
            <a:r>
              <a:rPr lang="en-US" sz="1200" kern="1200" dirty="0">
                <a:solidFill>
                  <a:schemeClr val="tx1"/>
                </a:solidFill>
                <a:effectLst/>
                <a:latin typeface="+mn-lt"/>
                <a:ea typeface="+mn-ea"/>
                <a:cs typeface="+mn-cs"/>
              </a:rPr>
              <a:t>In the United States, the few regulated monopolies that exist include electricity distribution, natural gas distribution, and garbage collection.</a:t>
            </a:r>
          </a:p>
          <a:p>
            <a:pPr marL="1143000" lvl="2" indent="-228600">
              <a:buFont typeface="+mj-lt"/>
              <a:buAutoNum type="alphaLcPeriod"/>
            </a:pPr>
            <a:r>
              <a:rPr lang="en-US" sz="1200" kern="1200" dirty="0">
                <a:solidFill>
                  <a:schemeClr val="tx1"/>
                </a:solidFill>
                <a:effectLst/>
                <a:latin typeface="+mn-lt"/>
                <a:ea typeface="+mn-ea"/>
                <a:cs typeface="+mn-cs"/>
              </a:rPr>
              <a:t>In such instances, government has determined that it is to our benefit as consumers and city residents to allow a monopoly to exist.</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DISCUSSION </a:t>
            </a:r>
            <a:r>
              <a:rPr lang="en-US" sz="1200" b="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#11: </a:t>
            </a:r>
            <a:r>
              <a:rPr lang="en-US" sz="1200" i="1" kern="1200" dirty="0">
                <a:solidFill>
                  <a:schemeClr val="tx1"/>
                </a:solidFill>
                <a:effectLst/>
                <a:latin typeface="+mn-lt"/>
                <a:ea typeface="+mn-ea"/>
                <a:cs typeface="+mn-cs"/>
              </a:rPr>
              <a:t>Ask students to discuss specific reasons why the government would allow regulated monopolies for electricity distribution, natural gas distribution, and garbage collection.</a:t>
            </a:r>
          </a:p>
          <a:p>
            <a:endParaRPr lang="en-US" dirty="0"/>
          </a:p>
        </p:txBody>
      </p:sp>
      <p:sp>
        <p:nvSpPr>
          <p:cNvPr id="4" name="Slide Number Placeholder 3"/>
          <p:cNvSpPr>
            <a:spLocks noGrp="1"/>
          </p:cNvSpPr>
          <p:nvPr>
            <p:ph type="sldNum" sz="quarter" idx="5"/>
          </p:nvPr>
        </p:nvSpPr>
        <p:spPr/>
        <p:txBody>
          <a:bodyPr/>
          <a:lstStyle/>
          <a:p>
            <a:fld id="{F8B4318B-A828-DA40-B3C5-BB1A35A86927}" type="slidenum">
              <a:rPr lang="en-US" smtClean="0"/>
              <a:t>9</a:t>
            </a:fld>
            <a:endParaRPr lang="en-US"/>
          </a:p>
        </p:txBody>
      </p:sp>
    </p:spTree>
    <p:extLst>
      <p:ext uri="{BB962C8B-B14F-4D97-AF65-F5344CB8AC3E}">
        <p14:creationId xmlns:p14="http://schemas.microsoft.com/office/powerpoint/2010/main" val="3561389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In a private enterprise system, governments regulate businesses to encourage ethical and legal competition.</a:t>
            </a:r>
          </a:p>
          <a:p>
            <a:endParaRPr lang="en-US" sz="1200" kern="1200" dirty="0">
              <a:solidFill>
                <a:schemeClr val="tx1"/>
              </a:solidFill>
              <a:effectLst/>
              <a:latin typeface="+mn-lt"/>
              <a:ea typeface="+mn-ea"/>
              <a:cs typeface="+mn-cs"/>
            </a:endParaRPr>
          </a:p>
          <a:p>
            <a:pPr marL="228600" indent="-228600">
              <a:buFont typeface="+mj-lt"/>
              <a:buAutoNum type="alphaUcPeriod"/>
            </a:pPr>
            <a:r>
              <a:rPr lang="en-US" sz="1200" kern="1200" dirty="0">
                <a:solidFill>
                  <a:schemeClr val="tx1"/>
                </a:solidFill>
                <a:effectLst/>
                <a:latin typeface="+mn-lt"/>
                <a:ea typeface="+mn-ea"/>
                <a:cs typeface="+mn-cs"/>
              </a:rPr>
              <a:t>Several pieces of federal legislation have been passed over the years to promote competition, which can help keep:</a:t>
            </a:r>
          </a:p>
          <a:p>
            <a:pPr marL="685800" lvl="1" indent="-228600">
              <a:buFont typeface="+mj-lt"/>
              <a:buAutoNum type="arabicPeriod"/>
            </a:pPr>
            <a:r>
              <a:rPr lang="en-US" sz="1200" kern="1200" dirty="0">
                <a:solidFill>
                  <a:schemeClr val="tx1"/>
                </a:solidFill>
                <a:effectLst/>
                <a:latin typeface="+mn-lt"/>
                <a:ea typeface="+mn-ea"/>
                <a:cs typeface="+mn-cs"/>
              </a:rPr>
              <a:t>Prices down</a:t>
            </a:r>
          </a:p>
          <a:p>
            <a:pPr marL="685800" lvl="1" indent="-228600">
              <a:buFont typeface="+mj-lt"/>
              <a:buAutoNum type="arabicPeriod"/>
            </a:pPr>
            <a:r>
              <a:rPr lang="en-US" sz="1200" kern="1200" dirty="0">
                <a:solidFill>
                  <a:schemeClr val="tx1"/>
                </a:solidFill>
                <a:effectLst/>
                <a:latin typeface="+mn-lt"/>
                <a:ea typeface="+mn-ea"/>
                <a:cs typeface="+mn-cs"/>
              </a:rPr>
              <a:t>Quality good</a:t>
            </a:r>
          </a:p>
          <a:p>
            <a:pPr marL="685800" lvl="1" indent="-228600">
              <a:buFont typeface="+mj-lt"/>
              <a:buAutoNum type="arabicPeriod"/>
            </a:pPr>
            <a:r>
              <a:rPr lang="en-US" sz="1200" kern="1200" dirty="0">
                <a:solidFill>
                  <a:schemeClr val="tx1"/>
                </a:solidFill>
                <a:effectLst/>
                <a:latin typeface="+mn-lt"/>
                <a:ea typeface="+mn-ea"/>
                <a:cs typeface="+mn-cs"/>
              </a:rPr>
              <a:t>Production efficient</a:t>
            </a:r>
          </a:p>
          <a:p>
            <a:pPr marL="228600" indent="-228600">
              <a:buFont typeface="+mj-lt"/>
              <a:buAutoNum type="alphaUcPeriod" startAt="2"/>
            </a:pPr>
            <a:r>
              <a:rPr lang="en-US" sz="1200" kern="1200" dirty="0">
                <a:solidFill>
                  <a:schemeClr val="tx1"/>
                </a:solidFill>
                <a:effectLst/>
                <a:latin typeface="+mn-lt"/>
                <a:ea typeface="+mn-ea"/>
                <a:cs typeface="+mn-cs"/>
              </a:rPr>
              <a:t>These acts include:</a:t>
            </a:r>
          </a:p>
          <a:p>
            <a:pPr marL="685800" lvl="1" indent="-228600">
              <a:buFont typeface="+mj-lt"/>
              <a:buAutoNum type="arabicPeriod"/>
            </a:pPr>
            <a:r>
              <a:rPr lang="en-US" sz="1200" kern="1200" dirty="0">
                <a:solidFill>
                  <a:schemeClr val="tx1"/>
                </a:solidFill>
                <a:effectLst/>
                <a:latin typeface="+mn-lt"/>
                <a:ea typeface="+mn-ea"/>
                <a:cs typeface="+mn-cs"/>
              </a:rPr>
              <a:t>Sherman Antitrust Act (1890)</a:t>
            </a:r>
          </a:p>
          <a:p>
            <a:pPr marL="1143000" lvl="2" indent="-228600">
              <a:buFont typeface="+mj-lt"/>
              <a:buAutoNum type="alphaLcPeriod"/>
            </a:pPr>
            <a:r>
              <a:rPr lang="en-US" sz="1200" kern="1200" dirty="0">
                <a:solidFill>
                  <a:schemeClr val="tx1"/>
                </a:solidFill>
                <a:effectLst/>
                <a:latin typeface="+mn-lt"/>
                <a:ea typeface="+mn-ea"/>
                <a:cs typeface="+mn-cs"/>
              </a:rPr>
              <a:t>Prevents monopolies from forming</a:t>
            </a:r>
          </a:p>
          <a:p>
            <a:pPr marL="1143000" lvl="2" indent="-228600">
              <a:buFont typeface="+mj-lt"/>
              <a:buAutoNum type="alphaLcPeriod"/>
            </a:pPr>
            <a:r>
              <a:rPr lang="en-US" sz="1200" kern="1200" dirty="0">
                <a:solidFill>
                  <a:schemeClr val="tx1"/>
                </a:solidFill>
                <a:effectLst/>
                <a:latin typeface="+mn-lt"/>
                <a:ea typeface="+mn-ea"/>
                <a:cs typeface="+mn-cs"/>
              </a:rPr>
              <a:t>Hinders price fixing</a:t>
            </a:r>
          </a:p>
          <a:p>
            <a:pPr marL="685800" lvl="1" indent="-228600">
              <a:buFont typeface="+mj-lt"/>
              <a:buAutoNum type="arabicPeriod" startAt="2"/>
            </a:pPr>
            <a:r>
              <a:rPr lang="en-US" sz="1200" kern="1200" dirty="0">
                <a:solidFill>
                  <a:schemeClr val="tx1"/>
                </a:solidFill>
                <a:effectLst/>
                <a:latin typeface="+mn-lt"/>
                <a:ea typeface="+mn-ea"/>
                <a:cs typeface="+mn-cs"/>
              </a:rPr>
              <a:t>Clayton Act (1914)</a:t>
            </a:r>
          </a:p>
          <a:p>
            <a:pPr marL="1143000" lvl="2" indent="-228600">
              <a:buFont typeface="+mj-lt"/>
              <a:buAutoNum type="alphaLcPeriod"/>
            </a:pPr>
            <a:r>
              <a:rPr lang="en-US" sz="1200" kern="1200" dirty="0">
                <a:solidFill>
                  <a:schemeClr val="tx1"/>
                </a:solidFill>
                <a:effectLst/>
                <a:latin typeface="+mn-lt"/>
                <a:ea typeface="+mn-ea"/>
                <a:cs typeface="+mn-cs"/>
              </a:rPr>
              <a:t>Prevents specific business actions that might restrict competition</a:t>
            </a:r>
          </a:p>
          <a:p>
            <a:pPr marL="1143000" lvl="2" indent="-228600">
              <a:buFont typeface="+mj-lt"/>
              <a:buAutoNum type="alphaLcPeriod"/>
            </a:pPr>
            <a:r>
              <a:rPr lang="en-US" sz="1200" kern="1200" dirty="0">
                <a:solidFill>
                  <a:schemeClr val="tx1"/>
                </a:solidFill>
                <a:effectLst/>
                <a:latin typeface="+mn-lt"/>
                <a:ea typeface="+mn-ea"/>
                <a:cs typeface="+mn-cs"/>
              </a:rPr>
              <a:t>Such actions include:</a:t>
            </a:r>
          </a:p>
          <a:p>
            <a:pPr marL="1600200" lvl="3" indent="-228600">
              <a:buFont typeface="+mj-lt"/>
              <a:buAutoNum type="arabicParenR"/>
            </a:pPr>
            <a:r>
              <a:rPr lang="en-US" sz="1200" kern="1200" dirty="0">
                <a:solidFill>
                  <a:schemeClr val="tx1"/>
                </a:solidFill>
                <a:effectLst/>
                <a:latin typeface="+mn-lt"/>
                <a:ea typeface="+mn-ea"/>
                <a:cs typeface="+mn-cs"/>
              </a:rPr>
              <a:t>Tying agreements</a:t>
            </a:r>
          </a:p>
          <a:p>
            <a:pPr marL="1600200" lvl="3" indent="-228600">
              <a:buFont typeface="+mj-lt"/>
              <a:buAutoNum type="arabicParenR"/>
            </a:pPr>
            <a:r>
              <a:rPr lang="en-US" sz="1200" kern="1200" dirty="0">
                <a:solidFill>
                  <a:schemeClr val="tx1"/>
                </a:solidFill>
                <a:effectLst/>
                <a:latin typeface="+mn-lt"/>
                <a:ea typeface="+mn-ea"/>
                <a:cs typeface="+mn-cs"/>
              </a:rPr>
              <a:t>Exclusive agreements</a:t>
            </a:r>
          </a:p>
          <a:p>
            <a:pPr marL="685800" lvl="1" indent="-228600">
              <a:buFont typeface="+mj-lt"/>
              <a:buAutoNum type="arabicPeriod" startAt="3"/>
            </a:pPr>
            <a:r>
              <a:rPr lang="en-US" sz="1200" kern="1200" dirty="0">
                <a:solidFill>
                  <a:schemeClr val="tx1"/>
                </a:solidFill>
                <a:effectLst/>
                <a:latin typeface="+mn-lt"/>
                <a:ea typeface="+mn-ea"/>
                <a:cs typeface="+mn-cs"/>
              </a:rPr>
              <a:t>Federal Trade Commission Act (1914)</a:t>
            </a:r>
          </a:p>
          <a:p>
            <a:pPr marL="1143000" lvl="2" indent="-228600">
              <a:buFont typeface="+mj-lt"/>
              <a:buAutoNum type="alphaLcPeriod"/>
            </a:pPr>
            <a:r>
              <a:rPr lang="en-US" sz="1200" kern="1200" dirty="0">
                <a:solidFill>
                  <a:schemeClr val="tx1"/>
                </a:solidFill>
                <a:effectLst/>
                <a:latin typeface="+mn-lt"/>
                <a:ea typeface="+mn-ea"/>
                <a:cs typeface="+mn-cs"/>
              </a:rPr>
              <a:t>Created a regulatory agency, the Federal Trade Commission (FTC) </a:t>
            </a:r>
          </a:p>
          <a:p>
            <a:pPr marL="1143000" lvl="2" indent="-228600">
              <a:buFont typeface="+mj-lt"/>
              <a:buAutoNum type="alphaLcPeriod"/>
            </a:pPr>
            <a:r>
              <a:rPr lang="en-US" sz="1200" kern="1200" dirty="0">
                <a:solidFill>
                  <a:schemeClr val="tx1"/>
                </a:solidFill>
                <a:effectLst/>
                <a:latin typeface="+mn-lt"/>
                <a:ea typeface="+mn-ea"/>
                <a:cs typeface="+mn-cs"/>
              </a:rPr>
              <a:t>The FTC monitors business activities in order to prevent unfair competition.</a:t>
            </a:r>
          </a:p>
          <a:p>
            <a:pPr marL="685800" lvl="1" indent="-228600">
              <a:buFont typeface="+mj-lt"/>
              <a:buAutoNum type="arabicPeriod" startAt="4"/>
            </a:pPr>
            <a:r>
              <a:rPr lang="en-US" sz="1200" kern="1200" dirty="0">
                <a:solidFill>
                  <a:schemeClr val="tx1"/>
                </a:solidFill>
                <a:effectLst/>
                <a:latin typeface="+mn-lt"/>
                <a:ea typeface="+mn-ea"/>
                <a:cs typeface="+mn-cs"/>
              </a:rPr>
              <a:t>Robinson-Patman Act (1936)</a:t>
            </a:r>
          </a:p>
          <a:p>
            <a:pPr marL="1143000" lvl="2" indent="-228600">
              <a:buFont typeface="+mj-lt"/>
              <a:buAutoNum type="alphaLcPeriod"/>
            </a:pPr>
            <a:r>
              <a:rPr lang="en-US" sz="1200" kern="1200" dirty="0">
                <a:solidFill>
                  <a:schemeClr val="tx1"/>
                </a:solidFill>
                <a:effectLst/>
                <a:latin typeface="+mn-lt"/>
                <a:ea typeface="+mn-ea"/>
                <a:cs typeface="+mn-cs"/>
              </a:rPr>
              <a:t>Prohibits price discrimination</a:t>
            </a:r>
          </a:p>
          <a:p>
            <a:pPr marL="1143000" lvl="2" indent="-228600">
              <a:buFont typeface="+mj-lt"/>
              <a:buAutoNum type="alphaLcPeriod"/>
            </a:pPr>
            <a:r>
              <a:rPr lang="en-US" sz="1200" kern="1200" dirty="0">
                <a:solidFill>
                  <a:schemeClr val="tx1"/>
                </a:solidFill>
                <a:effectLst/>
                <a:latin typeface="+mn-lt"/>
                <a:ea typeface="+mn-ea"/>
                <a:cs typeface="+mn-cs"/>
              </a:rPr>
              <a:t>All businesses purchasing similar amounts and types of products will be charged the same price.</a:t>
            </a:r>
          </a:p>
          <a:p>
            <a:pPr marL="685800" lvl="1" indent="-228600">
              <a:buFont typeface="+mj-lt"/>
              <a:buAutoNum type="arabicPeriod" startAt="5"/>
            </a:pPr>
            <a:r>
              <a:rPr lang="en-US" sz="1200" kern="1200" dirty="0" err="1">
                <a:solidFill>
                  <a:schemeClr val="tx1"/>
                </a:solidFill>
                <a:effectLst/>
                <a:latin typeface="+mn-lt"/>
                <a:ea typeface="+mn-ea"/>
                <a:cs typeface="+mn-cs"/>
              </a:rPr>
              <a:t>Celler</a:t>
            </a:r>
            <a:r>
              <a:rPr lang="en-US" sz="1200" kern="1200" dirty="0">
                <a:solidFill>
                  <a:schemeClr val="tx1"/>
                </a:solidFill>
                <a:effectLst/>
                <a:latin typeface="+mn-lt"/>
                <a:ea typeface="+mn-ea"/>
                <a:cs typeface="+mn-cs"/>
              </a:rPr>
              <a:t>-Kefauver Antimerger Act (1950)</a:t>
            </a:r>
          </a:p>
          <a:p>
            <a:pPr marL="1143000" lvl="2" indent="-228600">
              <a:buFont typeface="+mj-lt"/>
              <a:buAutoNum type="alphaLcPeriod"/>
            </a:pPr>
            <a:r>
              <a:rPr lang="en-US" sz="1200" kern="1200" dirty="0">
                <a:solidFill>
                  <a:schemeClr val="tx1"/>
                </a:solidFill>
                <a:effectLst/>
                <a:latin typeface="+mn-lt"/>
                <a:ea typeface="+mn-ea"/>
                <a:cs typeface="+mn-cs"/>
              </a:rPr>
              <a:t>Protects competitors from takeovers if the acquisition would hinder competition</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ON THE WEB: </a:t>
            </a:r>
            <a:r>
              <a:rPr lang="en-US" sz="1200" i="1" kern="1200" dirty="0">
                <a:solidFill>
                  <a:schemeClr val="tx1"/>
                </a:solidFill>
                <a:effectLst/>
                <a:latin typeface="+mn-lt"/>
                <a:ea typeface="+mn-ea"/>
                <a:cs typeface="+mn-cs"/>
              </a:rPr>
              <a:t>To read more about how the FTC protects consumers and encourages competition, click here: </a:t>
            </a:r>
            <a:r>
              <a:rPr lang="en-US" sz="1200" i="1" u="sng" kern="1200" dirty="0">
                <a:solidFill>
                  <a:schemeClr val="tx1"/>
                </a:solidFill>
                <a:effectLst/>
                <a:latin typeface="+mn-lt"/>
                <a:ea typeface="+mn-ea"/>
                <a:cs typeface="+mn-cs"/>
                <a:hlinkClick r:id="rId3"/>
              </a:rPr>
              <a:t>https://www.ftc.gov/about-ftc</a:t>
            </a:r>
            <a:r>
              <a:rPr lang="en-US" sz="1200" i="1"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And to see an example of the FTC in action, look at this news video about how the FTC filed a lawsuit against Facebook, accusing it of violating antitrust laws: </a:t>
            </a:r>
            <a:r>
              <a:rPr lang="en-US" sz="1200" i="1" u="sng" kern="1200" dirty="0">
                <a:solidFill>
                  <a:schemeClr val="tx1"/>
                </a:solidFill>
                <a:effectLst/>
                <a:latin typeface="+mn-lt"/>
                <a:ea typeface="+mn-ea"/>
                <a:cs typeface="+mn-cs"/>
                <a:hlinkClick r:id="rId4"/>
              </a:rPr>
              <a:t>https://www.youtube.com/watch?v=PJs4h6lpEYs</a:t>
            </a:r>
            <a:r>
              <a:rPr lang="en-US" sz="1200" i="1"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F8B4318B-A828-DA40-B3C5-BB1A35A86927}" type="slidenum">
              <a:rPr lang="en-US" smtClean="0"/>
              <a:t>10</a:t>
            </a:fld>
            <a:endParaRPr lang="en-US"/>
          </a:p>
        </p:txBody>
      </p:sp>
    </p:spTree>
    <p:extLst>
      <p:ext uri="{BB962C8B-B14F-4D97-AF65-F5344CB8AC3E}">
        <p14:creationId xmlns:p14="http://schemas.microsoft.com/office/powerpoint/2010/main" val="3648648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Without competition, the private enterprise system would not exist.</a:t>
            </a:r>
          </a:p>
          <a:p>
            <a:endParaRPr lang="en-US" dirty="0"/>
          </a:p>
          <a:p>
            <a:pPr marL="228600" indent="-228600">
              <a:buFont typeface="+mj-lt"/>
              <a:buAutoNum type="alphaUcPeriod"/>
            </a:pPr>
            <a:r>
              <a:rPr lang="en-US" dirty="0"/>
              <a:t>All of the buyers and sellers play an important role in controlling the economy.</a:t>
            </a:r>
          </a:p>
          <a:p>
            <a:pPr marL="685800" lvl="1" indent="-228600">
              <a:buFont typeface="+mj-lt"/>
              <a:buAutoNum type="arabicPeriod"/>
            </a:pPr>
            <a:r>
              <a:rPr lang="en-US" dirty="0"/>
              <a:t>They interact in the marketplace to determine what products will be produced and what prices will be charged for those products.</a:t>
            </a:r>
          </a:p>
          <a:p>
            <a:pPr marL="685800" lvl="1" indent="-228600">
              <a:buFont typeface="+mj-lt"/>
              <a:buAutoNum type="arabicPeriod"/>
            </a:pPr>
            <a:r>
              <a:rPr lang="en-US" dirty="0"/>
              <a:t>It is competition that makes available the goods and services that customers want at prices that customers are willing to pay.</a:t>
            </a:r>
          </a:p>
          <a:p>
            <a:pPr marL="228600" indent="-228600">
              <a:buFont typeface="+mj-lt"/>
              <a:buAutoNum type="alphaUcPeriod"/>
            </a:pPr>
            <a:r>
              <a:rPr lang="en-US" dirty="0"/>
              <a:t>In a private enterprise system, most businesses have several competitors.</a:t>
            </a:r>
          </a:p>
          <a:p>
            <a:pPr marL="685800" lvl="1" indent="-228600">
              <a:buFont typeface="+mj-lt"/>
              <a:buAutoNum type="arabicPeriod"/>
            </a:pPr>
            <a:r>
              <a:rPr lang="en-US" dirty="0"/>
              <a:t>Some businesses, such as drugstores, have hundreds of competitors.</a:t>
            </a:r>
          </a:p>
          <a:p>
            <a:pPr marL="685800" lvl="1" indent="-228600">
              <a:buFont typeface="+mj-lt"/>
              <a:buAutoNum type="arabicPeriod"/>
            </a:pPr>
            <a:r>
              <a:rPr lang="en-US" dirty="0"/>
              <a:t>Competition is quite good for business.</a:t>
            </a:r>
          </a:p>
          <a:p>
            <a:endParaRPr lang="en-US" dirty="0"/>
          </a:p>
        </p:txBody>
      </p:sp>
      <p:sp>
        <p:nvSpPr>
          <p:cNvPr id="4" name="Slide Number Placeholder 3"/>
          <p:cNvSpPr>
            <a:spLocks noGrp="1"/>
          </p:cNvSpPr>
          <p:nvPr>
            <p:ph type="sldNum" sz="quarter" idx="5"/>
          </p:nvPr>
        </p:nvSpPr>
        <p:spPr/>
        <p:txBody>
          <a:bodyPr/>
          <a:lstStyle/>
          <a:p>
            <a:fld id="{F8B4318B-A828-DA40-B3C5-BB1A35A86927}" type="slidenum">
              <a:rPr lang="en-US" smtClean="0"/>
              <a:t>11</a:t>
            </a:fld>
            <a:endParaRPr lang="en-US"/>
          </a:p>
        </p:txBody>
      </p:sp>
    </p:spTree>
    <p:extLst>
      <p:ext uri="{BB962C8B-B14F-4D97-AF65-F5344CB8AC3E}">
        <p14:creationId xmlns:p14="http://schemas.microsoft.com/office/powerpoint/2010/main" val="2398739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6D148-68F4-9140-95A9-7D7EE5940A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86DB40-8A9B-4A46-889F-F6A6443472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825749-D790-B140-92C7-0D395974E304}"/>
              </a:ext>
            </a:extLst>
          </p:cNvPr>
          <p:cNvSpPr>
            <a:spLocks noGrp="1"/>
          </p:cNvSpPr>
          <p:nvPr>
            <p:ph type="dt" sz="half" idx="10"/>
          </p:nvPr>
        </p:nvSpPr>
        <p:spPr/>
        <p:txBody>
          <a:bodyPr/>
          <a:lstStyle/>
          <a:p>
            <a:fld id="{011CAD58-587F-4F4D-8E88-3F5F08C94CD7}" type="datetimeFigureOut">
              <a:rPr lang="en-US" smtClean="0"/>
              <a:t>6/14/21</a:t>
            </a:fld>
            <a:endParaRPr lang="en-US"/>
          </a:p>
        </p:txBody>
      </p:sp>
      <p:sp>
        <p:nvSpPr>
          <p:cNvPr id="5" name="Footer Placeholder 4">
            <a:extLst>
              <a:ext uri="{FF2B5EF4-FFF2-40B4-BE49-F238E27FC236}">
                <a16:creationId xmlns:a16="http://schemas.microsoft.com/office/drawing/2014/main" id="{A214C366-5E75-114F-8EA8-B3985EECC6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CAE125-C466-BE45-9F01-0E989C81807F}"/>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2043567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6A488-CB15-4B45-A655-65016563D8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AB32D1-45B2-8D46-91F8-9F079606353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561B7-7B5D-D947-BF07-8943297CB51A}"/>
              </a:ext>
            </a:extLst>
          </p:cNvPr>
          <p:cNvSpPr>
            <a:spLocks noGrp="1"/>
          </p:cNvSpPr>
          <p:nvPr>
            <p:ph type="dt" sz="half" idx="10"/>
          </p:nvPr>
        </p:nvSpPr>
        <p:spPr/>
        <p:txBody>
          <a:bodyPr/>
          <a:lstStyle/>
          <a:p>
            <a:fld id="{011CAD58-587F-4F4D-8E88-3F5F08C94CD7}" type="datetimeFigureOut">
              <a:rPr lang="en-US" smtClean="0"/>
              <a:t>6/14/21</a:t>
            </a:fld>
            <a:endParaRPr lang="en-US"/>
          </a:p>
        </p:txBody>
      </p:sp>
      <p:sp>
        <p:nvSpPr>
          <p:cNvPr id="5" name="Footer Placeholder 4">
            <a:extLst>
              <a:ext uri="{FF2B5EF4-FFF2-40B4-BE49-F238E27FC236}">
                <a16:creationId xmlns:a16="http://schemas.microsoft.com/office/drawing/2014/main" id="{D2629EF9-A1F7-534C-974D-62FCBF5FF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63B111-68C7-FC44-94C6-A7E48872E341}"/>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1290751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E54AB6-7334-7E4B-B361-4367F9590F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0013BB-C9A1-B240-900D-A5C08BFE7A6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84AE1E-46E5-6B45-A45E-E920C190124C}"/>
              </a:ext>
            </a:extLst>
          </p:cNvPr>
          <p:cNvSpPr>
            <a:spLocks noGrp="1"/>
          </p:cNvSpPr>
          <p:nvPr>
            <p:ph type="dt" sz="half" idx="10"/>
          </p:nvPr>
        </p:nvSpPr>
        <p:spPr/>
        <p:txBody>
          <a:bodyPr/>
          <a:lstStyle/>
          <a:p>
            <a:fld id="{011CAD58-587F-4F4D-8E88-3F5F08C94CD7}" type="datetimeFigureOut">
              <a:rPr lang="en-US" smtClean="0"/>
              <a:t>6/14/21</a:t>
            </a:fld>
            <a:endParaRPr lang="en-US"/>
          </a:p>
        </p:txBody>
      </p:sp>
      <p:sp>
        <p:nvSpPr>
          <p:cNvPr id="5" name="Footer Placeholder 4">
            <a:extLst>
              <a:ext uri="{FF2B5EF4-FFF2-40B4-BE49-F238E27FC236}">
                <a16:creationId xmlns:a16="http://schemas.microsoft.com/office/drawing/2014/main" id="{0919DC26-4C3B-9B46-AC9B-A67AEB90B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61D02-EE60-1B43-B5ED-714408260F03}"/>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136817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A0006-7C95-BC46-B347-4E20E4FBD3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17221E-B848-CD4A-A629-1130E543525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9BCAAC-8F6D-1D45-8B88-923C470AE919}"/>
              </a:ext>
            </a:extLst>
          </p:cNvPr>
          <p:cNvSpPr>
            <a:spLocks noGrp="1"/>
          </p:cNvSpPr>
          <p:nvPr>
            <p:ph type="dt" sz="half" idx="10"/>
          </p:nvPr>
        </p:nvSpPr>
        <p:spPr/>
        <p:txBody>
          <a:bodyPr/>
          <a:lstStyle/>
          <a:p>
            <a:fld id="{011CAD58-587F-4F4D-8E88-3F5F08C94CD7}" type="datetimeFigureOut">
              <a:rPr lang="en-US" smtClean="0"/>
              <a:t>6/14/21</a:t>
            </a:fld>
            <a:endParaRPr lang="en-US"/>
          </a:p>
        </p:txBody>
      </p:sp>
      <p:sp>
        <p:nvSpPr>
          <p:cNvPr id="5" name="Footer Placeholder 4">
            <a:extLst>
              <a:ext uri="{FF2B5EF4-FFF2-40B4-BE49-F238E27FC236}">
                <a16:creationId xmlns:a16="http://schemas.microsoft.com/office/drawing/2014/main" id="{B60DD0FF-F2FC-8849-8027-0720B3E49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89419F-D90E-FC43-BD84-8E873ED01FB8}"/>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149118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347C3-7183-114E-B103-58EFF58CDA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34469D-914B-9542-A959-1442370127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3F65713-D535-7B4E-9F8C-1FCB97C4017B}"/>
              </a:ext>
            </a:extLst>
          </p:cNvPr>
          <p:cNvSpPr>
            <a:spLocks noGrp="1"/>
          </p:cNvSpPr>
          <p:nvPr>
            <p:ph type="dt" sz="half" idx="10"/>
          </p:nvPr>
        </p:nvSpPr>
        <p:spPr/>
        <p:txBody>
          <a:bodyPr/>
          <a:lstStyle/>
          <a:p>
            <a:fld id="{011CAD58-587F-4F4D-8E88-3F5F08C94CD7}" type="datetimeFigureOut">
              <a:rPr lang="en-US" smtClean="0"/>
              <a:t>6/14/21</a:t>
            </a:fld>
            <a:endParaRPr lang="en-US"/>
          </a:p>
        </p:txBody>
      </p:sp>
      <p:sp>
        <p:nvSpPr>
          <p:cNvPr id="5" name="Footer Placeholder 4">
            <a:extLst>
              <a:ext uri="{FF2B5EF4-FFF2-40B4-BE49-F238E27FC236}">
                <a16:creationId xmlns:a16="http://schemas.microsoft.com/office/drawing/2014/main" id="{D9887F1F-978C-5F4A-8D41-42991E1CEB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3C5C-45EA-884C-915D-252C81C37FBE}"/>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571161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BA4D6-53C6-FF4C-ACD2-4A9A2EBAEA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378EED-5226-FA4B-923B-B04761A3FFE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715053-68F1-DF48-9692-D24DB8BF84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3921FA-4E82-C848-8F74-8E218040F015}"/>
              </a:ext>
            </a:extLst>
          </p:cNvPr>
          <p:cNvSpPr>
            <a:spLocks noGrp="1"/>
          </p:cNvSpPr>
          <p:nvPr>
            <p:ph type="dt" sz="half" idx="10"/>
          </p:nvPr>
        </p:nvSpPr>
        <p:spPr/>
        <p:txBody>
          <a:bodyPr/>
          <a:lstStyle/>
          <a:p>
            <a:fld id="{011CAD58-587F-4F4D-8E88-3F5F08C94CD7}" type="datetimeFigureOut">
              <a:rPr lang="en-US" smtClean="0"/>
              <a:t>6/14/21</a:t>
            </a:fld>
            <a:endParaRPr lang="en-US"/>
          </a:p>
        </p:txBody>
      </p:sp>
      <p:sp>
        <p:nvSpPr>
          <p:cNvPr id="6" name="Footer Placeholder 5">
            <a:extLst>
              <a:ext uri="{FF2B5EF4-FFF2-40B4-BE49-F238E27FC236}">
                <a16:creationId xmlns:a16="http://schemas.microsoft.com/office/drawing/2014/main" id="{062A8C74-BBBF-4245-9C28-AA20FC354E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58A7EC-A923-1749-A2EB-13E8FC85B3DF}"/>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2190742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99037-F020-FB4E-989C-7272A5268A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4E694F-6043-EC48-8F0F-74A29F16A8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8A40CAD-7E76-E84F-8CAC-723580F0C90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770E54-893F-BD4C-9891-69493C7EED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23BF3EA-893C-B844-B2D2-C962E0F8BBD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156868-FF2A-0643-8EE4-231AC3469B37}"/>
              </a:ext>
            </a:extLst>
          </p:cNvPr>
          <p:cNvSpPr>
            <a:spLocks noGrp="1"/>
          </p:cNvSpPr>
          <p:nvPr>
            <p:ph type="dt" sz="half" idx="10"/>
          </p:nvPr>
        </p:nvSpPr>
        <p:spPr/>
        <p:txBody>
          <a:bodyPr/>
          <a:lstStyle/>
          <a:p>
            <a:fld id="{011CAD58-587F-4F4D-8E88-3F5F08C94CD7}" type="datetimeFigureOut">
              <a:rPr lang="en-US" smtClean="0"/>
              <a:t>6/14/21</a:t>
            </a:fld>
            <a:endParaRPr lang="en-US"/>
          </a:p>
        </p:txBody>
      </p:sp>
      <p:sp>
        <p:nvSpPr>
          <p:cNvPr id="8" name="Footer Placeholder 7">
            <a:extLst>
              <a:ext uri="{FF2B5EF4-FFF2-40B4-BE49-F238E27FC236}">
                <a16:creationId xmlns:a16="http://schemas.microsoft.com/office/drawing/2014/main" id="{73681614-78C0-1541-BC0D-5207FF295D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882053-48FD-D547-9D8D-8456DD056472}"/>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2974461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A6558-E343-0442-A4CE-D694104CD8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1831CD-D4FB-B14E-A612-3D1E9F5C0054}"/>
              </a:ext>
            </a:extLst>
          </p:cNvPr>
          <p:cNvSpPr>
            <a:spLocks noGrp="1"/>
          </p:cNvSpPr>
          <p:nvPr>
            <p:ph type="dt" sz="half" idx="10"/>
          </p:nvPr>
        </p:nvSpPr>
        <p:spPr/>
        <p:txBody>
          <a:bodyPr/>
          <a:lstStyle/>
          <a:p>
            <a:fld id="{011CAD58-587F-4F4D-8E88-3F5F08C94CD7}" type="datetimeFigureOut">
              <a:rPr lang="en-US" smtClean="0"/>
              <a:t>6/14/21</a:t>
            </a:fld>
            <a:endParaRPr lang="en-US"/>
          </a:p>
        </p:txBody>
      </p:sp>
      <p:sp>
        <p:nvSpPr>
          <p:cNvPr id="4" name="Footer Placeholder 3">
            <a:extLst>
              <a:ext uri="{FF2B5EF4-FFF2-40B4-BE49-F238E27FC236}">
                <a16:creationId xmlns:a16="http://schemas.microsoft.com/office/drawing/2014/main" id="{3F36B885-2448-1541-A10A-A31E936772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7E4F0C-D89A-7A44-9EC1-590309D53B70}"/>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3633682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4FBB4B-9B19-4F4B-9E39-B98CAF237D1C}"/>
              </a:ext>
            </a:extLst>
          </p:cNvPr>
          <p:cNvSpPr>
            <a:spLocks noGrp="1"/>
          </p:cNvSpPr>
          <p:nvPr>
            <p:ph type="dt" sz="half" idx="10"/>
          </p:nvPr>
        </p:nvSpPr>
        <p:spPr/>
        <p:txBody>
          <a:bodyPr/>
          <a:lstStyle/>
          <a:p>
            <a:fld id="{011CAD58-587F-4F4D-8E88-3F5F08C94CD7}" type="datetimeFigureOut">
              <a:rPr lang="en-US" smtClean="0"/>
              <a:t>6/14/21</a:t>
            </a:fld>
            <a:endParaRPr lang="en-US"/>
          </a:p>
        </p:txBody>
      </p:sp>
      <p:sp>
        <p:nvSpPr>
          <p:cNvPr id="3" name="Footer Placeholder 2">
            <a:extLst>
              <a:ext uri="{FF2B5EF4-FFF2-40B4-BE49-F238E27FC236}">
                <a16:creationId xmlns:a16="http://schemas.microsoft.com/office/drawing/2014/main" id="{A617C1E6-F4D1-3445-8172-17A2AC4BE6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ABE8F6-9629-E749-8FD2-406ECF3298DB}"/>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106887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B3B9C-55B7-8644-A5E7-FAF55A172F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F20B16-E784-4A45-A6DF-D6B14A93A0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C416DA-4BF6-5245-9005-76D67B7E1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ED32C6-3729-4943-94D0-C5063AA380AC}"/>
              </a:ext>
            </a:extLst>
          </p:cNvPr>
          <p:cNvSpPr>
            <a:spLocks noGrp="1"/>
          </p:cNvSpPr>
          <p:nvPr>
            <p:ph type="dt" sz="half" idx="10"/>
          </p:nvPr>
        </p:nvSpPr>
        <p:spPr/>
        <p:txBody>
          <a:bodyPr/>
          <a:lstStyle/>
          <a:p>
            <a:fld id="{011CAD58-587F-4F4D-8E88-3F5F08C94CD7}" type="datetimeFigureOut">
              <a:rPr lang="en-US" smtClean="0"/>
              <a:t>6/14/21</a:t>
            </a:fld>
            <a:endParaRPr lang="en-US"/>
          </a:p>
        </p:txBody>
      </p:sp>
      <p:sp>
        <p:nvSpPr>
          <p:cNvPr id="6" name="Footer Placeholder 5">
            <a:extLst>
              <a:ext uri="{FF2B5EF4-FFF2-40B4-BE49-F238E27FC236}">
                <a16:creationId xmlns:a16="http://schemas.microsoft.com/office/drawing/2014/main" id="{60A667DD-A3F0-AF49-868A-17B972EA67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36363C-3150-3649-AB15-1718DE928044}"/>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82809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9E5BC-DFE1-A54E-B379-1DACBD49F3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47B505-6074-0A42-BDE0-561D366069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7F8EB0-53A4-9C41-B45C-AB01B7C2B3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EC8E86-ACE9-5B4E-97D2-05AC0B7C651D}"/>
              </a:ext>
            </a:extLst>
          </p:cNvPr>
          <p:cNvSpPr>
            <a:spLocks noGrp="1"/>
          </p:cNvSpPr>
          <p:nvPr>
            <p:ph type="dt" sz="half" idx="10"/>
          </p:nvPr>
        </p:nvSpPr>
        <p:spPr/>
        <p:txBody>
          <a:bodyPr/>
          <a:lstStyle/>
          <a:p>
            <a:fld id="{011CAD58-587F-4F4D-8E88-3F5F08C94CD7}" type="datetimeFigureOut">
              <a:rPr lang="en-US" smtClean="0"/>
              <a:t>6/14/21</a:t>
            </a:fld>
            <a:endParaRPr lang="en-US"/>
          </a:p>
        </p:txBody>
      </p:sp>
      <p:sp>
        <p:nvSpPr>
          <p:cNvPr id="6" name="Footer Placeholder 5">
            <a:extLst>
              <a:ext uri="{FF2B5EF4-FFF2-40B4-BE49-F238E27FC236}">
                <a16:creationId xmlns:a16="http://schemas.microsoft.com/office/drawing/2014/main" id="{463CB97C-159F-3B45-A95D-BF4EC92437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F733CB-E15A-934C-A93C-B45641D666E4}"/>
              </a:ext>
            </a:extLst>
          </p:cNvPr>
          <p:cNvSpPr>
            <a:spLocks noGrp="1"/>
          </p:cNvSpPr>
          <p:nvPr>
            <p:ph type="sldNum" sz="quarter" idx="12"/>
          </p:nvPr>
        </p:nvSpPr>
        <p:spPr/>
        <p:txBody>
          <a:bodyPr/>
          <a:lstStyle/>
          <a:p>
            <a:fld id="{7EF6F4D7-E219-9547-AFCD-122D30614F88}" type="slidenum">
              <a:rPr lang="en-US" smtClean="0"/>
              <a:t>‹#›</a:t>
            </a:fld>
            <a:endParaRPr lang="en-US"/>
          </a:p>
        </p:txBody>
      </p:sp>
    </p:spTree>
    <p:extLst>
      <p:ext uri="{BB962C8B-B14F-4D97-AF65-F5344CB8AC3E}">
        <p14:creationId xmlns:p14="http://schemas.microsoft.com/office/powerpoint/2010/main" val="718140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520A4E-1602-4C4E-B2DD-FA7CE5D9E7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43AE70-9194-2949-B795-E90959A29E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6F492A-1B81-9D40-8AAB-6BCF2DD5A1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1CAD58-587F-4F4D-8E88-3F5F08C94CD7}" type="datetimeFigureOut">
              <a:rPr lang="en-US" smtClean="0"/>
              <a:t>6/14/21</a:t>
            </a:fld>
            <a:endParaRPr lang="en-US"/>
          </a:p>
        </p:txBody>
      </p:sp>
      <p:sp>
        <p:nvSpPr>
          <p:cNvPr id="5" name="Footer Placeholder 4">
            <a:extLst>
              <a:ext uri="{FF2B5EF4-FFF2-40B4-BE49-F238E27FC236}">
                <a16:creationId xmlns:a16="http://schemas.microsoft.com/office/drawing/2014/main" id="{2C21AAE6-A310-4E46-9CA6-50B9844055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4E7F97-FB8F-F74C-85DB-3CFE188054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F6F4D7-E219-9547-AFCD-122D30614F88}" type="slidenum">
              <a:rPr lang="en-US" smtClean="0"/>
              <a:t>‹#›</a:t>
            </a:fld>
            <a:endParaRPr lang="en-US"/>
          </a:p>
        </p:txBody>
      </p:sp>
    </p:spTree>
    <p:extLst>
      <p:ext uri="{BB962C8B-B14F-4D97-AF65-F5344CB8AC3E}">
        <p14:creationId xmlns:p14="http://schemas.microsoft.com/office/powerpoint/2010/main" val="345218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hyperlink" Target="https://www.youtube.com/watch?v=PJs4h6lpEYs" TargetMode="External"/><Relationship Id="rId4" Type="http://schemas.openxmlformats.org/officeDocument/2006/relationships/hyperlink" Target="https://www.ftc.gov/about-ftc"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www.investopedia.com/video/play/oligopoly/" TargetMode="External"/><Relationship Id="rId4" Type="http://schemas.openxmlformats.org/officeDocument/2006/relationships/hyperlink" Target="https://www.investopedia.com/video/play/perfect-competition-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73E289-ED22-A543-845D-2FFC4BDAF493}"/>
              </a:ext>
            </a:extLst>
          </p:cNvPr>
          <p:cNvSpPr txBox="1"/>
          <p:nvPr/>
        </p:nvSpPr>
        <p:spPr>
          <a:xfrm>
            <a:off x="0" y="149903"/>
            <a:ext cx="12192000" cy="923330"/>
          </a:xfrm>
          <a:prstGeom prst="rect">
            <a:avLst/>
          </a:prstGeom>
          <a:noFill/>
        </p:spPr>
        <p:txBody>
          <a:bodyPr wrap="square" rtlCol="0">
            <a:spAutoFit/>
          </a:bodyPr>
          <a:lstStyle/>
          <a:p>
            <a:pPr algn="ctr"/>
            <a:r>
              <a:rPr lang="en-US" sz="5400" dirty="0">
                <a:solidFill>
                  <a:schemeClr val="bg1"/>
                </a:solidFill>
                <a:latin typeface="Arial" panose="020B0604020202020204" pitchFamily="34" charset="0"/>
                <a:cs typeface="Arial" panose="020B0604020202020204" pitchFamily="34" charset="0"/>
              </a:rPr>
              <a:t>Ready, Set, Compete! </a:t>
            </a:r>
          </a:p>
        </p:txBody>
      </p:sp>
      <p:sp>
        <p:nvSpPr>
          <p:cNvPr id="7" name="TextBox 6">
            <a:extLst>
              <a:ext uri="{FF2B5EF4-FFF2-40B4-BE49-F238E27FC236}">
                <a16:creationId xmlns:a16="http://schemas.microsoft.com/office/drawing/2014/main" id="{9EFE68CF-5617-5B41-88FC-067BCE6D077D}"/>
              </a:ext>
            </a:extLst>
          </p:cNvPr>
          <p:cNvSpPr txBox="1"/>
          <p:nvPr/>
        </p:nvSpPr>
        <p:spPr>
          <a:xfrm>
            <a:off x="0" y="1025901"/>
            <a:ext cx="12192000" cy="461665"/>
          </a:xfrm>
          <a:prstGeom prst="rect">
            <a:avLst/>
          </a:prstGeom>
          <a:no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Competition</a:t>
            </a:r>
          </a:p>
        </p:txBody>
      </p:sp>
      <p:sp>
        <p:nvSpPr>
          <p:cNvPr id="8" name="TextBox 7">
            <a:extLst>
              <a:ext uri="{FF2B5EF4-FFF2-40B4-BE49-F238E27FC236}">
                <a16:creationId xmlns:a16="http://schemas.microsoft.com/office/drawing/2014/main" id="{D5C81FC5-5F32-6046-8775-A101C111D3BE}"/>
              </a:ext>
            </a:extLst>
          </p:cNvPr>
          <p:cNvSpPr txBox="1"/>
          <p:nvPr/>
        </p:nvSpPr>
        <p:spPr>
          <a:xfrm>
            <a:off x="0" y="6241401"/>
            <a:ext cx="12192000" cy="461665"/>
          </a:xfrm>
          <a:prstGeom prst="rect">
            <a:avLst/>
          </a:prstGeom>
          <a:no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Economics LAP 912</a:t>
            </a:r>
          </a:p>
        </p:txBody>
      </p:sp>
      <p:pic>
        <p:nvPicPr>
          <p:cNvPr id="3" name="Picture 2">
            <a:extLst>
              <a:ext uri="{FF2B5EF4-FFF2-40B4-BE49-F238E27FC236}">
                <a16:creationId xmlns:a16="http://schemas.microsoft.com/office/drawing/2014/main" id="{2AE5E683-3D0B-E448-A423-27CD213BB967}"/>
              </a:ext>
            </a:extLst>
          </p:cNvPr>
          <p:cNvPicPr>
            <a:picLocks noChangeAspect="1"/>
          </p:cNvPicPr>
          <p:nvPr/>
        </p:nvPicPr>
        <p:blipFill>
          <a:blip r:embed="rId3"/>
          <a:stretch>
            <a:fillRect/>
          </a:stretch>
        </p:blipFill>
        <p:spPr>
          <a:xfrm>
            <a:off x="2392170" y="1668517"/>
            <a:ext cx="7407659" cy="4462268"/>
          </a:xfrm>
          <a:prstGeom prst="rect">
            <a:avLst/>
          </a:prstGeom>
        </p:spPr>
      </p:pic>
    </p:spTree>
    <p:extLst>
      <p:ext uri="{BB962C8B-B14F-4D97-AF65-F5344CB8AC3E}">
        <p14:creationId xmlns:p14="http://schemas.microsoft.com/office/powerpoint/2010/main" val="43713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CD73AD-BA92-2E4B-992F-763E072A0573}"/>
              </a:ext>
            </a:extLst>
          </p:cNvPr>
          <p:cNvSpPr txBox="1"/>
          <p:nvPr/>
        </p:nvSpPr>
        <p:spPr>
          <a:xfrm>
            <a:off x="3034602" y="371789"/>
            <a:ext cx="9157398" cy="646331"/>
          </a:xfrm>
          <a:prstGeom prst="rect">
            <a:avLst/>
          </a:prstGeom>
          <a:noFill/>
        </p:spPr>
        <p:txBody>
          <a:bodyPr wrap="square" rtlCol="0">
            <a:spAutoFit/>
          </a:bodyPr>
          <a:lstStyle/>
          <a:p>
            <a:pPr algn="ctr"/>
            <a:r>
              <a:rPr lang="en-US" sz="3600" b="1" dirty="0">
                <a:solidFill>
                  <a:schemeClr val="accent1">
                    <a:lumMod val="50000"/>
                  </a:schemeClr>
                </a:solidFill>
                <a:latin typeface="Arial" panose="020B0604020202020204" pitchFamily="34" charset="0"/>
                <a:cs typeface="Arial" panose="020B0604020202020204" pitchFamily="34" charset="0"/>
              </a:rPr>
              <a:t>Government Legislation</a:t>
            </a:r>
          </a:p>
        </p:txBody>
      </p:sp>
      <p:sp>
        <p:nvSpPr>
          <p:cNvPr id="3" name="TextBox 2">
            <a:extLst>
              <a:ext uri="{FF2B5EF4-FFF2-40B4-BE49-F238E27FC236}">
                <a16:creationId xmlns:a16="http://schemas.microsoft.com/office/drawing/2014/main" id="{11FCA9C5-41B9-2845-B7A0-1E4B1F946592}"/>
              </a:ext>
            </a:extLst>
          </p:cNvPr>
          <p:cNvSpPr txBox="1"/>
          <p:nvPr/>
        </p:nvSpPr>
        <p:spPr>
          <a:xfrm>
            <a:off x="3969099" y="1515316"/>
            <a:ext cx="7536264" cy="3847207"/>
          </a:xfrm>
          <a:prstGeom prst="rect">
            <a:avLst/>
          </a:prstGeom>
          <a:noFill/>
        </p:spPr>
        <p:txBody>
          <a:bodyPr wrap="square" rtlCol="0">
            <a:spAutoFit/>
          </a:bodyPr>
          <a:lstStyle/>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Sherman Antitrust Act (1890)</a:t>
            </a:r>
          </a:p>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Clayton Act (1914)</a:t>
            </a:r>
          </a:p>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Federal Trade Commission Act (1914)</a:t>
            </a:r>
          </a:p>
          <a:p>
            <a:pPr marL="800100" lvl="1" indent="-342900">
              <a:spcAft>
                <a:spcPts val="1200"/>
              </a:spcAft>
              <a:buFont typeface="Wingdings" pitchFamily="2" charset="2"/>
              <a:buChar char="Ø"/>
            </a:pPr>
            <a:r>
              <a:rPr lang="en-US" sz="2200" dirty="0">
                <a:latin typeface="Arial" panose="020B0604020202020204" pitchFamily="34" charset="0"/>
                <a:cs typeface="Arial" panose="020B0604020202020204" pitchFamily="34" charset="0"/>
              </a:rPr>
              <a:t>Learn about the FTC: </a:t>
            </a:r>
            <a:r>
              <a:rPr lang="en-US" sz="2200" u="sng" dirty="0">
                <a:latin typeface="Arial" panose="020B0604020202020204" pitchFamily="34" charset="0"/>
                <a:cs typeface="Arial" panose="020B0604020202020204" pitchFamily="34" charset="0"/>
                <a:hlinkClick r:id="rId4"/>
              </a:rPr>
              <a:t>https://www.ftc.gov/about-ftc</a:t>
            </a:r>
            <a:endParaRPr lang="en-US" sz="2200" dirty="0">
              <a:latin typeface="Arial" panose="020B0604020202020204" pitchFamily="34" charset="0"/>
              <a:cs typeface="Arial" panose="020B0604020202020204" pitchFamily="34" charset="0"/>
            </a:endParaRPr>
          </a:p>
          <a:p>
            <a:pPr marL="1257300" lvl="2" indent="-342900">
              <a:spcAft>
                <a:spcPts val="1200"/>
              </a:spcAft>
              <a:buFont typeface="Wingdings" pitchFamily="2" charset="2"/>
              <a:buChar char="§"/>
            </a:pPr>
            <a:r>
              <a:rPr lang="en-US" sz="2000" dirty="0">
                <a:latin typeface="Arial" panose="020B0604020202020204" pitchFamily="34" charset="0"/>
                <a:cs typeface="Arial" panose="020B0604020202020204" pitchFamily="34" charset="0"/>
              </a:rPr>
              <a:t>And see an example of an FTC lawsuit: </a:t>
            </a:r>
            <a:r>
              <a:rPr lang="en-US" sz="2000" u="sng" dirty="0">
                <a:latin typeface="Arial" panose="020B0604020202020204" pitchFamily="34" charset="0"/>
                <a:cs typeface="Arial" panose="020B0604020202020204" pitchFamily="34" charset="0"/>
                <a:hlinkClick r:id="rId5"/>
              </a:rPr>
              <a:t>https://www.youtube.com/watch?v=PJs4h6lpEYs</a:t>
            </a:r>
            <a:r>
              <a:rPr lang="en-US" sz="2200" dirty="0">
                <a:latin typeface="Arial" panose="020B0604020202020204" pitchFamily="34" charset="0"/>
                <a:cs typeface="Arial" panose="020B0604020202020204" pitchFamily="34" charset="0"/>
              </a:rPr>
              <a:t> </a:t>
            </a:r>
          </a:p>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Robinson-Patman Act (1936)</a:t>
            </a:r>
          </a:p>
          <a:p>
            <a:pPr marL="228600" indent="-228600">
              <a:spcAft>
                <a:spcPts val="1200"/>
              </a:spcAft>
              <a:buFont typeface="Arial" panose="020B0604020202020204" pitchFamily="34" charset="0"/>
              <a:buChar char="•"/>
            </a:pPr>
            <a:r>
              <a:rPr lang="en-US" sz="2400" dirty="0" err="1">
                <a:latin typeface="Arial" panose="020B0604020202020204" pitchFamily="34" charset="0"/>
                <a:cs typeface="Arial" panose="020B0604020202020204" pitchFamily="34" charset="0"/>
              </a:rPr>
              <a:t>Celler</a:t>
            </a:r>
            <a:r>
              <a:rPr lang="en-US" sz="2400" dirty="0">
                <a:latin typeface="Arial" panose="020B0604020202020204" pitchFamily="34" charset="0"/>
                <a:cs typeface="Arial" panose="020B0604020202020204" pitchFamily="34" charset="0"/>
              </a:rPr>
              <a:t>-Kefauver Antimerger Act (1950)</a:t>
            </a:r>
          </a:p>
        </p:txBody>
      </p:sp>
      <p:pic>
        <p:nvPicPr>
          <p:cNvPr id="4" name="Picture 3">
            <a:extLst>
              <a:ext uri="{FF2B5EF4-FFF2-40B4-BE49-F238E27FC236}">
                <a16:creationId xmlns:a16="http://schemas.microsoft.com/office/drawing/2014/main" id="{DF9B177E-E56F-594B-8965-503E98ADBBF3}"/>
              </a:ext>
            </a:extLst>
          </p:cNvPr>
          <p:cNvPicPr>
            <a:picLocks noChangeAspect="1"/>
          </p:cNvPicPr>
          <p:nvPr/>
        </p:nvPicPr>
        <p:blipFill>
          <a:blip r:embed="rId6"/>
          <a:stretch>
            <a:fillRect/>
          </a:stretch>
        </p:blipFill>
        <p:spPr>
          <a:xfrm rot="480000">
            <a:off x="-169335" y="687530"/>
            <a:ext cx="4808221" cy="3873290"/>
          </a:xfrm>
          <a:prstGeom prst="rect">
            <a:avLst/>
          </a:prstGeom>
        </p:spPr>
      </p:pic>
    </p:spTree>
    <p:extLst>
      <p:ext uri="{BB962C8B-B14F-4D97-AF65-F5344CB8AC3E}">
        <p14:creationId xmlns:p14="http://schemas.microsoft.com/office/powerpoint/2010/main" val="93074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down)">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1"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down)">
                                      <p:cBhvr>
                                        <p:cTn id="49" dur="5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1"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additive="base">
                                        <p:cTn id="54"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down)">
                                      <p:cBhvr>
                                        <p:cTn id="5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BBA2E7-8CA5-0343-B93E-ACEB107975CA}"/>
              </a:ext>
            </a:extLst>
          </p:cNvPr>
          <p:cNvSpPr/>
          <p:nvPr/>
        </p:nvSpPr>
        <p:spPr>
          <a:xfrm>
            <a:off x="-127001" y="2428875"/>
            <a:ext cx="12442825" cy="1174750"/>
          </a:xfrm>
          <a:prstGeom prst="rect">
            <a:avLst/>
          </a:prstGeom>
          <a:solidFill>
            <a:schemeClr val="tx1"/>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 name="Rectangle 1">
            <a:extLst>
              <a:ext uri="{FF2B5EF4-FFF2-40B4-BE49-F238E27FC236}">
                <a16:creationId xmlns:a16="http://schemas.microsoft.com/office/drawing/2014/main" id="{E8F44053-2A38-BD4C-8AF4-35445FDDA6AE}"/>
              </a:ext>
            </a:extLst>
          </p:cNvPr>
          <p:cNvSpPr>
            <a:spLocks noChangeArrowheads="1"/>
          </p:cNvSpPr>
          <p:nvPr/>
        </p:nvSpPr>
        <p:spPr bwMode="auto">
          <a:xfrm>
            <a:off x="2019299" y="2476652"/>
            <a:ext cx="983636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cs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cs typeface="Arial Unicode MS" charset="0"/>
              </a:defRPr>
            </a:lvl2pPr>
            <a:lvl3pPr marL="1143000" indent="-228600">
              <a:spcBef>
                <a:spcPct val="20000"/>
              </a:spcBef>
              <a:buFont typeface="Arial" charset="0"/>
              <a:buChar char="•"/>
              <a:defRPr sz="2400">
                <a:solidFill>
                  <a:schemeClr val="tx1"/>
                </a:solidFill>
                <a:latin typeface="Calibri" charset="0"/>
                <a:ea typeface="MS PGothic" charset="-128"/>
                <a:cs typeface="Arial Unicode MS" charset="0"/>
              </a:defRPr>
            </a:lvl3pPr>
            <a:lvl4pPr marL="1600200" indent="-228600">
              <a:spcBef>
                <a:spcPct val="20000"/>
              </a:spcBef>
              <a:buFont typeface="Arial" charset="0"/>
              <a:buChar char="–"/>
              <a:defRPr sz="2000">
                <a:solidFill>
                  <a:schemeClr val="tx1"/>
                </a:solidFill>
                <a:latin typeface="Calibri" charset="0"/>
                <a:ea typeface="MS PGothic" charset="-128"/>
                <a:cs typeface="Arial Unicode MS" charset="0"/>
              </a:defRPr>
            </a:lvl4pPr>
            <a:lvl5pPr marL="2057400" indent="-228600">
              <a:spcBef>
                <a:spcPct val="20000"/>
              </a:spcBef>
              <a:buFont typeface="Arial" charset="0"/>
              <a:buChar char="»"/>
              <a:defRPr sz="2000">
                <a:solidFill>
                  <a:schemeClr val="tx1"/>
                </a:solidFill>
                <a:latin typeface="Calibri" charset="0"/>
                <a:ea typeface="MS PGothic"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9pPr>
          </a:lstStyle>
          <a:p>
            <a:pPr>
              <a:buNone/>
            </a:pPr>
            <a:r>
              <a:rPr lang="en-US" b="1" dirty="0">
                <a:solidFill>
                  <a:schemeClr val="bg1"/>
                </a:solidFill>
                <a:latin typeface="Arial" panose="020B0604020202020204" pitchFamily="34" charset="0"/>
                <a:cs typeface="Arial" panose="020B0604020202020204" pitchFamily="34" charset="0"/>
              </a:rPr>
              <a:t>Describe the effects of competition in a private enterprise economy.</a:t>
            </a:r>
          </a:p>
        </p:txBody>
      </p:sp>
      <p:sp>
        <p:nvSpPr>
          <p:cNvPr id="7" name="Rectangle 6">
            <a:extLst>
              <a:ext uri="{FF2B5EF4-FFF2-40B4-BE49-F238E27FC236}">
                <a16:creationId xmlns:a16="http://schemas.microsoft.com/office/drawing/2014/main" id="{F317C26A-0790-2B4B-A943-7F461B5FC73A}"/>
              </a:ext>
            </a:extLst>
          </p:cNvPr>
          <p:cNvSpPr/>
          <p:nvPr/>
        </p:nvSpPr>
        <p:spPr>
          <a:xfrm>
            <a:off x="523875" y="2270125"/>
            <a:ext cx="1016000" cy="1508125"/>
          </a:xfrm>
          <a:prstGeom prst="rect">
            <a:avLst/>
          </a:prstGeom>
          <a:solidFill>
            <a:schemeClr val="tx1"/>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9" name="Picture 8">
            <a:extLst>
              <a:ext uri="{FF2B5EF4-FFF2-40B4-BE49-F238E27FC236}">
                <a16:creationId xmlns:a16="http://schemas.microsoft.com/office/drawing/2014/main" id="{675D3266-02FC-C247-B8E0-1CC89EBA2E79}"/>
              </a:ext>
            </a:extLst>
          </p:cNvPr>
          <p:cNvPicPr>
            <a:picLocks noChangeAspect="1"/>
          </p:cNvPicPr>
          <p:nvPr/>
        </p:nvPicPr>
        <p:blipFill>
          <a:blip r:embed="rId4"/>
          <a:stretch>
            <a:fillRect/>
          </a:stretch>
        </p:blipFill>
        <p:spPr>
          <a:xfrm>
            <a:off x="667725" y="2660558"/>
            <a:ext cx="728299" cy="768442"/>
          </a:xfrm>
          <a:prstGeom prst="rect">
            <a:avLst/>
          </a:prstGeom>
        </p:spPr>
      </p:pic>
    </p:spTree>
    <p:extLst>
      <p:ext uri="{BB962C8B-B14F-4D97-AF65-F5344CB8AC3E}">
        <p14:creationId xmlns:p14="http://schemas.microsoft.com/office/powerpoint/2010/main" val="301268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B6E648-5338-DB4F-9346-1F4377308C3F}"/>
              </a:ext>
            </a:extLst>
          </p:cNvPr>
          <p:cNvSpPr txBox="1"/>
          <p:nvPr/>
        </p:nvSpPr>
        <p:spPr>
          <a:xfrm>
            <a:off x="0" y="361740"/>
            <a:ext cx="12192000" cy="646331"/>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Competition Benefits Businesses</a:t>
            </a:r>
          </a:p>
        </p:txBody>
      </p:sp>
      <p:sp>
        <p:nvSpPr>
          <p:cNvPr id="3" name="TextBox 2">
            <a:extLst>
              <a:ext uri="{FF2B5EF4-FFF2-40B4-BE49-F238E27FC236}">
                <a16:creationId xmlns:a16="http://schemas.microsoft.com/office/drawing/2014/main" id="{DD440901-2E78-2749-B1B1-2131F9F2A36D}"/>
              </a:ext>
            </a:extLst>
          </p:cNvPr>
          <p:cNvSpPr txBox="1"/>
          <p:nvPr/>
        </p:nvSpPr>
        <p:spPr>
          <a:xfrm>
            <a:off x="686191" y="2152581"/>
            <a:ext cx="4923692" cy="2246769"/>
          </a:xfrm>
          <a:prstGeom prst="rect">
            <a:avLst/>
          </a:prstGeom>
          <a:noFill/>
        </p:spPr>
        <p:txBody>
          <a:bodyPr wrap="square" rtlCol="0">
            <a:spAutoFit/>
          </a:bodyPr>
          <a:lstStyle/>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Encourages new businesses to enter the marketplace</a:t>
            </a:r>
          </a:p>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Encourages businesses to operate as efficiently as possible</a:t>
            </a:r>
          </a:p>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Offers the hope of making profit</a:t>
            </a:r>
          </a:p>
        </p:txBody>
      </p:sp>
      <p:pic>
        <p:nvPicPr>
          <p:cNvPr id="4" name="Picture 1" descr="SL16BusWin.jpg">
            <a:extLst>
              <a:ext uri="{FF2B5EF4-FFF2-40B4-BE49-F238E27FC236}">
                <a16:creationId xmlns:a16="http://schemas.microsoft.com/office/drawing/2014/main" id="{A7726EFD-0D65-904D-BF6C-2048C7E8E15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39840" y="1723529"/>
            <a:ext cx="4500880" cy="450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101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95BB41-8FDC-7C43-8CD5-0EA550154BA9}"/>
              </a:ext>
            </a:extLst>
          </p:cNvPr>
          <p:cNvSpPr txBox="1"/>
          <p:nvPr/>
        </p:nvSpPr>
        <p:spPr>
          <a:xfrm>
            <a:off x="3723806" y="361741"/>
            <a:ext cx="7586506" cy="1195754"/>
          </a:xfrm>
          <a:prstGeom prst="rect">
            <a:avLst/>
          </a:prstGeom>
          <a:noFill/>
        </p:spPr>
        <p:txBody>
          <a:bodyPr wrap="square" rtlCol="0">
            <a:spAutoFit/>
          </a:bodyPr>
          <a:lstStyle/>
          <a:p>
            <a:pPr algn="ctr"/>
            <a:r>
              <a:rPr lang="en-US" sz="3600" b="1" dirty="0">
                <a:solidFill>
                  <a:schemeClr val="accent1">
                    <a:lumMod val="50000"/>
                  </a:schemeClr>
                </a:solidFill>
                <a:latin typeface="Arial" panose="020B0604020202020204" pitchFamily="34" charset="0"/>
                <a:cs typeface="Arial" panose="020B0604020202020204" pitchFamily="34" charset="0"/>
              </a:rPr>
              <a:t>Competition Benefits Customers When Businesses…</a:t>
            </a:r>
          </a:p>
        </p:txBody>
      </p:sp>
      <p:sp>
        <p:nvSpPr>
          <p:cNvPr id="5" name="TextBox 4">
            <a:extLst>
              <a:ext uri="{FF2B5EF4-FFF2-40B4-BE49-F238E27FC236}">
                <a16:creationId xmlns:a16="http://schemas.microsoft.com/office/drawing/2014/main" id="{88C3CA00-C0BD-A245-96BD-9BDEE4ED9381}"/>
              </a:ext>
            </a:extLst>
          </p:cNvPr>
          <p:cNvSpPr txBox="1"/>
          <p:nvPr/>
        </p:nvSpPr>
        <p:spPr>
          <a:xfrm>
            <a:off x="6128714" y="2028665"/>
            <a:ext cx="5212080" cy="3630455"/>
          </a:xfrm>
          <a:prstGeom prst="rect">
            <a:avLst/>
          </a:prstGeom>
          <a:noFill/>
        </p:spPr>
        <p:txBody>
          <a:bodyPr wrap="square" rtlCol="0">
            <a:spAutoFit/>
          </a:bodyPr>
          <a:lstStyle/>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Develop new products to meet customers’ needs</a:t>
            </a:r>
          </a:p>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Maintain or improve the quality of existing products</a:t>
            </a:r>
          </a:p>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Provide more and better services</a:t>
            </a:r>
          </a:p>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Provide wider selections of goods or services</a:t>
            </a:r>
          </a:p>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Keep prices down</a:t>
            </a:r>
          </a:p>
        </p:txBody>
      </p:sp>
      <p:pic>
        <p:nvPicPr>
          <p:cNvPr id="7" name="Picture 6">
            <a:extLst>
              <a:ext uri="{FF2B5EF4-FFF2-40B4-BE49-F238E27FC236}">
                <a16:creationId xmlns:a16="http://schemas.microsoft.com/office/drawing/2014/main" id="{CBB6D0E2-6E60-4042-A8CF-9E4B05A4071E}"/>
              </a:ext>
            </a:extLst>
          </p:cNvPr>
          <p:cNvPicPr>
            <a:picLocks noChangeAspect="1"/>
          </p:cNvPicPr>
          <p:nvPr/>
        </p:nvPicPr>
        <p:blipFill>
          <a:blip r:embed="rId4"/>
          <a:stretch>
            <a:fillRect/>
          </a:stretch>
        </p:blipFill>
        <p:spPr>
          <a:xfrm>
            <a:off x="274320" y="1915160"/>
            <a:ext cx="5615940" cy="3743960"/>
          </a:xfrm>
          <a:prstGeom prst="rect">
            <a:avLst/>
          </a:prstGeom>
          <a:ln>
            <a:solidFill>
              <a:schemeClr val="tx1"/>
            </a:solidFill>
          </a:ln>
        </p:spPr>
      </p:pic>
    </p:spTree>
    <p:extLst>
      <p:ext uri="{BB962C8B-B14F-4D97-AF65-F5344CB8AC3E}">
        <p14:creationId xmlns:p14="http://schemas.microsoft.com/office/powerpoint/2010/main" val="427088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calcmode="lin" valueType="num">
                                      <p:cBhvr additive="base">
                                        <p:cTn id="30"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 calcmode="lin" valueType="num">
                                      <p:cBhvr additive="base">
                                        <p:cTn id="36"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down)">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 calcmode="lin" valueType="num">
                                      <p:cBhvr additive="base">
                                        <p:cTn id="42"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down)">
                                      <p:cBhvr>
                                        <p:cTn id="4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87DD38-56B5-764D-B4AD-D0EFBC21F82D}"/>
              </a:ext>
            </a:extLst>
          </p:cNvPr>
          <p:cNvSpPr txBox="1"/>
          <p:nvPr/>
        </p:nvSpPr>
        <p:spPr>
          <a:xfrm>
            <a:off x="2181162" y="257477"/>
            <a:ext cx="7765478" cy="664308"/>
          </a:xfrm>
          <a:prstGeom prst="rect">
            <a:avLst/>
          </a:prstGeom>
          <a:noFill/>
        </p:spPr>
        <p:txBody>
          <a:bodyPr wrap="square" rtlCol="0">
            <a:spAutoFit/>
          </a:bodyPr>
          <a:lstStyle/>
          <a:p>
            <a:pPr algn="ctr"/>
            <a:r>
              <a:rPr lang="en-US" sz="3600" b="1" dirty="0">
                <a:solidFill>
                  <a:schemeClr val="accent1">
                    <a:lumMod val="50000"/>
                  </a:schemeClr>
                </a:solidFill>
                <a:latin typeface="Arial" panose="020B0604020202020204" pitchFamily="34" charset="0"/>
                <a:cs typeface="Arial" panose="020B0604020202020204" pitchFamily="34" charset="0"/>
              </a:rPr>
              <a:t>Competition Benefits Society</a:t>
            </a:r>
          </a:p>
        </p:txBody>
      </p:sp>
      <p:sp>
        <p:nvSpPr>
          <p:cNvPr id="5" name="TextBox 4">
            <a:extLst>
              <a:ext uri="{FF2B5EF4-FFF2-40B4-BE49-F238E27FC236}">
                <a16:creationId xmlns:a16="http://schemas.microsoft.com/office/drawing/2014/main" id="{2DD98332-4D3F-5441-8F0B-87E89784EBDF}"/>
              </a:ext>
            </a:extLst>
          </p:cNvPr>
          <p:cNvSpPr txBox="1"/>
          <p:nvPr/>
        </p:nvSpPr>
        <p:spPr>
          <a:xfrm>
            <a:off x="3165789" y="3705839"/>
            <a:ext cx="6541477" cy="2769989"/>
          </a:xfrm>
          <a:prstGeom prst="rect">
            <a:avLst/>
          </a:prstGeom>
          <a:noFill/>
        </p:spPr>
        <p:txBody>
          <a:bodyPr wrap="square" rtlCol="0">
            <a:spAutoFit/>
          </a:bodyPr>
          <a:lstStyle/>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Creates a higher standard of living</a:t>
            </a:r>
          </a:p>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Creates products that help people be healthier and live longer</a:t>
            </a:r>
          </a:p>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Creates new businesses that make more jobs available</a:t>
            </a:r>
          </a:p>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Creates prosperity</a:t>
            </a:r>
          </a:p>
        </p:txBody>
      </p:sp>
      <p:pic>
        <p:nvPicPr>
          <p:cNvPr id="3" name="Picture 2">
            <a:extLst>
              <a:ext uri="{FF2B5EF4-FFF2-40B4-BE49-F238E27FC236}">
                <a16:creationId xmlns:a16="http://schemas.microsoft.com/office/drawing/2014/main" id="{625FA223-DF0A-D84C-ADE0-C3BBAD608605}"/>
              </a:ext>
            </a:extLst>
          </p:cNvPr>
          <p:cNvPicPr>
            <a:picLocks noChangeAspect="1"/>
          </p:cNvPicPr>
          <p:nvPr/>
        </p:nvPicPr>
        <p:blipFill rotWithShape="1">
          <a:blip r:embed="rId4"/>
          <a:srcRect t="4778" b="27984"/>
          <a:stretch/>
        </p:blipFill>
        <p:spPr>
          <a:xfrm>
            <a:off x="3477337" y="1088125"/>
            <a:ext cx="5237326" cy="2340875"/>
          </a:xfrm>
          <a:prstGeom prst="rect">
            <a:avLst/>
          </a:prstGeom>
        </p:spPr>
      </p:pic>
    </p:spTree>
    <p:extLst>
      <p:ext uri="{BB962C8B-B14F-4D97-AF65-F5344CB8AC3E}">
        <p14:creationId xmlns:p14="http://schemas.microsoft.com/office/powerpoint/2010/main" val="370938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calcmode="lin" valueType="num">
                                      <p:cBhvr additive="base">
                                        <p:cTn id="30"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 calcmode="lin" valueType="num">
                                      <p:cBhvr additive="base">
                                        <p:cTn id="36"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down)">
                                      <p:cBhvr>
                                        <p:cTn id="3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CB0D73-A8CB-EC4A-81C8-70DAA9C595A3}"/>
              </a:ext>
            </a:extLst>
          </p:cNvPr>
          <p:cNvSpPr/>
          <p:nvPr/>
        </p:nvSpPr>
        <p:spPr>
          <a:xfrm>
            <a:off x="1930401" y="2378948"/>
            <a:ext cx="6096000" cy="2554545"/>
          </a:xfrm>
          <a:prstGeom prst="rect">
            <a:avLst/>
          </a:prstGeom>
        </p:spPr>
        <p:txBody>
          <a:bodyPr>
            <a:spAutoFit/>
          </a:bodyPr>
          <a:lstStyle/>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Hardware store industry</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Fewer small stores</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Domination by “big-box” stores</a:t>
            </a:r>
          </a:p>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Is this fair? Ethical?</a:t>
            </a:r>
          </a:p>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Should the government step in?</a:t>
            </a:r>
            <a:endParaRPr lang="en-US" sz="2400" dirty="0">
              <a:effectLst/>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33334860-AE4A-E94F-BC1F-8B34F6C9A126}"/>
              </a:ext>
            </a:extLst>
          </p:cNvPr>
          <p:cNvGrpSpPr/>
          <p:nvPr/>
        </p:nvGrpSpPr>
        <p:grpSpPr>
          <a:xfrm>
            <a:off x="7550727" y="2239161"/>
            <a:ext cx="2710872" cy="3420215"/>
            <a:chOff x="7404406" y="2128325"/>
            <a:chExt cx="2857193" cy="3604823"/>
          </a:xfrm>
        </p:grpSpPr>
        <p:pic>
          <p:nvPicPr>
            <p:cNvPr id="4" name="Picture 3">
              <a:extLst>
                <a:ext uri="{FF2B5EF4-FFF2-40B4-BE49-F238E27FC236}">
                  <a16:creationId xmlns:a16="http://schemas.microsoft.com/office/drawing/2014/main" id="{8B78B0B8-A3A9-DC41-8B3A-1280948A2440}"/>
                </a:ext>
              </a:extLst>
            </p:cNvPr>
            <p:cNvPicPr>
              <a:picLocks noChangeAspect="1"/>
            </p:cNvPicPr>
            <p:nvPr/>
          </p:nvPicPr>
          <p:blipFill rotWithShape="1">
            <a:blip r:embed="rId4"/>
            <a:srcRect t="2362" b="4724"/>
            <a:stretch/>
          </p:blipFill>
          <p:spPr>
            <a:xfrm>
              <a:off x="7404406" y="2128325"/>
              <a:ext cx="2857193" cy="1790896"/>
            </a:xfrm>
            <a:prstGeom prst="rect">
              <a:avLst/>
            </a:prstGeom>
          </p:spPr>
        </p:pic>
        <p:pic>
          <p:nvPicPr>
            <p:cNvPr id="6" name="Picture 5">
              <a:extLst>
                <a:ext uri="{FF2B5EF4-FFF2-40B4-BE49-F238E27FC236}">
                  <a16:creationId xmlns:a16="http://schemas.microsoft.com/office/drawing/2014/main" id="{7A2CC155-B853-784D-8C53-F0D62B289918}"/>
                </a:ext>
              </a:extLst>
            </p:cNvPr>
            <p:cNvPicPr>
              <a:picLocks noChangeAspect="1"/>
            </p:cNvPicPr>
            <p:nvPr/>
          </p:nvPicPr>
          <p:blipFill>
            <a:blip r:embed="rId5"/>
            <a:stretch>
              <a:fillRect/>
            </a:stretch>
          </p:blipFill>
          <p:spPr>
            <a:xfrm>
              <a:off x="7404406" y="3907719"/>
              <a:ext cx="2857193" cy="1825429"/>
            </a:xfrm>
            <a:prstGeom prst="rect">
              <a:avLst/>
            </a:prstGeom>
          </p:spPr>
        </p:pic>
      </p:grpSp>
    </p:spTree>
    <p:extLst>
      <p:ext uri="{BB962C8B-B14F-4D97-AF65-F5344CB8AC3E}">
        <p14:creationId xmlns:p14="http://schemas.microsoft.com/office/powerpoint/2010/main" val="165422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down)">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 calcmode="lin" valueType="num">
                                      <p:cBhvr additive="base">
                                        <p:cTn id="36"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down)">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MBA_bl_white">
            <a:extLst>
              <a:ext uri="{FF2B5EF4-FFF2-40B4-BE49-F238E27FC236}">
                <a16:creationId xmlns:a16="http://schemas.microsoft.com/office/drawing/2014/main" id="{2DD32C62-3D9A-2B4E-80D5-21014E56E847}"/>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669825" y="4449462"/>
            <a:ext cx="28194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a:extLst>
              <a:ext uri="{FF2B5EF4-FFF2-40B4-BE49-F238E27FC236}">
                <a16:creationId xmlns:a16="http://schemas.microsoft.com/office/drawing/2014/main" id="{84838277-BA8E-7A4A-8023-B91067F7909D}"/>
              </a:ext>
            </a:extLst>
          </p:cNvPr>
          <p:cNvSpPr>
            <a:spLocks noChangeArrowheads="1"/>
          </p:cNvSpPr>
          <p:nvPr/>
        </p:nvSpPr>
        <p:spPr bwMode="auto">
          <a:xfrm>
            <a:off x="1000898" y="971508"/>
            <a:ext cx="10330248" cy="537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spcAft>
                <a:spcPct val="100000"/>
              </a:spcAft>
              <a:buFontTx/>
              <a:buNone/>
            </a:pPr>
            <a:r>
              <a:rPr lang="en-US" altLang="en-US" dirty="0">
                <a:solidFill>
                  <a:schemeClr val="bg1"/>
                </a:solidFill>
                <a:latin typeface="Arial Black" panose="020B0604020202020204" pitchFamily="34" charset="0"/>
              </a:rPr>
              <a:t>Acknowledgments</a:t>
            </a:r>
          </a:p>
          <a:p>
            <a:pPr algn="ctr">
              <a:spcBef>
                <a:spcPct val="0"/>
              </a:spcBef>
              <a:buFontTx/>
              <a:buNone/>
            </a:pPr>
            <a:r>
              <a:rPr lang="en-US" altLang="en-US" sz="2800" b="0" dirty="0">
                <a:solidFill>
                  <a:schemeClr val="bg1"/>
                </a:solidFill>
                <a:latin typeface="Calibri" panose="020F0502020204030204" pitchFamily="34" charset="0"/>
              </a:rPr>
              <a:t>Original Developers:</a:t>
            </a:r>
          </a:p>
          <a:p>
            <a:pPr algn="ctr">
              <a:spcBef>
                <a:spcPct val="0"/>
              </a:spcBef>
              <a:buFontTx/>
              <a:buNone/>
            </a:pPr>
            <a:endParaRPr lang="en-US" altLang="en-US" sz="2800" b="0" dirty="0">
              <a:solidFill>
                <a:schemeClr val="bg1"/>
              </a:solidFill>
              <a:latin typeface="Calibri" panose="020F0502020204030204" pitchFamily="34" charset="0"/>
            </a:endParaRPr>
          </a:p>
          <a:p>
            <a:pPr algn="ctr">
              <a:spcBef>
                <a:spcPct val="0"/>
              </a:spcBef>
              <a:spcAft>
                <a:spcPct val="40000"/>
              </a:spcAft>
              <a:buFontTx/>
              <a:buNone/>
            </a:pPr>
            <a:r>
              <a:rPr lang="en-US" altLang="en-US" sz="2800" b="0" dirty="0">
                <a:solidFill>
                  <a:schemeClr val="bg1"/>
                </a:solidFill>
                <a:latin typeface="Calibri" panose="020F0502020204030204" pitchFamily="34" charset="0"/>
              </a:rPr>
              <a:t>Christopher C. Burke, Kerry Winfrey, and Dylan </a:t>
            </a:r>
            <a:r>
              <a:rPr lang="en-US" altLang="en-US" sz="2800" b="0" dirty="0" err="1">
                <a:solidFill>
                  <a:schemeClr val="bg1"/>
                </a:solidFill>
                <a:latin typeface="Calibri" panose="020F0502020204030204" pitchFamily="34" charset="0"/>
              </a:rPr>
              <a:t>Sams</a:t>
            </a:r>
            <a:br>
              <a:rPr lang="en-US" altLang="en-US" sz="2800" b="0" dirty="0">
                <a:solidFill>
                  <a:schemeClr val="bg1"/>
                </a:solidFill>
                <a:latin typeface="Calibri" panose="020F0502020204030204" pitchFamily="34" charset="0"/>
              </a:rPr>
            </a:br>
            <a:r>
              <a:rPr lang="en-US" altLang="en-US" sz="2800" b="0" dirty="0">
                <a:solidFill>
                  <a:schemeClr val="bg1"/>
                </a:solidFill>
                <a:latin typeface="Calibri" panose="020F0502020204030204" pitchFamily="34" charset="0"/>
              </a:rPr>
              <a:t>MBA Research</a:t>
            </a:r>
          </a:p>
          <a:p>
            <a:pPr algn="ctr">
              <a:spcBef>
                <a:spcPct val="0"/>
              </a:spcBef>
              <a:spcAft>
                <a:spcPct val="40000"/>
              </a:spcAft>
              <a:buFontTx/>
              <a:buNone/>
            </a:pPr>
            <a:r>
              <a:rPr lang="en-US" altLang="en-US" sz="1800" i="1" dirty="0">
                <a:solidFill>
                  <a:schemeClr val="bg1"/>
                </a:solidFill>
                <a:latin typeface="Calibri" panose="020F0502020204030204" pitchFamily="34" charset="0"/>
              </a:rPr>
              <a:t>Version 3.0</a:t>
            </a:r>
          </a:p>
          <a:p>
            <a:pPr algn="ctr">
              <a:spcBef>
                <a:spcPct val="0"/>
              </a:spcBef>
              <a:spcAft>
                <a:spcPct val="40000"/>
              </a:spcAft>
              <a:buFontTx/>
              <a:buNone/>
            </a:pPr>
            <a:endParaRPr lang="en-US" altLang="en-US" sz="2400" i="1" dirty="0">
              <a:solidFill>
                <a:schemeClr val="bg1"/>
              </a:solidFill>
            </a:endParaRPr>
          </a:p>
          <a:p>
            <a:pPr algn="ctr">
              <a:spcBef>
                <a:spcPct val="0"/>
              </a:spcBef>
              <a:spcAft>
                <a:spcPct val="40000"/>
              </a:spcAft>
              <a:buFontTx/>
              <a:buNone/>
            </a:pPr>
            <a:endParaRPr lang="en-US" altLang="en-US" sz="2400" i="1" dirty="0">
              <a:solidFill>
                <a:schemeClr val="bg1"/>
              </a:solidFill>
            </a:endParaRPr>
          </a:p>
          <a:p>
            <a:pPr algn="ctr">
              <a:spcBef>
                <a:spcPct val="0"/>
              </a:spcBef>
              <a:spcAft>
                <a:spcPct val="40000"/>
              </a:spcAft>
              <a:buFontTx/>
              <a:buNone/>
            </a:pPr>
            <a:endParaRPr lang="en-US" altLang="en-US" sz="2400" dirty="0">
              <a:solidFill>
                <a:schemeClr val="bg1"/>
              </a:solidFill>
            </a:endParaRPr>
          </a:p>
          <a:p>
            <a:pPr algn="ctr">
              <a:spcBef>
                <a:spcPct val="0"/>
              </a:spcBef>
              <a:buFontTx/>
              <a:buNone/>
            </a:pPr>
            <a:r>
              <a:rPr lang="en-US" altLang="en-US" sz="1800" b="0" dirty="0">
                <a:solidFill>
                  <a:schemeClr val="bg1"/>
                </a:solidFill>
                <a:latin typeface="Calibri" panose="020F0502020204030204" pitchFamily="34" charset="0"/>
              </a:rPr>
              <a:t>Copyright © 2021</a:t>
            </a:r>
          </a:p>
          <a:p>
            <a:pPr algn="ctr">
              <a:spcBef>
                <a:spcPct val="0"/>
              </a:spcBef>
              <a:buFontTx/>
              <a:buNone/>
            </a:pPr>
            <a:r>
              <a:rPr lang="en-US" altLang="en-US" sz="1800" b="0" dirty="0">
                <a:solidFill>
                  <a:schemeClr val="bg1"/>
                </a:solidFill>
                <a:latin typeface="Calibri" panose="020F0502020204030204" pitchFamily="34" charset="0"/>
              </a:rPr>
              <a:t>MBA Research and Curriculum Center</a:t>
            </a:r>
          </a:p>
        </p:txBody>
      </p:sp>
    </p:spTree>
    <p:extLst>
      <p:ext uri="{BB962C8B-B14F-4D97-AF65-F5344CB8AC3E}">
        <p14:creationId xmlns:p14="http://schemas.microsoft.com/office/powerpoint/2010/main" val="132362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F836441-4D52-3D44-9AA2-A96B15D84A4B}"/>
              </a:ext>
            </a:extLst>
          </p:cNvPr>
          <p:cNvSpPr txBox="1">
            <a:spLocks noChangeArrowheads="1"/>
          </p:cNvSpPr>
          <p:nvPr/>
        </p:nvSpPr>
        <p:spPr bwMode="auto">
          <a:xfrm>
            <a:off x="0" y="680909"/>
            <a:ext cx="1219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41656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41656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41656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41656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41656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41656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41656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41656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4165600" algn="l"/>
              </a:tabLst>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spcAft>
                <a:spcPct val="70000"/>
              </a:spcAft>
              <a:buFontTx/>
              <a:buNone/>
            </a:pPr>
            <a:r>
              <a:rPr lang="en-US" altLang="en-US" sz="2800" dirty="0">
                <a:solidFill>
                  <a:schemeClr val="bg1"/>
                </a:solidFill>
                <a:latin typeface="Arial Black" panose="020B0604020202020204" pitchFamily="34" charset="0"/>
              </a:rPr>
              <a:t>Digital-Based Photography Sources</a:t>
            </a:r>
            <a:endParaRPr lang="en-US" altLang="en-US" sz="1500" b="0" dirty="0">
              <a:solidFill>
                <a:schemeClr val="bg1"/>
              </a:solidFill>
              <a:latin typeface="Calibri" panose="020F0502020204030204" pitchFamily="34" charset="0"/>
            </a:endParaRPr>
          </a:p>
        </p:txBody>
      </p:sp>
      <p:sp>
        <p:nvSpPr>
          <p:cNvPr id="3" name="Text Box 2">
            <a:extLst>
              <a:ext uri="{FF2B5EF4-FFF2-40B4-BE49-F238E27FC236}">
                <a16:creationId xmlns:a16="http://schemas.microsoft.com/office/drawing/2014/main" id="{A8E316B1-33C6-1746-9CF9-2D66DD6B975A}"/>
              </a:ext>
            </a:extLst>
          </p:cNvPr>
          <p:cNvSpPr txBox="1">
            <a:spLocks noChangeArrowheads="1"/>
          </p:cNvSpPr>
          <p:nvPr/>
        </p:nvSpPr>
        <p:spPr bwMode="auto">
          <a:xfrm>
            <a:off x="2456935" y="2263346"/>
            <a:ext cx="8071022"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41656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41656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41656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41656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41656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41656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41656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41656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4165600" algn="l"/>
              </a:tabLs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500" dirty="0" err="1">
                <a:solidFill>
                  <a:schemeClr val="bg1"/>
                </a:solidFill>
                <a:latin typeface="Arial Black" panose="020B0604020202020204" pitchFamily="34" charset="0"/>
              </a:rPr>
              <a:t>ThinkStock</a:t>
            </a:r>
            <a:r>
              <a:rPr lang="en-US" altLang="en-US" sz="1500" dirty="0">
                <a:solidFill>
                  <a:schemeClr val="bg1"/>
                </a:solidFill>
                <a:latin typeface="Arial Black" panose="020B0604020202020204" pitchFamily="34" charset="0"/>
              </a:rPr>
              <a:t> Photos</a:t>
            </a:r>
            <a:endParaRPr lang="en-US" altLang="en-US" sz="1500" b="0" dirty="0">
              <a:solidFill>
                <a:schemeClr val="bg1"/>
              </a:solidFill>
              <a:latin typeface="Arial Black" panose="020B0604020202020204" pitchFamily="34" charset="0"/>
            </a:endParaRPr>
          </a:p>
          <a:p>
            <a:pPr>
              <a:spcBef>
                <a:spcPct val="0"/>
              </a:spcBef>
              <a:buFontTx/>
              <a:buNone/>
            </a:pPr>
            <a:r>
              <a:rPr lang="en-US" altLang="en-US" sz="1500" b="0" dirty="0">
                <a:solidFill>
                  <a:schemeClr val="bg1"/>
                </a:solidFill>
                <a:latin typeface="Calibri" panose="020F0502020204030204" pitchFamily="34" charset="0"/>
              </a:rPr>
              <a:t>Various images used in this presentation are ©2021 </a:t>
            </a:r>
            <a:r>
              <a:rPr lang="en-US" altLang="en-US" sz="1500" b="0" dirty="0" err="1">
                <a:solidFill>
                  <a:schemeClr val="bg1"/>
                </a:solidFill>
                <a:latin typeface="Calibri" panose="020F0502020204030204" pitchFamily="34" charset="0"/>
              </a:rPr>
              <a:t>ThinkStock</a:t>
            </a:r>
            <a:r>
              <a:rPr lang="en-US" altLang="en-US" sz="1500" b="0" dirty="0">
                <a:solidFill>
                  <a:schemeClr val="bg1"/>
                </a:solidFill>
                <a:latin typeface="Calibri" panose="020F0502020204030204" pitchFamily="34" charset="0"/>
              </a:rPr>
              <a:t> Photos. All rights reserved </a:t>
            </a:r>
            <a:br>
              <a:rPr lang="en-US" altLang="en-US" sz="1500" b="0" dirty="0">
                <a:solidFill>
                  <a:schemeClr val="bg1"/>
                </a:solidFill>
                <a:latin typeface="Calibri" panose="020F0502020204030204" pitchFamily="34" charset="0"/>
              </a:rPr>
            </a:br>
            <a:r>
              <a:rPr lang="en-US" altLang="en-US" sz="1500" b="0" dirty="0" err="1">
                <a:solidFill>
                  <a:schemeClr val="bg1"/>
                </a:solidFill>
                <a:latin typeface="Calibri" panose="020F0502020204030204" pitchFamily="34" charset="0"/>
              </a:rPr>
              <a:t>www.ThinkStockPhotos.com</a:t>
            </a:r>
            <a:endParaRPr lang="en-US" altLang="en-US" sz="1500" b="0" dirty="0">
              <a:solidFill>
                <a:schemeClr val="bg1"/>
              </a:solidFill>
              <a:latin typeface="Calibri" panose="020F0502020204030204" pitchFamily="34" charset="0"/>
            </a:endParaRPr>
          </a:p>
          <a:p>
            <a:pPr>
              <a:spcBef>
                <a:spcPct val="0"/>
              </a:spcBef>
              <a:buFontTx/>
              <a:buNone/>
            </a:pPr>
            <a:endParaRPr lang="en-US" altLang="en-US" sz="1500" dirty="0">
              <a:solidFill>
                <a:schemeClr val="bg1"/>
              </a:solidFill>
              <a:latin typeface="Arial Black" panose="020B0604020202020204" pitchFamily="34" charset="0"/>
            </a:endParaRPr>
          </a:p>
          <a:p>
            <a:pPr>
              <a:spcBef>
                <a:spcPct val="0"/>
              </a:spcBef>
              <a:buFontTx/>
              <a:buNone/>
            </a:pPr>
            <a:r>
              <a:rPr lang="en-US" altLang="en-US" sz="1500" dirty="0">
                <a:solidFill>
                  <a:schemeClr val="bg1"/>
                </a:solidFill>
                <a:latin typeface="Arial Black" panose="020B0604020202020204" pitchFamily="34" charset="0"/>
              </a:rPr>
              <a:t>Getty Images</a:t>
            </a:r>
            <a:endParaRPr lang="en-US" altLang="en-US" sz="1500" b="0" dirty="0">
              <a:solidFill>
                <a:schemeClr val="bg1"/>
              </a:solidFill>
              <a:latin typeface="Arial Black" panose="020B0604020202020204" pitchFamily="34" charset="0"/>
            </a:endParaRPr>
          </a:p>
          <a:p>
            <a:pPr>
              <a:spcBef>
                <a:spcPct val="0"/>
              </a:spcBef>
              <a:buFontTx/>
              <a:buNone/>
            </a:pPr>
            <a:r>
              <a:rPr lang="en-US" altLang="en-US" sz="1500" b="0" dirty="0">
                <a:solidFill>
                  <a:schemeClr val="bg1"/>
                </a:solidFill>
                <a:latin typeface="Calibri" panose="020F0502020204030204" pitchFamily="34" charset="0"/>
              </a:rPr>
              <a:t>Various images used in this presentation are ©2021 Getty Images Photos. All rights reserved </a:t>
            </a:r>
            <a:br>
              <a:rPr lang="en-US" altLang="en-US" sz="1500" b="0" dirty="0">
                <a:solidFill>
                  <a:schemeClr val="bg1"/>
                </a:solidFill>
                <a:latin typeface="Calibri" panose="020F0502020204030204" pitchFamily="34" charset="0"/>
              </a:rPr>
            </a:br>
            <a:r>
              <a:rPr lang="en-US" altLang="en-US" sz="1500" b="0" dirty="0" err="1">
                <a:solidFill>
                  <a:schemeClr val="bg1"/>
                </a:solidFill>
                <a:latin typeface="Calibri" panose="020F0502020204030204" pitchFamily="34" charset="0"/>
              </a:rPr>
              <a:t>www.gettyimages.com</a:t>
            </a:r>
            <a:endParaRPr lang="en-US" altLang="en-US" sz="1500" b="0" dirty="0">
              <a:solidFill>
                <a:schemeClr val="bg1"/>
              </a:solidFill>
              <a:latin typeface="Calibri" panose="020F0502020204030204" pitchFamily="34" charset="0"/>
            </a:endParaRPr>
          </a:p>
          <a:p>
            <a:pPr>
              <a:spcBef>
                <a:spcPct val="0"/>
              </a:spcBef>
              <a:buFontTx/>
              <a:buNone/>
            </a:pPr>
            <a:endParaRPr lang="en-US" altLang="en-US" sz="1500" b="0" dirty="0">
              <a:solidFill>
                <a:schemeClr val="bg1"/>
              </a:solidFill>
              <a:latin typeface="Calibri" panose="020F0502020204030204" pitchFamily="34" charset="0"/>
            </a:endParaRPr>
          </a:p>
          <a:p>
            <a:pPr>
              <a:spcBef>
                <a:spcPct val="0"/>
              </a:spcBef>
              <a:buFontTx/>
              <a:buNone/>
            </a:pPr>
            <a:endParaRPr lang="en-US" altLang="en-US" sz="15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87923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E2892397-63EE-3545-82D3-7161A15A0015}"/>
              </a:ext>
            </a:extLst>
          </p:cNvPr>
          <p:cNvSpPr txBox="1">
            <a:spLocks noChangeArrowheads="1"/>
          </p:cNvSpPr>
          <p:nvPr/>
        </p:nvSpPr>
        <p:spPr bwMode="auto">
          <a:xfrm>
            <a:off x="2104572" y="1836057"/>
            <a:ext cx="80772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cs typeface="Arial Unicode MS" charset="0"/>
              </a:defRPr>
            </a:lvl2pPr>
            <a:lvl3pPr marL="1143000" indent="-228600">
              <a:spcBef>
                <a:spcPct val="20000"/>
              </a:spcBef>
              <a:buFont typeface="Arial" charset="0"/>
              <a:buChar char="•"/>
              <a:defRPr sz="2400">
                <a:solidFill>
                  <a:schemeClr val="tx1"/>
                </a:solidFill>
                <a:latin typeface="Calibri" charset="0"/>
                <a:ea typeface="MS PGothic" charset="-128"/>
                <a:cs typeface="Arial Unicode MS" charset="0"/>
              </a:defRPr>
            </a:lvl3pPr>
            <a:lvl4pPr marL="1600200" indent="-228600">
              <a:spcBef>
                <a:spcPct val="20000"/>
              </a:spcBef>
              <a:buFont typeface="Arial" charset="0"/>
              <a:buChar char="–"/>
              <a:defRPr sz="2000">
                <a:solidFill>
                  <a:schemeClr val="tx1"/>
                </a:solidFill>
                <a:latin typeface="Calibri" charset="0"/>
                <a:ea typeface="MS PGothic" charset="-128"/>
                <a:cs typeface="Arial Unicode MS" charset="0"/>
              </a:defRPr>
            </a:lvl4pPr>
            <a:lvl5pPr marL="2057400" indent="-228600">
              <a:spcBef>
                <a:spcPct val="20000"/>
              </a:spcBef>
              <a:buFont typeface="Arial" charset="0"/>
              <a:buChar char="»"/>
              <a:defRPr sz="2000">
                <a:solidFill>
                  <a:schemeClr val="tx1"/>
                </a:solidFill>
                <a:latin typeface="Calibri" charset="0"/>
                <a:ea typeface="MS PGothic"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9pPr>
          </a:lstStyle>
          <a:p>
            <a:pPr algn="ctr" eaLnBrk="1" hangingPunct="1">
              <a:spcBef>
                <a:spcPct val="50000"/>
              </a:spcBef>
              <a:buFontTx/>
              <a:buNone/>
            </a:pPr>
            <a:r>
              <a:rPr lang="en-US" altLang="en-US" b="1" dirty="0">
                <a:solidFill>
                  <a:srgbClr val="FFFFFF"/>
                </a:solidFill>
                <a:latin typeface="Arial" charset="0"/>
              </a:rPr>
              <a:t>Copyright</a:t>
            </a:r>
          </a:p>
          <a:p>
            <a:pPr eaLnBrk="1" hangingPunct="1">
              <a:lnSpc>
                <a:spcPct val="120000"/>
              </a:lnSpc>
              <a:spcBef>
                <a:spcPct val="50000"/>
              </a:spcBef>
              <a:buFontTx/>
              <a:buNone/>
            </a:pPr>
            <a:r>
              <a:rPr lang="en-US" altLang="en-US" sz="1800" dirty="0">
                <a:solidFill>
                  <a:schemeClr val="bg1"/>
                </a:solidFill>
                <a:ea typeface="ＭＳ Ｐゴシック" charset="-128"/>
              </a:rPr>
              <a:t>All photographic digital images in this PowerPoint are owned by the aforementioned photographic resources or their licensors and are protected by the United States copyright laws, international treaty provisions, and applicable laws. No title to or intellectual property rights to the images in this PowerPoint are transferred to you. These sources retain all rights and are not to be used, digitally copied, transferred, </a:t>
            </a:r>
            <a:br>
              <a:rPr lang="en-US" altLang="en-US" sz="1800" dirty="0">
                <a:solidFill>
                  <a:schemeClr val="bg1"/>
                </a:solidFill>
                <a:ea typeface="ＭＳ Ｐゴシック" charset="-128"/>
              </a:rPr>
            </a:br>
            <a:r>
              <a:rPr lang="en-US" altLang="en-US" sz="1800" dirty="0">
                <a:solidFill>
                  <a:schemeClr val="bg1"/>
                </a:solidFill>
                <a:ea typeface="ＭＳ Ｐゴシック" charset="-128"/>
              </a:rPr>
              <a:t>or manipulated in any way. To do so is a violation of federal copyright laws.</a:t>
            </a:r>
            <a:endParaRPr lang="en-US" altLang="en-US" sz="1800" dirty="0">
              <a:ea typeface="ＭＳ Ｐゴシック" charset="-128"/>
            </a:endParaRPr>
          </a:p>
        </p:txBody>
      </p:sp>
    </p:spTree>
    <p:extLst>
      <p:ext uri="{BB962C8B-B14F-4D97-AF65-F5344CB8AC3E}">
        <p14:creationId xmlns:p14="http://schemas.microsoft.com/office/powerpoint/2010/main" val="196059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89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70E47A9-6043-5D42-BFFD-9DF97DAE4D72}"/>
              </a:ext>
            </a:extLst>
          </p:cNvPr>
          <p:cNvSpPr txBox="1">
            <a:spLocks noChangeArrowheads="1"/>
          </p:cNvSpPr>
          <p:nvPr/>
        </p:nvSpPr>
        <p:spPr>
          <a:xfrm>
            <a:off x="3039100" y="560140"/>
            <a:ext cx="7863362" cy="10275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b="1" dirty="0">
                <a:solidFill>
                  <a:schemeClr val="accent1">
                    <a:lumMod val="75000"/>
                  </a:schemeClr>
                </a:solidFill>
                <a:latin typeface="Arial" panose="020B0604020202020204" pitchFamily="34" charset="0"/>
                <a:cs typeface="Arial" panose="020B0604020202020204" pitchFamily="34" charset="0"/>
              </a:rPr>
              <a:t>Objectives</a:t>
            </a:r>
          </a:p>
        </p:txBody>
      </p:sp>
      <p:grpSp>
        <p:nvGrpSpPr>
          <p:cNvPr id="6" name="Group 5">
            <a:extLst>
              <a:ext uri="{FF2B5EF4-FFF2-40B4-BE49-F238E27FC236}">
                <a16:creationId xmlns:a16="http://schemas.microsoft.com/office/drawing/2014/main" id="{4875AE7F-C386-974B-BA8D-9CF3DE197EEE}"/>
              </a:ext>
            </a:extLst>
          </p:cNvPr>
          <p:cNvGrpSpPr/>
          <p:nvPr/>
        </p:nvGrpSpPr>
        <p:grpSpPr>
          <a:xfrm>
            <a:off x="1701453" y="3230774"/>
            <a:ext cx="10387456" cy="1039291"/>
            <a:chOff x="1701453" y="3542270"/>
            <a:chExt cx="10387456" cy="1039291"/>
          </a:xfrm>
        </p:grpSpPr>
        <p:sp>
          <p:nvSpPr>
            <p:cNvPr id="4" name="Text Box 12">
              <a:extLst>
                <a:ext uri="{FF2B5EF4-FFF2-40B4-BE49-F238E27FC236}">
                  <a16:creationId xmlns:a16="http://schemas.microsoft.com/office/drawing/2014/main" id="{85D7A799-09F0-BF40-BBCD-6D882D40FD96}"/>
                </a:ext>
              </a:extLst>
            </p:cNvPr>
            <p:cNvSpPr txBox="1">
              <a:spLocks noChangeArrowheads="1"/>
            </p:cNvSpPr>
            <p:nvPr/>
          </p:nvSpPr>
          <p:spPr bwMode="auto">
            <a:xfrm>
              <a:off x="3303255" y="3800305"/>
              <a:ext cx="87856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None/>
              </a:pPr>
              <a:r>
                <a:rPr lang="en-US" sz="2800" dirty="0"/>
                <a:t>Distinguish among market structures.</a:t>
              </a:r>
            </a:p>
          </p:txBody>
        </p:sp>
        <p:pic>
          <p:nvPicPr>
            <p:cNvPr id="5" name="Picture 11" descr="Treefrog_ObjB_art.jpg">
              <a:extLst>
                <a:ext uri="{FF2B5EF4-FFF2-40B4-BE49-F238E27FC236}">
                  <a16:creationId xmlns:a16="http://schemas.microsoft.com/office/drawing/2014/main" id="{8AE286F8-1CB9-6846-BC66-49E0B63A29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1453" y="3542270"/>
              <a:ext cx="1139825" cy="103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a:extLst>
              <a:ext uri="{FF2B5EF4-FFF2-40B4-BE49-F238E27FC236}">
                <a16:creationId xmlns:a16="http://schemas.microsoft.com/office/drawing/2014/main" id="{1A3C24B1-B91C-044C-93B9-889A64C7C07B}"/>
              </a:ext>
            </a:extLst>
          </p:cNvPr>
          <p:cNvGrpSpPr/>
          <p:nvPr/>
        </p:nvGrpSpPr>
        <p:grpSpPr>
          <a:xfrm>
            <a:off x="1794537" y="1771250"/>
            <a:ext cx="8595315" cy="1131842"/>
            <a:chOff x="1794537" y="1952118"/>
            <a:chExt cx="8595315" cy="1131842"/>
          </a:xfrm>
        </p:grpSpPr>
        <p:sp>
          <p:nvSpPr>
            <p:cNvPr id="7" name="Text Box 11">
              <a:extLst>
                <a:ext uri="{FF2B5EF4-FFF2-40B4-BE49-F238E27FC236}">
                  <a16:creationId xmlns:a16="http://schemas.microsoft.com/office/drawing/2014/main" id="{BB51E3C2-2ECA-F248-B4D8-4CAE632B0A4B}"/>
                </a:ext>
              </a:extLst>
            </p:cNvPr>
            <p:cNvSpPr txBox="1">
              <a:spLocks noChangeArrowheads="1"/>
            </p:cNvSpPr>
            <p:nvPr/>
          </p:nvSpPr>
          <p:spPr bwMode="auto">
            <a:xfrm>
              <a:off x="3305312" y="2268144"/>
              <a:ext cx="70845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en-US" sz="2800" dirty="0"/>
                <a:t>Explain the nature of competition.</a:t>
              </a:r>
              <a:endParaRPr lang="en-US" altLang="en-US" sz="2800" b="0" dirty="0"/>
            </a:p>
          </p:txBody>
        </p:sp>
        <p:pic>
          <p:nvPicPr>
            <p:cNvPr id="8" name="Picture 12" descr="Treefrog_objA_art.jpg">
              <a:extLst>
                <a:ext uri="{FF2B5EF4-FFF2-40B4-BE49-F238E27FC236}">
                  <a16:creationId xmlns:a16="http://schemas.microsoft.com/office/drawing/2014/main" id="{0218E523-E189-7841-B7E7-09310CF10AD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4537" y="1952118"/>
              <a:ext cx="1184275" cy="113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a:extLst>
              <a:ext uri="{FF2B5EF4-FFF2-40B4-BE49-F238E27FC236}">
                <a16:creationId xmlns:a16="http://schemas.microsoft.com/office/drawing/2014/main" id="{C6B238CB-6B31-7344-9D93-875F6F1303B4}"/>
              </a:ext>
            </a:extLst>
          </p:cNvPr>
          <p:cNvGrpSpPr/>
          <p:nvPr/>
        </p:nvGrpSpPr>
        <p:grpSpPr>
          <a:xfrm>
            <a:off x="2022524" y="4615905"/>
            <a:ext cx="10078110" cy="954107"/>
            <a:chOff x="2022524" y="5047973"/>
            <a:chExt cx="10078110" cy="954107"/>
          </a:xfrm>
        </p:grpSpPr>
        <p:sp>
          <p:nvSpPr>
            <p:cNvPr id="10" name="Text Box 12">
              <a:extLst>
                <a:ext uri="{FF2B5EF4-FFF2-40B4-BE49-F238E27FC236}">
                  <a16:creationId xmlns:a16="http://schemas.microsoft.com/office/drawing/2014/main" id="{0D389631-012A-1242-ADE9-7352B27BDD74}"/>
                </a:ext>
              </a:extLst>
            </p:cNvPr>
            <p:cNvSpPr txBox="1">
              <a:spLocks noChangeArrowheads="1"/>
            </p:cNvSpPr>
            <p:nvPr/>
          </p:nvSpPr>
          <p:spPr bwMode="auto">
            <a:xfrm>
              <a:off x="3314980" y="5047973"/>
              <a:ext cx="878565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None/>
              </a:pPr>
              <a:r>
                <a:rPr lang="en-US" sz="2800" dirty="0"/>
                <a:t>Describe the effects of competition in a private enterprise economy.</a:t>
              </a:r>
            </a:p>
          </p:txBody>
        </p:sp>
        <p:pic>
          <p:nvPicPr>
            <p:cNvPr id="13" name="Picture 12">
              <a:extLst>
                <a:ext uri="{FF2B5EF4-FFF2-40B4-BE49-F238E27FC236}">
                  <a16:creationId xmlns:a16="http://schemas.microsoft.com/office/drawing/2014/main" id="{0AFE2C53-F713-744D-B14B-4CC9C395B883}"/>
                </a:ext>
              </a:extLst>
            </p:cNvPr>
            <p:cNvPicPr>
              <a:picLocks noChangeAspect="1"/>
            </p:cNvPicPr>
            <p:nvPr/>
          </p:nvPicPr>
          <p:blipFill>
            <a:blip r:embed="rId5"/>
            <a:stretch>
              <a:fillRect/>
            </a:stretch>
          </p:blipFill>
          <p:spPr>
            <a:xfrm>
              <a:off x="2022524" y="5140805"/>
              <a:ext cx="728299" cy="768442"/>
            </a:xfrm>
            <a:prstGeom prst="rect">
              <a:avLst/>
            </a:prstGeom>
          </p:spPr>
        </p:pic>
      </p:grpSp>
    </p:spTree>
    <p:extLst>
      <p:ext uri="{BB962C8B-B14F-4D97-AF65-F5344CB8AC3E}">
        <p14:creationId xmlns:p14="http://schemas.microsoft.com/office/powerpoint/2010/main" val="125659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2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p:tgtEl>
                                          <p:spTgt spid="14"/>
                                        </p:tgtEl>
                                        <p:attrNameLst>
                                          <p:attrName>ppt_y</p:attrName>
                                        </p:attrNameLst>
                                      </p:cBhvr>
                                      <p:tavLst>
                                        <p:tav tm="0">
                                          <p:val>
                                            <p:strVal val="#ppt_y-#ppt_h*1.125000"/>
                                          </p:val>
                                        </p:tav>
                                        <p:tav tm="100000">
                                          <p:val>
                                            <p:strVal val="#ppt_y"/>
                                          </p:val>
                                        </p:tav>
                                      </p:tavLst>
                                    </p:anim>
                                    <p:animEffect transition="in" filter="wipe(down)">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D20872-FEF6-FB49-98E4-A8904F89F89C}"/>
              </a:ext>
            </a:extLst>
          </p:cNvPr>
          <p:cNvSpPr/>
          <p:nvPr/>
        </p:nvSpPr>
        <p:spPr>
          <a:xfrm>
            <a:off x="-127001" y="2428875"/>
            <a:ext cx="12483757" cy="1174750"/>
          </a:xfrm>
          <a:prstGeom prst="rect">
            <a:avLst/>
          </a:prstGeom>
          <a:solidFill>
            <a:schemeClr val="tx1"/>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394F335F-37C5-4446-83A5-3FC16E5D8403}"/>
              </a:ext>
            </a:extLst>
          </p:cNvPr>
          <p:cNvSpPr/>
          <p:nvPr/>
        </p:nvSpPr>
        <p:spPr>
          <a:xfrm>
            <a:off x="523875" y="2270125"/>
            <a:ext cx="1016000" cy="1508125"/>
          </a:xfrm>
          <a:prstGeom prst="rect">
            <a:avLst/>
          </a:prstGeom>
          <a:solidFill>
            <a:schemeClr val="tx1"/>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 name="Rectangle 1">
            <a:extLst>
              <a:ext uri="{FF2B5EF4-FFF2-40B4-BE49-F238E27FC236}">
                <a16:creationId xmlns:a16="http://schemas.microsoft.com/office/drawing/2014/main" id="{F09E97D2-FD9F-8E43-9DEA-7D746E4EBE22}"/>
              </a:ext>
            </a:extLst>
          </p:cNvPr>
          <p:cNvSpPr>
            <a:spLocks noChangeArrowheads="1"/>
          </p:cNvSpPr>
          <p:nvPr/>
        </p:nvSpPr>
        <p:spPr bwMode="auto">
          <a:xfrm>
            <a:off x="1820014" y="2715131"/>
            <a:ext cx="100918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cs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cs typeface="Arial Unicode MS" charset="0"/>
              </a:defRPr>
            </a:lvl2pPr>
            <a:lvl3pPr marL="1143000" indent="-228600">
              <a:spcBef>
                <a:spcPct val="20000"/>
              </a:spcBef>
              <a:buFont typeface="Arial" charset="0"/>
              <a:buChar char="•"/>
              <a:defRPr sz="2400">
                <a:solidFill>
                  <a:schemeClr val="tx1"/>
                </a:solidFill>
                <a:latin typeface="Calibri" charset="0"/>
                <a:ea typeface="MS PGothic" charset="-128"/>
                <a:cs typeface="Arial Unicode MS" charset="0"/>
              </a:defRPr>
            </a:lvl3pPr>
            <a:lvl4pPr marL="1600200" indent="-228600">
              <a:spcBef>
                <a:spcPct val="20000"/>
              </a:spcBef>
              <a:buFont typeface="Arial" charset="0"/>
              <a:buChar char="–"/>
              <a:defRPr sz="2000">
                <a:solidFill>
                  <a:schemeClr val="tx1"/>
                </a:solidFill>
                <a:latin typeface="Calibri" charset="0"/>
                <a:ea typeface="MS PGothic" charset="-128"/>
                <a:cs typeface="Arial Unicode MS" charset="0"/>
              </a:defRPr>
            </a:lvl4pPr>
            <a:lvl5pPr marL="2057400" indent="-228600">
              <a:spcBef>
                <a:spcPct val="20000"/>
              </a:spcBef>
              <a:buFont typeface="Arial" charset="0"/>
              <a:buChar char="»"/>
              <a:defRPr sz="2000">
                <a:solidFill>
                  <a:schemeClr val="tx1"/>
                </a:solidFill>
                <a:latin typeface="Calibri" charset="0"/>
                <a:ea typeface="MS PGothic"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9pPr>
          </a:lstStyle>
          <a:p>
            <a:pPr>
              <a:buNone/>
            </a:pPr>
            <a:r>
              <a:rPr lang="en-US" b="1" dirty="0">
                <a:solidFill>
                  <a:schemeClr val="bg1"/>
                </a:solidFill>
                <a:latin typeface="Arial" panose="020B0604020202020204" pitchFamily="34" charset="0"/>
                <a:cs typeface="Arial" panose="020B0604020202020204" pitchFamily="34" charset="0"/>
              </a:rPr>
              <a:t>Explain the nature of competition. </a:t>
            </a:r>
          </a:p>
        </p:txBody>
      </p:sp>
      <p:pic>
        <p:nvPicPr>
          <p:cNvPr id="7" name="Picture 5" descr="Treefrog_objA_art.jpg">
            <a:extLst>
              <a:ext uri="{FF2B5EF4-FFF2-40B4-BE49-F238E27FC236}">
                <a16:creationId xmlns:a16="http://schemas.microsoft.com/office/drawing/2014/main" id="{9133A15F-7F32-CE4F-B5EB-E2FEE72C373F}"/>
              </a:ext>
            </a:extLst>
          </p:cNvPr>
          <p:cNvPicPr>
            <a:picLocks noChangeAspect="1"/>
          </p:cNvPicPr>
          <p:nvPr/>
        </p:nvPicPr>
        <p:blipFill>
          <a:blip r:embed="rId4">
            <a:extLst>
              <a:ext uri="{28A0092B-C50C-407E-A947-70E740481C1C}">
                <a14:useLocalDpi xmlns:a14="http://schemas.microsoft.com/office/drawing/2010/main" val="0"/>
              </a:ext>
            </a:extLst>
          </a:blip>
          <a:srcRect l="5168" r="11407"/>
          <a:stretch>
            <a:fillRect/>
          </a:stretch>
        </p:blipFill>
        <p:spPr bwMode="auto">
          <a:xfrm>
            <a:off x="601663" y="2438400"/>
            <a:ext cx="836612"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02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145235-7ADA-3841-AC38-D28605F4F4C5}"/>
              </a:ext>
            </a:extLst>
          </p:cNvPr>
          <p:cNvSpPr txBox="1"/>
          <p:nvPr/>
        </p:nvSpPr>
        <p:spPr>
          <a:xfrm>
            <a:off x="3106455" y="154581"/>
            <a:ext cx="8880953" cy="646331"/>
          </a:xfrm>
          <a:prstGeom prst="rect">
            <a:avLst/>
          </a:prstGeom>
          <a:noFill/>
        </p:spPr>
        <p:txBody>
          <a:bodyPr wrap="square" rtlCol="0">
            <a:spAutoFit/>
          </a:bodyPr>
          <a:lstStyle/>
          <a:p>
            <a:pPr algn="ctr"/>
            <a:r>
              <a:rPr lang="en-US" sz="3600" b="1" dirty="0">
                <a:solidFill>
                  <a:schemeClr val="accent1">
                    <a:lumMod val="50000"/>
                  </a:schemeClr>
                </a:solidFill>
                <a:latin typeface="Arial" panose="020B0604020202020204" pitchFamily="34" charset="0"/>
                <a:cs typeface="Arial" panose="020B0604020202020204" pitchFamily="34" charset="0"/>
              </a:rPr>
              <a:t>Competition </a:t>
            </a:r>
          </a:p>
        </p:txBody>
      </p:sp>
      <p:sp>
        <p:nvSpPr>
          <p:cNvPr id="3" name="TextBox 2">
            <a:extLst>
              <a:ext uri="{FF2B5EF4-FFF2-40B4-BE49-F238E27FC236}">
                <a16:creationId xmlns:a16="http://schemas.microsoft.com/office/drawing/2014/main" id="{D2A35135-988C-754D-83E3-4AE7C4F4DFB7}"/>
              </a:ext>
            </a:extLst>
          </p:cNvPr>
          <p:cNvSpPr txBox="1"/>
          <p:nvPr/>
        </p:nvSpPr>
        <p:spPr>
          <a:xfrm>
            <a:off x="4152377" y="1088668"/>
            <a:ext cx="6789107" cy="830997"/>
          </a:xfrm>
          <a:prstGeom prst="rect">
            <a:avLst/>
          </a:prstGeom>
          <a:noFill/>
        </p:spPr>
        <p:txBody>
          <a:bodyPr wrap="square" rtlCol="0">
            <a:spAutoFit/>
          </a:bodyPr>
          <a:lstStyle/>
          <a:p>
            <a:pPr marL="236538" indent="-236538">
              <a:buFont typeface="Arial" panose="020B0604020202020204" pitchFamily="34" charset="0"/>
              <a:buChar char="•"/>
            </a:pPr>
            <a:r>
              <a:rPr lang="en-US" sz="2400" dirty="0">
                <a:latin typeface="Arial" panose="020B0604020202020204" pitchFamily="34" charset="0"/>
                <a:cs typeface="Arial" panose="020B0604020202020204" pitchFamily="34" charset="0"/>
              </a:rPr>
              <a:t>The rivalry between two or more businesses to attract scarce, or limited, customer dollars</a:t>
            </a:r>
          </a:p>
        </p:txBody>
      </p:sp>
      <p:pic>
        <p:nvPicPr>
          <p:cNvPr id="5" name="Picture 4">
            <a:extLst>
              <a:ext uri="{FF2B5EF4-FFF2-40B4-BE49-F238E27FC236}">
                <a16:creationId xmlns:a16="http://schemas.microsoft.com/office/drawing/2014/main" id="{D60EF0F6-B04A-B94F-BF9B-1E04C4917154}"/>
              </a:ext>
            </a:extLst>
          </p:cNvPr>
          <p:cNvPicPr>
            <a:picLocks noChangeAspect="1"/>
          </p:cNvPicPr>
          <p:nvPr/>
        </p:nvPicPr>
        <p:blipFill>
          <a:blip r:embed="rId4"/>
          <a:stretch>
            <a:fillRect/>
          </a:stretch>
        </p:blipFill>
        <p:spPr>
          <a:xfrm>
            <a:off x="4585509" y="2190969"/>
            <a:ext cx="6400800" cy="4737100"/>
          </a:xfrm>
          <a:prstGeom prst="rect">
            <a:avLst/>
          </a:prstGeom>
        </p:spPr>
      </p:pic>
    </p:spTree>
    <p:extLst>
      <p:ext uri="{BB962C8B-B14F-4D97-AF65-F5344CB8AC3E}">
        <p14:creationId xmlns:p14="http://schemas.microsoft.com/office/powerpoint/2010/main" val="67890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ppt_y</p:attrName>
                                        </p:attrNameLst>
                                      </p:cBhvr>
                                      <p:tavLst>
                                        <p:tav tm="0">
                                          <p:val>
                                            <p:strVal val="#ppt_y-#ppt_h*1.125000"/>
                                          </p:val>
                                        </p:tav>
                                        <p:tav tm="100000">
                                          <p:val>
                                            <p:strVal val="#ppt_y"/>
                                          </p:val>
                                        </p:tav>
                                      </p:tavLst>
                                    </p:anim>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7D32DD-84C3-8B47-8CF8-098BE299518E}"/>
              </a:ext>
            </a:extLst>
          </p:cNvPr>
          <p:cNvPicPr>
            <a:picLocks noChangeAspect="1"/>
          </p:cNvPicPr>
          <p:nvPr/>
        </p:nvPicPr>
        <p:blipFill rotWithShape="1">
          <a:blip r:embed="rId4"/>
          <a:srcRect t="15914" b="10336"/>
          <a:stretch/>
        </p:blipFill>
        <p:spPr>
          <a:xfrm>
            <a:off x="6261900" y="4067194"/>
            <a:ext cx="4385780" cy="2016712"/>
          </a:xfrm>
          <a:prstGeom prst="rect">
            <a:avLst/>
          </a:prstGeom>
        </p:spPr>
      </p:pic>
      <p:sp>
        <p:nvSpPr>
          <p:cNvPr id="3" name="TextBox 2">
            <a:extLst>
              <a:ext uri="{FF2B5EF4-FFF2-40B4-BE49-F238E27FC236}">
                <a16:creationId xmlns:a16="http://schemas.microsoft.com/office/drawing/2014/main" id="{30F170A3-D9A7-B548-A147-A62979F077DC}"/>
              </a:ext>
            </a:extLst>
          </p:cNvPr>
          <p:cNvSpPr txBox="1"/>
          <p:nvPr/>
        </p:nvSpPr>
        <p:spPr>
          <a:xfrm>
            <a:off x="0" y="338202"/>
            <a:ext cx="12192000" cy="646331"/>
          </a:xfrm>
          <a:prstGeom prst="rect">
            <a:avLst/>
          </a:prstGeom>
          <a:noFill/>
        </p:spPr>
        <p:txBody>
          <a:bodyPr wrap="square" rtlCol="0">
            <a:spAutoFit/>
          </a:bodyPr>
          <a:lstStyle/>
          <a:p>
            <a:pPr algn="ctr"/>
            <a:r>
              <a:rPr lang="en-US" sz="3600" b="1" dirty="0">
                <a:solidFill>
                  <a:schemeClr val="bg2"/>
                </a:solidFill>
                <a:latin typeface="Arial" panose="020B0604020202020204" pitchFamily="34" charset="0"/>
                <a:cs typeface="Arial" panose="020B0604020202020204" pitchFamily="34" charset="0"/>
              </a:rPr>
              <a:t>Types of Competition</a:t>
            </a:r>
          </a:p>
        </p:txBody>
      </p:sp>
      <p:sp>
        <p:nvSpPr>
          <p:cNvPr id="4" name="TextBox 3">
            <a:extLst>
              <a:ext uri="{FF2B5EF4-FFF2-40B4-BE49-F238E27FC236}">
                <a16:creationId xmlns:a16="http://schemas.microsoft.com/office/drawing/2014/main" id="{020C6535-9096-9F41-9A48-845E2ABD5041}"/>
              </a:ext>
            </a:extLst>
          </p:cNvPr>
          <p:cNvSpPr txBox="1"/>
          <p:nvPr/>
        </p:nvSpPr>
        <p:spPr>
          <a:xfrm>
            <a:off x="107936" y="2048701"/>
            <a:ext cx="5098093" cy="1723549"/>
          </a:xfrm>
          <a:prstGeom prst="rect">
            <a:avLst/>
          </a:prstGeom>
          <a:noFill/>
        </p:spPr>
        <p:txBody>
          <a:bodyPr wrap="square" rtlCol="0">
            <a:spAutoFit/>
          </a:bodyPr>
          <a:lstStyle/>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Direct competition</a:t>
            </a:r>
          </a:p>
          <a:p>
            <a:pPr marL="800100" lvl="1" indent="-342900">
              <a:spcAft>
                <a:spcPts val="2400"/>
              </a:spcAft>
              <a:buFont typeface="Wingdings" pitchFamily="2" charset="2"/>
              <a:buChar char="Ø"/>
            </a:pPr>
            <a:r>
              <a:rPr lang="en-US" sz="2400" dirty="0">
                <a:latin typeface="Arial" panose="020B0604020202020204" pitchFamily="34" charset="0"/>
                <a:cs typeface="Arial" panose="020B0604020202020204" pitchFamily="34" charset="0"/>
              </a:rPr>
              <a:t>Occurs between or among businesses that offer similar types of goods or services</a:t>
            </a:r>
          </a:p>
        </p:txBody>
      </p:sp>
      <p:pic>
        <p:nvPicPr>
          <p:cNvPr id="5" name="Picture 4">
            <a:extLst>
              <a:ext uri="{FF2B5EF4-FFF2-40B4-BE49-F238E27FC236}">
                <a16:creationId xmlns:a16="http://schemas.microsoft.com/office/drawing/2014/main" id="{506C0A04-8AE7-A44E-BAC7-B278E1D861F6}"/>
              </a:ext>
            </a:extLst>
          </p:cNvPr>
          <p:cNvPicPr>
            <a:picLocks noChangeAspect="1"/>
          </p:cNvPicPr>
          <p:nvPr/>
        </p:nvPicPr>
        <p:blipFill rotWithShape="1">
          <a:blip r:embed="rId5"/>
          <a:srcRect l="638" r="1"/>
          <a:stretch/>
        </p:blipFill>
        <p:spPr>
          <a:xfrm>
            <a:off x="5049520" y="1818518"/>
            <a:ext cx="7142480" cy="1871980"/>
          </a:xfrm>
          <a:prstGeom prst="rect">
            <a:avLst/>
          </a:prstGeom>
        </p:spPr>
      </p:pic>
      <p:sp>
        <p:nvSpPr>
          <p:cNvPr id="8" name="TextBox 7">
            <a:extLst>
              <a:ext uri="{FF2B5EF4-FFF2-40B4-BE49-F238E27FC236}">
                <a16:creationId xmlns:a16="http://schemas.microsoft.com/office/drawing/2014/main" id="{18ECB56F-E6B8-644B-98B6-5E7B362A8078}"/>
              </a:ext>
            </a:extLst>
          </p:cNvPr>
          <p:cNvSpPr txBox="1"/>
          <p:nvPr/>
        </p:nvSpPr>
        <p:spPr>
          <a:xfrm>
            <a:off x="107936" y="4028333"/>
            <a:ext cx="5098093" cy="461665"/>
          </a:xfrm>
          <a:prstGeom prst="rect">
            <a:avLst/>
          </a:prstGeom>
          <a:noFill/>
        </p:spPr>
        <p:txBody>
          <a:bodyPr wrap="square" rtlCol="0">
            <a:spAutoFit/>
          </a:bodyPr>
          <a:lstStyle/>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Indirect competition</a:t>
            </a:r>
          </a:p>
        </p:txBody>
      </p:sp>
      <p:sp>
        <p:nvSpPr>
          <p:cNvPr id="9" name="TextBox 8">
            <a:extLst>
              <a:ext uri="{FF2B5EF4-FFF2-40B4-BE49-F238E27FC236}">
                <a16:creationId xmlns:a16="http://schemas.microsoft.com/office/drawing/2014/main" id="{6E1AFF6D-1E0A-E748-B487-097611725630}"/>
              </a:ext>
            </a:extLst>
          </p:cNvPr>
          <p:cNvSpPr txBox="1"/>
          <p:nvPr/>
        </p:nvSpPr>
        <p:spPr>
          <a:xfrm>
            <a:off x="107936" y="4524483"/>
            <a:ext cx="5098093" cy="1200329"/>
          </a:xfrm>
          <a:prstGeom prst="rect">
            <a:avLst/>
          </a:prstGeom>
          <a:noFill/>
        </p:spPr>
        <p:txBody>
          <a:bodyPr wrap="square" rtlCol="0">
            <a:spAutoFit/>
          </a:bodyPr>
          <a:lstStyle/>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Occurs between or among businesses that offer dissimilar goods or services</a:t>
            </a:r>
          </a:p>
        </p:txBody>
      </p:sp>
    </p:spTree>
    <p:extLst>
      <p:ext uri="{BB962C8B-B14F-4D97-AF65-F5344CB8AC3E}">
        <p14:creationId xmlns:p14="http://schemas.microsoft.com/office/powerpoint/2010/main" val="105287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ssolve">
                                      <p:cBhvr>
                                        <p:cTn id="30" dur="2000"/>
                                        <p:tgtEl>
                                          <p:spTgt spid="6"/>
                                        </p:tgtEl>
                                      </p:cBhvr>
                                    </p:animEffect>
                                  </p:childTnLst>
                                </p:cTn>
                              </p:par>
                            </p:childTnLst>
                          </p:cTn>
                        </p:par>
                        <p:par>
                          <p:cTn id="31" fill="hold">
                            <p:stCondLst>
                              <p:cond delay="2000"/>
                            </p:stCondLst>
                            <p:childTnLst>
                              <p:par>
                                <p:cTn id="32" presetID="12" presetClass="entr" presetSubtype="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p:tgtEl>
                                          <p:spTgt spid="8"/>
                                        </p:tgtEl>
                                        <p:attrNameLst>
                                          <p:attrName>ppt_y</p:attrName>
                                        </p:attrNameLst>
                                      </p:cBhvr>
                                      <p:tavLst>
                                        <p:tav tm="0">
                                          <p:val>
                                            <p:strVal val="#ppt_y-#ppt_h*1.125000"/>
                                          </p:val>
                                        </p:tav>
                                        <p:tav tm="100000">
                                          <p:val>
                                            <p:strVal val="#ppt_y"/>
                                          </p:val>
                                        </p:tav>
                                      </p:tavLst>
                                    </p:anim>
                                    <p:animEffect transition="in" filter="wipe(down)">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1" fill="hold" grpId="0" nodeType="click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 calcmode="lin" valueType="num">
                                      <p:cBhvr additive="base">
                                        <p:cTn id="40"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down)">
                                      <p:cBhvr>
                                        <p:cTn id="4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bldLvl="2"/>
      <p:bldP spid="8" grpId="0"/>
      <p:bldP spid="9"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02A992-6FAD-1343-AAF7-F67A0FAD6318}"/>
              </a:ext>
            </a:extLst>
          </p:cNvPr>
          <p:cNvSpPr txBox="1"/>
          <p:nvPr/>
        </p:nvSpPr>
        <p:spPr>
          <a:xfrm>
            <a:off x="0" y="250520"/>
            <a:ext cx="12192000" cy="646331"/>
          </a:xfrm>
          <a:prstGeom prst="rect">
            <a:avLst/>
          </a:prstGeom>
          <a:noFill/>
        </p:spPr>
        <p:txBody>
          <a:bodyPr wrap="square" rtlCol="0">
            <a:spAutoFit/>
          </a:bodyPr>
          <a:lstStyle/>
          <a:p>
            <a:pPr algn="ctr"/>
            <a:r>
              <a:rPr lang="en-US" sz="3600" b="1" dirty="0">
                <a:solidFill>
                  <a:schemeClr val="bg2"/>
                </a:solidFill>
                <a:latin typeface="Arial" panose="020B0604020202020204" pitchFamily="34" charset="0"/>
                <a:cs typeface="Arial" panose="020B0604020202020204" pitchFamily="34" charset="0"/>
              </a:rPr>
              <a:t>Price Competition</a:t>
            </a:r>
          </a:p>
        </p:txBody>
      </p:sp>
      <p:sp>
        <p:nvSpPr>
          <p:cNvPr id="4" name="TextBox 3">
            <a:extLst>
              <a:ext uri="{FF2B5EF4-FFF2-40B4-BE49-F238E27FC236}">
                <a16:creationId xmlns:a16="http://schemas.microsoft.com/office/drawing/2014/main" id="{880F201A-C4EC-EE41-9A24-94E3B31D9AAC}"/>
              </a:ext>
            </a:extLst>
          </p:cNvPr>
          <p:cNvSpPr txBox="1"/>
          <p:nvPr/>
        </p:nvSpPr>
        <p:spPr>
          <a:xfrm>
            <a:off x="6739003" y="1816274"/>
            <a:ext cx="5085567" cy="2923877"/>
          </a:xfrm>
          <a:prstGeom prst="rect">
            <a:avLst/>
          </a:prstGeom>
          <a:noFill/>
        </p:spPr>
        <p:txBody>
          <a:bodyPr wrap="square" rtlCol="0">
            <a:spAutoFit/>
          </a:bodyPr>
          <a:lstStyle/>
          <a:p>
            <a:pPr marL="173038" indent="-1730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Using prices to attract scarce customer dollars</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Discount coupons</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Special sales</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Price matching</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Rebates</a:t>
            </a:r>
          </a:p>
        </p:txBody>
      </p:sp>
      <p:pic>
        <p:nvPicPr>
          <p:cNvPr id="5" name="Picture 4">
            <a:extLst>
              <a:ext uri="{FF2B5EF4-FFF2-40B4-BE49-F238E27FC236}">
                <a16:creationId xmlns:a16="http://schemas.microsoft.com/office/drawing/2014/main" id="{78D11AB6-CD76-B248-8760-4CB5486EF6B2}"/>
              </a:ext>
            </a:extLst>
          </p:cNvPr>
          <p:cNvPicPr>
            <a:picLocks noChangeAspect="1"/>
          </p:cNvPicPr>
          <p:nvPr/>
        </p:nvPicPr>
        <p:blipFill>
          <a:blip r:embed="rId4"/>
          <a:stretch>
            <a:fillRect/>
          </a:stretch>
        </p:blipFill>
        <p:spPr>
          <a:xfrm>
            <a:off x="629920" y="1754211"/>
            <a:ext cx="5750560" cy="3833707"/>
          </a:xfrm>
          <a:prstGeom prst="rect">
            <a:avLst/>
          </a:prstGeom>
        </p:spPr>
      </p:pic>
    </p:spTree>
    <p:extLst>
      <p:ext uri="{BB962C8B-B14F-4D97-AF65-F5344CB8AC3E}">
        <p14:creationId xmlns:p14="http://schemas.microsoft.com/office/powerpoint/2010/main" val="338861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down)">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down)">
                                      <p:cBhvr>
                                        <p:cTn id="4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5C31FE-5453-C047-968D-439CB168D95B}"/>
              </a:ext>
            </a:extLst>
          </p:cNvPr>
          <p:cNvSpPr txBox="1"/>
          <p:nvPr/>
        </p:nvSpPr>
        <p:spPr>
          <a:xfrm>
            <a:off x="2245081" y="523136"/>
            <a:ext cx="7640877" cy="646331"/>
          </a:xfrm>
          <a:prstGeom prst="rect">
            <a:avLst/>
          </a:prstGeom>
          <a:noFill/>
        </p:spPr>
        <p:txBody>
          <a:bodyPr wrap="square" rtlCol="0">
            <a:spAutoFit/>
          </a:bodyPr>
          <a:lstStyle/>
          <a:p>
            <a:pPr algn="ctr"/>
            <a:r>
              <a:rPr lang="en-US" sz="3600" b="1" dirty="0">
                <a:solidFill>
                  <a:schemeClr val="accent1">
                    <a:lumMod val="50000"/>
                  </a:schemeClr>
                </a:solidFill>
                <a:latin typeface="Arial" panose="020B0604020202020204" pitchFamily="34" charset="0"/>
                <a:cs typeface="Arial" panose="020B0604020202020204" pitchFamily="34" charset="0"/>
              </a:rPr>
              <a:t>Nonprice Competition</a:t>
            </a:r>
          </a:p>
        </p:txBody>
      </p:sp>
      <p:sp>
        <p:nvSpPr>
          <p:cNvPr id="3" name="TextBox 2">
            <a:extLst>
              <a:ext uri="{FF2B5EF4-FFF2-40B4-BE49-F238E27FC236}">
                <a16:creationId xmlns:a16="http://schemas.microsoft.com/office/drawing/2014/main" id="{F9EB3310-EED4-C94B-84E0-D03E7A609854}"/>
              </a:ext>
            </a:extLst>
          </p:cNvPr>
          <p:cNvSpPr txBox="1"/>
          <p:nvPr/>
        </p:nvSpPr>
        <p:spPr>
          <a:xfrm>
            <a:off x="2993720" y="1678488"/>
            <a:ext cx="6488483" cy="4493538"/>
          </a:xfrm>
          <a:prstGeom prst="rect">
            <a:avLst/>
          </a:prstGeom>
          <a:noFill/>
        </p:spPr>
        <p:txBody>
          <a:bodyPr wrap="square" rtlCol="0">
            <a:spAutoFit/>
          </a:bodyPr>
          <a:lstStyle/>
          <a:p>
            <a:pPr marL="236538" indent="-236538">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Competing on a basis other than price to attract scarce customer dollars</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Exceptional quality</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Special features</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Trained personnel</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Outstanding customer service</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Convenience</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Modern facilities</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Wide variety of products</a:t>
            </a:r>
          </a:p>
        </p:txBody>
      </p:sp>
    </p:spTree>
    <p:extLst>
      <p:ext uri="{BB962C8B-B14F-4D97-AF65-F5344CB8AC3E}">
        <p14:creationId xmlns:p14="http://schemas.microsoft.com/office/powerpoint/2010/main" val="416056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down)">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1"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down)">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1"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down)">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1"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down)">
                                      <p:cBhvr>
                                        <p:cTn id="45" dur="5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1"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down)">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1"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down)">
                                      <p:cBhvr>
                                        <p:cTn id="5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BBA2E7-8CA5-0343-B93E-ACEB107975CA}"/>
              </a:ext>
            </a:extLst>
          </p:cNvPr>
          <p:cNvSpPr/>
          <p:nvPr/>
        </p:nvSpPr>
        <p:spPr>
          <a:xfrm>
            <a:off x="-127001" y="2428875"/>
            <a:ext cx="12442825" cy="1174750"/>
          </a:xfrm>
          <a:prstGeom prst="rect">
            <a:avLst/>
          </a:prstGeom>
          <a:solidFill>
            <a:schemeClr val="tx1"/>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 name="Rectangle 1">
            <a:extLst>
              <a:ext uri="{FF2B5EF4-FFF2-40B4-BE49-F238E27FC236}">
                <a16:creationId xmlns:a16="http://schemas.microsoft.com/office/drawing/2014/main" id="{E8F44053-2A38-BD4C-8AF4-35445FDDA6AE}"/>
              </a:ext>
            </a:extLst>
          </p:cNvPr>
          <p:cNvSpPr>
            <a:spLocks noChangeArrowheads="1"/>
          </p:cNvSpPr>
          <p:nvPr/>
        </p:nvSpPr>
        <p:spPr bwMode="auto">
          <a:xfrm>
            <a:off x="2019299" y="2693471"/>
            <a:ext cx="98363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cs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cs typeface="Arial Unicode MS" charset="0"/>
              </a:defRPr>
            </a:lvl2pPr>
            <a:lvl3pPr marL="1143000" indent="-228600">
              <a:spcBef>
                <a:spcPct val="20000"/>
              </a:spcBef>
              <a:buFont typeface="Arial" charset="0"/>
              <a:buChar char="•"/>
              <a:defRPr sz="2400">
                <a:solidFill>
                  <a:schemeClr val="tx1"/>
                </a:solidFill>
                <a:latin typeface="Calibri" charset="0"/>
                <a:ea typeface="MS PGothic" charset="-128"/>
                <a:cs typeface="Arial Unicode MS" charset="0"/>
              </a:defRPr>
            </a:lvl3pPr>
            <a:lvl4pPr marL="1600200" indent="-228600">
              <a:spcBef>
                <a:spcPct val="20000"/>
              </a:spcBef>
              <a:buFont typeface="Arial" charset="0"/>
              <a:buChar char="–"/>
              <a:defRPr sz="2000">
                <a:solidFill>
                  <a:schemeClr val="tx1"/>
                </a:solidFill>
                <a:latin typeface="Calibri" charset="0"/>
                <a:ea typeface="MS PGothic" charset="-128"/>
                <a:cs typeface="Arial Unicode MS" charset="0"/>
              </a:defRPr>
            </a:lvl4pPr>
            <a:lvl5pPr marL="2057400" indent="-228600">
              <a:spcBef>
                <a:spcPct val="20000"/>
              </a:spcBef>
              <a:buFont typeface="Arial" charset="0"/>
              <a:buChar char="»"/>
              <a:defRPr sz="2000">
                <a:solidFill>
                  <a:schemeClr val="tx1"/>
                </a:solidFill>
                <a:latin typeface="Calibri" charset="0"/>
                <a:ea typeface="MS PGothic"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9pPr>
          </a:lstStyle>
          <a:p>
            <a:pPr>
              <a:buNone/>
            </a:pPr>
            <a:r>
              <a:rPr lang="en-US" b="1" dirty="0">
                <a:solidFill>
                  <a:schemeClr val="bg1"/>
                </a:solidFill>
                <a:latin typeface="Arial" panose="020B0604020202020204" pitchFamily="34" charset="0"/>
                <a:cs typeface="Arial" panose="020B0604020202020204" pitchFamily="34" charset="0"/>
              </a:rPr>
              <a:t>Distinguish among market structures.</a:t>
            </a:r>
          </a:p>
        </p:txBody>
      </p:sp>
      <p:sp>
        <p:nvSpPr>
          <p:cNvPr id="7" name="Rectangle 6">
            <a:extLst>
              <a:ext uri="{FF2B5EF4-FFF2-40B4-BE49-F238E27FC236}">
                <a16:creationId xmlns:a16="http://schemas.microsoft.com/office/drawing/2014/main" id="{F317C26A-0790-2B4B-A943-7F461B5FC73A}"/>
              </a:ext>
            </a:extLst>
          </p:cNvPr>
          <p:cNvSpPr/>
          <p:nvPr/>
        </p:nvSpPr>
        <p:spPr>
          <a:xfrm>
            <a:off x="523875" y="2270125"/>
            <a:ext cx="1016000" cy="1508125"/>
          </a:xfrm>
          <a:prstGeom prst="rect">
            <a:avLst/>
          </a:prstGeom>
          <a:solidFill>
            <a:schemeClr val="tx1"/>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 name="Picture 5" descr="Treefrog_ObjB_art.jpg">
            <a:extLst>
              <a:ext uri="{FF2B5EF4-FFF2-40B4-BE49-F238E27FC236}">
                <a16:creationId xmlns:a16="http://schemas.microsoft.com/office/drawing/2014/main" id="{A03B052F-95C4-434D-AAC9-ADDB04C96EEC}"/>
              </a:ext>
            </a:extLst>
          </p:cNvPr>
          <p:cNvPicPr>
            <a:picLocks noChangeAspect="1"/>
          </p:cNvPicPr>
          <p:nvPr/>
        </p:nvPicPr>
        <p:blipFill>
          <a:blip r:embed="rId4">
            <a:extLst>
              <a:ext uri="{28A0092B-C50C-407E-A947-70E740481C1C}">
                <a14:useLocalDpi xmlns:a14="http://schemas.microsoft.com/office/drawing/2010/main" val="0"/>
              </a:ext>
            </a:extLst>
          </a:blip>
          <a:srcRect l="5983" r="5983"/>
          <a:stretch>
            <a:fillRect/>
          </a:stretch>
        </p:blipFill>
        <p:spPr bwMode="auto">
          <a:xfrm>
            <a:off x="566738" y="2552700"/>
            <a:ext cx="87312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434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7FA2A9-0D76-714D-B948-B7DD63426290}"/>
              </a:ext>
            </a:extLst>
          </p:cNvPr>
          <p:cNvSpPr txBox="1"/>
          <p:nvPr/>
        </p:nvSpPr>
        <p:spPr>
          <a:xfrm>
            <a:off x="776614" y="914400"/>
            <a:ext cx="10647123" cy="646331"/>
          </a:xfrm>
          <a:prstGeom prst="rect">
            <a:avLst/>
          </a:prstGeom>
          <a:noFill/>
        </p:spPr>
        <p:txBody>
          <a:bodyPr wrap="square" rtlCol="0">
            <a:spAutoFit/>
          </a:bodyPr>
          <a:lstStyle/>
          <a:p>
            <a:pPr algn="ctr"/>
            <a:r>
              <a:rPr lang="en-US" sz="3600" b="1" dirty="0">
                <a:solidFill>
                  <a:schemeClr val="accent1">
                    <a:lumMod val="50000"/>
                  </a:schemeClr>
                </a:solidFill>
                <a:latin typeface="Arial" panose="020B0604020202020204" pitchFamily="34" charset="0"/>
                <a:cs typeface="Arial" panose="020B0604020202020204" pitchFamily="34" charset="0"/>
              </a:rPr>
              <a:t>Four Main Types of Market Structures</a:t>
            </a:r>
          </a:p>
        </p:txBody>
      </p:sp>
      <p:sp>
        <p:nvSpPr>
          <p:cNvPr id="11" name="TextBox 10">
            <a:extLst>
              <a:ext uri="{FF2B5EF4-FFF2-40B4-BE49-F238E27FC236}">
                <a16:creationId xmlns:a16="http://schemas.microsoft.com/office/drawing/2014/main" id="{A734406A-A533-4E49-B750-974B9BC4DAAE}"/>
              </a:ext>
            </a:extLst>
          </p:cNvPr>
          <p:cNvSpPr txBox="1"/>
          <p:nvPr/>
        </p:nvSpPr>
        <p:spPr>
          <a:xfrm>
            <a:off x="1657979" y="1967061"/>
            <a:ext cx="9174145" cy="2923877"/>
          </a:xfrm>
          <a:prstGeom prst="rect">
            <a:avLst/>
          </a:prstGeom>
          <a:noFill/>
        </p:spPr>
        <p:txBody>
          <a:bodyPr wrap="square" rtlCol="0">
            <a:spAutoFit/>
          </a:bodyPr>
          <a:lstStyle/>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Perfect competition (Pure competition): </a:t>
            </a:r>
            <a:r>
              <a:rPr lang="en-US" sz="2400" u="sng" dirty="0">
                <a:latin typeface="Arial" panose="020B0604020202020204" pitchFamily="34" charset="0"/>
                <a:cs typeface="Arial" panose="020B0604020202020204" pitchFamily="34" charset="0"/>
                <a:hlinkClick r:id="rId4"/>
              </a:rPr>
              <a:t>https://www.investopedia.com/video/play/perfect-competition-0/</a:t>
            </a:r>
            <a:endParaRPr lang="en-US" sz="2400" dirty="0">
              <a:latin typeface="Arial" panose="020B0604020202020204" pitchFamily="34" charset="0"/>
              <a:cs typeface="Arial" panose="020B0604020202020204" pitchFamily="34" charset="0"/>
            </a:endParaRPr>
          </a:p>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Monopolistic competition</a:t>
            </a:r>
          </a:p>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Oligopoly: </a:t>
            </a:r>
            <a:r>
              <a:rPr lang="en-US" sz="2400" u="sng" dirty="0">
                <a:latin typeface="Arial" panose="020B0604020202020204" pitchFamily="34" charset="0"/>
                <a:cs typeface="Arial" panose="020B0604020202020204" pitchFamily="34" charset="0"/>
                <a:hlinkClick r:id="rId5"/>
              </a:rPr>
              <a:t>https://</a:t>
            </a:r>
            <a:r>
              <a:rPr lang="en-US" sz="2400" u="sng" dirty="0" err="1">
                <a:latin typeface="Arial" panose="020B0604020202020204" pitchFamily="34" charset="0"/>
                <a:cs typeface="Arial" panose="020B0604020202020204" pitchFamily="34" charset="0"/>
                <a:hlinkClick r:id="rId5"/>
              </a:rPr>
              <a:t>www.investopedia.co</a:t>
            </a:r>
            <a:r>
              <a:rPr lang="en-US" sz="2400" dirty="0" err="1">
                <a:latin typeface="Arial" panose="020B0604020202020204" pitchFamily="34" charset="0"/>
                <a:cs typeface="Arial" panose="020B0604020202020204" pitchFamily="34" charset="0"/>
                <a:hlinkClick r:id="rId5"/>
              </a:rPr>
              <a:t>m</a:t>
            </a:r>
            <a:r>
              <a:rPr lang="en-US" sz="2400" dirty="0">
                <a:latin typeface="Arial" panose="020B0604020202020204" pitchFamily="34" charset="0"/>
                <a:cs typeface="Arial" panose="020B0604020202020204" pitchFamily="34" charset="0"/>
                <a:hlinkClick r:id="rId5"/>
              </a:rPr>
              <a:t>/video/play/oligopoly/</a:t>
            </a:r>
            <a:endParaRPr lang="en-US" sz="2400" dirty="0">
              <a:latin typeface="Arial" panose="020B0604020202020204" pitchFamily="34" charset="0"/>
              <a:cs typeface="Arial" panose="020B0604020202020204" pitchFamily="34" charset="0"/>
            </a:endParaRPr>
          </a:p>
          <a:p>
            <a:pPr marL="228600" indent="-2286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Monopoly </a:t>
            </a:r>
          </a:p>
          <a:p>
            <a:pPr marL="800100" lvl="1"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Regulated monopoly</a:t>
            </a:r>
          </a:p>
        </p:txBody>
      </p:sp>
    </p:spTree>
    <p:extLst>
      <p:ext uri="{BB962C8B-B14F-4D97-AF65-F5344CB8AC3E}">
        <p14:creationId xmlns:p14="http://schemas.microsoft.com/office/powerpoint/2010/main" val="173971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grpId="0"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 calcmode="lin" valueType="num">
                                      <p:cBhvr additive="base">
                                        <p:cTn id="14"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down)">
                                      <p:cBhvr>
                                        <p:cTn id="15" dur="5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grpId="0"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 calcmode="lin" valueType="num">
                                      <p:cBhvr additive="base">
                                        <p:cTn id="20" dur="500"/>
                                        <p:tgtEl>
                                          <p:spTgt spid="11">
                                            <p:txEl>
                                              <p:pRg st="1" end="1"/>
                                            </p:txEl>
                                          </p:spTgt>
                                        </p:tgtEl>
                                        <p:attrNameLst>
                                          <p:attrName>ppt_y</p:attrName>
                                        </p:attrNameLst>
                                      </p:cBhvr>
                                      <p:tavLst>
                                        <p:tav tm="0">
                                          <p:val>
                                            <p:strVal val="#ppt_y-#ppt_h*1.125000"/>
                                          </p:val>
                                        </p:tav>
                                        <p:tav tm="100000">
                                          <p:val>
                                            <p:strVal val="#ppt_y"/>
                                          </p:val>
                                        </p:tav>
                                      </p:tavLst>
                                    </p:anim>
                                    <p:animEffect transition="in" filter="wipe(down)">
                                      <p:cBhvr>
                                        <p:cTn id="21" dur="500"/>
                                        <p:tgtEl>
                                          <p:spTgt spid="1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1" fill="hold" grpId="0"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 calcmode="lin" valueType="num">
                                      <p:cBhvr additive="base">
                                        <p:cTn id="26" dur="500"/>
                                        <p:tgtEl>
                                          <p:spTgt spid="11">
                                            <p:txEl>
                                              <p:pRg st="2" end="2"/>
                                            </p:txEl>
                                          </p:spTgt>
                                        </p:tgtEl>
                                        <p:attrNameLst>
                                          <p:attrName>ppt_y</p:attrName>
                                        </p:attrNameLst>
                                      </p:cBhvr>
                                      <p:tavLst>
                                        <p:tav tm="0">
                                          <p:val>
                                            <p:strVal val="#ppt_y-#ppt_h*1.125000"/>
                                          </p:val>
                                        </p:tav>
                                        <p:tav tm="100000">
                                          <p:val>
                                            <p:strVal val="#ppt_y"/>
                                          </p:val>
                                        </p:tav>
                                      </p:tavLst>
                                    </p:anim>
                                    <p:animEffect transition="in" filter="wipe(down)">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 calcmode="lin" valueType="num">
                                      <p:cBhvr additive="base">
                                        <p:cTn id="32" dur="500"/>
                                        <p:tgtEl>
                                          <p:spTgt spid="11">
                                            <p:txEl>
                                              <p:pRg st="3" end="3"/>
                                            </p:txEl>
                                          </p:spTgt>
                                        </p:tgtEl>
                                        <p:attrNameLst>
                                          <p:attrName>ppt_y</p:attrName>
                                        </p:attrNameLst>
                                      </p:cBhvr>
                                      <p:tavLst>
                                        <p:tav tm="0">
                                          <p:val>
                                            <p:strVal val="#ppt_y-#ppt_h*1.125000"/>
                                          </p:val>
                                        </p:tav>
                                        <p:tav tm="100000">
                                          <p:val>
                                            <p:strVal val="#ppt_y"/>
                                          </p:val>
                                        </p:tav>
                                      </p:tavLst>
                                    </p:anim>
                                    <p:animEffect transition="in" filter="wipe(down)">
                                      <p:cBhvr>
                                        <p:cTn id="33" dur="500"/>
                                        <p:tgtEl>
                                          <p:spTgt spid="11">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1" fill="hold" grpId="0" nodeType="clickEffect">
                                  <p:stCondLst>
                                    <p:cond delay="0"/>
                                  </p:stCondLst>
                                  <p:childTnLst>
                                    <p:set>
                                      <p:cBhvr>
                                        <p:cTn id="37" dur="1" fill="hold">
                                          <p:stCondLst>
                                            <p:cond delay="0"/>
                                          </p:stCondLst>
                                        </p:cTn>
                                        <p:tgtEl>
                                          <p:spTgt spid="11">
                                            <p:txEl>
                                              <p:pRg st="4" end="4"/>
                                            </p:txEl>
                                          </p:spTgt>
                                        </p:tgtEl>
                                        <p:attrNameLst>
                                          <p:attrName>style.visibility</p:attrName>
                                        </p:attrNameLst>
                                      </p:cBhvr>
                                      <p:to>
                                        <p:strVal val="visible"/>
                                      </p:to>
                                    </p:set>
                                    <p:anim calcmode="lin" valueType="num">
                                      <p:cBhvr additive="base">
                                        <p:cTn id="38" dur="500"/>
                                        <p:tgtEl>
                                          <p:spTgt spid="11">
                                            <p:txEl>
                                              <p:pRg st="4" end="4"/>
                                            </p:txEl>
                                          </p:spTgt>
                                        </p:tgtEl>
                                        <p:attrNameLst>
                                          <p:attrName>ppt_y</p:attrName>
                                        </p:attrNameLst>
                                      </p:cBhvr>
                                      <p:tavLst>
                                        <p:tav tm="0">
                                          <p:val>
                                            <p:strVal val="#ppt_y-#ppt_h*1.125000"/>
                                          </p:val>
                                        </p:tav>
                                        <p:tav tm="100000">
                                          <p:val>
                                            <p:strVal val="#ppt_y"/>
                                          </p:val>
                                        </p:tav>
                                      </p:tavLst>
                                    </p:anim>
                                    <p:animEffect transition="in" filter="wipe(down)">
                                      <p:cBhvr>
                                        <p:cTn id="39"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732</TotalTime>
  <Words>3819</Words>
  <Application>Microsoft Macintosh PowerPoint</Application>
  <PresentationFormat>Widescreen</PresentationFormat>
  <Paragraphs>353</Paragraphs>
  <Slides>19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Burke</dc:creator>
  <cp:lastModifiedBy>Chris Burke</cp:lastModifiedBy>
  <cp:revision>44</cp:revision>
  <dcterms:created xsi:type="dcterms:W3CDTF">2019-08-22T17:11:17Z</dcterms:created>
  <dcterms:modified xsi:type="dcterms:W3CDTF">2021-06-14T14:34:13Z</dcterms:modified>
</cp:coreProperties>
</file>