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90" r:id="rId9"/>
    <p:sldId id="291" r:id="rId10"/>
    <p:sldId id="265" r:id="rId11"/>
    <p:sldId id="29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ck, Deanna C." initials="PDC" lastIdx="1" clrIdx="0">
    <p:extLst>
      <p:ext uri="{19B8F6BF-5375-455C-9EA6-DF929625EA0E}">
        <p15:presenceInfo xmlns:p15="http://schemas.microsoft.com/office/powerpoint/2012/main" userId="S-1-5-21-1708537768-776561741-725345543-2153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4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AAF1E3-9ABB-9B53-FD52-D0BC9DEB41C1}" v="13" dt="2020-06-11T15:17:44.7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26"/>
    <p:restoredTop sz="81387" autoAdjust="0"/>
  </p:normalViewPr>
  <p:slideViewPr>
    <p:cSldViewPr snapToGrid="0" snapToObjects="1">
      <p:cViewPr varScale="1">
        <p:scale>
          <a:sx n="59" d="100"/>
          <a:sy n="59" d="100"/>
        </p:scale>
        <p:origin x="1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11T08:40:59.612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CDC21-E781-7B46-939B-5DE9C7E24C9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3B49E-AB9B-4141-BA2A-6B23943F5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62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r.org/2015/05/19/408010692/pressure-to-act-unethically-looms-over-wall-street-survey-find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post.com/opinions/when-ambition-trumps-ethics/2012/08/31/495c694a-f384-11e1-892d-bc92fee603a7_story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2016/12/talking-about-ethics-across-culture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ew.chicagobooth.edu/strategy/2017/video/house-ethicist-greed-good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trepreneur.com/article/332608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46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you’ll always run into ethical dilemmas, there are several things you can do to ensure you make the right decisions. </a:t>
            </a:r>
          </a:p>
          <a:p>
            <a:pPr marL="0" indent="0">
              <a:buFontTx/>
              <a:buNone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Live according to your ethical code. Keep your ethical principles close to your heart and follow them no matter what.</a:t>
            </a:r>
          </a:p>
          <a:p>
            <a:pPr marL="228600" lvl="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your own person. It can be tempting to succumb to pressure from others, but remember that you’re always in charge of your own decisions.</a:t>
            </a:r>
          </a:p>
          <a:p>
            <a:pPr marL="228600" lvl="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on your best behavior—even when no one’s watching. Having integrity means doing the right thing, even if no one knows about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73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Font typeface="+mj-lt"/>
              <a:buAutoNum type="alphaUcPeriod" startAt="4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 about the long-term repercussions of your actions.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would happen if everyone accepted bribes, stole from their company, or cheated?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 about the viability of your actions—how will your behavior affect you, your company, or your school in the long run?</a:t>
            </a:r>
          </a:p>
          <a:p>
            <a:pPr marL="228600" lvl="0" indent="-228600">
              <a:buFont typeface="+mj-lt"/>
              <a:buAutoNum type="alphaUcPeriod" startAt="5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 the law.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ethical dilemmas involve behavior that’s not just unethical, but illegal.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Staying on the right side of the law is a big step toward practicing ethical behavior.</a:t>
            </a:r>
          </a:p>
          <a:p>
            <a:pPr marL="228600" lvl="0" indent="-228600">
              <a:buFont typeface="+mj-lt"/>
              <a:buAutoNum type="alphaUcPeriod" startAt="6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trustworthy. Keep your word, do what you say you’ll do, and don’t gossip.</a:t>
            </a:r>
          </a:p>
          <a:p>
            <a:pPr marL="228600" lvl="0" indent="-228600">
              <a:buFont typeface="+mj-lt"/>
              <a:buAutoNum type="alphaUcPeriod" startAt="6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Respect others. Remember to respect other people and their property. </a:t>
            </a:r>
          </a:p>
          <a:p>
            <a:pPr marL="0" lv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#11: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to share the methods they use to make ethical decisions.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3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ethical dilemmas?</a:t>
            </a:r>
          </a:p>
          <a:p>
            <a:pPr marL="0" indent="0">
              <a:buFontTx/>
              <a:buNone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you ever had to make a decision about: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Whether or not to cheat on a school project?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Whether you should take something that isn’t yours?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 a lie?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Accept credit for work you didn’t do?</a:t>
            </a:r>
          </a:p>
          <a:p>
            <a:pPr marL="228600" lvl="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so, then you’ve faced ethical dilemmas.</a:t>
            </a:r>
          </a:p>
          <a:p>
            <a:pPr marL="228600" lvl="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of us come up against ethical dilemmas at one point or another in our personal and professional lives.</a:t>
            </a:r>
          </a:p>
          <a:p>
            <a:pPr marL="228600" lvl="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what makes an ethical dilemma different from a regular decision, such as whether or not to do extra credit for your Calculus class or what kind of new shoes you should buy? </a:t>
            </a:r>
          </a:p>
          <a:p>
            <a:pPr marL="228600" lvl="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dilemma is a difficult situation in which you are required to make a decision.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you think of any decisions you’ve had to make or problems you’ve found solutions for recently?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Maybe you had to decide which of two colleges you should attend.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would be happy at both, and both have their pros and cons, but you can only be a student at one. 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You’re facing a dilemma.</a:t>
            </a:r>
          </a:p>
          <a:p>
            <a:pPr marL="914400" lvl="2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#1: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to describe dilemmas they’ve faced in the past.</a:t>
            </a:r>
          </a:p>
          <a:p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Ethical dilemmas (also sometimes referred to as ethical situations) involve deciding whether something is right or wrong.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an ethical dilemma, if you pick the wrong choice, someone (or something) could be harmed.</a:t>
            </a:r>
          </a:p>
          <a:p>
            <a:pPr marL="228600" lvl="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don’t do extra credit for your Calculus class, you won’t harm your teacher or the other students.</a:t>
            </a:r>
          </a:p>
          <a:p>
            <a:pPr marL="228600" lvl="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fact, no one will be hurt (except possibly your grade!).</a:t>
            </a:r>
          </a:p>
          <a:p>
            <a:pPr marL="228600" lvl="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if you cheat on a Calculus test, you can hurt your classmates and your teacher by disrespecting them and passing someone else’s work off as your own.</a:t>
            </a:r>
          </a:p>
          <a:p>
            <a:pPr marL="228600" lvl="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Similarly, no one will be harmed if you decide to buy one pair of shoes instead of another.</a:t>
            </a:r>
          </a:p>
          <a:p>
            <a:pPr marL="228600" lvl="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if you steal a pair of shoes, the store will lose money and employees may be punished.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#2: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to describe ethical dilemmas they’ve faced in the past.</a:t>
            </a:r>
          </a:p>
          <a:p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40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lphaUcPeriod" startAt="7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makes a choice wrong or right?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right choice involves following certain ethical principles at all times.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Always following these ethical principles means your ethical beliefs don’t change when you’re in a new situation.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follow the same ethical principles at school, home, and work. </a:t>
            </a:r>
          </a:p>
          <a:p>
            <a:pPr marL="228600" lvl="0" indent="-228600">
              <a:buFont typeface="+mj-lt"/>
              <a:buAutoNum type="alphaUcPeriod" startAt="8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 of ethical dilemmas you may have experienced: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friend asks you to give him your homework so he can copy the answers.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promise your teacher you’ll volunteer for a big school event, but when the day of the event finally comes, you would much rather hang out with your friends.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woman in front of you in line at the grocery store is paying for her purchase, a $20 bill falls out of her purse.</a:t>
            </a:r>
          </a:p>
          <a:p>
            <a:pPr lv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#3: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to decide what the right course of action is in these scenarios. 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situations in which there is a right choice and a wrong choice.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They’re ethical dilemmas because they cause you to think about your ethical principles and decide what the right action is.</a:t>
            </a:r>
          </a:p>
          <a:p>
            <a:pPr marL="228600" lvl="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let your friend cheat, you’re not helping create a fair classroom.</a:t>
            </a:r>
          </a:p>
          <a:p>
            <a:pPr marL="228600" lvl="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break your promise to your teacher, you’re not being accountable.</a:t>
            </a:r>
          </a:p>
          <a:p>
            <a:pPr marL="228600" lvl="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if you take someone else’s money, you’re not showing respect for other people’s belongings.</a:t>
            </a:r>
          </a:p>
          <a:p>
            <a:pPr marL="228600" lvl="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other words, you’re hurting people. </a:t>
            </a:r>
          </a:p>
          <a:p>
            <a:pPr marL="228600" lvl="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important to remember that each ethical dilemma you encounter is an opportunity to make the right decision and show that you can follow ethical principles.</a:t>
            </a:r>
          </a:p>
          <a:p>
            <a:pPr marL="228600" lvl="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next time you find yourself facing an ethical dilemma, remember: it’s not a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it’s an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opportunity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#4: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to come up with other examples of ethical dilemmas.</a:t>
            </a:r>
            <a:r>
              <a:rPr lang="en-US" i="1" dirty="0">
                <a:effectLst/>
              </a:rPr>
              <a:t>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5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looking at the reasons behind ethical dilemmas, we can try to understand why so many people behave unethically—and make sure that we avoid common pitfalls.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lphaU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Pressure from others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you’re surrounded by people who behave unethically, you might start to think you should behave unethically, too.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some industries and companies, unethical behavior isn’t just accepted…it’s encouraged by leaders!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say you work for a company that has branches all over the country.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boss wants your branch to have the best sales in the region, so he encourages you to falsify your sales records.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know that lying about your sales isn’t ethical, but you feel uncomfortable defying your boss’s orders.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You’re facing an ethical dilemma because your ethical principles contradict what your boss wants you to do.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can happen in your personal life as well.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you ever been bullied, or have you witnessed your classmates bullying someone else?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an extreme version of pressure from others.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people may use bullying, or peer pressure, as a way of pushing others to commit unethical behaviors, such as illegal drug or alcohol use.</a:t>
            </a:r>
          </a:p>
          <a:p>
            <a:pPr marL="1143000" lvl="2" indent="-228600">
              <a:buFont typeface="+mj-lt"/>
              <a:buAutoNum type="alphaLcPeriod"/>
            </a:pP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WEB: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many examples of this in business, but the pressure to behave unethically might be most prominent in the financial world. This article by John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Ydstie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“Pressure To Act Unethically Looms Over Wall Street, Survey Finds,” explains how many Wall Street workers feel pressured to behave unethically: 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http://www.npr.org/2015/05/19/408010692/pressure-to-act-unethically-looms-over-wall-street-survey-finds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#5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to identify times when they’ve faced pressure from others to behave unethically. What did they do?</a:t>
            </a:r>
            <a:r>
              <a:rPr lang="en-US" i="1" dirty="0">
                <a:effectLst/>
              </a:rPr>
              <a:t>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45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Font typeface="+mj-lt"/>
              <a:buAutoNum type="alphaUcPeriod" startAt="2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desire to prove yourself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Everyone wants to look good—you want your friends to like you and your boss to respect you.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usually a good thing, but sometimes the need for approval or the desire to help out can lead to unethical behavior.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Imagine that you just started a new job and you really want to impress your boss. 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You’re having difficulty getting your work done on time.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your boss asks if you’ve finished your latest project, you might think about lying to her and telling her that you’re finished.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know that this is dishonest, but you may also think that you need to perform well if you want your boss to be impressed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Lying to your boss may temporarily impress her, but you certainly aren’t being transparent, or communicating openly.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desire to prove yourself can also lead to ethical dilemmas at school. 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probably have a pretty strong desire to get good grades, do well on tests, and impress your teachers.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some people, that desire can push them toward unethical behavior.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ethical principles tell you that cheating is dishonest, but if you’re considering cheating to do better in class, then you’re facing an ethical dilemma.</a:t>
            </a:r>
          </a:p>
          <a:p>
            <a:pPr lvl="2"/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WEB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“When Ambition Trumps Ethics,” Harvard professor Howard Gardner reflects on a 2012 cheating scandal, when many Harvard students were investigated for cheating on a final exam: 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https://www.washingtonpost.com/opinions/when-ambition-trumps-ethics/2012/08/31/495c694a-f384-11e1-892d-bc92fee603a7_story.html</a:t>
            </a:r>
            <a:r>
              <a:rPr lang="en-US" sz="120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What do you think of his conclusions? How does this intense academic environment compare to your own school experience?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#6: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if they’ve ever considered acting unethically to prove themselves.</a:t>
            </a:r>
            <a:r>
              <a:rPr lang="en-US" i="1" dirty="0">
                <a:effectLst/>
              </a:rPr>
              <a:t>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08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Font typeface="+mj-lt"/>
              <a:buAutoNum type="alphaUcPeriod" startAt="3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Conflicting values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know that being ethical is important, but you also know that not everyone lives by ethical principles.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Or, someone may have an ethical code that doesn’t necessarily align with yours.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company may have a culture that encourages honesty, but if an employee doesn’t think dishonesty is wrong, the entire company may face an ethical dilemma.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Conflicting values can also come into play when people from different cultures interact.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all cultures have the same ethical beliefs!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you probably know that accepting bribes is an unethical method of doing business.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in some countries, bribery is an accepted—and even expected!—part of doing business.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many countries have labor standards that are very different from what you’re probably used to.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something that you perceive as unethical is business as usual for others, you might find yourself tempted to make a decision that violates your principles.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Conflicting values may also come up when you’re with your friends.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you ever been friends with someone who doesn’t think it’s a big deal to steal something small from a store?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ethical principles tell you that stealing is wrong, but your friend’s behavior could put you in an ethical dilemma.</a:t>
            </a:r>
          </a:p>
          <a:p>
            <a:pPr marL="1143000" lvl="2" indent="-228600">
              <a:buFont typeface="+mj-lt"/>
              <a:buAutoNum type="alphaLcPeriod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WEB: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article, “Talking About Ethics Across Cultures” from Mary C. Gentile, explains best practices when discussing some of the factors behind cultural differences in ethics: 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https://hbr.org/2016/12/talking-about-ethics-across-cultures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what other ways do you think that conflicting cultural values could create an ethical dilemma?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#7: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to identify other ways conflicting values could lead to ethical dilemmas.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Font typeface="+mj-lt"/>
              <a:buAutoNum type="alphaUcPeriod" startAt="4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Greed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There’s one simple motivation behind many ethical dilemmas: greed.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Essentially, people want things they haven’t earned, and they’ll do anything to get them.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 about the prevalence of fraud in many industries.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greed isn’t the only motivator behind unethical behavior, it often makes people contemplate taking things that aren’t theirs.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Greed can motivate people to steal from their companies, lie to customers, or resort to bribery and fraud.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greed doesn’t always happen on a large scale.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Sometimes, people may feel slighted and think they deserve things that aren’t theirs.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if an employee believes s/he isn’t paid enough, s/he may feel justified in stealing office supplies or pocketing company funds.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your personal life, greed creates an ethical dilemma when you see money fall out of someone’s purse.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take the money, even though your ethical principles tell you it would be dishonest and unfair?</a:t>
            </a:r>
          </a:p>
          <a:p>
            <a:pPr marL="0" lv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#8: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to name other examples of greed causing ethical dilemmas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WEB: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video, “The In-House Ethicist: Is Greed Good?” by John Paul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Rollert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https://review.chicagobooth.edu/strategy/2017/video/house-ethicist-greed-good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considers the possible benefits of a greed-driven society while still acknowledging that greed is a “poison.”  What do you think? What examples of greed-driven ethical dilemmas have you seen in the news, movies, or your own life?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34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Font typeface="+mj-lt"/>
              <a:buAutoNum type="alphaUcPeriod" startAt="5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 role models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if your higher-ups don’t explicitly pressure you to behave unethically, they can still put you in ethical dilemmas just by behaving badly.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often model their own behavior after their leaders, whether consciously or unconsciously.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can be a good thing, if the role models in your life demonstrate good behavior. 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it also means that if leaders are okay with stealing, lying, or other unethical activity, other people may think it’s okay to do unethical things, too.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 about how you would feel if your boss often took money out of the register.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know that’s not the behavior of someone with integrity.</a:t>
            </a:r>
          </a:p>
          <a:p>
            <a:pPr marL="1143000" lvl="2" indent="-228600">
              <a:buFont typeface="+mj-lt"/>
              <a:buAutoNum type="alphaL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Seeing a leader do it can put you in an ethical dilemma.</a:t>
            </a:r>
          </a:p>
          <a:p>
            <a:pPr lvl="2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#9: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if they’ve ever had a bad role model. Why was this role model bad? Did his/her behavior cause any ethical dilemmas? 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WEB: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article by John Rampton, “The Importance of Having An Anti-Role Model,” highlights ways we can learn about our ethical principles even from unlikely places: 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https://www.entrepreneur.com/article/332608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Have you ever observed a leader behave unethically?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22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Font typeface="+mj-lt"/>
              <a:buAutoNum type="alphaUcPeriod" startAt="6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lack of consequences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Ideally, you would act ethically even if no one was watching—that’s what it means to have integrity.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But, the threat of punishment is one reason why most people behave properly.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would happen if someone knew s/he wouldn’t be punished for unethical behavior?</a:t>
            </a:r>
          </a:p>
          <a:p>
            <a:pPr lv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 #10: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to name other ways a lack of consequences can encourage ethical dilemmas.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3B49E-AB9B-4141-BA2A-6B23943F58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9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214EA-DC25-3E48-BF58-620C3742D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3D6E6-E08D-1248-83EE-DE12F9382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C5003-0775-0F42-B45B-EFD6EB4CE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03067-97CF-2F4E-A36E-1FE8953C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ED521-07B5-9945-9BA6-B9FB2052D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2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3B28C-687B-9B44-9142-849D3906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60BB9-8A0D-BA4D-95CA-EFD696354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6795C-CA4A-634C-9FE3-7DDBBC49E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4140B-6712-2941-9E0E-2223F5FD7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EA179-0F1D-F544-AD03-BD535EE64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6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83691A-729C-8E40-BA35-A105159B9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580DFF-D168-D845-A2A7-D0362450A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0575F-CFC0-F14E-9D3E-5D02A606B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39F40-DAEA-4646-AE35-0544EA5A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A0E1A-D020-1F45-8FD6-EEB8C4FD5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0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4932C-AD5B-2E42-BB63-592285731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DEF30-7C96-A94A-84B8-ED515715C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50526-F4AC-B948-9C0A-5095A0F8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18227-789A-2842-B717-16FAFD3A5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D2342-0B9D-4440-9AC9-F060EB5FB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1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CF20C-9C65-B24C-BDAE-4C29EF3B1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F7C4D-9189-3E4E-BEC3-A76E3A89A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22418-F73F-3C41-9634-72F8C7C3A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D8F21-6448-8D46-B7A6-C81890B0D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100F2-3649-5C43-9FD6-D15DCDF2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1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CB3E-2CAE-D74D-9A9B-3AEC5CB2D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D471E-970B-254F-A755-0C7CD0338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479019-3419-D947-B776-34BC8D518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128E5-D89F-BA43-B6ED-7A185D941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F7EF1-C40B-274A-BE3B-4A7E8A966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82B90C-FBF9-1A45-A9F8-783539B3B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291A4-ED23-7243-A2F9-10DB81D08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D60E3-93C2-C847-9F29-97D93F6C5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2039F9-C740-E94F-8BB4-6756B8717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87EE11-EBE5-9B49-A655-256616C93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8C15F8-D554-B14C-B3EC-DDC8AACCDE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8D516D-3A1F-EE40-BB1B-E6252AEC3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E56C6A-1F11-6244-960B-0DE0DB954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7669B3-541F-544A-AF45-7B66E460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8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9FF9-445A-5449-85F3-6878AEA6A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4C6261-B23B-0344-AD18-DBA62D2AE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C4426-5602-3C45-88B0-CDB2A6E7D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0103D-209B-0045-A528-33F7E9817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0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CCE3F3-F989-1348-A996-18802745E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3D5A6A-6B3B-D14F-9448-024E5F4EF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DE1B9-F099-B746-83B7-B083A189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3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268D7-52C5-2C4C-9EC9-7AB4FE8C7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843FA-C12B-814B-8A97-762854D9E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A6C7A-C79C-DF4F-B57B-CDA355ACF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98209-589F-D94C-91F7-C44CB5D0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75610-FBCA-F34B-AB04-C0DDD6183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CC4A7-01A9-DB4C-9520-8327FE9B4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51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19763-009E-3349-83DE-FB057FAC5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95CDFD-7F4B-2C41-AEE9-F1C49D0149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66A51-C7F4-CF40-83E9-4692CC484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6F72F-C10C-6D49-A857-06531257A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BCD9-7741-B647-B865-A4AF328483D1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DACE4-50C9-6D44-B51F-B72B42283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01385-101B-6644-9448-5D0494F3D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8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51A928-C126-0046-9180-AADD32B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0C7D8-41C4-384D-A9FF-585E62E51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A0FD0-A53E-CA4A-8466-17A2AB203D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DBCD9-7741-B647-B865-A4AF328483D1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126AF-CBE7-0544-938C-43BCDFA1D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4B121-EFBF-074F-BC2E-E2AB0819C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042FE-EC49-AE45-9943-B8BAE569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1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hyperlink" Target="http://www.npr.org/2015/05/19/408010692/pressure-to-act-unethically-looms-over-wall-street-survey-find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hyperlink" Target="https://www.washingtonpost.com/opinions/when-ambition-trumps-ethics/2012/08/31/495c694a-f384-11e1-892d-bc92fee603a7_story.html" TargetMode="Externa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br.org/2016/12/talking-about-ethics-across-cultures" TargetMode="Externa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view.chicagobooth.edu/strategy/2017/video/house-ethicist-greed-good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ntrepreneur.com/article/332608" TargetMode="Externa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hyperlink" Target="https://www.businessnewsdaily.com/8956-unethical-behavior-employee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100000">
              <a:schemeClr val="accent1">
                <a:lumMod val="75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>
            <a:extLst>
              <a:ext uri="{FF2B5EF4-FFF2-40B4-BE49-F238E27FC236}">
                <a16:creationId xmlns:a16="http://schemas.microsoft.com/office/drawing/2014/main" id="{DDDD356B-799E-CC45-A9F7-952DFB416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49540"/>
            <a:ext cx="1219200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Emotional Intelligence LAP 124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B7CF2D-16FD-1349-BA78-77364D0623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341"/>
          <a:stretch/>
        </p:blipFill>
        <p:spPr>
          <a:xfrm>
            <a:off x="2785401" y="2081761"/>
            <a:ext cx="6477153" cy="3828366"/>
          </a:xfrm>
          <a:prstGeom prst="rect">
            <a:avLst/>
          </a:prstGeom>
          <a:ln>
            <a:solidFill>
              <a:schemeClr val="bg1"/>
            </a:solidFill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877047"/>
              </p:ext>
            </p:extLst>
          </p:nvPr>
        </p:nvGraphicFramePr>
        <p:xfrm>
          <a:off x="1912352" y="427690"/>
          <a:ext cx="8223250" cy="483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6305">
                  <a:extLst>
                    <a:ext uri="{9D8B030D-6E8A-4147-A177-3AD203B41FA5}">
                      <a16:colId xmlns:a16="http://schemas.microsoft.com/office/drawing/2014/main" val="3855572773"/>
                    </a:ext>
                  </a:extLst>
                </a:gridCol>
                <a:gridCol w="7166945">
                  <a:extLst>
                    <a:ext uri="{9D8B030D-6E8A-4147-A177-3AD203B41FA5}">
                      <a16:colId xmlns:a16="http://schemas.microsoft.com/office/drawing/2014/main" val="3635519743"/>
                    </a:ext>
                  </a:extLst>
                </a:gridCol>
              </a:tblGrid>
              <a:tr h="3295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 ethics.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952793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913570"/>
              </p:ext>
            </p:extLst>
          </p:nvPr>
        </p:nvGraphicFramePr>
        <p:xfrm>
          <a:off x="669470" y="1061359"/>
          <a:ext cx="10874829" cy="930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6910">
                  <a:extLst>
                    <a:ext uri="{9D8B030D-6E8A-4147-A177-3AD203B41FA5}">
                      <a16:colId xmlns:a16="http://schemas.microsoft.com/office/drawing/2014/main" val="2248091149"/>
                    </a:ext>
                  </a:extLst>
                </a:gridCol>
                <a:gridCol w="9477919">
                  <a:extLst>
                    <a:ext uri="{9D8B030D-6E8A-4147-A177-3AD203B41FA5}">
                      <a16:colId xmlns:a16="http://schemas.microsoft.com/office/drawing/2014/main" val="2008596774"/>
                    </a:ext>
                  </a:extLst>
                </a:gridCol>
              </a:tblGrid>
              <a:tr h="9307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 1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 the reasons for ethical dilemmas and how to recognize and respond to them.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010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07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15F817-7A79-6846-B48A-3BC1C221F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3590"/>
            <a:ext cx="6420144" cy="428009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75D573-F9B0-424F-8C2A-3AE8E6565E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34721" y="1439863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AB4A87D-1213-B448-AD46-F8AEBB61A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9572" y="1857376"/>
            <a:ext cx="5358644" cy="18405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92100" indent="-2921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Live according to your </a:t>
            </a:r>
            <a:b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ethical code.</a:t>
            </a:r>
          </a:p>
          <a:p>
            <a:pPr marL="292100" indent="-2921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Be your own person.</a:t>
            </a:r>
          </a:p>
          <a:p>
            <a:pPr marL="292100" indent="-2921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Be on your best behavior.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9CBC34-83C4-0745-93A6-7F4056417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5707062"/>
            <a:ext cx="12400924" cy="115093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76092"/>
              </a:gs>
            </a:gsLst>
            <a:lin ang="0" scaled="1"/>
          </a:gradFill>
          <a:ln w="635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lt1"/>
                </a:solidFill>
                <a:latin typeface="+mn-lt"/>
                <a:ea typeface="+mn-ea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27FE98-50DE-E94C-B01D-F7EE2BB47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063" y="0"/>
            <a:ext cx="12311063" cy="14398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E74E9FA-4E21-A942-9784-8F1CA3193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What Can You Do?</a:t>
            </a:r>
          </a:p>
        </p:txBody>
      </p:sp>
    </p:spTree>
    <p:extLst>
      <p:ext uri="{BB962C8B-B14F-4D97-AF65-F5344CB8AC3E}">
        <p14:creationId xmlns:p14="http://schemas.microsoft.com/office/powerpoint/2010/main" val="172645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5B7BF0-149F-EC46-897E-2075F9FB4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413" y="1442425"/>
            <a:ext cx="6360942" cy="422800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75D573-F9B0-424F-8C2A-3AE8E6565E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64389" y="1439863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AB4A87D-1213-B448-AD46-F8AEBB61A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696" y="1857376"/>
            <a:ext cx="5555589" cy="23544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92100" indent="-2921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Think about the long-term repercussions of your actions.</a:t>
            </a:r>
          </a:p>
          <a:p>
            <a:pPr marL="292100" indent="-2921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Follow the law.</a:t>
            </a:r>
          </a:p>
          <a:p>
            <a:pPr marL="292100" indent="-2921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Be trustworthy.</a:t>
            </a:r>
          </a:p>
          <a:p>
            <a:pPr marL="292100" indent="-2921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Respect others.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9CBC34-83C4-0745-93A6-7F4056417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1" y="5707062"/>
            <a:ext cx="12413803" cy="115093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76092"/>
              </a:gs>
            </a:gsLst>
            <a:lin ang="0" scaled="1"/>
          </a:gradFill>
          <a:ln w="635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lt1"/>
                </a:solidFill>
                <a:latin typeface="+mn-lt"/>
                <a:ea typeface="+mn-ea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27FE98-50DE-E94C-B01D-F7EE2BB47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063" y="0"/>
            <a:ext cx="12311063" cy="14398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E74E9FA-4E21-A942-9784-8F1CA3193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What Can You Do?</a:t>
            </a:r>
          </a:p>
        </p:txBody>
      </p:sp>
    </p:spTree>
    <p:extLst>
      <p:ext uri="{BB962C8B-B14F-4D97-AF65-F5344CB8AC3E}">
        <p14:creationId xmlns:p14="http://schemas.microsoft.com/office/powerpoint/2010/main" val="15464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5EF21F-7774-0C42-BAF2-05EC6A143B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32" t="7464" r="5804" b="6375"/>
          <a:stretch/>
        </p:blipFill>
        <p:spPr>
          <a:xfrm>
            <a:off x="0" y="1462276"/>
            <a:ext cx="6133514" cy="422107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75D573-F9B0-424F-8C2A-3AE8E6565E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53369" y="1439863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AB4A87D-1213-B448-AD46-F8AEBB61A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9754" y="1882897"/>
            <a:ext cx="5464826" cy="17379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Dilemma: A difficult situation </a:t>
            </a:r>
            <a:b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in which you are required to make a decision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Ethical dilemma: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A15941-974D-1C46-B2D8-3E829D20C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5574" y="3653925"/>
            <a:ext cx="4757127" cy="15460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36538" indent="-236538" eaLnBrk="1" hangingPunct="1">
              <a:lnSpc>
                <a:spcPct val="90000"/>
              </a:lnSpc>
              <a:spcAft>
                <a:spcPts val="14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300" b="1" dirty="0">
                <a:latin typeface="Arial" charset="0"/>
                <a:ea typeface="ＭＳ Ｐゴシック" charset="0"/>
                <a:cs typeface="Arial" charset="0"/>
              </a:rPr>
              <a:t>Deciding whether something </a:t>
            </a:r>
            <a:br>
              <a:rPr lang="en-US" sz="2300" b="1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300" b="1" dirty="0">
                <a:latin typeface="Arial" charset="0"/>
                <a:ea typeface="ＭＳ Ｐゴシック" charset="0"/>
                <a:cs typeface="Arial" charset="0"/>
              </a:rPr>
              <a:t>is right or wrong</a:t>
            </a:r>
          </a:p>
          <a:p>
            <a:pPr marL="236538" indent="-236538" eaLnBrk="1" hangingPunct="1">
              <a:lnSpc>
                <a:spcPct val="9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300" b="1" dirty="0">
                <a:latin typeface="Arial" charset="0"/>
                <a:ea typeface="ＭＳ Ｐゴシック" charset="0"/>
                <a:cs typeface="Arial" charset="0"/>
              </a:rPr>
              <a:t>Someone (or something) </a:t>
            </a:r>
            <a:br>
              <a:rPr lang="en-US" sz="2300" b="1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300" b="1" dirty="0">
                <a:latin typeface="Arial" charset="0"/>
                <a:ea typeface="ＭＳ Ｐゴシック" charset="0"/>
                <a:cs typeface="Arial" charset="0"/>
              </a:rPr>
              <a:t>could be harmed.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9CBC34-83C4-0745-93A6-7F4056417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5707062"/>
            <a:ext cx="12426682" cy="115093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76092"/>
              </a:gs>
            </a:gsLst>
            <a:lin ang="0" scaled="1"/>
          </a:gradFill>
          <a:ln w="635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lt1"/>
                </a:solidFill>
                <a:latin typeface="+mn-lt"/>
                <a:ea typeface="+mn-ea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27FE98-50DE-E94C-B01D-F7EE2BB47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063" y="0"/>
            <a:ext cx="12311063" cy="14398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E74E9FA-4E21-A942-9784-8F1CA3193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What Are Ethical Dilemmas?</a:t>
            </a:r>
          </a:p>
        </p:txBody>
      </p:sp>
    </p:spTree>
    <p:extLst>
      <p:ext uri="{BB962C8B-B14F-4D97-AF65-F5344CB8AC3E}">
        <p14:creationId xmlns:p14="http://schemas.microsoft.com/office/powerpoint/2010/main" val="228135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104A2D-5CB5-FE4D-B297-1E328A6D0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59523"/>
            <a:ext cx="8004517" cy="425195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75D573-F9B0-424F-8C2A-3AE8E6565E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82175" y="1439863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AB4A87D-1213-B448-AD46-F8AEBB61A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8883" y="2012119"/>
            <a:ext cx="4050348" cy="31783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The right choice involves following certain ethical principles at </a:t>
            </a:r>
            <a:b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all times.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16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Ethical beliefs </a:t>
            </a:r>
            <a:b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don’t change in </a:t>
            </a:r>
            <a:b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a new situation.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9CBC34-83C4-0745-93A6-7F4056417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1" y="5707062"/>
            <a:ext cx="12413803" cy="115093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76092"/>
              </a:gs>
            </a:gsLst>
            <a:lin ang="0" scaled="1"/>
          </a:gradFill>
          <a:ln w="635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lt1"/>
                </a:solidFill>
                <a:latin typeface="+mn-lt"/>
                <a:ea typeface="+mn-ea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27FE98-50DE-E94C-B01D-F7EE2BB47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063" y="0"/>
            <a:ext cx="12311063" cy="14398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E74E9FA-4E21-A942-9784-8F1CA3193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What Makes a Choice Right or Wrong?</a:t>
            </a:r>
          </a:p>
        </p:txBody>
      </p:sp>
    </p:spTree>
    <p:extLst>
      <p:ext uri="{BB962C8B-B14F-4D97-AF65-F5344CB8AC3E}">
        <p14:creationId xmlns:p14="http://schemas.microsoft.com/office/powerpoint/2010/main" val="207052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E26F3F5-1E69-CD48-940B-90B31D86A3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718"/>
          <a:stretch/>
        </p:blipFill>
        <p:spPr>
          <a:xfrm>
            <a:off x="-179280" y="1378634"/>
            <a:ext cx="5778222" cy="433284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75D573-F9B0-424F-8C2A-3AE8E6565E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2781" y="1439863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AB4A87D-1213-B448-AD46-F8AEBB61A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98" y="1969917"/>
            <a:ext cx="4391025" cy="4873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Pressure from others: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A15941-974D-1C46-B2D8-3E829D20C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6174" y="2644604"/>
            <a:ext cx="5574764" cy="7294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36538" indent="-236538" eaLnBrk="1" hangingPunct="1">
              <a:lnSpc>
                <a:spcPct val="9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300" b="1" dirty="0">
                <a:latin typeface="Arial" charset="0"/>
                <a:ea typeface="ＭＳ Ｐゴシック" charset="0"/>
                <a:cs typeface="Arial" charset="0"/>
              </a:rPr>
              <a:t>“Pressure To Act Unethically Looms Over Wall Street, Survey Finds” 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9CBC34-83C4-0745-93A6-7F4056417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1" y="5707062"/>
            <a:ext cx="12388045" cy="115093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76092"/>
              </a:gs>
            </a:gsLst>
            <a:lin ang="0" scaled="1"/>
          </a:gradFill>
          <a:ln w="635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27FE98-50DE-E94C-B01D-F7EE2BB47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063" y="0"/>
            <a:ext cx="12311063" cy="14398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E74E9FA-4E21-A942-9784-8F1CA3193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Reasons Behind Ethical Dilemmas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CB2788-389F-0C44-AC8D-DC079CA9DC9F}"/>
              </a:ext>
            </a:extLst>
          </p:cNvPr>
          <p:cNvSpPr/>
          <p:nvPr/>
        </p:nvSpPr>
        <p:spPr>
          <a:xfrm>
            <a:off x="7075086" y="3665905"/>
            <a:ext cx="4568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http://www.npr.org/2015/05/19/408010692/pressure-to-act-unethically-looms-over-wall-street-survey-finds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450F88-D8B9-1043-ABD2-D878FC67F4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0027" y="3537857"/>
            <a:ext cx="1317170" cy="131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9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3375B36-6CE4-FF40-B6C1-065455690E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8" r="12943"/>
          <a:stretch/>
        </p:blipFill>
        <p:spPr>
          <a:xfrm>
            <a:off x="-112542" y="1459522"/>
            <a:ext cx="5430132" cy="42660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050289-3A69-3340-AF87-0810B95A6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107" y="3745923"/>
            <a:ext cx="885009" cy="138487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2D4C30-0D7C-694B-9F08-7A233FCADE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28647" y="1439863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AB4A87D-1213-B448-AD46-F8AEBB61A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924" y="1857376"/>
            <a:ext cx="5184556" cy="4524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92100" indent="-2921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The desire to prove yourself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A15941-974D-1C46-B2D8-3E829D20C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8550" y="2447656"/>
            <a:ext cx="5323304" cy="11762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36538" indent="-236538" eaLnBrk="1" hangingPunct="1">
              <a:lnSpc>
                <a:spcPct val="9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300" b="1" dirty="0">
                <a:latin typeface="Arial" charset="0"/>
                <a:ea typeface="ＭＳ Ｐゴシック" charset="0"/>
                <a:cs typeface="Arial" charset="0"/>
              </a:rPr>
              <a:t>Need for approval or desire to help out can lead to unethical behavior.</a:t>
            </a:r>
          </a:p>
          <a:p>
            <a:pPr marL="236538" indent="-236538" eaLnBrk="1" hangingPunct="1">
              <a:lnSpc>
                <a:spcPct val="9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300" b="1" dirty="0">
                <a:latin typeface="Arial" charset="0"/>
                <a:ea typeface="ＭＳ Ｐゴシック" charset="0"/>
                <a:cs typeface="Arial" charset="0"/>
              </a:rPr>
              <a:t>“When Ambition Trumps Ethics” 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9CBC34-83C4-0745-93A6-7F4056417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1" y="5707062"/>
            <a:ext cx="12388045" cy="115093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76092"/>
              </a:gs>
            </a:gsLst>
            <a:lin ang="0" scaled="1"/>
          </a:gradFill>
          <a:ln w="635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Arrogance</a:t>
            </a:r>
            <a:r>
              <a:rPr lang="en-US" sz="24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An inflated sense of self-importance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27FE98-50DE-E94C-B01D-F7EE2BB47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063" y="0"/>
            <a:ext cx="12311063" cy="14398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E74E9FA-4E21-A942-9784-8F1CA3193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Reasons Behind Ethical Dilemmas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8A12B1-9C9E-C041-864D-18448EE7A24E}"/>
              </a:ext>
            </a:extLst>
          </p:cNvPr>
          <p:cNvSpPr/>
          <p:nvPr/>
        </p:nvSpPr>
        <p:spPr>
          <a:xfrm>
            <a:off x="6738801" y="3931642"/>
            <a:ext cx="5113564" cy="1020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https://www.washingtonpost.com/opinions/when-ambition-trumps-ethics/2012/08/31/495c694a-f384-11e1-892d-bc92fee603a7_story.html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53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6635493-CB85-0F4F-B92F-C0089C1027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30" r="2907"/>
          <a:stretch/>
        </p:blipFill>
        <p:spPr>
          <a:xfrm>
            <a:off x="-122749" y="1448973"/>
            <a:ext cx="5479835" cy="4220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327A9D-4299-014F-994C-DD99CCF2E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249" y="3770143"/>
            <a:ext cx="1888687" cy="15739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B4A87D-1213-B448-AD46-F8AEBB61A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612" y="1857376"/>
            <a:ext cx="4571439" cy="4524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92100" indent="-2921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Conflicting values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A15941-974D-1C46-B2D8-3E829D20C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9980" y="2434091"/>
            <a:ext cx="6153884" cy="11346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36538" indent="-236538" eaLnBrk="1" hangingPunct="1">
              <a:lnSpc>
                <a:spcPct val="9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200" b="1" dirty="0">
                <a:latin typeface="Arial" charset="0"/>
                <a:ea typeface="ＭＳ Ｐゴシック" charset="0"/>
                <a:cs typeface="Arial" charset="0"/>
              </a:rPr>
              <a:t>Not </a:t>
            </a:r>
            <a:r>
              <a:rPr lang="en-US" sz="2100" b="1" dirty="0">
                <a:latin typeface="Arial" charset="0"/>
                <a:ea typeface="ＭＳ Ｐゴシック" charset="0"/>
                <a:cs typeface="Arial" charset="0"/>
              </a:rPr>
              <a:t>everyone lives by the same </a:t>
            </a:r>
            <a:br>
              <a:rPr lang="en-US" sz="2100" b="1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100" b="1" dirty="0">
                <a:latin typeface="Arial" charset="0"/>
                <a:ea typeface="ＭＳ Ｐゴシック" charset="0"/>
                <a:cs typeface="Arial" charset="0"/>
              </a:rPr>
              <a:t>ethical principles.</a:t>
            </a:r>
          </a:p>
          <a:p>
            <a:pPr marL="236538" indent="-236538" eaLnBrk="1" hangingPunct="1">
              <a:lnSpc>
                <a:spcPct val="9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100" b="1" dirty="0">
                <a:latin typeface="Arial" charset="0"/>
                <a:ea typeface="ＭＳ Ｐゴシック" charset="0"/>
                <a:cs typeface="Arial" charset="0"/>
              </a:rPr>
              <a:t>“Talking About Ethics Across Cultures” 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9CBC34-83C4-0745-93A6-7F4056417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5707062"/>
            <a:ext cx="12400924" cy="115093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76092"/>
              </a:gs>
            </a:gsLst>
            <a:lin ang="0" scaled="1"/>
          </a:gradFill>
          <a:ln w="635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lt1"/>
                </a:solidFill>
                <a:latin typeface="+mn-lt"/>
                <a:ea typeface="+mn-ea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27FE98-50DE-E94C-B01D-F7EE2BB47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063" y="0"/>
            <a:ext cx="12311063" cy="14398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C93E588D-9FB6-444A-B3A5-531981A3E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Reasons Behind Ethical Dilemmas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FC61C6E-33B6-2346-B7E0-99D8806F76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5041" y="1439863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322B998-4579-1347-B132-6E992FD35096}"/>
              </a:ext>
            </a:extLst>
          </p:cNvPr>
          <p:cNvSpPr/>
          <p:nvPr/>
        </p:nvSpPr>
        <p:spPr>
          <a:xfrm>
            <a:off x="7097486" y="3824761"/>
            <a:ext cx="4582886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https://hbr.org/2016/12/talking-about-ethics-across-cultures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87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50E6DAD-9D82-9145-8CA1-C2AA39320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6" y="1487368"/>
            <a:ext cx="3727938" cy="4411392"/>
          </a:xfrm>
          <a:prstGeom prst="rect">
            <a:avLst/>
          </a:prstGeom>
        </p:spPr>
      </p:pic>
      <p:pic>
        <p:nvPicPr>
          <p:cNvPr id="12" name="Picture 1" descr="VideoBtn.jpg">
            <a:extLst>
              <a:ext uri="{FF2B5EF4-FFF2-40B4-BE49-F238E27FC236}">
                <a16:creationId xmlns:a16="http://schemas.microsoft.com/office/drawing/2014/main" id="{C1C83E94-8A3F-AD41-867D-876C1D8D55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754" y="3335987"/>
            <a:ext cx="1017815" cy="101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B4A87D-1213-B448-AD46-F8AEBB61A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6611" y="1857376"/>
            <a:ext cx="4391025" cy="4873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292100" indent="-2921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Greed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A15941-974D-1C46-B2D8-3E829D20C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0180" y="2434090"/>
            <a:ext cx="6812614" cy="4247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36538" indent="-236538" eaLnBrk="1" hangingPunct="1">
              <a:lnSpc>
                <a:spcPct val="9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400" b="1" dirty="0">
                <a:latin typeface="Arial" charset="0"/>
                <a:ea typeface="ＭＳ Ｐゴシック" charset="0"/>
                <a:cs typeface="Arial" charset="0"/>
              </a:rPr>
              <a:t>“The In-House Ethicist: Is Greed Good?” 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9CBC34-83C4-0745-93A6-7F4056417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1" y="5707062"/>
            <a:ext cx="12388045" cy="115093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76092"/>
              </a:gs>
            </a:gsLst>
            <a:lin ang="0" scaled="1"/>
          </a:gradFill>
          <a:ln w="635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lt1"/>
                </a:solidFill>
                <a:latin typeface="+mn-lt"/>
                <a:ea typeface="+mn-ea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27FE98-50DE-E94C-B01D-F7EE2BB47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063" y="0"/>
            <a:ext cx="12311063" cy="14398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DC8C3732-33FE-8640-969F-8FF4DE797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Reasons Behind Ethical Dilemmas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9EA491-D659-FF4C-9906-410B9CA6F59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48489" y="1439863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18751AF-6256-794A-850A-63C561E04154}"/>
              </a:ext>
            </a:extLst>
          </p:cNvPr>
          <p:cNvSpPr/>
          <p:nvPr/>
        </p:nvSpPr>
        <p:spPr>
          <a:xfrm>
            <a:off x="6631577" y="3489514"/>
            <a:ext cx="4778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https://review.chicagobooth.edu/strategy/2017/video/house-ethicist-greed-good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571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80A32F4-ABC7-1144-8A27-653D4C0F5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5953" y="1445455"/>
            <a:ext cx="6237264" cy="42660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977734-8138-694E-8150-C10342D5A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7467" y="3509720"/>
            <a:ext cx="1317170" cy="13171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B4A87D-1213-B448-AD46-F8AEBB61A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9817" y="1857376"/>
            <a:ext cx="4391025" cy="4873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292100" indent="-2921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Bad role models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A15941-974D-1C46-B2D8-3E829D20C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3386" y="2434090"/>
            <a:ext cx="4758731" cy="7571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36538" indent="-236538" eaLnBrk="1" hangingPunct="1">
              <a:lnSpc>
                <a:spcPct val="9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400" b="1" dirty="0">
                <a:latin typeface="Arial" charset="0"/>
                <a:ea typeface="ＭＳ Ｐゴシック" charset="0"/>
                <a:cs typeface="Arial" charset="0"/>
              </a:rPr>
              <a:t>“The Importance of Having </a:t>
            </a:r>
            <a:br>
              <a:rPr lang="en-US" sz="2400" b="1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400" b="1" dirty="0">
                <a:latin typeface="Arial" charset="0"/>
                <a:ea typeface="ＭＳ Ｐゴシック" charset="0"/>
                <a:cs typeface="Arial" charset="0"/>
              </a:rPr>
              <a:t>an Anti-Role Model” 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9CBC34-83C4-0745-93A6-7F4056417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5707062"/>
            <a:ext cx="12293600" cy="115093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76092"/>
              </a:gs>
            </a:gsLst>
            <a:lin ang="0" scaled="1"/>
          </a:gradFill>
          <a:ln w="635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</a:t>
            </a:r>
            <a:r>
              <a:rPr lang="en-US" sz="24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model: A person whose behavior is imitated by others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27FE98-50DE-E94C-B01D-F7EE2BB47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063" y="0"/>
            <a:ext cx="12311063" cy="14398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DC8C3732-33FE-8640-969F-8FF4DE797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Reasons Behind Ethical Dilemmas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9EA491-D659-FF4C-9906-410B9CA6F59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88306" y="1439863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C6E1F56E-EA4D-3E4E-8CF3-F2FADFF1D9F6}"/>
              </a:ext>
            </a:extLst>
          </p:cNvPr>
          <p:cNvSpPr/>
          <p:nvPr/>
        </p:nvSpPr>
        <p:spPr>
          <a:xfrm>
            <a:off x="6790845" y="4735507"/>
            <a:ext cx="4814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https://www.entrepreneur.com/article/332608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580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C11BBF-3741-294E-8197-53CC8C725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74093"/>
            <a:ext cx="5713117" cy="42054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B4A87D-1213-B448-AD46-F8AEBB61A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9293" y="1857376"/>
            <a:ext cx="5040944" cy="4801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92100" indent="-2921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A lack of consequences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A15941-974D-1C46-B2D8-3E829D20C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1499" y="2459848"/>
            <a:ext cx="5560591" cy="7294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36538" indent="-236538" eaLnBrk="1" hangingPunct="1">
              <a:lnSpc>
                <a:spcPct val="9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300" b="1" dirty="0">
                <a:latin typeface="Arial" charset="0"/>
                <a:ea typeface="ＭＳ Ｐゴシック" charset="0"/>
                <a:cs typeface="Arial" charset="0"/>
              </a:rPr>
              <a:t>“Top Performers Behaving Badly? Don’t Let It Slide” 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9CBC34-83C4-0745-93A6-7F4056417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1" y="5707062"/>
            <a:ext cx="12413803" cy="115093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76092"/>
              </a:gs>
            </a:gsLst>
            <a:lin ang="0" scaled="1"/>
          </a:gradFill>
          <a:ln w="635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Consequence: The result of an action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27FE98-50DE-E94C-B01D-F7EE2BB47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063" y="0"/>
            <a:ext cx="12311063" cy="14398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DC8C3732-33FE-8640-969F-8FF4DE797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17513"/>
            <a:ext cx="122094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latin typeface="Arial" charset="0"/>
              </a:rPr>
              <a:t>Reasons Behind Ethical Dilemmas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9EA491-D659-FF4C-9906-410B9CA6F59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91836" y="1439863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1D9ED9F-EF16-4642-BCEB-46CF5273925D}"/>
              </a:ext>
            </a:extLst>
          </p:cNvPr>
          <p:cNvSpPr/>
          <p:nvPr/>
        </p:nvSpPr>
        <p:spPr>
          <a:xfrm>
            <a:off x="7127631" y="3682612"/>
            <a:ext cx="4787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https://www.businessnewsdaily.com/8956-unethical-behavior-employees.html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F9C7EB-A44B-614A-BDEB-47EB7C9325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1866" y="3309827"/>
            <a:ext cx="885009" cy="138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4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2681</Words>
  <Application>Microsoft Office PowerPoint</Application>
  <PresentationFormat>Widescreen</PresentationFormat>
  <Paragraphs>217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MS PGothic</vt:lpstr>
      <vt:lpstr>MS PGothic</vt:lpstr>
      <vt:lpstr>Arial</vt:lpstr>
      <vt:lpstr>Calibri</vt:lpstr>
      <vt:lpstr>Calibri Light</vt:lpstr>
      <vt:lpstr>Geneva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Peck, Deanna C.</cp:lastModifiedBy>
  <cp:revision>151</cp:revision>
  <dcterms:created xsi:type="dcterms:W3CDTF">2019-10-16T16:56:56Z</dcterms:created>
  <dcterms:modified xsi:type="dcterms:W3CDTF">2022-01-11T14:38:35Z</dcterms:modified>
</cp:coreProperties>
</file>