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1" r:id="rId5"/>
    <p:sldId id="271" r:id="rId6"/>
    <p:sldId id="259" r:id="rId7"/>
    <p:sldId id="260" r:id="rId8"/>
    <p:sldId id="272" r:id="rId9"/>
    <p:sldId id="273" r:id="rId10"/>
    <p:sldId id="274" r:id="rId11"/>
    <p:sldId id="275" r:id="rId12"/>
    <p:sldId id="27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97"/>
    <p:restoredTop sz="62044" autoAdjust="0"/>
  </p:normalViewPr>
  <p:slideViewPr>
    <p:cSldViewPr snapToGrid="0" snapToObjects="1">
      <p:cViewPr varScale="1">
        <p:scale>
          <a:sx n="45" d="100"/>
          <a:sy n="45" d="100"/>
        </p:scale>
        <p:origin x="462" y="54"/>
      </p:cViewPr>
      <p:guideLst>
        <p:guide orient="horz" pos="2160"/>
        <p:guide pos="3840"/>
      </p:guideLst>
    </p:cSldViewPr>
  </p:slideViewPr>
  <p:notesTextViewPr>
    <p:cViewPr>
      <p:scale>
        <a:sx n="1" d="1"/>
        <a:sy n="1" d="1"/>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FD89B-AB05-4448-AED1-C4BC97509D31}"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B3A83-29B1-6F42-AFAC-857959718AEC}" type="slidenum">
              <a:rPr lang="en-US" smtClean="0"/>
              <a:t>‹#›</a:t>
            </a:fld>
            <a:endParaRPr lang="en-US"/>
          </a:p>
        </p:txBody>
      </p:sp>
    </p:spTree>
    <p:extLst>
      <p:ext uri="{BB962C8B-B14F-4D97-AF65-F5344CB8AC3E}">
        <p14:creationId xmlns:p14="http://schemas.microsoft.com/office/powerpoint/2010/main" val="230714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ifehack.org/591442/should-we-trust-our-gut-feeling-when-making-decision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blink.ucsd.edu/finance/accountability/ethics/ask.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learning.blogs.nytimes.com/2014/04/01/do-the-right-thing-making-ethical-decisions-in-everyday-life/?_r=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allbusiness.chron.com/difference-between-ethical-business-practices-legal-practices-66252.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llbusiness.chron.com/common-ethical-workplace-dilemmas-748.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B3A83-29B1-6F42-AFAC-857959718AEC}" type="slidenum">
              <a:rPr lang="en-US" smtClean="0"/>
              <a:t>1</a:t>
            </a:fld>
            <a:endParaRPr lang="en-US"/>
          </a:p>
        </p:txBody>
      </p:sp>
    </p:spTree>
    <p:extLst>
      <p:ext uri="{BB962C8B-B14F-4D97-AF65-F5344CB8AC3E}">
        <p14:creationId xmlns:p14="http://schemas.microsoft.com/office/powerpoint/2010/main" val="56340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4"/>
            </a:pPr>
            <a:r>
              <a:rPr lang="en-US" sz="1200" kern="1200" dirty="0">
                <a:solidFill>
                  <a:schemeClr val="tx1"/>
                </a:solidFill>
                <a:effectLst/>
                <a:latin typeface="+mn-lt"/>
                <a:ea typeface="+mn-ea"/>
                <a:cs typeface="+mn-cs"/>
              </a:rPr>
              <a:t>Consider all your potential actions. </a:t>
            </a:r>
          </a:p>
          <a:p>
            <a:pPr marL="685800" lvl="1" indent="-228600">
              <a:buFont typeface="+mj-lt"/>
              <a:buAutoNum type="arabicPeriod"/>
            </a:pPr>
            <a:r>
              <a:rPr lang="en-US" sz="1200" kern="1200" dirty="0">
                <a:solidFill>
                  <a:schemeClr val="tx1"/>
                </a:solidFill>
                <a:effectLst/>
                <a:latin typeface="+mn-lt"/>
                <a:ea typeface="+mn-ea"/>
                <a:cs typeface="+mn-cs"/>
              </a:rPr>
              <a:t>In an ethical dilemma, there’s definitely a right and wrong thing to do—but that doesn’t mean you only have two options every time.</a:t>
            </a:r>
          </a:p>
          <a:p>
            <a:pPr marL="685800" lvl="1" indent="-228600">
              <a:buFont typeface="+mj-lt"/>
              <a:buAutoNum type="arabicPeriod"/>
            </a:pPr>
            <a:r>
              <a:rPr lang="en-US" sz="1200" kern="1200" dirty="0">
                <a:solidFill>
                  <a:schemeClr val="tx1"/>
                </a:solidFill>
                <a:effectLst/>
                <a:latin typeface="+mn-lt"/>
                <a:ea typeface="+mn-ea"/>
                <a:cs typeface="+mn-cs"/>
              </a:rPr>
              <a:t>In this example, you could choose to do nothing and pretend that you don’t know your classmate has drugs.</a:t>
            </a:r>
          </a:p>
          <a:p>
            <a:pPr marL="685800" lvl="1" indent="-228600">
              <a:buFont typeface="+mj-lt"/>
              <a:buAutoNum type="arabicPeriod"/>
            </a:pPr>
            <a:r>
              <a:rPr lang="en-US" sz="1200" kern="1200" dirty="0">
                <a:solidFill>
                  <a:schemeClr val="tx1"/>
                </a:solidFill>
                <a:effectLst/>
                <a:latin typeface="+mn-lt"/>
                <a:ea typeface="+mn-ea"/>
                <a:cs typeface="+mn-cs"/>
              </a:rPr>
              <a:t>Or you could tell a teacher what’s happening.</a:t>
            </a:r>
          </a:p>
          <a:p>
            <a:pPr marL="685800" lvl="1" indent="-228600">
              <a:buFont typeface="+mj-lt"/>
              <a:buAutoNum type="arabicPeriod"/>
            </a:pPr>
            <a:r>
              <a:rPr lang="en-US" sz="1200" kern="1200" dirty="0">
                <a:solidFill>
                  <a:schemeClr val="tx1"/>
                </a:solidFill>
                <a:effectLst/>
                <a:latin typeface="+mn-lt"/>
                <a:ea typeface="+mn-ea"/>
                <a:cs typeface="+mn-cs"/>
              </a:rPr>
              <a:t>But there are other options as well!</a:t>
            </a:r>
          </a:p>
          <a:p>
            <a:pPr marL="685800" lvl="1" indent="-228600">
              <a:buFont typeface="+mj-lt"/>
              <a:buAutoNum type="arabicPeriod"/>
            </a:pPr>
            <a:r>
              <a:rPr lang="en-US" sz="1200" kern="1200" dirty="0">
                <a:solidFill>
                  <a:schemeClr val="tx1"/>
                </a:solidFill>
                <a:effectLst/>
                <a:latin typeface="+mn-lt"/>
                <a:ea typeface="+mn-ea"/>
                <a:cs typeface="+mn-cs"/>
              </a:rPr>
              <a:t>You could confront your classmate in person and tell her that her behavior is wrong, or you could directly contact the police instead of a teacher.</a:t>
            </a:r>
          </a:p>
          <a:p>
            <a:pPr marL="685800" lvl="1" indent="-228600">
              <a:buFont typeface="+mj-lt"/>
              <a:buAutoNum type="arabicPeriod"/>
            </a:pPr>
            <a:r>
              <a:rPr lang="en-US" sz="1200" kern="1200" dirty="0">
                <a:solidFill>
                  <a:schemeClr val="tx1"/>
                </a:solidFill>
                <a:effectLst/>
                <a:latin typeface="+mn-lt"/>
                <a:ea typeface="+mn-ea"/>
                <a:cs typeface="+mn-cs"/>
              </a:rPr>
              <a:t>Brainstorming, a creative-thinking technique, can help you identify many possible solutions.</a:t>
            </a:r>
          </a:p>
          <a:p>
            <a:pPr marL="685800" lvl="1" indent="-228600">
              <a:buFont typeface="+mj-lt"/>
              <a:buAutoNum type="arabicPeriod"/>
            </a:pPr>
            <a:r>
              <a:rPr lang="en-US" sz="1200" kern="1200" dirty="0">
                <a:solidFill>
                  <a:schemeClr val="tx1"/>
                </a:solidFill>
                <a:effectLst/>
                <a:latin typeface="+mn-lt"/>
                <a:ea typeface="+mn-ea"/>
                <a:cs typeface="+mn-cs"/>
              </a:rPr>
              <a:t>Even if some of the solutions you’ve brainstormed don’t seem viable, write them down anyway—you can always rule them out later.</a:t>
            </a:r>
          </a:p>
          <a:p>
            <a:pPr marL="685800" lvl="1" indent="-228600">
              <a:buFont typeface="+mj-lt"/>
              <a:buAutoNum type="arabicPeriod"/>
            </a:pPr>
            <a:r>
              <a:rPr lang="en-US" sz="1200" kern="1200" dirty="0">
                <a:solidFill>
                  <a:schemeClr val="tx1"/>
                </a:solidFill>
                <a:effectLst/>
                <a:latin typeface="+mn-lt"/>
                <a:ea typeface="+mn-ea"/>
                <a:cs typeface="+mn-cs"/>
              </a:rPr>
              <a:t>Part of considering your potential actions is thinking about the consequences.</a:t>
            </a:r>
          </a:p>
          <a:p>
            <a:pPr marL="1143000" lvl="2" indent="-228600">
              <a:buFont typeface="+mj-lt"/>
              <a:buAutoNum type="alphaLcPeriod"/>
            </a:pPr>
            <a:r>
              <a:rPr lang="en-US" sz="1200" kern="1200" dirty="0">
                <a:solidFill>
                  <a:schemeClr val="tx1"/>
                </a:solidFill>
                <a:effectLst/>
                <a:latin typeface="+mn-lt"/>
                <a:ea typeface="+mn-ea"/>
                <a:cs typeface="+mn-cs"/>
              </a:rPr>
              <a:t>What are the positives and negatives of each solution?</a:t>
            </a:r>
          </a:p>
          <a:p>
            <a:pPr marL="1143000" lvl="2" indent="-228600">
              <a:buFont typeface="+mj-lt"/>
              <a:buAutoNum type="alphaLcPeriod"/>
            </a:pPr>
            <a:r>
              <a:rPr lang="en-US" sz="1200" kern="1200" dirty="0">
                <a:solidFill>
                  <a:schemeClr val="tx1"/>
                </a:solidFill>
                <a:effectLst/>
                <a:latin typeface="+mn-lt"/>
                <a:ea typeface="+mn-ea"/>
                <a:cs typeface="+mn-cs"/>
              </a:rPr>
              <a:t>What could go wrong?</a:t>
            </a:r>
          </a:p>
          <a:p>
            <a:pPr marL="685800" lvl="1" indent="-228600">
              <a:buFont typeface="+mj-lt"/>
              <a:buAutoNum type="arabicPeriod" startAt="9"/>
            </a:pPr>
            <a:r>
              <a:rPr lang="en-US" sz="1200" kern="1200" dirty="0">
                <a:solidFill>
                  <a:schemeClr val="tx1"/>
                </a:solidFill>
                <a:effectLst/>
                <a:latin typeface="+mn-lt"/>
                <a:ea typeface="+mn-ea"/>
                <a:cs typeface="+mn-cs"/>
              </a:rPr>
              <a:t>You might decide not to confront your classmate because you’ve already spoken with her and she didn’t take your concerns seriously. </a:t>
            </a:r>
          </a:p>
          <a:p>
            <a:pPr marL="685800" lvl="1" indent="-228600">
              <a:buFont typeface="+mj-lt"/>
              <a:buAutoNum type="arabicPeriod" startAt="9"/>
            </a:pPr>
            <a:r>
              <a:rPr lang="en-US" sz="1200" kern="1200" dirty="0">
                <a:solidFill>
                  <a:schemeClr val="tx1"/>
                </a:solidFill>
                <a:effectLst/>
                <a:latin typeface="+mn-lt"/>
                <a:ea typeface="+mn-ea"/>
                <a:cs typeface="+mn-cs"/>
              </a:rPr>
              <a:t>You might also decide not to go straight to the police because you think it will be better for everyone if the school administration handles the problem. </a:t>
            </a:r>
          </a:p>
          <a:p>
            <a:pPr marL="685800" lvl="1" indent="-228600">
              <a:buFont typeface="+mj-lt"/>
              <a:buAutoNum type="arabicPeriod" startAt="9"/>
            </a:pPr>
            <a:r>
              <a:rPr lang="en-US" sz="1200" kern="1200" dirty="0">
                <a:solidFill>
                  <a:schemeClr val="tx1"/>
                </a:solidFill>
                <a:effectLst/>
                <a:latin typeface="+mn-lt"/>
                <a:ea typeface="+mn-ea"/>
                <a:cs typeface="+mn-cs"/>
              </a:rPr>
              <a:t>So now you have two solutions left: do nothing or tell a teacher about the situation.</a:t>
            </a:r>
          </a:p>
          <a:p>
            <a:pPr marL="685800" lvl="1" indent="-228600">
              <a:buFont typeface="+mj-lt"/>
              <a:buAutoNum type="arabicPeriod" startAt="9"/>
            </a:pPr>
            <a:r>
              <a:rPr lang="en-US" sz="1200" kern="1200" dirty="0">
                <a:solidFill>
                  <a:schemeClr val="tx1"/>
                </a:solidFill>
                <a:effectLst/>
                <a:latin typeface="+mn-lt"/>
                <a:ea typeface="+mn-ea"/>
                <a:cs typeface="+mn-cs"/>
              </a:rPr>
              <a:t>Doing nothing will mean that your classmate may not be caught, but if someone finds out that you knew there were drugs in school, you could get in trouble.</a:t>
            </a:r>
          </a:p>
          <a:p>
            <a:pPr marL="685800" lvl="1" indent="-228600">
              <a:buFont typeface="+mj-lt"/>
              <a:buAutoNum type="arabicPeriod" startAt="9"/>
            </a:pPr>
            <a:r>
              <a:rPr lang="en-US" sz="1200" kern="1200" dirty="0">
                <a:solidFill>
                  <a:schemeClr val="tx1"/>
                </a:solidFill>
                <a:effectLst/>
                <a:latin typeface="+mn-lt"/>
                <a:ea typeface="+mn-ea"/>
                <a:cs typeface="+mn-cs"/>
              </a:rPr>
              <a:t>Telling a teacher about the situation may mean that your classmate gets suspended, or worse.</a:t>
            </a:r>
          </a:p>
          <a:p>
            <a:pPr marL="685800" lvl="1" indent="-228600">
              <a:buFont typeface="+mj-lt"/>
              <a:buAutoNum type="arabicPeriod" startAt="9"/>
            </a:pPr>
            <a:r>
              <a:rPr lang="en-US" sz="1200" kern="1200" dirty="0">
                <a:solidFill>
                  <a:schemeClr val="tx1"/>
                </a:solidFill>
                <a:effectLst/>
                <a:latin typeface="+mn-lt"/>
                <a:ea typeface="+mn-ea"/>
                <a:cs typeface="+mn-cs"/>
              </a:rPr>
              <a:t>In your opinion, which of these solutions has the most positives and/or the fewest negatives?</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#7: </a:t>
            </a:r>
            <a:r>
              <a:rPr lang="en-US" sz="1200" i="1" kern="1200" dirty="0">
                <a:solidFill>
                  <a:schemeClr val="tx1"/>
                </a:solidFill>
                <a:effectLst/>
                <a:latin typeface="+mn-lt"/>
                <a:ea typeface="+mn-ea"/>
                <a:cs typeface="+mn-cs"/>
              </a:rPr>
              <a:t>Ask students to give examples of other actions that could be taken in this situation. </a:t>
            </a:r>
            <a:endParaRPr lang="en-US" i="1" dirty="0"/>
          </a:p>
        </p:txBody>
      </p:sp>
      <p:sp>
        <p:nvSpPr>
          <p:cNvPr id="4" name="Slide Number Placeholder 3"/>
          <p:cNvSpPr>
            <a:spLocks noGrp="1"/>
          </p:cNvSpPr>
          <p:nvPr>
            <p:ph type="sldNum" sz="quarter" idx="5"/>
          </p:nvPr>
        </p:nvSpPr>
        <p:spPr/>
        <p:txBody>
          <a:bodyPr/>
          <a:lstStyle/>
          <a:p>
            <a:fld id="{E00B3A83-29B1-6F42-AFAC-857959718AEC}" type="slidenum">
              <a:rPr lang="en-US" smtClean="0"/>
              <a:t>10</a:t>
            </a:fld>
            <a:endParaRPr lang="en-US"/>
          </a:p>
        </p:txBody>
      </p:sp>
    </p:spTree>
    <p:extLst>
      <p:ext uri="{BB962C8B-B14F-4D97-AF65-F5344CB8AC3E}">
        <p14:creationId xmlns:p14="http://schemas.microsoft.com/office/powerpoint/2010/main" val="42582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5"/>
            </a:pPr>
            <a:r>
              <a:rPr lang="en-US" sz="1200" kern="1200" dirty="0">
                <a:solidFill>
                  <a:schemeClr val="tx1"/>
                </a:solidFill>
                <a:effectLst/>
                <a:latin typeface="+mn-lt"/>
                <a:ea typeface="+mn-ea"/>
                <a:cs typeface="+mn-cs"/>
              </a:rPr>
              <a:t>Check your gut feeling. </a:t>
            </a:r>
          </a:p>
          <a:p>
            <a:pPr marL="685800" lvl="1" indent="-228600">
              <a:buFont typeface="+mj-lt"/>
              <a:buAutoNum type="arabicPeriod"/>
            </a:pPr>
            <a:r>
              <a:rPr lang="en-US" sz="1200" kern="1200" dirty="0">
                <a:solidFill>
                  <a:schemeClr val="tx1"/>
                </a:solidFill>
                <a:effectLst/>
                <a:latin typeface="+mn-lt"/>
                <a:ea typeface="+mn-ea"/>
                <a:cs typeface="+mn-cs"/>
              </a:rPr>
              <a:t>Using a logical, step-by-step process is a great way to be sure you’re responding correctly to an ethical dilemma. </a:t>
            </a:r>
          </a:p>
          <a:p>
            <a:pPr marL="685800" lvl="1" indent="-228600">
              <a:buFont typeface="+mj-lt"/>
              <a:buAutoNum type="arabicPeriod"/>
            </a:pPr>
            <a:r>
              <a:rPr lang="en-US" sz="1200" kern="1200" dirty="0">
                <a:solidFill>
                  <a:schemeClr val="tx1"/>
                </a:solidFill>
                <a:effectLst/>
                <a:latin typeface="+mn-lt"/>
                <a:ea typeface="+mn-ea"/>
                <a:cs typeface="+mn-cs"/>
              </a:rPr>
              <a:t>However, it’s still important to check in with your gut feeling. </a:t>
            </a:r>
          </a:p>
          <a:p>
            <a:pPr marL="685800" lvl="1" indent="-228600">
              <a:buFont typeface="+mj-lt"/>
              <a:buAutoNum type="arabicPeriod"/>
            </a:pPr>
            <a:r>
              <a:rPr lang="en-US" sz="1200" kern="1200" dirty="0">
                <a:solidFill>
                  <a:schemeClr val="tx1"/>
                </a:solidFill>
                <a:effectLst/>
                <a:latin typeface="+mn-lt"/>
                <a:ea typeface="+mn-ea"/>
                <a:cs typeface="+mn-cs"/>
              </a:rPr>
              <a:t>What does your intuition tell you?</a:t>
            </a:r>
          </a:p>
          <a:p>
            <a:pPr marL="685800" lvl="1" indent="-228600">
              <a:buFont typeface="+mj-lt"/>
              <a:buAutoNum type="arabicPeriod"/>
            </a:pPr>
            <a:r>
              <a:rPr lang="en-US" sz="1200" kern="1200" dirty="0">
                <a:solidFill>
                  <a:schemeClr val="tx1"/>
                </a:solidFill>
                <a:effectLst/>
                <a:latin typeface="+mn-lt"/>
                <a:ea typeface="+mn-ea"/>
                <a:cs typeface="+mn-cs"/>
              </a:rPr>
              <a:t>Which solution feels right?</a:t>
            </a:r>
          </a:p>
          <a:p>
            <a:pPr marL="685800" lvl="1" indent="-228600">
              <a:buFont typeface="+mj-lt"/>
              <a:buAutoNum type="arabicPeriod"/>
            </a:pPr>
            <a:r>
              <a:rPr lang="en-US" sz="1200" kern="1200" dirty="0">
                <a:solidFill>
                  <a:schemeClr val="tx1"/>
                </a:solidFill>
                <a:effectLst/>
                <a:latin typeface="+mn-lt"/>
                <a:ea typeface="+mn-ea"/>
                <a:cs typeface="+mn-cs"/>
              </a:rPr>
              <a:t>You might have a strong feeling about what you should or shouldn’t do.</a:t>
            </a:r>
          </a:p>
          <a:p>
            <a:pPr marL="685800" lvl="1" indent="-228600">
              <a:buFont typeface="+mj-lt"/>
              <a:buAutoNum type="arabicPeriod"/>
            </a:pPr>
            <a:r>
              <a:rPr lang="en-US" sz="1200" kern="1200" dirty="0">
                <a:solidFill>
                  <a:schemeClr val="tx1"/>
                </a:solidFill>
                <a:effectLst/>
                <a:latin typeface="+mn-lt"/>
                <a:ea typeface="+mn-ea"/>
                <a:cs typeface="+mn-cs"/>
              </a:rPr>
              <a:t>Perhaps you know in your gut that it’s not right to pretend you don’t know your classmate is keeping drugs in her locker.</a:t>
            </a:r>
          </a:p>
          <a:p>
            <a:pPr marL="685800" lvl="1" indent="-228600">
              <a:buFont typeface="+mj-lt"/>
              <a:buAutoNum type="arabicPeriod"/>
            </a:pPr>
            <a:r>
              <a:rPr lang="en-US" sz="1200" kern="1200" dirty="0">
                <a:solidFill>
                  <a:schemeClr val="tx1"/>
                </a:solidFill>
                <a:effectLst/>
                <a:latin typeface="+mn-lt"/>
                <a:ea typeface="+mn-ea"/>
                <a:cs typeface="+mn-cs"/>
              </a:rPr>
              <a:t>You feel that telling a teacher is the right thing to do.</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For more information about gut feelings and intuition, check out this article “Should We Trust Our Gut Feeling When Making Decisions?” by Denise Hill: </a:t>
            </a:r>
            <a:r>
              <a:rPr lang="en-US" sz="1200" i="1" u="sng" kern="1200" dirty="0">
                <a:solidFill>
                  <a:schemeClr val="tx1"/>
                </a:solidFill>
                <a:effectLst/>
                <a:latin typeface="+mn-lt"/>
                <a:ea typeface="+mn-ea"/>
                <a:cs typeface="+mn-cs"/>
                <a:hlinkClick r:id="rId3"/>
              </a:rPr>
              <a:t>https://www.lifehack.org/591442/should-we-trust-our-gut-feeling-when-making-decisions</a:t>
            </a:r>
            <a:r>
              <a:rPr lang="en-US" sz="1200" i="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DISCUSSION #8: </a:t>
            </a:r>
            <a:r>
              <a:rPr lang="en-US" sz="1200" i="1" kern="1200" dirty="0">
                <a:solidFill>
                  <a:schemeClr val="tx1"/>
                </a:solidFill>
                <a:effectLst/>
                <a:latin typeface="+mn-lt"/>
                <a:ea typeface="+mn-ea"/>
                <a:cs typeface="+mn-cs"/>
              </a:rPr>
              <a:t>Ask students to share examples of times their intuition has helped them decide what the right decision is.</a:t>
            </a:r>
          </a:p>
          <a:p>
            <a:endParaRPr lang="en-US" sz="1200" kern="1200" dirty="0">
              <a:solidFill>
                <a:schemeClr val="tx1"/>
              </a:solidFill>
              <a:effectLst/>
              <a:latin typeface="+mn-lt"/>
              <a:ea typeface="+mn-ea"/>
              <a:cs typeface="+mn-cs"/>
            </a:endParaRPr>
          </a:p>
          <a:p>
            <a:pPr marL="685800" lvl="1" indent="-228600">
              <a:buFont typeface="+mj-lt"/>
              <a:buAutoNum type="arabicPeriod" startAt="8"/>
            </a:pPr>
            <a:r>
              <a:rPr lang="en-US" sz="1200" kern="1200" dirty="0">
                <a:solidFill>
                  <a:schemeClr val="tx1"/>
                </a:solidFill>
                <a:effectLst/>
                <a:latin typeface="+mn-lt"/>
                <a:ea typeface="+mn-ea"/>
                <a:cs typeface="+mn-cs"/>
              </a:rPr>
              <a:t>Going with your gut feeling can be tough at first, but it gets easier as you face and resolve more ethical dilemmas.</a:t>
            </a:r>
          </a:p>
          <a:p>
            <a:pPr marL="685800" lvl="1" indent="-228600">
              <a:buFont typeface="+mj-lt"/>
              <a:buAutoNum type="arabicPeriod" startAt="8"/>
            </a:pPr>
            <a:r>
              <a:rPr lang="en-US" sz="1200" kern="1200" dirty="0">
                <a:solidFill>
                  <a:schemeClr val="tx1"/>
                </a:solidFill>
                <a:effectLst/>
                <a:latin typeface="+mn-lt"/>
                <a:ea typeface="+mn-ea"/>
                <a:cs typeface="+mn-cs"/>
              </a:rPr>
              <a:t>If you’re having a hard time deciding what’s right, try asking yourself a few questions:</a:t>
            </a:r>
          </a:p>
          <a:p>
            <a:pPr marL="1143000" lvl="2" indent="-228600">
              <a:buFont typeface="+mj-lt"/>
              <a:buAutoNum type="alphaLcPeriod"/>
            </a:pPr>
            <a:r>
              <a:rPr lang="en-US" sz="1200" kern="1200" dirty="0">
                <a:solidFill>
                  <a:schemeClr val="tx1"/>
                </a:solidFill>
                <a:effectLst/>
                <a:latin typeface="+mn-lt"/>
                <a:ea typeface="+mn-ea"/>
                <a:cs typeface="+mn-cs"/>
              </a:rPr>
              <a:t>What would my role models do in this situation?</a:t>
            </a:r>
          </a:p>
          <a:p>
            <a:pPr marL="1143000" lvl="2" indent="-228600">
              <a:buFont typeface="+mj-lt"/>
              <a:buAutoNum type="alphaLcPeriod"/>
            </a:pPr>
            <a:r>
              <a:rPr lang="en-US" sz="1200" kern="1200" dirty="0">
                <a:solidFill>
                  <a:schemeClr val="tx1"/>
                </a:solidFill>
                <a:effectLst/>
                <a:latin typeface="+mn-lt"/>
                <a:ea typeface="+mn-ea"/>
                <a:cs typeface="+mn-cs"/>
              </a:rPr>
              <a:t>Will I sleep soundly knowing I made this decision?</a:t>
            </a:r>
          </a:p>
          <a:p>
            <a:pPr marL="1143000" lvl="2" indent="-228600">
              <a:buFont typeface="+mj-lt"/>
              <a:buAutoNum type="alphaLcPeriod"/>
            </a:pPr>
            <a:r>
              <a:rPr lang="en-US" sz="1200" kern="1200" dirty="0">
                <a:solidFill>
                  <a:schemeClr val="tx1"/>
                </a:solidFill>
                <a:effectLst/>
                <a:latin typeface="+mn-lt"/>
                <a:ea typeface="+mn-ea"/>
                <a:cs typeface="+mn-cs"/>
              </a:rPr>
              <a:t>Am I violating any ethical principles?</a:t>
            </a:r>
          </a:p>
          <a:p>
            <a:pPr marL="1143000" lvl="2" indent="-228600">
              <a:buFont typeface="+mj-lt"/>
              <a:buAutoNum type="alphaLcPeriod"/>
            </a:pPr>
            <a:r>
              <a:rPr lang="en-US" sz="1200" kern="1200" dirty="0">
                <a:solidFill>
                  <a:schemeClr val="tx1"/>
                </a:solidFill>
                <a:effectLst/>
                <a:latin typeface="+mn-lt"/>
                <a:ea typeface="+mn-ea"/>
                <a:cs typeface="+mn-cs"/>
              </a:rPr>
              <a:t>How will my decision affect other people?</a:t>
            </a:r>
          </a:p>
          <a:p>
            <a:pPr marL="1143000" lvl="2" indent="-228600">
              <a:buFont typeface="+mj-lt"/>
              <a:buAutoNum type="alphaLcPeriod"/>
            </a:pPr>
            <a:r>
              <a:rPr lang="en-US" sz="1200" kern="1200" dirty="0">
                <a:solidFill>
                  <a:schemeClr val="tx1"/>
                </a:solidFill>
                <a:effectLst/>
                <a:latin typeface="+mn-lt"/>
                <a:ea typeface="+mn-ea"/>
                <a:cs typeface="+mn-cs"/>
              </a:rPr>
              <a:t>How would I feel if my decision was reported on the news? Would I make the same decision if I knew everyone would find out?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Read the article “Making Ethical Decisions: Things To Ask Yourself” from UC San Diego to learn more questions you might want to think about as you face ethical dilemmas: </a:t>
            </a:r>
            <a:r>
              <a:rPr lang="en-US" sz="1200" i="1" u="sng" kern="1200" dirty="0">
                <a:solidFill>
                  <a:schemeClr val="tx1"/>
                </a:solidFill>
                <a:effectLst/>
                <a:latin typeface="+mn-lt"/>
                <a:ea typeface="+mn-ea"/>
                <a:cs typeface="+mn-cs"/>
                <a:hlinkClick r:id="rId4"/>
              </a:rPr>
              <a:t>http://blink.ucsd.edu/finance/accountability/ethics/ask.html</a:t>
            </a:r>
            <a:r>
              <a:rPr lang="en-US" sz="120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00B3A83-29B1-6F42-AFAC-857959718AEC}" type="slidenum">
              <a:rPr lang="en-US" smtClean="0"/>
              <a:t>11</a:t>
            </a:fld>
            <a:endParaRPr lang="en-US"/>
          </a:p>
        </p:txBody>
      </p:sp>
    </p:spTree>
    <p:extLst>
      <p:ext uri="{BB962C8B-B14F-4D97-AF65-F5344CB8AC3E}">
        <p14:creationId xmlns:p14="http://schemas.microsoft.com/office/powerpoint/2010/main" val="36327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6"/>
            </a:pPr>
            <a:r>
              <a:rPr lang="en-US" sz="1200" kern="1200" dirty="0">
                <a:solidFill>
                  <a:schemeClr val="tx1"/>
                </a:solidFill>
                <a:effectLst/>
                <a:latin typeface="+mn-lt"/>
                <a:ea typeface="+mn-ea"/>
                <a:cs typeface="+mn-cs"/>
              </a:rPr>
              <a:t>Make and implement your decision. </a:t>
            </a:r>
          </a:p>
          <a:p>
            <a:pPr marL="685800" lvl="1" indent="-228600">
              <a:buFont typeface="+mj-lt"/>
              <a:buAutoNum type="arabicPeriod"/>
            </a:pPr>
            <a:r>
              <a:rPr lang="en-US" sz="1200" kern="1200" dirty="0">
                <a:solidFill>
                  <a:schemeClr val="tx1"/>
                </a:solidFill>
                <a:effectLst/>
                <a:latin typeface="+mn-lt"/>
                <a:ea typeface="+mn-ea"/>
                <a:cs typeface="+mn-cs"/>
              </a:rPr>
              <a:t>Now it’s time to make your final decision and put it into action. </a:t>
            </a:r>
          </a:p>
          <a:p>
            <a:pPr marL="685800" lvl="1" indent="-228600">
              <a:buFont typeface="+mj-lt"/>
              <a:buAutoNum type="arabicPeriod"/>
            </a:pPr>
            <a:r>
              <a:rPr lang="en-US" sz="1200" kern="1200" dirty="0">
                <a:solidFill>
                  <a:schemeClr val="tx1"/>
                </a:solidFill>
                <a:effectLst/>
                <a:latin typeface="+mn-lt"/>
                <a:ea typeface="+mn-ea"/>
                <a:cs typeface="+mn-cs"/>
              </a:rPr>
              <a:t>You decide that the right thing to do is to tell a teacher about the situation. </a:t>
            </a:r>
          </a:p>
          <a:p>
            <a:pPr marL="685800" lvl="1" indent="-228600">
              <a:buFont typeface="+mj-lt"/>
              <a:buAutoNum type="arabicPeriod"/>
            </a:pPr>
            <a:r>
              <a:rPr lang="en-US" sz="1200" kern="1200" dirty="0">
                <a:solidFill>
                  <a:schemeClr val="tx1"/>
                </a:solidFill>
                <a:effectLst/>
                <a:latin typeface="+mn-lt"/>
                <a:ea typeface="+mn-ea"/>
                <a:cs typeface="+mn-cs"/>
              </a:rPr>
              <a:t>You feel that your decision is the right one, but now you have to take the steps to actually resolve the dilemma. </a:t>
            </a:r>
          </a:p>
          <a:p>
            <a:pPr marL="685800" lvl="1" indent="-228600">
              <a:buFont typeface="+mj-lt"/>
              <a:buAutoNum type="arabicPeriod"/>
            </a:pPr>
            <a:r>
              <a:rPr lang="en-US" sz="1200" kern="1200" dirty="0">
                <a:solidFill>
                  <a:schemeClr val="tx1"/>
                </a:solidFill>
                <a:effectLst/>
                <a:latin typeface="+mn-lt"/>
                <a:ea typeface="+mn-ea"/>
                <a:cs typeface="+mn-cs"/>
              </a:rPr>
              <a:t>This could involve setting up a time before or after school to talk to a teacher in private. </a:t>
            </a:r>
          </a:p>
          <a:p>
            <a:pPr marL="685800" lvl="1" indent="-228600">
              <a:buFont typeface="+mj-lt"/>
              <a:buAutoNum type="arabicPeriod"/>
            </a:pPr>
            <a:r>
              <a:rPr lang="en-US" sz="1200" kern="1200" dirty="0">
                <a:solidFill>
                  <a:schemeClr val="tx1"/>
                </a:solidFill>
                <a:effectLst/>
                <a:latin typeface="+mn-lt"/>
                <a:ea typeface="+mn-ea"/>
                <a:cs typeface="+mn-cs"/>
              </a:rPr>
              <a:t>Just as you asked yourself earlier how other people will be affected by your decision, it’s important to consider how those people will react.</a:t>
            </a:r>
          </a:p>
          <a:p>
            <a:pPr marL="1143000" lvl="2" indent="-228600">
              <a:buFont typeface="+mj-lt"/>
              <a:buAutoNum type="alphaLcPeriod"/>
            </a:pPr>
            <a:r>
              <a:rPr lang="en-US" sz="1200" kern="1200" dirty="0">
                <a:solidFill>
                  <a:schemeClr val="tx1"/>
                </a:solidFill>
                <a:effectLst/>
                <a:latin typeface="+mn-lt"/>
                <a:ea typeface="+mn-ea"/>
                <a:cs typeface="+mn-cs"/>
              </a:rPr>
              <a:t>What action might your teacher take? </a:t>
            </a:r>
          </a:p>
          <a:p>
            <a:pPr marL="1143000" lvl="2" indent="-228600">
              <a:buFont typeface="+mj-lt"/>
              <a:buAutoNum type="alphaLcPeriod"/>
            </a:pPr>
            <a:r>
              <a:rPr lang="en-US" sz="1200" kern="1200" dirty="0">
                <a:solidFill>
                  <a:schemeClr val="tx1"/>
                </a:solidFill>
                <a:effectLst/>
                <a:latin typeface="+mn-lt"/>
                <a:ea typeface="+mn-ea"/>
                <a:cs typeface="+mn-cs"/>
              </a:rPr>
              <a:t>How do you think your classmate will react?</a:t>
            </a:r>
          </a:p>
          <a:p>
            <a:pPr marL="685800" lvl="1" indent="-228600">
              <a:buFont typeface="+mj-lt"/>
              <a:buAutoNum type="arabicPeriod" startAt="6"/>
            </a:pPr>
            <a:r>
              <a:rPr lang="en-US" sz="1200" kern="1200" dirty="0">
                <a:solidFill>
                  <a:schemeClr val="tx1"/>
                </a:solidFill>
                <a:effectLst/>
                <a:latin typeface="+mn-lt"/>
                <a:ea typeface="+mn-ea"/>
                <a:cs typeface="+mn-cs"/>
              </a:rPr>
              <a:t>You can’t control other people’s reactions, but it’s still good to prepare yourself.</a:t>
            </a:r>
          </a:p>
          <a:p>
            <a:pPr marL="685800" lvl="1" indent="-228600">
              <a:buFont typeface="+mj-lt"/>
              <a:buAutoNum type="arabicPeriod" startAt="6"/>
            </a:pPr>
            <a:r>
              <a:rPr lang="en-US" sz="1200" kern="1200" dirty="0">
                <a:solidFill>
                  <a:schemeClr val="tx1"/>
                </a:solidFill>
                <a:effectLst/>
                <a:latin typeface="+mn-lt"/>
                <a:ea typeface="+mn-ea"/>
                <a:cs typeface="+mn-cs"/>
              </a:rPr>
              <a:t>Remember that everyone won’t always appreciate your decision—your classmate, for example, would probably be much happier if you kept her actions to yourself. </a:t>
            </a:r>
          </a:p>
          <a:p>
            <a:pPr marL="685800" lvl="1" indent="-228600">
              <a:buFont typeface="+mj-lt"/>
              <a:buAutoNum type="arabicPeriod" startAt="6"/>
            </a:pPr>
            <a:r>
              <a:rPr lang="en-US" sz="1200" kern="1200" dirty="0">
                <a:solidFill>
                  <a:schemeClr val="tx1"/>
                </a:solidFill>
                <a:effectLst/>
                <a:latin typeface="+mn-lt"/>
                <a:ea typeface="+mn-ea"/>
                <a:cs typeface="+mn-cs"/>
              </a:rPr>
              <a:t>But it’s important to you and everyone else involved that you make the right decision, not just the easy or popular one. </a:t>
            </a:r>
            <a:endParaRPr lang="en-US" dirty="0"/>
          </a:p>
        </p:txBody>
      </p:sp>
      <p:sp>
        <p:nvSpPr>
          <p:cNvPr id="4" name="Slide Number Placeholder 3"/>
          <p:cNvSpPr>
            <a:spLocks noGrp="1"/>
          </p:cNvSpPr>
          <p:nvPr>
            <p:ph type="sldNum" sz="quarter" idx="5"/>
          </p:nvPr>
        </p:nvSpPr>
        <p:spPr/>
        <p:txBody>
          <a:bodyPr/>
          <a:lstStyle/>
          <a:p>
            <a:fld id="{E00B3A83-29B1-6F42-AFAC-857959718AEC}" type="slidenum">
              <a:rPr lang="en-US" smtClean="0"/>
              <a:t>12</a:t>
            </a:fld>
            <a:endParaRPr lang="en-US"/>
          </a:p>
        </p:txBody>
      </p:sp>
    </p:spTree>
    <p:extLst>
      <p:ext uri="{BB962C8B-B14F-4D97-AF65-F5344CB8AC3E}">
        <p14:creationId xmlns:p14="http://schemas.microsoft.com/office/powerpoint/2010/main" val="178888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7"/>
            </a:pPr>
            <a:r>
              <a:rPr lang="en-US" sz="1200" kern="1200" dirty="0">
                <a:solidFill>
                  <a:schemeClr val="tx1"/>
                </a:solidFill>
                <a:effectLst/>
                <a:latin typeface="+mn-lt"/>
                <a:ea typeface="+mn-ea"/>
                <a:cs typeface="+mn-cs"/>
              </a:rPr>
              <a:t>Reflect on the outcome.</a:t>
            </a:r>
          </a:p>
          <a:p>
            <a:pPr marL="685800" lvl="1" indent="-228600">
              <a:buFont typeface="+mj-lt"/>
              <a:buAutoNum type="arabicPeriod"/>
            </a:pPr>
            <a:r>
              <a:rPr lang="en-US" sz="1200" kern="1200" dirty="0">
                <a:solidFill>
                  <a:schemeClr val="tx1"/>
                </a:solidFill>
                <a:effectLst/>
                <a:latin typeface="+mn-lt"/>
                <a:ea typeface="+mn-ea"/>
                <a:cs typeface="+mn-cs"/>
              </a:rPr>
              <a:t>Did you make the right decision?</a:t>
            </a:r>
          </a:p>
          <a:p>
            <a:pPr marL="685800" lvl="1" indent="-228600">
              <a:buFont typeface="+mj-lt"/>
              <a:buAutoNum type="arabicPeriod"/>
            </a:pPr>
            <a:r>
              <a:rPr lang="en-US" sz="1200" kern="1200" dirty="0">
                <a:solidFill>
                  <a:schemeClr val="tx1"/>
                </a:solidFill>
                <a:effectLst/>
                <a:latin typeface="+mn-lt"/>
                <a:ea typeface="+mn-ea"/>
                <a:cs typeface="+mn-cs"/>
              </a:rPr>
              <a:t>If so, congratulate yourself!</a:t>
            </a:r>
          </a:p>
          <a:p>
            <a:pPr marL="685800" lvl="1" indent="-228600">
              <a:buFont typeface="+mj-lt"/>
              <a:buAutoNum type="arabicPeriod"/>
            </a:pPr>
            <a:r>
              <a:rPr lang="en-US" sz="1200" kern="1200" dirty="0">
                <a:solidFill>
                  <a:schemeClr val="tx1"/>
                </a:solidFill>
                <a:effectLst/>
                <a:latin typeface="+mn-lt"/>
                <a:ea typeface="+mn-ea"/>
                <a:cs typeface="+mn-cs"/>
              </a:rPr>
              <a:t>If you didn’t successfully resolve your ethical dilemma, think about what went wrong.</a:t>
            </a:r>
          </a:p>
          <a:p>
            <a:pPr marL="685800" lvl="1" indent="-228600">
              <a:buFont typeface="+mj-lt"/>
              <a:buAutoNum type="arabicPeriod"/>
            </a:pPr>
            <a:r>
              <a:rPr lang="en-US" sz="1200" kern="1200" dirty="0">
                <a:solidFill>
                  <a:schemeClr val="tx1"/>
                </a:solidFill>
                <a:effectLst/>
                <a:latin typeface="+mn-lt"/>
                <a:ea typeface="+mn-ea"/>
                <a:cs typeface="+mn-cs"/>
              </a:rPr>
              <a:t>What can you do differently next time?</a:t>
            </a:r>
          </a:p>
          <a:p>
            <a:pPr marL="685800" lvl="1" indent="-228600">
              <a:buFont typeface="+mj-lt"/>
              <a:buAutoNum type="arabicPeriod"/>
            </a:pPr>
            <a:r>
              <a:rPr lang="en-US" sz="1200" kern="1200" dirty="0">
                <a:solidFill>
                  <a:schemeClr val="tx1"/>
                </a:solidFill>
                <a:effectLst/>
                <a:latin typeface="+mn-lt"/>
                <a:ea typeface="+mn-ea"/>
                <a:cs typeface="+mn-cs"/>
              </a:rPr>
              <a:t>Don’t beat yourself up if you made a decision that didn’t turn out the way you thought it would.</a:t>
            </a:r>
          </a:p>
          <a:p>
            <a:pPr marL="685800" lvl="1" indent="-228600">
              <a:buFont typeface="+mj-lt"/>
              <a:buAutoNum type="arabicPeriod"/>
            </a:pPr>
            <a:r>
              <a:rPr lang="en-US" sz="1200" kern="1200" dirty="0">
                <a:solidFill>
                  <a:schemeClr val="tx1"/>
                </a:solidFill>
                <a:effectLst/>
                <a:latin typeface="+mn-lt"/>
                <a:ea typeface="+mn-ea"/>
                <a:cs typeface="+mn-cs"/>
              </a:rPr>
              <a:t>Learning to handle ethical dilemmas can take time, and in the meantime, it’s important that you try your best to do what’s right.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#9</a:t>
            </a:r>
            <a:r>
              <a:rPr lang="en-US" sz="1200" i="1" kern="1200" dirty="0">
                <a:solidFill>
                  <a:schemeClr val="tx1"/>
                </a:solidFill>
                <a:effectLst/>
                <a:latin typeface="+mn-lt"/>
                <a:ea typeface="+mn-ea"/>
                <a:cs typeface="+mn-cs"/>
              </a:rPr>
              <a:t>: Ask students to share examples of times they didn’t make the right decision. What did they learn from these situations?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This article by Tom Marshall, “Do the Right Thing: Making Ethical Decisions in Everyday Life,” describes several different tough ethical dilemmas: </a:t>
            </a:r>
            <a:r>
              <a:rPr lang="en-US" sz="1200" i="1" u="sng" kern="1200" dirty="0">
                <a:solidFill>
                  <a:schemeClr val="tx1"/>
                </a:solidFill>
                <a:effectLst/>
                <a:latin typeface="+mn-lt"/>
                <a:ea typeface="+mn-ea"/>
                <a:cs typeface="+mn-cs"/>
                <a:hlinkClick r:id="rId3"/>
              </a:rPr>
              <a:t>http://learning.blogs.nytimes.com/2014/04/01/do-the-right-thing-making-ethical-decisions-in-everyday-life/?_r=0</a:t>
            </a:r>
            <a:r>
              <a:rPr lang="en-US" sz="1200" i="1" kern="1200" dirty="0">
                <a:solidFill>
                  <a:schemeClr val="tx1"/>
                </a:solidFill>
                <a:effectLst/>
                <a:latin typeface="+mn-lt"/>
                <a:ea typeface="+mn-ea"/>
                <a:cs typeface="+mn-cs"/>
              </a:rPr>
              <a:t>. To read these dilemmas, scroll down through the article until you find the numbered items, starting with “1: In Your Neighborhood” and continuing through “9: In the Laboratory.” Using the steps you’ve just learned, how would you solve these dilemmas?</a:t>
            </a:r>
            <a:r>
              <a:rPr lang="en-US" i="1" dirty="0">
                <a:effectLst/>
              </a:rPr>
              <a:t> </a:t>
            </a:r>
            <a:endParaRPr lang="en-US" i="1" dirty="0"/>
          </a:p>
        </p:txBody>
      </p:sp>
      <p:sp>
        <p:nvSpPr>
          <p:cNvPr id="4" name="Slide Number Placeholder 3"/>
          <p:cNvSpPr>
            <a:spLocks noGrp="1"/>
          </p:cNvSpPr>
          <p:nvPr>
            <p:ph type="sldNum" sz="quarter" idx="5"/>
          </p:nvPr>
        </p:nvSpPr>
        <p:spPr/>
        <p:txBody>
          <a:bodyPr/>
          <a:lstStyle/>
          <a:p>
            <a:fld id="{E00B3A83-29B1-6F42-AFAC-857959718AEC}" type="slidenum">
              <a:rPr lang="en-US" smtClean="0"/>
              <a:t>13</a:t>
            </a:fld>
            <a:endParaRPr lang="en-US"/>
          </a:p>
        </p:txBody>
      </p:sp>
    </p:spTree>
    <p:extLst>
      <p:ext uri="{BB962C8B-B14F-4D97-AF65-F5344CB8AC3E}">
        <p14:creationId xmlns:p14="http://schemas.microsoft.com/office/powerpoint/2010/main" val="87814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What is an ethical dilemma?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When you’re unfamiliar with ethical dilemmas, it can be difficult to tell them apart from regular dilemmas and simple problems.</a:t>
            </a:r>
          </a:p>
          <a:p>
            <a:pPr marL="228600" indent="-228600">
              <a:buFont typeface="+mj-lt"/>
              <a:buAutoNum type="alphaUcPeriod"/>
            </a:pPr>
            <a:r>
              <a:rPr lang="en-US" sz="1200" kern="1200" dirty="0">
                <a:solidFill>
                  <a:schemeClr val="tx1"/>
                </a:solidFill>
                <a:effectLst/>
                <a:latin typeface="+mn-lt"/>
                <a:ea typeface="+mn-ea"/>
                <a:cs typeface="+mn-cs"/>
              </a:rPr>
              <a:t>Before you can attempt to recognize ethical dilemmas or respond to them, you need to know what sets ethical dilemmas apart.</a:t>
            </a:r>
          </a:p>
          <a:p>
            <a:pPr marL="228600" indent="-228600">
              <a:buFont typeface="+mj-lt"/>
              <a:buAutoNum type="alphaUcPeriod"/>
            </a:pPr>
            <a:r>
              <a:rPr lang="en-US" sz="1200" kern="1200" dirty="0">
                <a:solidFill>
                  <a:schemeClr val="tx1"/>
                </a:solidFill>
                <a:effectLst/>
                <a:latin typeface="+mn-lt"/>
                <a:ea typeface="+mn-ea"/>
                <a:cs typeface="+mn-cs"/>
              </a:rPr>
              <a:t>Although each ethical dilemma looks different, there are a few characteristics that they all share.</a:t>
            </a:r>
          </a:p>
          <a:p>
            <a:pPr marL="685800" lvl="1" indent="-228600">
              <a:buFont typeface="+mj-lt"/>
              <a:buAutoNum type="arabicPeriod"/>
            </a:pPr>
            <a:r>
              <a:rPr lang="en-US" sz="1200" kern="1200" dirty="0">
                <a:solidFill>
                  <a:schemeClr val="tx1"/>
                </a:solidFill>
                <a:effectLst/>
                <a:latin typeface="+mn-lt"/>
                <a:ea typeface="+mn-ea"/>
                <a:cs typeface="+mn-cs"/>
              </a:rPr>
              <a:t>There is a right and wrong choice.</a:t>
            </a:r>
          </a:p>
          <a:p>
            <a:pPr marL="1143000" lvl="2" indent="-228600">
              <a:buFont typeface="+mj-lt"/>
              <a:buAutoNum type="alphaLcPeriod"/>
            </a:pPr>
            <a:r>
              <a:rPr lang="en-US" sz="1200" kern="1200" dirty="0">
                <a:solidFill>
                  <a:schemeClr val="tx1"/>
                </a:solidFill>
                <a:effectLst/>
                <a:latin typeface="+mn-lt"/>
                <a:ea typeface="+mn-ea"/>
                <a:cs typeface="+mn-cs"/>
              </a:rPr>
              <a:t>In an ethical dilemma, you must decide between doing the right thing and the wrong thing.</a:t>
            </a:r>
          </a:p>
          <a:p>
            <a:pPr marL="1143000" lvl="2" indent="-228600">
              <a:buFont typeface="+mj-lt"/>
              <a:buAutoNum type="alphaLcPeriod"/>
            </a:pPr>
            <a:r>
              <a:rPr lang="en-US" sz="1200" kern="1200" dirty="0">
                <a:solidFill>
                  <a:schemeClr val="tx1"/>
                </a:solidFill>
                <a:effectLst/>
                <a:latin typeface="+mn-lt"/>
                <a:ea typeface="+mn-ea"/>
                <a:cs typeface="+mn-cs"/>
              </a:rPr>
              <a:t>This is true even if you aren’t sure yet what the right thing is. </a:t>
            </a:r>
          </a:p>
          <a:p>
            <a:pPr marL="1143000" lvl="2" indent="-228600">
              <a:buFont typeface="+mj-lt"/>
              <a:buAutoNum type="alphaLcPeriod"/>
            </a:pPr>
            <a:r>
              <a:rPr lang="en-US" sz="1200" kern="1200" dirty="0">
                <a:solidFill>
                  <a:schemeClr val="tx1"/>
                </a:solidFill>
                <a:effectLst/>
                <a:latin typeface="+mn-lt"/>
                <a:ea typeface="+mn-ea"/>
                <a:cs typeface="+mn-cs"/>
              </a:rPr>
              <a:t>Sometimes the right choice is very clear, but sometimes it requires more work to figure it out.</a:t>
            </a:r>
          </a:p>
          <a:p>
            <a:pPr marL="1143000" lvl="2" indent="-228600">
              <a:buFont typeface="+mj-lt"/>
              <a:buAutoNum type="alphaLcPeriod"/>
            </a:pPr>
            <a:r>
              <a:rPr lang="en-US" sz="1200" kern="1200" dirty="0">
                <a:solidFill>
                  <a:schemeClr val="tx1"/>
                </a:solidFill>
                <a:effectLst/>
                <a:latin typeface="+mn-lt"/>
                <a:ea typeface="+mn-ea"/>
                <a:cs typeface="+mn-cs"/>
              </a:rPr>
              <a:t>If you’re dealing with a regular dilemma or an everyday problem, there may not necessarily be a choice that is wrong or right.</a:t>
            </a:r>
          </a:p>
          <a:p>
            <a:pPr marL="685800" lvl="1" indent="-228600">
              <a:buFont typeface="+mj-lt"/>
              <a:buAutoNum type="arabicPeriod" startAt="2"/>
            </a:pPr>
            <a:r>
              <a:rPr lang="en-US" sz="1200" kern="1200" dirty="0">
                <a:solidFill>
                  <a:schemeClr val="tx1"/>
                </a:solidFill>
                <a:effectLst/>
                <a:latin typeface="+mn-lt"/>
                <a:ea typeface="+mn-ea"/>
                <a:cs typeface="+mn-cs"/>
              </a:rPr>
              <a:t>Someone (or something) could be hurt.</a:t>
            </a:r>
          </a:p>
          <a:p>
            <a:pPr marL="1143000" lvl="2" indent="-228600">
              <a:buFont typeface="+mj-lt"/>
              <a:buAutoNum type="alphaLcPeriod"/>
            </a:pPr>
            <a:r>
              <a:rPr lang="en-US" sz="1200" kern="1200" dirty="0">
                <a:solidFill>
                  <a:schemeClr val="tx1"/>
                </a:solidFill>
                <a:effectLst/>
                <a:latin typeface="+mn-lt"/>
                <a:ea typeface="+mn-ea"/>
                <a:cs typeface="+mn-cs"/>
              </a:rPr>
              <a:t>In an ethical dilemma, someone or something could be harmed if the wrong decision is made.</a:t>
            </a:r>
          </a:p>
          <a:p>
            <a:pPr marL="1143000" lvl="2" indent="-228600">
              <a:buFont typeface="+mj-lt"/>
              <a:buAutoNum type="alphaLcPeriod"/>
            </a:pPr>
            <a:r>
              <a:rPr lang="en-US" sz="1200" kern="1200" dirty="0">
                <a:solidFill>
                  <a:schemeClr val="tx1"/>
                </a:solidFill>
                <a:effectLst/>
                <a:latin typeface="+mn-lt"/>
                <a:ea typeface="+mn-ea"/>
                <a:cs typeface="+mn-cs"/>
              </a:rPr>
              <a:t>That harm doesn’t just refer to physical pain—it can also mean being emotionally hurt.</a:t>
            </a:r>
          </a:p>
          <a:p>
            <a:pPr marL="1143000" lvl="2" indent="-228600">
              <a:buFont typeface="+mj-lt"/>
              <a:buAutoNum type="alphaLcPeriod"/>
            </a:pPr>
            <a:r>
              <a:rPr lang="en-US" sz="1200" kern="1200" dirty="0">
                <a:solidFill>
                  <a:schemeClr val="tx1"/>
                </a:solidFill>
                <a:effectLst/>
                <a:latin typeface="+mn-lt"/>
                <a:ea typeface="+mn-ea"/>
                <a:cs typeface="+mn-cs"/>
              </a:rPr>
              <a:t>This could happen if the wrong decision causes someone to be upset, offended, or insulted.</a:t>
            </a:r>
          </a:p>
          <a:p>
            <a:pPr marL="1143000" lvl="2" indent="-228600">
              <a:buFont typeface="+mj-lt"/>
              <a:buAutoNum type="alphaLcPeriod"/>
            </a:pPr>
            <a:r>
              <a:rPr lang="en-US" sz="1200" kern="1200" dirty="0">
                <a:solidFill>
                  <a:schemeClr val="tx1"/>
                </a:solidFill>
                <a:effectLst/>
                <a:latin typeface="+mn-lt"/>
                <a:ea typeface="+mn-ea"/>
                <a:cs typeface="+mn-cs"/>
              </a:rPr>
              <a:t>The hurt could also refer to harm that a business’s reputation or financial situation might encounter if someone makes an unethical decision.</a:t>
            </a:r>
          </a:p>
          <a:p>
            <a:pPr marL="1143000" lvl="2" indent="-228600">
              <a:buFont typeface="+mj-lt"/>
              <a:buAutoNum type="alphaLcPeriod"/>
            </a:pPr>
            <a:r>
              <a:rPr lang="en-US" sz="1200" kern="1200" dirty="0">
                <a:solidFill>
                  <a:schemeClr val="tx1"/>
                </a:solidFill>
                <a:effectLst/>
                <a:latin typeface="+mn-lt"/>
                <a:ea typeface="+mn-ea"/>
                <a:cs typeface="+mn-cs"/>
              </a:rPr>
              <a:t>Imagine that you work on a project with a classmate, and then the classmate takes all the credit for your work.</a:t>
            </a:r>
          </a:p>
          <a:p>
            <a:pPr marL="1600200" lvl="3" indent="-228600">
              <a:buFont typeface="+mj-lt"/>
              <a:buAutoNum type="arabicParenR"/>
            </a:pPr>
            <a:r>
              <a:rPr lang="en-US" sz="1200" kern="1200" dirty="0">
                <a:solidFill>
                  <a:schemeClr val="tx1"/>
                </a:solidFill>
                <a:effectLst/>
                <a:latin typeface="+mn-lt"/>
                <a:ea typeface="+mn-ea"/>
                <a:cs typeface="+mn-cs"/>
              </a:rPr>
              <a:t>Your classmate isn’t being respectful.</a:t>
            </a:r>
          </a:p>
          <a:p>
            <a:pPr marL="1600200" lvl="3" indent="-228600">
              <a:buFont typeface="+mj-lt"/>
              <a:buAutoNum type="arabicParenR"/>
            </a:pPr>
            <a:r>
              <a:rPr lang="en-US" sz="1200" kern="1200" dirty="0">
                <a:solidFill>
                  <a:schemeClr val="tx1"/>
                </a:solidFill>
                <a:effectLst/>
                <a:latin typeface="+mn-lt"/>
                <a:ea typeface="+mn-ea"/>
                <a:cs typeface="+mn-cs"/>
              </a:rPr>
              <a:t>Your grade will likely suffer. </a:t>
            </a:r>
          </a:p>
          <a:p>
            <a:pPr marL="1143000" lvl="2" indent="-228600">
              <a:buFont typeface="+mj-lt"/>
              <a:buAutoNum type="alphaLcPeriod" startAt="6"/>
            </a:pPr>
            <a:r>
              <a:rPr lang="en-US" sz="1200" kern="1200" dirty="0">
                <a:solidFill>
                  <a:schemeClr val="tx1"/>
                </a:solidFill>
                <a:effectLst/>
                <a:latin typeface="+mn-lt"/>
                <a:ea typeface="+mn-ea"/>
                <a:cs typeface="+mn-cs"/>
              </a:rPr>
              <a:t>Imagine that you don’t want to get blamed for a mistake you made at work.</a:t>
            </a:r>
          </a:p>
          <a:p>
            <a:pPr marL="1600200" lvl="3" indent="-228600">
              <a:buFont typeface="+mj-lt"/>
              <a:buAutoNum type="arabicParenR"/>
            </a:pPr>
            <a:r>
              <a:rPr lang="en-US" sz="1200" kern="1200" dirty="0">
                <a:solidFill>
                  <a:schemeClr val="tx1"/>
                </a:solidFill>
                <a:effectLst/>
                <a:latin typeface="+mn-lt"/>
                <a:ea typeface="+mn-ea"/>
                <a:cs typeface="+mn-cs"/>
              </a:rPr>
              <a:t>You tell your boss that your coworker made the mistake.</a:t>
            </a:r>
          </a:p>
          <a:p>
            <a:pPr marL="1600200" lvl="3" indent="-228600">
              <a:buFont typeface="+mj-lt"/>
              <a:buAutoNum type="arabicParenR"/>
            </a:pPr>
            <a:r>
              <a:rPr lang="en-US" sz="1200" kern="1200" dirty="0">
                <a:solidFill>
                  <a:schemeClr val="tx1"/>
                </a:solidFill>
                <a:effectLst/>
                <a:latin typeface="+mn-lt"/>
                <a:ea typeface="+mn-ea"/>
                <a:cs typeface="+mn-cs"/>
              </a:rPr>
              <a:t>This isn’t honest, and your coworker will get in trouble.</a:t>
            </a:r>
          </a:p>
          <a:p>
            <a:pPr marL="1143000" lvl="2" indent="-228600">
              <a:buFont typeface="+mj-lt"/>
              <a:buAutoNum type="alphaLcPeriod" startAt="7"/>
            </a:pPr>
            <a:r>
              <a:rPr lang="en-US" sz="1200" kern="1200" dirty="0">
                <a:solidFill>
                  <a:schemeClr val="tx1"/>
                </a:solidFill>
                <a:effectLst/>
                <a:latin typeface="+mn-lt"/>
                <a:ea typeface="+mn-ea"/>
                <a:cs typeface="+mn-cs"/>
              </a:rPr>
              <a:t>You have two job offers and you’re trying to decide which job is the best one for you.</a:t>
            </a:r>
          </a:p>
          <a:p>
            <a:pPr marL="1600200" lvl="3" indent="-228600">
              <a:buFont typeface="+mj-lt"/>
              <a:buAutoNum type="arabicParenR"/>
            </a:pPr>
            <a:r>
              <a:rPr lang="en-US" sz="1200" kern="1200" dirty="0">
                <a:solidFill>
                  <a:schemeClr val="tx1"/>
                </a:solidFill>
                <a:effectLst/>
                <a:latin typeface="+mn-lt"/>
                <a:ea typeface="+mn-ea"/>
                <a:cs typeface="+mn-cs"/>
              </a:rPr>
              <a:t>This isn’t an ethical dilemma.</a:t>
            </a:r>
          </a:p>
          <a:p>
            <a:pPr marL="1600200" lvl="3" indent="-228600">
              <a:buFont typeface="+mj-lt"/>
              <a:buAutoNum type="arabicParenR"/>
            </a:pPr>
            <a:r>
              <a:rPr lang="en-US" sz="1200" kern="1200" dirty="0">
                <a:solidFill>
                  <a:schemeClr val="tx1"/>
                </a:solidFill>
                <a:effectLst/>
                <a:latin typeface="+mn-lt"/>
                <a:ea typeface="+mn-ea"/>
                <a:cs typeface="+mn-cs"/>
              </a:rPr>
              <a:t>No one is likely to be harmed.</a:t>
            </a:r>
          </a:p>
          <a:p>
            <a:pPr marL="685800" lvl="1" indent="-228600">
              <a:buFont typeface="+mj-lt"/>
              <a:buAutoNum type="arabicPeriod" startAt="3"/>
            </a:pPr>
            <a:r>
              <a:rPr lang="en-US" sz="1200" kern="1200" dirty="0">
                <a:solidFill>
                  <a:schemeClr val="tx1"/>
                </a:solidFill>
                <a:effectLst/>
                <a:latin typeface="+mn-lt"/>
                <a:ea typeface="+mn-ea"/>
                <a:cs typeface="+mn-cs"/>
              </a:rPr>
              <a:t>They often deal with what’s legal.</a:t>
            </a:r>
          </a:p>
          <a:p>
            <a:pPr marL="1143000" lvl="2" indent="-228600">
              <a:buFont typeface="+mj-lt"/>
              <a:buAutoNum type="alphaLcPeriod"/>
            </a:pPr>
            <a:r>
              <a:rPr lang="en-US" sz="1200" kern="1200" dirty="0">
                <a:solidFill>
                  <a:schemeClr val="tx1"/>
                </a:solidFill>
                <a:effectLst/>
                <a:latin typeface="+mn-lt"/>
                <a:ea typeface="+mn-ea"/>
                <a:cs typeface="+mn-cs"/>
              </a:rPr>
              <a:t>A large part of ethical behavior is following the law.</a:t>
            </a:r>
          </a:p>
          <a:p>
            <a:pPr marL="1143000" lvl="2" indent="-228600">
              <a:buFont typeface="+mj-lt"/>
              <a:buAutoNum type="alphaLcPeriod"/>
            </a:pPr>
            <a:r>
              <a:rPr lang="en-US" sz="1200" kern="1200" dirty="0">
                <a:solidFill>
                  <a:schemeClr val="tx1"/>
                </a:solidFill>
                <a:effectLst/>
                <a:latin typeface="+mn-lt"/>
                <a:ea typeface="+mn-ea"/>
                <a:cs typeface="+mn-cs"/>
              </a:rPr>
              <a:t>For example, if someone is considering stealing money, that’s an ethical dilemma because there is a right and wrong choice—and one choice is clearly illegal.</a:t>
            </a:r>
          </a:p>
          <a:p>
            <a:pPr marL="1143000" lvl="2" indent="-228600">
              <a:buFont typeface="+mj-lt"/>
              <a:buAutoNum type="alphaLcPeriod"/>
            </a:pPr>
            <a:r>
              <a:rPr lang="en-US" sz="1200" kern="1200" dirty="0">
                <a:solidFill>
                  <a:schemeClr val="tx1"/>
                </a:solidFill>
                <a:effectLst/>
                <a:latin typeface="+mn-lt"/>
                <a:ea typeface="+mn-ea"/>
                <a:cs typeface="+mn-cs"/>
              </a:rPr>
              <a:t>That doesn’t mean that simply doing what’s legal is enough, though.</a:t>
            </a:r>
          </a:p>
          <a:p>
            <a:pPr marL="1143000" lvl="2" indent="-228600">
              <a:buFont typeface="+mj-lt"/>
              <a:buAutoNum type="alphaLcPeriod"/>
            </a:pPr>
            <a:r>
              <a:rPr lang="en-US" sz="1200" kern="1200" dirty="0">
                <a:solidFill>
                  <a:schemeClr val="tx1"/>
                </a:solidFill>
                <a:effectLst/>
                <a:latin typeface="+mn-lt"/>
                <a:ea typeface="+mn-ea"/>
                <a:cs typeface="+mn-cs"/>
              </a:rPr>
              <a:t>There are many behaviors that are technically legal but that may still be untrustworthy, dishonest, or otherwise unethical.</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 </a:t>
            </a:r>
            <a:r>
              <a:rPr lang="en-US" sz="1200" i="1" kern="1200" dirty="0">
                <a:solidFill>
                  <a:schemeClr val="tx1"/>
                </a:solidFill>
                <a:effectLst/>
                <a:latin typeface="+mn-lt"/>
                <a:ea typeface="+mn-ea"/>
                <a:cs typeface="+mn-cs"/>
              </a:rPr>
              <a:t>Ask students to give examples of behaviors that are legal but still unethical.</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You can read more about what’s legal versus what’s ethical in the article “What Is the Difference Between Ethical Business Practices and Legal Practices?” by Neil Kokemuller: </a:t>
            </a:r>
            <a:r>
              <a:rPr lang="en-US" sz="1200" i="1" u="sng" kern="1200" dirty="0">
                <a:solidFill>
                  <a:schemeClr val="tx1"/>
                </a:solidFill>
                <a:effectLst/>
                <a:latin typeface="+mn-lt"/>
                <a:ea typeface="+mn-ea"/>
                <a:cs typeface="+mn-cs"/>
                <a:hlinkClick r:id="rId3"/>
              </a:rPr>
              <a:t>http://smallbusiness.chron.com/difference-between-ethical-business-practices-legal-practices-66252.html</a:t>
            </a:r>
            <a:r>
              <a:rPr lang="en-US" sz="1200" i="1"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228600" indent="-228600">
              <a:buFont typeface="+mj-lt"/>
              <a:buAutoNum type="alphaUcPeriod" startAt="4"/>
            </a:pPr>
            <a:r>
              <a:rPr lang="en-US" sz="1200" kern="1200" dirty="0">
                <a:solidFill>
                  <a:schemeClr val="tx1"/>
                </a:solidFill>
                <a:effectLst/>
                <a:latin typeface="+mn-lt"/>
                <a:ea typeface="+mn-ea"/>
                <a:cs typeface="+mn-cs"/>
              </a:rPr>
              <a:t>Dilemmas are difficult situations in which you are required to make a decision.</a:t>
            </a:r>
          </a:p>
          <a:p>
            <a:pPr marL="228600" indent="-228600">
              <a:buFont typeface="+mj-lt"/>
              <a:buAutoNum type="alphaUcPeriod" startAt="4"/>
            </a:pPr>
            <a:r>
              <a:rPr lang="en-US" sz="1200" kern="1200" dirty="0">
                <a:solidFill>
                  <a:schemeClr val="tx1"/>
                </a:solidFill>
                <a:effectLst/>
                <a:latin typeface="+mn-lt"/>
                <a:ea typeface="+mn-ea"/>
                <a:cs typeface="+mn-cs"/>
              </a:rPr>
              <a:t>Ethical dilemmas (also sometimes referred to as ethical situations) involve deciding whether something is right or wrong.</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#2: </a:t>
            </a:r>
            <a:r>
              <a:rPr lang="en-US" sz="1200" i="1" kern="1200" dirty="0">
                <a:solidFill>
                  <a:schemeClr val="tx1"/>
                </a:solidFill>
                <a:effectLst/>
                <a:latin typeface="+mn-lt"/>
                <a:ea typeface="+mn-ea"/>
                <a:cs typeface="+mn-cs"/>
              </a:rPr>
              <a:t>Ask students to give examples of ethical dilemmas they’ve faced.</a:t>
            </a:r>
          </a:p>
          <a:p>
            <a:endParaRPr lang="en-US" dirty="0"/>
          </a:p>
        </p:txBody>
      </p:sp>
      <p:sp>
        <p:nvSpPr>
          <p:cNvPr id="4" name="Slide Number Placeholder 3"/>
          <p:cNvSpPr>
            <a:spLocks noGrp="1"/>
          </p:cNvSpPr>
          <p:nvPr>
            <p:ph type="sldNum" sz="quarter" idx="5"/>
          </p:nvPr>
        </p:nvSpPr>
        <p:spPr/>
        <p:txBody>
          <a:bodyPr/>
          <a:lstStyle/>
          <a:p>
            <a:fld id="{E00B3A83-29B1-6F42-AFAC-857959718AEC}" type="slidenum">
              <a:rPr lang="en-US" smtClean="0"/>
              <a:t>2</a:t>
            </a:fld>
            <a:endParaRPr lang="en-US"/>
          </a:p>
        </p:txBody>
      </p:sp>
    </p:spTree>
    <p:extLst>
      <p:ext uri="{BB962C8B-B14F-4D97-AF65-F5344CB8AC3E}">
        <p14:creationId xmlns:p14="http://schemas.microsoft.com/office/powerpoint/2010/main" val="403340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Why is it so important to respond to ethical dilemmas?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If you see some of your coworkers harassing another coworker, it would be much simpler to avoid the situation altogether.</a:t>
            </a:r>
          </a:p>
          <a:p>
            <a:pPr marL="228600" indent="-228600">
              <a:buFont typeface="+mj-lt"/>
              <a:buAutoNum type="alphaUcPeriod"/>
            </a:pPr>
            <a:r>
              <a:rPr lang="en-US" sz="1200" kern="1200" dirty="0">
                <a:solidFill>
                  <a:schemeClr val="tx1"/>
                </a:solidFill>
                <a:effectLst/>
                <a:latin typeface="+mn-lt"/>
                <a:ea typeface="+mn-ea"/>
                <a:cs typeface="+mn-cs"/>
              </a:rPr>
              <a:t>The easiest course of action isn’t always the right one.</a:t>
            </a:r>
          </a:p>
          <a:p>
            <a:pPr marL="228600" indent="-228600">
              <a:buFont typeface="+mj-lt"/>
              <a:buAutoNum type="alphaUcPeriod"/>
            </a:pPr>
            <a:r>
              <a:rPr lang="en-US" sz="1200" kern="1200" dirty="0">
                <a:solidFill>
                  <a:schemeClr val="tx1"/>
                </a:solidFill>
                <a:effectLst/>
                <a:latin typeface="+mn-lt"/>
                <a:ea typeface="+mn-ea"/>
                <a:cs typeface="+mn-cs"/>
              </a:rPr>
              <a:t>Responding to ethical dilemmas is essential because of your ethical principles.</a:t>
            </a:r>
          </a:p>
          <a:p>
            <a:pPr marL="228600" indent="-228600">
              <a:buFont typeface="+mj-lt"/>
              <a:buAutoNum type="alphaUcPeriod"/>
            </a:pPr>
            <a:r>
              <a:rPr lang="en-US" sz="1200" kern="1200" dirty="0">
                <a:solidFill>
                  <a:schemeClr val="tx1"/>
                </a:solidFill>
                <a:effectLst/>
                <a:latin typeface="+mn-lt"/>
                <a:ea typeface="+mn-ea"/>
                <a:cs typeface="+mn-cs"/>
              </a:rPr>
              <a:t>Following ethical principles means your ethical beliefs don’t change when you’re in a new situation.</a:t>
            </a:r>
          </a:p>
          <a:p>
            <a:pPr marL="228600" indent="-228600">
              <a:buFont typeface="+mj-lt"/>
              <a:buAutoNum type="alphaUcPeriod"/>
            </a:pPr>
            <a:r>
              <a:rPr lang="en-US" sz="1200" kern="1200" dirty="0">
                <a:solidFill>
                  <a:schemeClr val="tx1"/>
                </a:solidFill>
                <a:effectLst/>
                <a:latin typeface="+mn-lt"/>
                <a:ea typeface="+mn-ea"/>
                <a:cs typeface="+mn-cs"/>
              </a:rPr>
              <a:t>You do the right thing, even when it’s difficult.</a:t>
            </a:r>
          </a:p>
          <a:p>
            <a:pPr marL="228600" indent="-228600">
              <a:buFont typeface="+mj-lt"/>
              <a:buAutoNum type="alphaUcPeriod"/>
            </a:pPr>
            <a:r>
              <a:rPr lang="en-US" sz="1200" kern="1200" dirty="0">
                <a:solidFill>
                  <a:schemeClr val="tx1"/>
                </a:solidFill>
                <a:effectLst/>
                <a:latin typeface="+mn-lt"/>
                <a:ea typeface="+mn-ea"/>
                <a:cs typeface="+mn-cs"/>
              </a:rPr>
              <a:t>Facing ethical dilemmas and living your life by your ethical principles means other people will see you as trustworthy, accountable, and fair.</a:t>
            </a:r>
          </a:p>
          <a:p>
            <a:pPr marL="228600" indent="-228600">
              <a:buFont typeface="+mj-lt"/>
              <a:buAutoNum type="alphaUcPeriod"/>
            </a:pPr>
            <a:r>
              <a:rPr lang="en-US" sz="1200" kern="1200" dirty="0">
                <a:solidFill>
                  <a:schemeClr val="tx1"/>
                </a:solidFill>
                <a:effectLst/>
                <a:latin typeface="+mn-lt"/>
                <a:ea typeface="+mn-ea"/>
                <a:cs typeface="+mn-cs"/>
              </a:rPr>
              <a:t>This makes you a better employee, friend, student, and family member.</a:t>
            </a:r>
          </a:p>
          <a:p>
            <a:pPr marL="228600" indent="-228600">
              <a:buFont typeface="+mj-lt"/>
              <a:buAutoNum type="alphaUcPeriod"/>
            </a:pPr>
            <a:r>
              <a:rPr lang="en-US" sz="1200" kern="1200" dirty="0">
                <a:solidFill>
                  <a:schemeClr val="tx1"/>
                </a:solidFill>
                <a:effectLst/>
                <a:latin typeface="+mn-lt"/>
                <a:ea typeface="+mn-ea"/>
                <a:cs typeface="+mn-cs"/>
              </a:rPr>
              <a:t>Responding to ethical dilemmas in a way that satisfies your ethical principles makes you a better person. </a:t>
            </a:r>
          </a:p>
          <a:p>
            <a:pPr marL="228600" indent="-228600">
              <a:buFont typeface="+mj-lt"/>
              <a:buAutoNum type="alphaUcPeriod"/>
            </a:pPr>
            <a:r>
              <a:rPr lang="en-US" sz="1200" kern="1200" dirty="0">
                <a:solidFill>
                  <a:schemeClr val="tx1"/>
                </a:solidFill>
                <a:effectLst/>
                <a:latin typeface="+mn-lt"/>
                <a:ea typeface="+mn-ea"/>
                <a:cs typeface="+mn-cs"/>
              </a:rPr>
              <a:t>Simply avoiding ethical dilemmas rarely leads to a good outcome.</a:t>
            </a:r>
          </a:p>
          <a:p>
            <a:pPr marL="228600" indent="-228600">
              <a:buFont typeface="+mj-lt"/>
              <a:buAutoNum type="alphaUcPeriod"/>
            </a:pPr>
            <a:r>
              <a:rPr lang="en-US" sz="1200" kern="1200" dirty="0">
                <a:solidFill>
                  <a:schemeClr val="tx1"/>
                </a:solidFill>
                <a:effectLst/>
                <a:latin typeface="+mn-lt"/>
                <a:ea typeface="+mn-ea"/>
                <a:cs typeface="+mn-cs"/>
              </a:rPr>
              <a:t>As you’ve probably noticed in your own life, problems tend to get worse when you avoid them.</a:t>
            </a:r>
          </a:p>
          <a:p>
            <a:pPr marL="228600" indent="-228600">
              <a:buFont typeface="+mj-lt"/>
              <a:buAutoNum type="alphaUcPeriod"/>
            </a:pPr>
            <a:r>
              <a:rPr lang="en-US" sz="1200" kern="1200" dirty="0">
                <a:solidFill>
                  <a:schemeClr val="tx1"/>
                </a:solidFill>
                <a:effectLst/>
                <a:latin typeface="+mn-lt"/>
                <a:ea typeface="+mn-ea"/>
                <a:cs typeface="+mn-cs"/>
              </a:rPr>
              <a:t>Example:</a:t>
            </a:r>
          </a:p>
          <a:p>
            <a:pPr marL="685800" lvl="1" indent="-228600">
              <a:buFont typeface="+mj-lt"/>
              <a:buAutoNum type="arabicPeriod"/>
            </a:pPr>
            <a:r>
              <a:rPr lang="en-US" sz="1200" kern="1200" dirty="0">
                <a:solidFill>
                  <a:schemeClr val="tx1"/>
                </a:solidFill>
                <a:effectLst/>
                <a:latin typeface="+mn-lt"/>
                <a:ea typeface="+mn-ea"/>
                <a:cs typeface="+mn-cs"/>
              </a:rPr>
              <a:t>When your friend’s parent picks him up from school, you notice that the parent is visibly drunk.</a:t>
            </a:r>
          </a:p>
          <a:p>
            <a:pPr marL="685800" lvl="1" indent="-228600">
              <a:buFont typeface="+mj-lt"/>
              <a:buAutoNum type="arabicPeriod"/>
            </a:pPr>
            <a:r>
              <a:rPr lang="en-US" sz="1200" kern="1200" dirty="0">
                <a:solidFill>
                  <a:schemeClr val="tx1"/>
                </a:solidFill>
                <a:effectLst/>
                <a:latin typeface="+mn-lt"/>
                <a:ea typeface="+mn-ea"/>
                <a:cs typeface="+mn-cs"/>
              </a:rPr>
              <a:t>It’s easier, and certainly less awkward, to avoid the situation entirely.</a:t>
            </a:r>
          </a:p>
          <a:p>
            <a:pPr marL="685800" lvl="1" indent="-228600">
              <a:buFont typeface="+mj-lt"/>
              <a:buAutoNum type="arabicPeriod"/>
            </a:pPr>
            <a:r>
              <a:rPr lang="en-US" sz="1200" kern="1200" dirty="0">
                <a:solidFill>
                  <a:schemeClr val="tx1"/>
                </a:solidFill>
                <a:effectLst/>
                <a:latin typeface="+mn-lt"/>
                <a:ea typeface="+mn-ea"/>
                <a:cs typeface="+mn-cs"/>
              </a:rPr>
              <a:t>But what could happen if you do?</a:t>
            </a:r>
          </a:p>
          <a:p>
            <a:pPr marL="685800" lvl="1" indent="-228600">
              <a:buFont typeface="+mj-lt"/>
              <a:buAutoNum type="arabicPeriod"/>
            </a:pPr>
            <a:r>
              <a:rPr lang="en-US" sz="1200" kern="1200" dirty="0">
                <a:solidFill>
                  <a:schemeClr val="tx1"/>
                </a:solidFill>
                <a:effectLst/>
                <a:latin typeface="+mn-lt"/>
                <a:ea typeface="+mn-ea"/>
                <a:cs typeface="+mn-cs"/>
              </a:rPr>
              <a:t>Your friend’s parent could cause an accident, which could have a disastrous outcome. </a:t>
            </a:r>
          </a:p>
          <a:p>
            <a:pPr marL="228600" indent="-228600">
              <a:buFont typeface="+mj-lt"/>
              <a:buAutoNum type="alphaUcPeriod" startAt="12"/>
            </a:pPr>
            <a:r>
              <a:rPr lang="en-US" sz="1200" kern="1200" dirty="0">
                <a:solidFill>
                  <a:schemeClr val="tx1"/>
                </a:solidFill>
                <a:effectLst/>
                <a:latin typeface="+mn-lt"/>
                <a:ea typeface="+mn-ea"/>
                <a:cs typeface="+mn-cs"/>
              </a:rPr>
              <a:t>Making a decision when facing an ethical dilemma—even if it’s tough—will make you happier, more satisfied, and less conflicted. </a:t>
            </a:r>
          </a:p>
          <a:p>
            <a:pPr marL="228600" indent="-228600">
              <a:buFont typeface="+mj-lt"/>
              <a:buAutoNum type="alphaUcPeriod" startAt="12"/>
            </a:pPr>
            <a:r>
              <a:rPr lang="en-US" sz="1200" kern="1200" dirty="0">
                <a:solidFill>
                  <a:schemeClr val="tx1"/>
                </a:solidFill>
                <a:effectLst/>
                <a:latin typeface="+mn-lt"/>
                <a:ea typeface="+mn-ea"/>
                <a:cs typeface="+mn-cs"/>
              </a:rPr>
              <a:t>Even if your ultimate decision when facing an ethical dilemma is to do nothing, it’s still important to make the decision instead of allowing the ethical dilemma to control your life.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#3: </a:t>
            </a:r>
            <a:r>
              <a:rPr lang="en-US" sz="1200" i="1" kern="1200" dirty="0">
                <a:solidFill>
                  <a:schemeClr val="tx1"/>
                </a:solidFill>
                <a:effectLst/>
                <a:latin typeface="+mn-lt"/>
                <a:ea typeface="+mn-ea"/>
                <a:cs typeface="+mn-cs"/>
              </a:rPr>
              <a:t>Ask students to name other reasons why it is important to respond to ethical dilemmas.</a:t>
            </a:r>
            <a:r>
              <a:rPr lang="en-US" i="1" dirty="0">
                <a:effectLst/>
              </a:rPr>
              <a:t> </a:t>
            </a:r>
            <a:endParaRPr lang="en-US" i="1" dirty="0"/>
          </a:p>
        </p:txBody>
      </p:sp>
      <p:sp>
        <p:nvSpPr>
          <p:cNvPr id="4" name="Slide Number Placeholder 3"/>
          <p:cNvSpPr>
            <a:spLocks noGrp="1"/>
          </p:cNvSpPr>
          <p:nvPr>
            <p:ph type="sldNum" sz="quarter" idx="5"/>
          </p:nvPr>
        </p:nvSpPr>
        <p:spPr/>
        <p:txBody>
          <a:bodyPr/>
          <a:lstStyle/>
          <a:p>
            <a:fld id="{E00B3A83-29B1-6F42-AFAC-857959718AEC}" type="slidenum">
              <a:rPr lang="en-US" smtClean="0"/>
              <a:t>3</a:t>
            </a:fld>
            <a:endParaRPr lang="en-US"/>
          </a:p>
        </p:txBody>
      </p:sp>
    </p:spTree>
    <p:extLst>
      <p:ext uri="{BB962C8B-B14F-4D97-AF65-F5344CB8AC3E}">
        <p14:creationId xmlns:p14="http://schemas.microsoft.com/office/powerpoint/2010/main" val="203776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Ethical principles can help you recognize and respond to ethical dilemmas.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Integrity</a:t>
            </a:r>
          </a:p>
          <a:p>
            <a:pPr marL="685800" lvl="1" indent="-228600">
              <a:buFont typeface="+mj-lt"/>
              <a:buAutoNum type="arabicPeriod"/>
            </a:pPr>
            <a:r>
              <a:rPr lang="en-US" sz="1200" kern="1200" dirty="0">
                <a:solidFill>
                  <a:schemeClr val="tx1"/>
                </a:solidFill>
                <a:effectLst/>
                <a:latin typeface="+mn-lt"/>
                <a:ea typeface="+mn-ea"/>
                <a:cs typeface="+mn-cs"/>
              </a:rPr>
              <a:t>Integrity is acting with honesty in all situations.</a:t>
            </a:r>
          </a:p>
          <a:p>
            <a:pPr marL="685800" lvl="1" indent="-228600">
              <a:buFont typeface="+mj-lt"/>
              <a:buAutoNum type="arabicPeriod"/>
            </a:pPr>
            <a:r>
              <a:rPr lang="en-US" sz="1200" kern="1200" dirty="0">
                <a:solidFill>
                  <a:schemeClr val="tx1"/>
                </a:solidFill>
                <a:effectLst/>
                <a:latin typeface="+mn-lt"/>
                <a:ea typeface="+mn-ea"/>
                <a:cs typeface="+mn-cs"/>
              </a:rPr>
              <a:t>If you aren’t acting honestly (or if a boss or friend isn’t acting honestly), you might be facing an ethical dilemma. </a:t>
            </a:r>
          </a:p>
          <a:p>
            <a:pPr marL="228600" indent="-228600">
              <a:buFont typeface="+mj-lt"/>
              <a:buAutoNum type="alphaUcPeriod" startAt="2"/>
            </a:pPr>
            <a:r>
              <a:rPr lang="en-US" sz="1200" kern="1200" dirty="0">
                <a:solidFill>
                  <a:schemeClr val="tx1"/>
                </a:solidFill>
                <a:effectLst/>
                <a:latin typeface="+mn-lt"/>
                <a:ea typeface="+mn-ea"/>
                <a:cs typeface="+mn-cs"/>
              </a:rPr>
              <a:t>Trust</a:t>
            </a:r>
          </a:p>
          <a:p>
            <a:pPr marL="685800" lvl="1" indent="-228600">
              <a:buFont typeface="+mj-lt"/>
              <a:buAutoNum type="arabicPeriod"/>
            </a:pPr>
            <a:r>
              <a:rPr lang="en-US" sz="1200" kern="1200" dirty="0">
                <a:solidFill>
                  <a:schemeClr val="tx1"/>
                </a:solidFill>
                <a:effectLst/>
                <a:latin typeface="+mn-lt"/>
                <a:ea typeface="+mn-ea"/>
                <a:cs typeface="+mn-cs"/>
              </a:rPr>
              <a:t>Being trustworthy means doing what you say you will do and telling the truth.</a:t>
            </a:r>
          </a:p>
          <a:p>
            <a:pPr marL="685800" lvl="1" indent="-228600">
              <a:buFont typeface="+mj-lt"/>
              <a:buAutoNum type="arabicPeriod"/>
            </a:pPr>
            <a:r>
              <a:rPr lang="en-US" sz="1200" kern="1200" dirty="0">
                <a:solidFill>
                  <a:schemeClr val="tx1"/>
                </a:solidFill>
                <a:effectLst/>
                <a:latin typeface="+mn-lt"/>
                <a:ea typeface="+mn-ea"/>
                <a:cs typeface="+mn-cs"/>
              </a:rPr>
              <a:t>If you’re considering backing out of a commitment or avoiding a duty, you could be dealing with an ethical dilemma.</a:t>
            </a:r>
          </a:p>
          <a:p>
            <a:pPr marL="228600" indent="-228600">
              <a:buFont typeface="+mj-lt"/>
              <a:buAutoNum type="alphaUcPeriod" startAt="3"/>
            </a:pPr>
            <a:r>
              <a:rPr lang="en-US" sz="1200" kern="1200" dirty="0">
                <a:solidFill>
                  <a:schemeClr val="tx1"/>
                </a:solidFill>
                <a:effectLst/>
                <a:latin typeface="+mn-lt"/>
                <a:ea typeface="+mn-ea"/>
                <a:cs typeface="+mn-cs"/>
              </a:rPr>
              <a:t>Accountability</a:t>
            </a:r>
          </a:p>
          <a:p>
            <a:pPr marL="685800" lvl="1" indent="-228600">
              <a:buFont typeface="+mj-lt"/>
              <a:buAutoNum type="arabicPeriod"/>
            </a:pPr>
            <a:r>
              <a:rPr lang="en-US" sz="1200" kern="1200" dirty="0">
                <a:solidFill>
                  <a:schemeClr val="tx1"/>
                </a:solidFill>
                <a:effectLst/>
                <a:latin typeface="+mn-lt"/>
                <a:ea typeface="+mn-ea"/>
                <a:cs typeface="+mn-cs"/>
              </a:rPr>
              <a:t>People who are accountable for their actions accept responsibility for all their decisions.</a:t>
            </a:r>
          </a:p>
          <a:p>
            <a:pPr marL="685800" lvl="1" indent="-228600">
              <a:buFont typeface="+mj-lt"/>
              <a:buAutoNum type="arabicPeriod"/>
            </a:pPr>
            <a:r>
              <a:rPr lang="en-US" sz="1200" kern="1200" dirty="0">
                <a:solidFill>
                  <a:schemeClr val="tx1"/>
                </a:solidFill>
                <a:effectLst/>
                <a:latin typeface="+mn-lt"/>
                <a:ea typeface="+mn-ea"/>
                <a:cs typeface="+mn-cs"/>
              </a:rPr>
              <a:t>You’re facing an ethical dilemma if you make a mistake and consider putting the blame on your coworker.</a:t>
            </a:r>
          </a:p>
          <a:p>
            <a:pPr marL="228600" indent="-228600">
              <a:buFont typeface="+mj-lt"/>
              <a:buAutoNum type="alphaUcPeriod" startAt="4"/>
            </a:pPr>
            <a:r>
              <a:rPr lang="en-US" sz="1200" kern="1200" dirty="0">
                <a:solidFill>
                  <a:schemeClr val="tx1"/>
                </a:solidFill>
                <a:effectLst/>
                <a:latin typeface="+mn-lt"/>
                <a:ea typeface="+mn-ea"/>
                <a:cs typeface="+mn-cs"/>
              </a:rPr>
              <a:t>Transparency</a:t>
            </a:r>
          </a:p>
          <a:p>
            <a:pPr marL="685800" lvl="1" indent="-228600">
              <a:buFont typeface="+mj-lt"/>
              <a:buAutoNum type="arabicPeriod"/>
            </a:pPr>
            <a:r>
              <a:rPr lang="en-US" sz="1200" kern="1200" dirty="0">
                <a:solidFill>
                  <a:schemeClr val="tx1"/>
                </a:solidFill>
                <a:effectLst/>
                <a:latin typeface="+mn-lt"/>
                <a:ea typeface="+mn-ea"/>
                <a:cs typeface="+mn-cs"/>
              </a:rPr>
              <a:t>Transparency means being truthful when you communicate.</a:t>
            </a:r>
          </a:p>
          <a:p>
            <a:pPr marL="685800" lvl="1" indent="-228600">
              <a:buFont typeface="+mj-lt"/>
              <a:buAutoNum type="arabicPeriod"/>
            </a:pPr>
            <a:r>
              <a:rPr lang="en-US" sz="1200" kern="1200" dirty="0">
                <a:solidFill>
                  <a:schemeClr val="tx1"/>
                </a:solidFill>
                <a:effectLst/>
                <a:latin typeface="+mn-lt"/>
                <a:ea typeface="+mn-ea"/>
                <a:cs typeface="+mn-cs"/>
              </a:rPr>
              <a:t>If you take all the credit for a group project without acknowledging the other group members’ contributions, you’re not behaving ethically. </a:t>
            </a:r>
          </a:p>
          <a:p>
            <a:endParaRPr lang="en-US" dirty="0"/>
          </a:p>
        </p:txBody>
      </p:sp>
      <p:sp>
        <p:nvSpPr>
          <p:cNvPr id="4" name="Slide Number Placeholder 3"/>
          <p:cNvSpPr>
            <a:spLocks noGrp="1"/>
          </p:cNvSpPr>
          <p:nvPr>
            <p:ph type="sldNum" sz="quarter" idx="5"/>
          </p:nvPr>
        </p:nvSpPr>
        <p:spPr/>
        <p:txBody>
          <a:bodyPr/>
          <a:lstStyle/>
          <a:p>
            <a:fld id="{E00B3A83-29B1-6F42-AFAC-857959718AEC}" type="slidenum">
              <a:rPr lang="en-US" smtClean="0"/>
              <a:t>4</a:t>
            </a:fld>
            <a:endParaRPr lang="en-US"/>
          </a:p>
        </p:txBody>
      </p:sp>
    </p:spTree>
    <p:extLst>
      <p:ext uri="{BB962C8B-B14F-4D97-AF65-F5344CB8AC3E}">
        <p14:creationId xmlns:p14="http://schemas.microsoft.com/office/powerpoint/2010/main" val="48310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5"/>
            </a:pPr>
            <a:r>
              <a:rPr lang="en-US" sz="1200" kern="1200" dirty="0">
                <a:solidFill>
                  <a:schemeClr val="tx1"/>
                </a:solidFill>
                <a:effectLst/>
                <a:latin typeface="+mn-lt"/>
                <a:ea typeface="+mn-ea"/>
                <a:cs typeface="+mn-cs"/>
              </a:rPr>
              <a:t>Fairness</a:t>
            </a:r>
          </a:p>
          <a:p>
            <a:pPr marL="685800" lvl="1" indent="-228600">
              <a:buFont typeface="+mj-lt"/>
              <a:buAutoNum type="arabicPeriod"/>
            </a:pPr>
            <a:r>
              <a:rPr lang="en-US" sz="1200" kern="1200" dirty="0">
                <a:solidFill>
                  <a:schemeClr val="tx1"/>
                </a:solidFill>
                <a:effectLst/>
                <a:latin typeface="+mn-lt"/>
                <a:ea typeface="+mn-ea"/>
                <a:cs typeface="+mn-cs"/>
              </a:rPr>
              <a:t>Fairness means treating others the way you’d like to be treated.</a:t>
            </a:r>
          </a:p>
          <a:p>
            <a:pPr marL="685800" lvl="1" indent="-228600">
              <a:buFont typeface="+mj-lt"/>
              <a:buAutoNum type="arabicPeriod"/>
            </a:pPr>
            <a:r>
              <a:rPr lang="en-US" sz="1200" kern="1200" dirty="0">
                <a:solidFill>
                  <a:schemeClr val="tx1"/>
                </a:solidFill>
                <a:effectLst/>
                <a:latin typeface="+mn-lt"/>
                <a:ea typeface="+mn-ea"/>
                <a:cs typeface="+mn-cs"/>
              </a:rPr>
              <a:t>If some of your classmates are making fun of other classmates, you might wonder if you should speak up or ignore the situation.  </a:t>
            </a:r>
          </a:p>
          <a:p>
            <a:pPr marL="228600" lvl="0" indent="-228600">
              <a:buFont typeface="+mj-lt"/>
              <a:buAutoNum type="alphaUcPeriod" startAt="6"/>
            </a:pPr>
            <a:r>
              <a:rPr lang="en-US" sz="1200" kern="1200" dirty="0">
                <a:solidFill>
                  <a:schemeClr val="tx1"/>
                </a:solidFill>
                <a:effectLst/>
                <a:latin typeface="+mn-lt"/>
                <a:ea typeface="+mn-ea"/>
                <a:cs typeface="+mn-cs"/>
              </a:rPr>
              <a:t>Respect</a:t>
            </a:r>
          </a:p>
          <a:p>
            <a:pPr marL="685800" lvl="1" indent="-228600">
              <a:buFont typeface="+mj-lt"/>
              <a:buAutoNum type="arabicPeriod"/>
            </a:pPr>
            <a:r>
              <a:rPr lang="en-US" sz="1200" kern="1200" dirty="0">
                <a:solidFill>
                  <a:schemeClr val="tx1"/>
                </a:solidFill>
                <a:effectLst/>
                <a:latin typeface="+mn-lt"/>
                <a:ea typeface="+mn-ea"/>
                <a:cs typeface="+mn-cs"/>
              </a:rPr>
              <a:t>Ethical people always honor the rights, freedoms, views, and property of others.</a:t>
            </a:r>
          </a:p>
          <a:p>
            <a:pPr marL="685800" lvl="1" indent="-228600">
              <a:buFont typeface="+mj-lt"/>
              <a:buAutoNum type="arabicPeriod"/>
            </a:pPr>
            <a:r>
              <a:rPr lang="en-US" sz="1200" kern="1200" dirty="0">
                <a:solidFill>
                  <a:schemeClr val="tx1"/>
                </a:solidFill>
                <a:effectLst/>
                <a:latin typeface="+mn-lt"/>
                <a:ea typeface="+mn-ea"/>
                <a:cs typeface="+mn-cs"/>
              </a:rPr>
              <a:t>You may want to take something that doesn’t belong to you, but that isn’t ethical behavior. </a:t>
            </a:r>
          </a:p>
          <a:p>
            <a:pPr marL="228600" indent="-228600">
              <a:buFont typeface="+mj-lt"/>
              <a:buAutoNum type="alphaUcPeriod" startAt="7"/>
            </a:pPr>
            <a:r>
              <a:rPr lang="en-US" sz="1200" kern="1200" dirty="0">
                <a:solidFill>
                  <a:schemeClr val="tx1"/>
                </a:solidFill>
                <a:effectLst/>
                <a:latin typeface="+mn-lt"/>
                <a:ea typeface="+mn-ea"/>
                <a:cs typeface="+mn-cs"/>
              </a:rPr>
              <a:t>Rule of law</a:t>
            </a:r>
          </a:p>
          <a:p>
            <a:pPr marL="685800" lvl="1" indent="-228600">
              <a:buFont typeface="+mj-lt"/>
              <a:buAutoNum type="arabicPeriod"/>
            </a:pPr>
            <a:r>
              <a:rPr lang="en-US" sz="1200" kern="1200" dirty="0">
                <a:solidFill>
                  <a:schemeClr val="tx1"/>
                </a:solidFill>
                <a:effectLst/>
                <a:latin typeface="+mn-lt"/>
                <a:ea typeface="+mn-ea"/>
                <a:cs typeface="+mn-cs"/>
              </a:rPr>
              <a:t>A big part of being ethical is respecting the rules and laws of your city and country.</a:t>
            </a:r>
          </a:p>
          <a:p>
            <a:pPr marL="685800" lvl="1" indent="-228600">
              <a:buFont typeface="+mj-lt"/>
              <a:buAutoNum type="arabicPeriod"/>
            </a:pPr>
            <a:r>
              <a:rPr lang="en-US" sz="1200" kern="1200" dirty="0">
                <a:solidFill>
                  <a:schemeClr val="tx1"/>
                </a:solidFill>
                <a:effectLst/>
                <a:latin typeface="+mn-lt"/>
                <a:ea typeface="+mn-ea"/>
                <a:cs typeface="+mn-cs"/>
              </a:rPr>
              <a:t>You may find yourself facing an ethical dilemma if you consider breaking the rules at work when your boss isn’t around to find out.</a:t>
            </a:r>
          </a:p>
          <a:p>
            <a:pPr marL="228600" indent="-228600">
              <a:buFont typeface="+mj-lt"/>
              <a:buAutoNum type="alphaUcPeriod" startAt="8"/>
            </a:pPr>
            <a:r>
              <a:rPr lang="en-US" sz="1200" kern="1200" dirty="0">
                <a:solidFill>
                  <a:schemeClr val="tx1"/>
                </a:solidFill>
                <a:effectLst/>
                <a:latin typeface="+mn-lt"/>
                <a:ea typeface="+mn-ea"/>
                <a:cs typeface="+mn-cs"/>
              </a:rPr>
              <a:t>Viability</a:t>
            </a:r>
          </a:p>
          <a:p>
            <a:pPr marL="685800" lvl="1" indent="-228600">
              <a:buFont typeface="+mj-lt"/>
              <a:buAutoNum type="arabicPeriod"/>
            </a:pPr>
            <a:r>
              <a:rPr lang="en-US" sz="1200" kern="1200" dirty="0">
                <a:solidFill>
                  <a:schemeClr val="tx1"/>
                </a:solidFill>
                <a:effectLst/>
                <a:latin typeface="+mn-lt"/>
                <a:ea typeface="+mn-ea"/>
                <a:cs typeface="+mn-cs"/>
              </a:rPr>
              <a:t>Viability means ensuring that your actions are helpful in the long term, not just the short term.</a:t>
            </a:r>
          </a:p>
          <a:p>
            <a:pPr marL="685800" lvl="1" indent="-228600">
              <a:buFont typeface="+mj-lt"/>
              <a:buAutoNum type="arabicPeriod"/>
            </a:pPr>
            <a:r>
              <a:rPr lang="en-US" sz="1200" kern="1200" dirty="0">
                <a:solidFill>
                  <a:schemeClr val="tx1"/>
                </a:solidFill>
                <a:effectLst/>
                <a:latin typeface="+mn-lt"/>
                <a:ea typeface="+mn-ea"/>
                <a:cs typeface="+mn-cs"/>
              </a:rPr>
              <a:t>You might think that one unethical decision won’t make that big of a difference, but it’s important to think about how that action will affect others in the coming weeks, months, and years. </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#4: </a:t>
            </a:r>
            <a:r>
              <a:rPr lang="en-US" sz="1200" i="1" kern="1200" dirty="0">
                <a:solidFill>
                  <a:schemeClr val="tx1"/>
                </a:solidFill>
                <a:effectLst/>
                <a:latin typeface="+mn-lt"/>
                <a:ea typeface="+mn-ea"/>
                <a:cs typeface="+mn-cs"/>
              </a:rPr>
              <a:t>Ask students to discuss other ways that ethical principles can help them recognize ethical dilemmas.</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Want more examples of ethical dilemmas? Check out this article by Don </a:t>
            </a:r>
            <a:r>
              <a:rPr lang="en-US" sz="1200" i="1" kern="1200" dirty="0" err="1">
                <a:solidFill>
                  <a:schemeClr val="tx1"/>
                </a:solidFill>
                <a:effectLst/>
                <a:latin typeface="+mn-lt"/>
                <a:ea typeface="+mn-ea"/>
                <a:cs typeface="+mn-cs"/>
              </a:rPr>
              <a:t>Rafner</a:t>
            </a:r>
            <a:r>
              <a:rPr lang="en-US" sz="1200" i="1" kern="1200" dirty="0">
                <a:solidFill>
                  <a:schemeClr val="tx1"/>
                </a:solidFill>
                <a:effectLst/>
                <a:latin typeface="+mn-lt"/>
                <a:ea typeface="+mn-ea"/>
                <a:cs typeface="+mn-cs"/>
              </a:rPr>
              <a:t>, “Common Ethical Workplace Dilemmas,” at </a:t>
            </a:r>
            <a:r>
              <a:rPr lang="en-US" sz="1200" i="1" u="sng" kern="1200" dirty="0">
                <a:solidFill>
                  <a:schemeClr val="tx1"/>
                </a:solidFill>
                <a:effectLst/>
                <a:latin typeface="+mn-lt"/>
                <a:ea typeface="+mn-ea"/>
                <a:cs typeface="+mn-cs"/>
                <a:hlinkClick r:id="rId3"/>
              </a:rPr>
              <a:t>http://smallbusiness.chron.com/common-ethical-workplace-dilemmas-748.html</a:t>
            </a:r>
            <a:r>
              <a:rPr lang="en-US" sz="1200" i="1" kern="1200" dirty="0">
                <a:solidFill>
                  <a:schemeClr val="tx1"/>
                </a:solidFill>
                <a:effectLst/>
                <a:latin typeface="+mn-lt"/>
                <a:ea typeface="+mn-ea"/>
                <a:cs typeface="+mn-cs"/>
              </a:rPr>
              <a:t>. Remember, ethical dilemmas don’t just happen in the workplace—they can happen anywhere!</a:t>
            </a:r>
          </a:p>
          <a:p>
            <a:endParaRPr lang="en-US" dirty="0"/>
          </a:p>
        </p:txBody>
      </p:sp>
      <p:sp>
        <p:nvSpPr>
          <p:cNvPr id="4" name="Slide Number Placeholder 3"/>
          <p:cNvSpPr>
            <a:spLocks noGrp="1"/>
          </p:cNvSpPr>
          <p:nvPr>
            <p:ph type="sldNum" sz="quarter" idx="5"/>
          </p:nvPr>
        </p:nvSpPr>
        <p:spPr/>
        <p:txBody>
          <a:bodyPr/>
          <a:lstStyle/>
          <a:p>
            <a:fld id="{E00B3A83-29B1-6F42-AFAC-857959718AEC}" type="slidenum">
              <a:rPr lang="en-US" smtClean="0"/>
              <a:t>5</a:t>
            </a:fld>
            <a:endParaRPr lang="en-US"/>
          </a:p>
        </p:txBody>
      </p:sp>
    </p:spTree>
    <p:extLst>
      <p:ext uri="{BB962C8B-B14F-4D97-AF65-F5344CB8AC3E}">
        <p14:creationId xmlns:p14="http://schemas.microsoft.com/office/powerpoint/2010/main" val="357377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Although ethical dilemmas can come in many different shapes and sizes, there are a few questions you can ask yourself to figure out whether what you’re facing is simply a problem or a true ethical dilemma.</a:t>
            </a:r>
          </a:p>
          <a:p>
            <a:r>
              <a:rPr lang="en-US" sz="1200" kern="1200" dirty="0">
                <a:solidFill>
                  <a:schemeClr val="tx1"/>
                </a:solidFill>
                <a:effectLst/>
                <a:latin typeface="+mn-lt"/>
                <a:ea typeface="+mn-ea"/>
                <a:cs typeface="+mn-cs"/>
              </a:rPr>
              <a:t> </a:t>
            </a:r>
          </a:p>
          <a:p>
            <a:pPr marL="228600" indent="-228600">
              <a:buFont typeface="+mj-lt"/>
              <a:buAutoNum type="alphaUcPeriod"/>
            </a:pPr>
            <a:r>
              <a:rPr lang="en-US" sz="1200" kern="1200" dirty="0">
                <a:solidFill>
                  <a:schemeClr val="tx1"/>
                </a:solidFill>
                <a:effectLst/>
                <a:latin typeface="+mn-lt"/>
                <a:ea typeface="+mn-ea"/>
                <a:cs typeface="+mn-cs"/>
              </a:rPr>
              <a:t>Could someone be hurt?</a:t>
            </a:r>
          </a:p>
          <a:p>
            <a:pPr marL="685800" lvl="1" indent="-228600">
              <a:buFont typeface="+mj-lt"/>
              <a:buAutoNum type="arabicPeriod"/>
            </a:pPr>
            <a:r>
              <a:rPr lang="en-US" sz="1200" kern="1200" dirty="0">
                <a:solidFill>
                  <a:schemeClr val="tx1"/>
                </a:solidFill>
                <a:effectLst/>
                <a:latin typeface="+mn-lt"/>
                <a:ea typeface="+mn-ea"/>
                <a:cs typeface="+mn-cs"/>
              </a:rPr>
              <a:t>In an ethical dilemma, someone or something could be hurt.</a:t>
            </a:r>
          </a:p>
          <a:p>
            <a:pPr marL="685800" lvl="1" indent="-228600">
              <a:buFont typeface="+mj-lt"/>
              <a:buAutoNum type="arabicPeriod"/>
            </a:pPr>
            <a:r>
              <a:rPr lang="en-US" sz="1200" kern="1200" dirty="0">
                <a:solidFill>
                  <a:schemeClr val="tx1"/>
                </a:solidFill>
                <a:effectLst/>
                <a:latin typeface="+mn-lt"/>
                <a:ea typeface="+mn-ea"/>
                <a:cs typeface="+mn-cs"/>
              </a:rPr>
              <a:t>If no one could possibly be harmed, you’re probably facing a regular problem.</a:t>
            </a:r>
          </a:p>
          <a:p>
            <a:pPr marL="685800" lvl="1" indent="-228600">
              <a:buFont typeface="+mj-lt"/>
              <a:buAutoNum type="arabicPeriod"/>
            </a:pPr>
            <a:r>
              <a:rPr lang="en-US" sz="1200" kern="1200" dirty="0">
                <a:solidFill>
                  <a:schemeClr val="tx1"/>
                </a:solidFill>
                <a:effectLst/>
                <a:latin typeface="+mn-lt"/>
                <a:ea typeface="+mn-ea"/>
                <a:cs typeface="+mn-cs"/>
              </a:rPr>
              <a:t>If a friend, coworker, or company could be harmed, you’re dealing with an ethical dilemma.</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#5: </a:t>
            </a:r>
            <a:r>
              <a:rPr lang="en-US" sz="1200" i="1" kern="1200" dirty="0">
                <a:solidFill>
                  <a:schemeClr val="tx1"/>
                </a:solidFill>
                <a:effectLst/>
                <a:latin typeface="+mn-lt"/>
                <a:ea typeface="+mn-ea"/>
                <a:cs typeface="+mn-cs"/>
              </a:rPr>
              <a:t>Ask students to name other ways that people or businesses could be hurt because of the wrong decision in an ethical dilemma.</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Is there a right and wrong choice? </a:t>
            </a:r>
          </a:p>
          <a:p>
            <a:pPr marL="685800" lvl="1" indent="-228600">
              <a:buFont typeface="+mj-lt"/>
              <a:buAutoNum type="arabicPeriod"/>
            </a:pPr>
            <a:r>
              <a:rPr lang="en-US" sz="1200" kern="1200" dirty="0">
                <a:solidFill>
                  <a:schemeClr val="tx1"/>
                </a:solidFill>
                <a:effectLst/>
                <a:latin typeface="+mn-lt"/>
                <a:ea typeface="+mn-ea"/>
                <a:cs typeface="+mn-cs"/>
              </a:rPr>
              <a:t>Is one choice clearly on the right side of the law?</a:t>
            </a:r>
          </a:p>
          <a:p>
            <a:pPr marL="685800" lvl="1" indent="-228600">
              <a:buFont typeface="+mj-lt"/>
              <a:buAutoNum type="arabicPeriod"/>
            </a:pPr>
            <a:r>
              <a:rPr lang="en-US" sz="1200" kern="1200" dirty="0">
                <a:solidFill>
                  <a:schemeClr val="tx1"/>
                </a:solidFill>
                <a:effectLst/>
                <a:latin typeface="+mn-lt"/>
                <a:ea typeface="+mn-ea"/>
                <a:cs typeface="+mn-cs"/>
              </a:rPr>
              <a:t>Does one choice seem more fair or honest?</a:t>
            </a:r>
          </a:p>
          <a:p>
            <a:pPr marL="685800" lvl="1" indent="-228600">
              <a:buFont typeface="+mj-lt"/>
              <a:buAutoNum type="arabicPeriod"/>
            </a:pPr>
            <a:r>
              <a:rPr lang="en-US" sz="1200" kern="1200" dirty="0">
                <a:solidFill>
                  <a:schemeClr val="tx1"/>
                </a:solidFill>
                <a:effectLst/>
                <a:latin typeface="+mn-lt"/>
                <a:ea typeface="+mn-ea"/>
                <a:cs typeface="+mn-cs"/>
              </a:rPr>
              <a:t>Then you’re probably facing an ethical dilemma. </a:t>
            </a:r>
          </a:p>
          <a:p>
            <a:pPr marL="228600" indent="-228600">
              <a:buFont typeface="+mj-lt"/>
              <a:buAutoNum type="alphaUcPeriod" startAt="3"/>
            </a:pPr>
            <a:r>
              <a:rPr lang="en-US" sz="1200" kern="1200" dirty="0">
                <a:solidFill>
                  <a:schemeClr val="tx1"/>
                </a:solidFill>
                <a:effectLst/>
                <a:latin typeface="+mn-lt"/>
                <a:ea typeface="+mn-ea"/>
                <a:cs typeface="+mn-cs"/>
              </a:rPr>
              <a:t>Are ethical principles being violated?</a:t>
            </a:r>
          </a:p>
          <a:p>
            <a:pPr marL="685800" lvl="1" indent="-228600">
              <a:buFont typeface="+mj-lt"/>
              <a:buAutoNum type="arabicPeriod"/>
            </a:pPr>
            <a:r>
              <a:rPr lang="en-US" sz="1200" kern="1200" dirty="0">
                <a:solidFill>
                  <a:schemeClr val="tx1"/>
                </a:solidFill>
                <a:effectLst/>
                <a:latin typeface="+mn-lt"/>
                <a:ea typeface="+mn-ea"/>
                <a:cs typeface="+mn-cs"/>
              </a:rPr>
              <a:t>Is your integrity at stake if you make the wrong decision? </a:t>
            </a:r>
          </a:p>
          <a:p>
            <a:pPr marL="685800" lvl="1" indent="-228600">
              <a:buFont typeface="+mj-lt"/>
              <a:buAutoNum type="arabicPeriod"/>
            </a:pPr>
            <a:r>
              <a:rPr lang="en-US" sz="1200" kern="1200" dirty="0">
                <a:solidFill>
                  <a:schemeClr val="tx1"/>
                </a:solidFill>
                <a:effectLst/>
                <a:latin typeface="+mn-lt"/>
                <a:ea typeface="+mn-ea"/>
                <a:cs typeface="+mn-cs"/>
              </a:rPr>
              <a:t>Will you be disrespecting a coworker or a friend’s personal property?</a:t>
            </a:r>
          </a:p>
          <a:p>
            <a:pPr marL="685800" lvl="1" indent="-228600">
              <a:buFont typeface="+mj-lt"/>
              <a:buAutoNum type="arabicPeriod"/>
            </a:pPr>
            <a:r>
              <a:rPr lang="en-US" sz="1200" kern="1200" dirty="0">
                <a:solidFill>
                  <a:schemeClr val="tx1"/>
                </a:solidFill>
                <a:effectLst/>
                <a:latin typeface="+mn-lt"/>
                <a:ea typeface="+mn-ea"/>
                <a:cs typeface="+mn-cs"/>
              </a:rPr>
              <a:t>If any of your ethical principles are in danger of being violated, then you’re likely facing an ethical dilemma.</a:t>
            </a:r>
          </a:p>
          <a:p>
            <a:endParaRPr lang="en-US" dirty="0"/>
          </a:p>
        </p:txBody>
      </p:sp>
      <p:sp>
        <p:nvSpPr>
          <p:cNvPr id="4" name="Slide Number Placeholder 3"/>
          <p:cNvSpPr>
            <a:spLocks noGrp="1"/>
          </p:cNvSpPr>
          <p:nvPr>
            <p:ph type="sldNum" sz="quarter" idx="5"/>
          </p:nvPr>
        </p:nvSpPr>
        <p:spPr/>
        <p:txBody>
          <a:bodyPr/>
          <a:lstStyle/>
          <a:p>
            <a:fld id="{E00B3A83-29B1-6F42-AFAC-857959718AEC}" type="slidenum">
              <a:rPr lang="en-US" smtClean="0"/>
              <a:t>6</a:t>
            </a:fld>
            <a:endParaRPr lang="en-US"/>
          </a:p>
        </p:txBody>
      </p:sp>
    </p:spTree>
    <p:extLst>
      <p:ext uri="{BB962C8B-B14F-4D97-AF65-F5344CB8AC3E}">
        <p14:creationId xmlns:p14="http://schemas.microsoft.com/office/powerpoint/2010/main" val="223816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Recognizing ethical dilemmas isn’t enough—there are steps you can take to help you figure out the best way to respond to the ethical dilemmas you face.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Identify the dilemma.</a:t>
            </a:r>
          </a:p>
          <a:p>
            <a:pPr marL="685800" lvl="1" indent="-228600">
              <a:buFont typeface="+mj-lt"/>
              <a:buAutoNum type="arabicPeriod"/>
            </a:pPr>
            <a:r>
              <a:rPr lang="en-US" sz="1200" kern="1200" dirty="0">
                <a:solidFill>
                  <a:schemeClr val="tx1"/>
                </a:solidFill>
                <a:effectLst/>
                <a:latin typeface="+mn-lt"/>
                <a:ea typeface="+mn-ea"/>
                <a:cs typeface="+mn-cs"/>
              </a:rPr>
              <a:t>You can’t resolve the dilemma if you don’t know what it is.</a:t>
            </a:r>
          </a:p>
          <a:p>
            <a:pPr marL="685800" lvl="1" indent="-228600">
              <a:buFont typeface="+mj-lt"/>
              <a:buAutoNum type="arabicPeriod"/>
            </a:pPr>
            <a:r>
              <a:rPr lang="en-US" sz="1200" kern="1200" dirty="0">
                <a:solidFill>
                  <a:schemeClr val="tx1"/>
                </a:solidFill>
                <a:effectLst/>
                <a:latin typeface="+mn-lt"/>
                <a:ea typeface="+mn-ea"/>
                <a:cs typeface="+mn-cs"/>
              </a:rPr>
              <a:t>Take a careful look at what you’re facing and be sure you’re truly facing an ethical dilemma instead of just a problem.</a:t>
            </a:r>
          </a:p>
          <a:p>
            <a:pPr marL="685800" lvl="1" indent="-228600">
              <a:buFont typeface="+mj-lt"/>
              <a:buAutoNum type="arabicPeriod"/>
            </a:pPr>
            <a:r>
              <a:rPr lang="en-US" sz="1200" kern="1200" dirty="0">
                <a:solidFill>
                  <a:schemeClr val="tx1"/>
                </a:solidFill>
                <a:effectLst/>
                <a:latin typeface="+mn-lt"/>
                <a:ea typeface="+mn-ea"/>
                <a:cs typeface="+mn-cs"/>
              </a:rPr>
              <a:t>What might happen if a classmate tells you that she has drugs in her locker?</a:t>
            </a:r>
          </a:p>
          <a:p>
            <a:pPr marL="685800" lvl="1" indent="-228600">
              <a:buFont typeface="+mj-lt"/>
              <a:buAutoNum type="arabicPeriod"/>
            </a:pPr>
            <a:r>
              <a:rPr lang="en-US" sz="1200" kern="1200" dirty="0">
                <a:solidFill>
                  <a:schemeClr val="tx1"/>
                </a:solidFill>
                <a:effectLst/>
                <a:latin typeface="+mn-lt"/>
                <a:ea typeface="+mn-ea"/>
                <a:cs typeface="+mn-cs"/>
              </a:rPr>
              <a:t>You don’t want her to get in trouble, but you know that your school is a drug-free zone and that having illegal drugs in the school isn’t safe for anyone.</a:t>
            </a:r>
          </a:p>
          <a:p>
            <a:pPr marL="685800" lvl="1" indent="-228600">
              <a:buFont typeface="+mj-lt"/>
              <a:buAutoNum type="arabicPeriod"/>
            </a:pPr>
            <a:r>
              <a:rPr lang="en-US" sz="1200" kern="1200" dirty="0">
                <a:solidFill>
                  <a:schemeClr val="tx1"/>
                </a:solidFill>
                <a:effectLst/>
                <a:latin typeface="+mn-lt"/>
                <a:ea typeface="+mn-ea"/>
                <a:cs typeface="+mn-cs"/>
              </a:rPr>
              <a:t>Are ethical principles being violated?</a:t>
            </a:r>
          </a:p>
          <a:p>
            <a:pPr marL="685800" lvl="1" indent="-228600">
              <a:buFont typeface="+mj-lt"/>
              <a:buAutoNum type="arabicPeriod"/>
            </a:pPr>
            <a:r>
              <a:rPr lang="en-US" sz="1200" kern="1200" dirty="0">
                <a:solidFill>
                  <a:schemeClr val="tx1"/>
                </a:solidFill>
                <a:effectLst/>
                <a:latin typeface="+mn-lt"/>
                <a:ea typeface="+mn-ea"/>
                <a:cs typeface="+mn-cs"/>
              </a:rPr>
              <a:t>Is there a right and wrong choice?</a:t>
            </a:r>
          </a:p>
          <a:p>
            <a:pPr marL="685800" lvl="1" indent="-228600">
              <a:buFont typeface="+mj-lt"/>
              <a:buAutoNum type="arabicPeriod"/>
            </a:pPr>
            <a:r>
              <a:rPr lang="en-US" sz="1200" kern="1200" dirty="0">
                <a:solidFill>
                  <a:schemeClr val="tx1"/>
                </a:solidFill>
                <a:effectLst/>
                <a:latin typeface="+mn-lt"/>
                <a:ea typeface="+mn-ea"/>
                <a:cs typeface="+mn-cs"/>
              </a:rPr>
              <a:t>Could someone or something be hurt?</a:t>
            </a:r>
          </a:p>
          <a:p>
            <a:pPr marL="685800" lvl="1" indent="-228600">
              <a:buFont typeface="+mj-lt"/>
              <a:buAutoNum type="arabicPeriod"/>
            </a:pPr>
            <a:r>
              <a:rPr lang="en-US" sz="1200" kern="1200" dirty="0">
                <a:solidFill>
                  <a:schemeClr val="tx1"/>
                </a:solidFill>
                <a:effectLst/>
                <a:latin typeface="+mn-lt"/>
                <a:ea typeface="+mn-ea"/>
                <a:cs typeface="+mn-cs"/>
              </a:rPr>
              <a:t>In this case, your classmate isn’t behaving ethically because she’s breaking the law and your school’s rules.</a:t>
            </a:r>
          </a:p>
          <a:p>
            <a:pPr marL="685800" lvl="1" indent="-228600">
              <a:buFont typeface="+mj-lt"/>
              <a:buAutoNum type="arabicPeriod"/>
            </a:pPr>
            <a:r>
              <a:rPr lang="en-US" sz="1200" kern="1200" dirty="0">
                <a:solidFill>
                  <a:schemeClr val="tx1"/>
                </a:solidFill>
                <a:effectLst/>
                <a:latin typeface="+mn-lt"/>
                <a:ea typeface="+mn-ea"/>
                <a:cs typeface="+mn-cs"/>
              </a:rPr>
              <a:t>You want to behave ethically by acting with integrity.</a:t>
            </a:r>
          </a:p>
          <a:p>
            <a:pPr marL="685800" lvl="1" indent="-228600">
              <a:buFont typeface="+mj-lt"/>
              <a:buAutoNum type="arabicPeriod"/>
            </a:pPr>
            <a:r>
              <a:rPr lang="en-US" sz="1200" kern="1200" dirty="0">
                <a:solidFill>
                  <a:schemeClr val="tx1"/>
                </a:solidFill>
                <a:effectLst/>
                <a:latin typeface="+mn-lt"/>
                <a:ea typeface="+mn-ea"/>
                <a:cs typeface="+mn-cs"/>
              </a:rPr>
              <a:t>Someone could be hurt—your classmate.</a:t>
            </a:r>
          </a:p>
          <a:p>
            <a:pPr marL="685800" lvl="1" indent="-228600">
              <a:buFont typeface="+mj-lt"/>
              <a:buAutoNum type="arabicPeriod"/>
            </a:pPr>
            <a:r>
              <a:rPr lang="en-US" sz="1200" kern="1200" dirty="0">
                <a:solidFill>
                  <a:schemeClr val="tx1"/>
                </a:solidFill>
                <a:effectLst/>
                <a:latin typeface="+mn-lt"/>
                <a:ea typeface="+mn-ea"/>
                <a:cs typeface="+mn-cs"/>
              </a:rPr>
              <a:t>It’s also important to remember that ethical dilemmas aren’t always obvious—sometimes you may find yourself in one accidentally, or the stakes may be relatively small.</a:t>
            </a:r>
          </a:p>
          <a:p>
            <a:pPr marL="685800" lvl="1" indent="-228600">
              <a:buFont typeface="+mj-lt"/>
              <a:buAutoNum type="arabicPeriod"/>
            </a:pPr>
            <a:r>
              <a:rPr lang="en-US" sz="1200" kern="1200" dirty="0">
                <a:solidFill>
                  <a:schemeClr val="tx1"/>
                </a:solidFill>
                <a:effectLst/>
                <a:latin typeface="+mn-lt"/>
                <a:ea typeface="+mn-ea"/>
                <a:cs typeface="+mn-cs"/>
              </a:rPr>
              <a:t>Example: Imagine that you’re attending a high school football game.</a:t>
            </a:r>
          </a:p>
          <a:p>
            <a:pPr marL="1143000" lvl="2" indent="-228600">
              <a:buFont typeface="+mj-lt"/>
              <a:buAutoNum type="alphaLcPeriod"/>
            </a:pPr>
            <a:r>
              <a:rPr lang="en-US" sz="1200" kern="1200" dirty="0">
                <a:solidFill>
                  <a:schemeClr val="tx1"/>
                </a:solidFill>
                <a:effectLst/>
                <a:latin typeface="+mn-lt"/>
                <a:ea typeface="+mn-ea"/>
                <a:cs typeface="+mn-cs"/>
              </a:rPr>
              <a:t>You’re standing with a group of people who’ve already purchased tickets, and since the ticket-taker assumes you’ve already purchased your ticket as well, he waves you through.</a:t>
            </a:r>
          </a:p>
          <a:p>
            <a:pPr marL="1143000" lvl="2" indent="-228600">
              <a:buFont typeface="+mj-lt"/>
              <a:buAutoNum type="alphaLcPeriod"/>
            </a:pPr>
            <a:r>
              <a:rPr lang="en-US" sz="1200" kern="1200" dirty="0">
                <a:solidFill>
                  <a:schemeClr val="tx1"/>
                </a:solidFill>
                <a:effectLst/>
                <a:latin typeface="+mn-lt"/>
                <a:ea typeface="+mn-ea"/>
                <a:cs typeface="+mn-cs"/>
              </a:rPr>
              <a:t>Is it unethical for you not to pay, even though getting in for free was just an accident?</a:t>
            </a:r>
          </a:p>
          <a:p>
            <a:pPr marL="1143000" lvl="2" indent="-228600">
              <a:buFont typeface="+mj-lt"/>
              <a:buAutoNum type="alphaLcPeriod"/>
            </a:pPr>
            <a:r>
              <a:rPr lang="en-US" sz="1200" kern="1200" dirty="0">
                <a:solidFill>
                  <a:schemeClr val="tx1"/>
                </a:solidFill>
                <a:effectLst/>
                <a:latin typeface="+mn-lt"/>
                <a:ea typeface="+mn-ea"/>
                <a:cs typeface="+mn-cs"/>
              </a:rPr>
              <a:t>Part of identifying ethical dilemmas is being aware of them, even when they might not be huge or immediately noticeable.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#6: </a:t>
            </a:r>
            <a:r>
              <a:rPr lang="en-US" sz="1200" i="1" kern="1200" dirty="0">
                <a:solidFill>
                  <a:schemeClr val="tx1"/>
                </a:solidFill>
                <a:effectLst/>
                <a:latin typeface="+mn-lt"/>
                <a:ea typeface="+mn-ea"/>
                <a:cs typeface="+mn-cs"/>
              </a:rPr>
              <a:t>Ask students to give examples of ethical dilemmas that may be difficult to identify.</a:t>
            </a:r>
          </a:p>
          <a:p>
            <a:endParaRPr lang="en-US" dirty="0"/>
          </a:p>
        </p:txBody>
      </p:sp>
      <p:sp>
        <p:nvSpPr>
          <p:cNvPr id="4" name="Slide Number Placeholder 3"/>
          <p:cNvSpPr>
            <a:spLocks noGrp="1"/>
          </p:cNvSpPr>
          <p:nvPr>
            <p:ph type="sldNum" sz="quarter" idx="5"/>
          </p:nvPr>
        </p:nvSpPr>
        <p:spPr/>
        <p:txBody>
          <a:bodyPr/>
          <a:lstStyle/>
          <a:p>
            <a:fld id="{E00B3A83-29B1-6F42-AFAC-857959718AEC}" type="slidenum">
              <a:rPr lang="en-US" smtClean="0"/>
              <a:t>7</a:t>
            </a:fld>
            <a:endParaRPr lang="en-US"/>
          </a:p>
        </p:txBody>
      </p:sp>
    </p:spTree>
    <p:extLst>
      <p:ext uri="{BB962C8B-B14F-4D97-AF65-F5344CB8AC3E}">
        <p14:creationId xmlns:p14="http://schemas.microsoft.com/office/powerpoint/2010/main" val="45042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2"/>
            </a:pPr>
            <a:r>
              <a:rPr lang="en-US" sz="1200" kern="1200" dirty="0">
                <a:solidFill>
                  <a:schemeClr val="tx1"/>
                </a:solidFill>
                <a:effectLst/>
                <a:latin typeface="+mn-lt"/>
                <a:ea typeface="+mn-ea"/>
                <a:cs typeface="+mn-cs"/>
              </a:rPr>
              <a:t>Get the facts.</a:t>
            </a:r>
          </a:p>
          <a:p>
            <a:pPr marL="685800" lvl="1" indent="-228600">
              <a:buFont typeface="+mj-lt"/>
              <a:buAutoNum type="arabicPeriod"/>
            </a:pPr>
            <a:r>
              <a:rPr lang="en-US" sz="1200" kern="1200" dirty="0">
                <a:solidFill>
                  <a:schemeClr val="tx1"/>
                </a:solidFill>
                <a:effectLst/>
                <a:latin typeface="+mn-lt"/>
                <a:ea typeface="+mn-ea"/>
                <a:cs typeface="+mn-cs"/>
              </a:rPr>
              <a:t>It’s important to know all the details about your ethical dilemma.</a:t>
            </a:r>
          </a:p>
          <a:p>
            <a:pPr marL="685800" lvl="1" indent="-228600">
              <a:buFont typeface="+mj-lt"/>
              <a:buAutoNum type="arabicPeriod"/>
            </a:pPr>
            <a:r>
              <a:rPr lang="en-US" sz="1200" kern="1200" dirty="0">
                <a:solidFill>
                  <a:schemeClr val="tx1"/>
                </a:solidFill>
                <a:effectLst/>
                <a:latin typeface="+mn-lt"/>
                <a:ea typeface="+mn-ea"/>
                <a:cs typeface="+mn-cs"/>
              </a:rPr>
              <a:t>Depending on how you resolve it, you might need to talk about your ethical dilemma with someone else, so you want to be sure you have all the facts straight.</a:t>
            </a:r>
          </a:p>
          <a:p>
            <a:pPr marL="685800" lvl="1" indent="-228600">
              <a:buFont typeface="+mj-lt"/>
              <a:buAutoNum type="arabicPeriod"/>
            </a:pPr>
            <a:r>
              <a:rPr lang="en-US" sz="1200" kern="1200" dirty="0">
                <a:solidFill>
                  <a:schemeClr val="tx1"/>
                </a:solidFill>
                <a:effectLst/>
                <a:latin typeface="+mn-lt"/>
                <a:ea typeface="+mn-ea"/>
                <a:cs typeface="+mn-cs"/>
              </a:rPr>
              <a:t>Who’s involved?</a:t>
            </a:r>
          </a:p>
          <a:p>
            <a:pPr marL="685800" lvl="1" indent="-228600">
              <a:buFont typeface="+mj-lt"/>
              <a:buAutoNum type="arabicPeriod"/>
            </a:pPr>
            <a:r>
              <a:rPr lang="en-US" sz="1200" kern="1200" dirty="0">
                <a:solidFill>
                  <a:schemeClr val="tx1"/>
                </a:solidFill>
                <a:effectLst/>
                <a:latin typeface="+mn-lt"/>
                <a:ea typeface="+mn-ea"/>
                <a:cs typeface="+mn-cs"/>
              </a:rPr>
              <a:t>What is the dilemma?</a:t>
            </a:r>
          </a:p>
          <a:p>
            <a:pPr marL="685800" lvl="1" indent="-228600">
              <a:buFont typeface="+mj-lt"/>
              <a:buAutoNum type="arabicPeriod"/>
            </a:pPr>
            <a:r>
              <a:rPr lang="en-US" sz="1200" kern="1200" dirty="0">
                <a:solidFill>
                  <a:schemeClr val="tx1"/>
                </a:solidFill>
                <a:effectLst/>
                <a:latin typeface="+mn-lt"/>
                <a:ea typeface="+mn-ea"/>
                <a:cs typeface="+mn-cs"/>
              </a:rPr>
              <a:t>When/Where did it happen?</a:t>
            </a:r>
          </a:p>
          <a:p>
            <a:pPr marL="685800" lvl="1" indent="-228600">
              <a:buFont typeface="+mj-lt"/>
              <a:buAutoNum type="arabicPeriod"/>
            </a:pPr>
            <a:r>
              <a:rPr lang="en-US" sz="1200" kern="1200" dirty="0">
                <a:solidFill>
                  <a:schemeClr val="tx1"/>
                </a:solidFill>
                <a:effectLst/>
                <a:latin typeface="+mn-lt"/>
                <a:ea typeface="+mn-ea"/>
                <a:cs typeface="+mn-cs"/>
              </a:rPr>
              <a:t>Which ethical principles are being violated? </a:t>
            </a:r>
          </a:p>
          <a:p>
            <a:pPr marL="685800" lvl="1" indent="-228600">
              <a:buFont typeface="+mj-lt"/>
              <a:buAutoNum type="arabicPeriod"/>
            </a:pPr>
            <a:r>
              <a:rPr lang="en-US" sz="1200" kern="1200" dirty="0">
                <a:solidFill>
                  <a:schemeClr val="tx1"/>
                </a:solidFill>
                <a:effectLst/>
                <a:latin typeface="+mn-lt"/>
                <a:ea typeface="+mn-ea"/>
                <a:cs typeface="+mn-cs"/>
              </a:rPr>
              <a:t>Classmate example: You know that she is involved, but are there other students involved, too? </a:t>
            </a:r>
          </a:p>
          <a:p>
            <a:pPr marL="685800" lvl="1" indent="-228600">
              <a:buFont typeface="+mj-lt"/>
              <a:buAutoNum type="arabicPeriod"/>
            </a:pPr>
            <a:r>
              <a:rPr lang="en-US" sz="1200" kern="1200" dirty="0">
                <a:solidFill>
                  <a:schemeClr val="tx1"/>
                </a:solidFill>
                <a:effectLst/>
                <a:latin typeface="+mn-lt"/>
                <a:ea typeface="+mn-ea"/>
                <a:cs typeface="+mn-cs"/>
              </a:rPr>
              <a:t>Could you talk to some of her friends to find out more about the situation?</a:t>
            </a:r>
          </a:p>
          <a:p>
            <a:pPr marL="685800" lvl="1" indent="-228600">
              <a:buFont typeface="+mj-lt"/>
              <a:buAutoNum type="arabicPeriod"/>
            </a:pPr>
            <a:r>
              <a:rPr lang="en-US" sz="1200" kern="1200" dirty="0">
                <a:solidFill>
                  <a:schemeClr val="tx1"/>
                </a:solidFill>
                <a:effectLst/>
                <a:latin typeface="+mn-lt"/>
                <a:ea typeface="+mn-ea"/>
                <a:cs typeface="+mn-cs"/>
              </a:rPr>
              <a:t>What does your student handbook say about keeping drugs on school property? </a:t>
            </a:r>
            <a:endParaRPr lang="en-US" dirty="0"/>
          </a:p>
        </p:txBody>
      </p:sp>
      <p:sp>
        <p:nvSpPr>
          <p:cNvPr id="4" name="Slide Number Placeholder 3"/>
          <p:cNvSpPr>
            <a:spLocks noGrp="1"/>
          </p:cNvSpPr>
          <p:nvPr>
            <p:ph type="sldNum" sz="quarter" idx="5"/>
          </p:nvPr>
        </p:nvSpPr>
        <p:spPr/>
        <p:txBody>
          <a:bodyPr/>
          <a:lstStyle/>
          <a:p>
            <a:fld id="{E00B3A83-29B1-6F42-AFAC-857959718AEC}" type="slidenum">
              <a:rPr lang="en-US" smtClean="0"/>
              <a:t>8</a:t>
            </a:fld>
            <a:endParaRPr lang="en-US"/>
          </a:p>
        </p:txBody>
      </p:sp>
    </p:spTree>
    <p:extLst>
      <p:ext uri="{BB962C8B-B14F-4D97-AF65-F5344CB8AC3E}">
        <p14:creationId xmlns:p14="http://schemas.microsoft.com/office/powerpoint/2010/main" val="4264633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3"/>
            </a:pPr>
            <a:r>
              <a:rPr lang="en-US" sz="1200" kern="1200" dirty="0">
                <a:solidFill>
                  <a:schemeClr val="tx1"/>
                </a:solidFill>
                <a:effectLst/>
                <a:latin typeface="+mn-lt"/>
                <a:ea typeface="+mn-ea"/>
                <a:cs typeface="+mn-cs"/>
              </a:rPr>
              <a:t>Figure out who’s affected. </a:t>
            </a:r>
          </a:p>
          <a:p>
            <a:pPr marL="685800" lvl="1" indent="-228600">
              <a:buFont typeface="+mj-lt"/>
              <a:buAutoNum type="arabicPeriod"/>
            </a:pPr>
            <a:r>
              <a:rPr lang="en-US" sz="1200" kern="1200" dirty="0">
                <a:solidFill>
                  <a:schemeClr val="tx1"/>
                </a:solidFill>
                <a:effectLst/>
                <a:latin typeface="+mn-lt"/>
                <a:ea typeface="+mn-ea"/>
                <a:cs typeface="+mn-cs"/>
              </a:rPr>
              <a:t>Who is going to be hurt if the wrong action is taken?</a:t>
            </a:r>
          </a:p>
          <a:p>
            <a:pPr marL="685800" lvl="1" indent="-228600">
              <a:buFont typeface="+mj-lt"/>
              <a:buAutoNum type="arabicPeriod"/>
            </a:pPr>
            <a:r>
              <a:rPr lang="en-US" sz="1200" kern="1200" dirty="0">
                <a:solidFill>
                  <a:schemeClr val="tx1"/>
                </a:solidFill>
                <a:effectLst/>
                <a:latin typeface="+mn-lt"/>
                <a:ea typeface="+mn-ea"/>
                <a:cs typeface="+mn-cs"/>
              </a:rPr>
              <a:t>In our example, it could be your classmate, since having drugs is both dangerous and illegal.</a:t>
            </a:r>
          </a:p>
          <a:p>
            <a:pPr marL="685800" lvl="1" indent="-228600">
              <a:buFont typeface="+mj-lt"/>
              <a:buAutoNum type="arabicPeriod"/>
            </a:pPr>
            <a:r>
              <a:rPr lang="en-US" sz="1200" kern="1200" dirty="0">
                <a:solidFill>
                  <a:schemeClr val="tx1"/>
                </a:solidFill>
                <a:effectLst/>
                <a:latin typeface="+mn-lt"/>
                <a:ea typeface="+mn-ea"/>
                <a:cs typeface="+mn-cs"/>
              </a:rPr>
              <a:t>You may be hurt if school administrators find out that you knew about your classmate’s situation but didn’t report it.</a:t>
            </a:r>
          </a:p>
          <a:p>
            <a:pPr marL="685800" lvl="1" indent="-228600">
              <a:buFont typeface="+mj-lt"/>
              <a:buAutoNum type="arabicPeriod"/>
            </a:pPr>
            <a:r>
              <a:rPr lang="en-US" sz="1200" kern="1200" dirty="0">
                <a:solidFill>
                  <a:schemeClr val="tx1"/>
                </a:solidFill>
                <a:effectLst/>
                <a:latin typeface="+mn-lt"/>
                <a:ea typeface="+mn-ea"/>
                <a:cs typeface="+mn-cs"/>
              </a:rPr>
              <a:t>And, your school may be hurt in the long run if no one follows the rules that are meant to keep students safe.</a:t>
            </a:r>
          </a:p>
          <a:p>
            <a:pPr marL="685800" lvl="1" indent="-228600">
              <a:buFont typeface="+mj-lt"/>
              <a:buAutoNum type="arabicPeriod"/>
            </a:pPr>
            <a:r>
              <a:rPr lang="en-US" sz="1200" kern="1200" dirty="0">
                <a:solidFill>
                  <a:schemeClr val="tx1"/>
                </a:solidFill>
                <a:effectLst/>
                <a:latin typeface="+mn-lt"/>
                <a:ea typeface="+mn-ea"/>
                <a:cs typeface="+mn-cs"/>
              </a:rPr>
              <a:t>Part of figuring out who’s affected means deciding who should take action.</a:t>
            </a:r>
          </a:p>
          <a:p>
            <a:pPr marL="1143000" lvl="2" indent="-228600">
              <a:buFont typeface="+mj-lt"/>
              <a:buAutoNum type="alphaLcPeriod"/>
            </a:pPr>
            <a:r>
              <a:rPr lang="en-US" sz="1200" kern="1200" dirty="0">
                <a:solidFill>
                  <a:schemeClr val="tx1"/>
                </a:solidFill>
                <a:effectLst/>
                <a:latin typeface="+mn-lt"/>
                <a:ea typeface="+mn-ea"/>
                <a:cs typeface="+mn-cs"/>
              </a:rPr>
              <a:t>If you’re facing a situation that’s dangerous or tricky, it may be best to involve someone else.</a:t>
            </a:r>
          </a:p>
          <a:p>
            <a:pPr marL="1143000" lvl="2" indent="-228600">
              <a:buFont typeface="+mj-lt"/>
              <a:buAutoNum type="alphaLcPeriod"/>
            </a:pPr>
            <a:r>
              <a:rPr lang="en-US" sz="1200" kern="1200" dirty="0">
                <a:solidFill>
                  <a:schemeClr val="tx1"/>
                </a:solidFill>
                <a:effectLst/>
                <a:latin typeface="+mn-lt"/>
                <a:ea typeface="+mn-ea"/>
                <a:cs typeface="+mn-cs"/>
              </a:rPr>
              <a:t>For example, since you’re dealing with something that is not just against the rules but also illegal, you likely won’t be able to resolve it all by yourself.</a:t>
            </a:r>
          </a:p>
          <a:p>
            <a:pPr marL="1143000" lvl="2" indent="-228600">
              <a:buFont typeface="+mj-lt"/>
              <a:buAutoNum type="alphaLcPeriod"/>
            </a:pPr>
            <a:r>
              <a:rPr lang="en-US" sz="1200" kern="1200" dirty="0">
                <a:solidFill>
                  <a:schemeClr val="tx1"/>
                </a:solidFill>
                <a:effectLst/>
                <a:latin typeface="+mn-lt"/>
                <a:ea typeface="+mn-ea"/>
                <a:cs typeface="+mn-cs"/>
              </a:rPr>
              <a:t>It’s a good idea to involve a teacher or another trusted role model. </a:t>
            </a:r>
          </a:p>
          <a:p>
            <a:endParaRPr lang="en-US" dirty="0"/>
          </a:p>
        </p:txBody>
      </p:sp>
      <p:sp>
        <p:nvSpPr>
          <p:cNvPr id="4" name="Slide Number Placeholder 3"/>
          <p:cNvSpPr>
            <a:spLocks noGrp="1"/>
          </p:cNvSpPr>
          <p:nvPr>
            <p:ph type="sldNum" sz="quarter" idx="5"/>
          </p:nvPr>
        </p:nvSpPr>
        <p:spPr/>
        <p:txBody>
          <a:bodyPr/>
          <a:lstStyle/>
          <a:p>
            <a:fld id="{E00B3A83-29B1-6F42-AFAC-857959718AEC}" type="slidenum">
              <a:rPr lang="en-US" smtClean="0"/>
              <a:t>9</a:t>
            </a:fld>
            <a:endParaRPr lang="en-US"/>
          </a:p>
        </p:txBody>
      </p:sp>
    </p:spTree>
    <p:extLst>
      <p:ext uri="{BB962C8B-B14F-4D97-AF65-F5344CB8AC3E}">
        <p14:creationId xmlns:p14="http://schemas.microsoft.com/office/powerpoint/2010/main" val="283031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D148-68F4-9140-95A9-7D7EE5940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86DB40-8A9B-4A46-889F-F6A644347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25749-D790-B140-92C7-0D395974E304}"/>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A214C366-5E75-114F-8EA8-B3985EECC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AE125-C466-BE45-9F01-0E989C81807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04356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A488-CB15-4B45-A655-65016563D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B32D1-45B2-8D46-91F8-9F07960635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561B7-7B5D-D947-BF07-8943297CB51A}"/>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D2629EF9-A1F7-534C-974D-62FCBF5FF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3B111-68C7-FC44-94C6-A7E48872E341}"/>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29075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54AB6-7334-7E4B-B361-4367F9590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013BB-C9A1-B240-900D-A5C08BFE7A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4AE1E-46E5-6B45-A45E-E920C190124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0919DC26-4C3B-9B46-AC9B-A67AEB90B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61D02-EE60-1B43-B5ED-714408260F03}"/>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36817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0006-7C95-BC46-B347-4E20E4FBD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7221E-B848-CD4A-A629-1130E5435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BCAAC-8F6D-1D45-8B88-923C470AE919}"/>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B60DD0FF-F2FC-8849-8027-0720B3E49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9419F-D90E-FC43-BD84-8E873ED01FB8}"/>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49118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7C3-7183-114E-B103-58EFF58CD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4469D-914B-9542-A959-144237012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F65713-D535-7B4E-9F8C-1FCB97C4017B}"/>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D9887F1F-978C-5F4A-8D41-42991E1CE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3C5C-45EA-884C-915D-252C81C37FBE}"/>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57116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A4D6-53C6-FF4C-ACD2-4A9A2EBAE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78EED-5226-FA4B-923B-B04761A3FF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15053-68F1-DF48-9692-D24DB8BF84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921FA-4E82-C848-8F74-8E218040F015}"/>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062A8C74-BBBF-4245-9C28-AA20FC354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8A7EC-A923-1749-A2EB-13E8FC85B3D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19074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9037-F020-FB4E-989C-7272A5268A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E694F-6043-EC48-8F0F-74A29F16A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40CAD-7E76-E84F-8CAC-723580F0C9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70E54-893F-BD4C-9891-69493C7EE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BF3EA-893C-B844-B2D2-C962E0F8BB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156868-FF2A-0643-8EE4-231AC3469B37}"/>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8" name="Footer Placeholder 7">
            <a:extLst>
              <a:ext uri="{FF2B5EF4-FFF2-40B4-BE49-F238E27FC236}">
                <a16:creationId xmlns:a16="http://schemas.microsoft.com/office/drawing/2014/main" id="{73681614-78C0-1541-BC0D-5207FF295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2053-48FD-D547-9D8D-8456DD056472}"/>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97446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558-E343-0442-A4CE-D694104CD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1831CD-D4FB-B14E-A612-3D1E9F5C0054}"/>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4" name="Footer Placeholder 3">
            <a:extLst>
              <a:ext uri="{FF2B5EF4-FFF2-40B4-BE49-F238E27FC236}">
                <a16:creationId xmlns:a16="http://schemas.microsoft.com/office/drawing/2014/main" id="{3F36B885-2448-1541-A10A-A31E93677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7E4F0C-D89A-7A44-9EC1-590309D53B70}"/>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36336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FBB4B-9B19-4F4B-9E39-B98CAF237D1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3" name="Footer Placeholder 2">
            <a:extLst>
              <a:ext uri="{FF2B5EF4-FFF2-40B4-BE49-F238E27FC236}">
                <a16:creationId xmlns:a16="http://schemas.microsoft.com/office/drawing/2014/main" id="{A617C1E6-F4D1-3445-8172-17A2AC4BE6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ABE8F6-9629-E749-8FD2-406ECF3298DB}"/>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0688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3B9C-55B7-8644-A5E7-FAF55A172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F20B16-E784-4A45-A6DF-D6B14A93A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416DA-4BF6-5245-9005-76D67B7E1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ED32C6-3729-4943-94D0-C5063AA380A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60A667DD-A3F0-AF49-868A-17B972EA6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6363C-3150-3649-AB15-1718DE92804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8280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E5BC-DFE1-A54E-B379-1DACBD49F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47B505-6074-0A42-BDE0-561D36606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7F8EB0-53A4-9C41-B45C-AB01B7C2B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C8E86-ACE9-5B4E-97D2-05AC0B7C651D}"/>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463CB97C-159F-3B45-A95D-BF4EC9243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733CB-E15A-934C-A93C-B45641D666E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7181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20A4E-1602-4C4E-B2DD-FA7CE5D9E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3AE70-9194-2949-B795-E90959A29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F492A-1B81-9D40-8AAB-6BCF2DD5A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2C21AAE6-A310-4E46-9CA6-50B984405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E7F97-FB8F-F74C-85DB-3CFE18805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6F4D7-E219-9547-AFCD-122D30614F88}" type="slidenum">
              <a:rPr lang="en-US" smtClean="0"/>
              <a:t>‹#›</a:t>
            </a:fld>
            <a:endParaRPr lang="en-US"/>
          </a:p>
        </p:txBody>
      </p:sp>
    </p:spTree>
    <p:extLst>
      <p:ext uri="{BB962C8B-B14F-4D97-AF65-F5344CB8AC3E}">
        <p14:creationId xmlns:p14="http://schemas.microsoft.com/office/powerpoint/2010/main" val="3452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blink.ucsd.edu/finance/accountability/ethics/ask.html" TargetMode="External"/><Relationship Id="rId4" Type="http://schemas.openxmlformats.org/officeDocument/2006/relationships/hyperlink" Target="https://www.lifehack.org/591442/should-we-trust-our-gut-feeling-when-making-decis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7.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68E3A8A1-D36A-964A-9D57-E7E304F32ACC}"/>
              </a:ext>
            </a:extLst>
          </p:cNvPr>
          <p:cNvSpPr txBox="1">
            <a:spLocks noChangeArrowheads="1"/>
          </p:cNvSpPr>
          <p:nvPr/>
        </p:nvSpPr>
        <p:spPr bwMode="auto">
          <a:xfrm>
            <a:off x="3865605" y="5943600"/>
            <a:ext cx="4572000" cy="461665"/>
          </a:xfrm>
          <a:prstGeom prst="rect">
            <a:avLst/>
          </a:prstGeom>
          <a:noFill/>
          <a:ln>
            <a:noFill/>
          </a:ln>
          <a:effectLs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n-US" altLang="x-none" b="0" dirty="0">
                <a:solidFill>
                  <a:srgbClr val="FFFFFF"/>
                </a:solidFill>
                <a:effectLst>
                  <a:outerShdw blurRad="38100" dist="38100" dir="2700000" algn="tl">
                    <a:srgbClr val="000000"/>
                  </a:outerShdw>
                </a:effectLst>
              </a:rPr>
              <a:t>Emotional Intelligence  LAP 125</a:t>
            </a:r>
          </a:p>
        </p:txBody>
      </p:sp>
      <p:pic>
        <p:nvPicPr>
          <p:cNvPr id="3" name="Picture 2">
            <a:extLst>
              <a:ext uri="{FF2B5EF4-FFF2-40B4-BE49-F238E27FC236}">
                <a16:creationId xmlns:a16="http://schemas.microsoft.com/office/drawing/2014/main" id="{E6E11C2C-B374-1048-A1DC-B2BB2E376E5F}"/>
              </a:ext>
            </a:extLst>
          </p:cNvPr>
          <p:cNvPicPr>
            <a:picLocks noChangeAspect="1"/>
          </p:cNvPicPr>
          <p:nvPr/>
        </p:nvPicPr>
        <p:blipFill>
          <a:blip r:embed="rId4"/>
          <a:stretch>
            <a:fillRect/>
          </a:stretch>
        </p:blipFill>
        <p:spPr>
          <a:xfrm>
            <a:off x="3046970" y="1840221"/>
            <a:ext cx="5999205" cy="399947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87858415"/>
              </p:ext>
            </p:extLst>
          </p:nvPr>
        </p:nvGraphicFramePr>
        <p:xfrm>
          <a:off x="3812331" y="515256"/>
          <a:ext cx="5233844" cy="456565"/>
        </p:xfrm>
        <a:graphic>
          <a:graphicData uri="http://schemas.openxmlformats.org/drawingml/2006/table">
            <a:tbl>
              <a:tblPr firstRow="1" firstCol="1" bandRow="1">
                <a:tableStyleId>{5C22544A-7EE6-4342-B048-85BDC9FD1C3A}</a:tableStyleId>
              </a:tblPr>
              <a:tblGrid>
                <a:gridCol w="952789">
                  <a:extLst>
                    <a:ext uri="{9D8B030D-6E8A-4147-A177-3AD203B41FA5}">
                      <a16:colId xmlns:a16="http://schemas.microsoft.com/office/drawing/2014/main" val="948878629"/>
                    </a:ext>
                  </a:extLst>
                </a:gridCol>
                <a:gridCol w="4281055">
                  <a:extLst>
                    <a:ext uri="{9D8B030D-6E8A-4147-A177-3AD203B41FA5}">
                      <a16:colId xmlns:a16="http://schemas.microsoft.com/office/drawing/2014/main" val="2169674814"/>
                    </a:ext>
                  </a:extLst>
                </a:gridCol>
              </a:tblGrid>
              <a:tr h="373253">
                <a:tc>
                  <a:txBody>
                    <a:bodyPr/>
                    <a:lstStyle/>
                    <a:p>
                      <a:pPr marL="0" marR="0">
                        <a:lnSpc>
                          <a:spcPct val="107000"/>
                        </a:lnSpc>
                        <a:spcBef>
                          <a:spcPts val="0"/>
                        </a:spcBef>
                        <a:spcAft>
                          <a:spcPts val="0"/>
                        </a:spcAft>
                      </a:pPr>
                      <a:r>
                        <a:rPr lang="en-US" sz="2800" dirty="0">
                          <a:solidFill>
                            <a:schemeClr val="tx1"/>
                          </a:solidFill>
                          <a:effectLst/>
                          <a:latin typeface="Arial" panose="020B0604020202020204" pitchFamily="34" charset="0"/>
                          <a:cs typeface="Arial" panose="020B0604020202020204" pitchFamily="34" charset="0"/>
                        </a:rPr>
                        <a:t>1.00</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800" dirty="0">
                          <a:solidFill>
                            <a:schemeClr val="tx1"/>
                          </a:solidFill>
                          <a:effectLst/>
                          <a:latin typeface="Arial" panose="020B0604020202020204" pitchFamily="34" charset="0"/>
                          <a:cs typeface="Arial" panose="020B0604020202020204" pitchFamily="34" charset="0"/>
                        </a:rPr>
                        <a:t>Understand ethics.</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15240896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85790567"/>
              </p:ext>
            </p:extLst>
          </p:nvPr>
        </p:nvGraphicFramePr>
        <p:xfrm>
          <a:off x="2033802" y="1078646"/>
          <a:ext cx="8223250" cy="782701"/>
        </p:xfrm>
        <a:graphic>
          <a:graphicData uri="http://schemas.openxmlformats.org/drawingml/2006/table">
            <a:tbl>
              <a:tblPr firstRow="1" firstCol="1" bandRow="1">
                <a:tableStyleId>{5C22544A-7EE6-4342-B048-85BDC9FD1C3A}</a:tableStyleId>
              </a:tblPr>
              <a:tblGrid>
                <a:gridCol w="1056305">
                  <a:extLst>
                    <a:ext uri="{9D8B030D-6E8A-4147-A177-3AD203B41FA5}">
                      <a16:colId xmlns:a16="http://schemas.microsoft.com/office/drawing/2014/main" val="1654570640"/>
                    </a:ext>
                  </a:extLst>
                </a:gridCol>
                <a:gridCol w="7166945">
                  <a:extLst>
                    <a:ext uri="{9D8B030D-6E8A-4147-A177-3AD203B41FA5}">
                      <a16:colId xmlns:a16="http://schemas.microsoft.com/office/drawing/2014/main" val="1583895267"/>
                    </a:ext>
                  </a:extLst>
                </a:gridCol>
              </a:tblGrid>
              <a:tr h="563995">
                <a:tc>
                  <a:txBody>
                    <a:bodyPr/>
                    <a:lstStyle/>
                    <a:p>
                      <a:pPr marL="0" marR="0">
                        <a:lnSpc>
                          <a:spcPct val="107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1.02</a:t>
                      </a:r>
                    </a:p>
                    <a:p>
                      <a:pPr marL="0" marR="0">
                        <a:lnSpc>
                          <a:spcPct val="107000"/>
                        </a:lnSpc>
                        <a:spcBef>
                          <a:spcPts val="0"/>
                        </a:spcBef>
                        <a:spcAft>
                          <a:spcPts val="0"/>
                        </a:spcAft>
                      </a:pPr>
                      <a:r>
                        <a:rPr lang="en-US"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Part 2</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Understand the reasons for ethical dilemmas and how to recognize and respond to them.</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34736912"/>
                  </a:ext>
                </a:extLst>
              </a:tr>
            </a:tbl>
          </a:graphicData>
        </a:graphic>
      </p:graphicFrame>
    </p:spTree>
    <p:extLst>
      <p:ext uri="{BB962C8B-B14F-4D97-AF65-F5344CB8AC3E}">
        <p14:creationId xmlns:p14="http://schemas.microsoft.com/office/powerpoint/2010/main" val="4371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FFD947-98C5-9C48-8ED7-252E3BAB9F03}"/>
              </a:ext>
            </a:extLst>
          </p:cNvPr>
          <p:cNvPicPr>
            <a:picLocks noChangeAspect="1"/>
          </p:cNvPicPr>
          <p:nvPr/>
        </p:nvPicPr>
        <p:blipFill>
          <a:blip r:embed="rId4"/>
          <a:stretch>
            <a:fillRect/>
          </a:stretch>
        </p:blipFill>
        <p:spPr>
          <a:xfrm flipH="1">
            <a:off x="6020361" y="2060569"/>
            <a:ext cx="4497658" cy="3384267"/>
          </a:xfrm>
          <a:prstGeom prst="rect">
            <a:avLst/>
          </a:prstGeom>
        </p:spPr>
      </p:pic>
      <p:sp>
        <p:nvSpPr>
          <p:cNvPr id="2" name="TextBox 1">
            <a:extLst>
              <a:ext uri="{FF2B5EF4-FFF2-40B4-BE49-F238E27FC236}">
                <a16:creationId xmlns:a16="http://schemas.microsoft.com/office/drawing/2014/main" id="{714F64EC-52FF-0049-B3AC-5DACD7895807}"/>
              </a:ext>
            </a:extLst>
          </p:cNvPr>
          <p:cNvSpPr txBox="1"/>
          <p:nvPr/>
        </p:nvSpPr>
        <p:spPr>
          <a:xfrm>
            <a:off x="1306286" y="930728"/>
            <a:ext cx="9552214" cy="646331"/>
          </a:xfrm>
          <a:prstGeom prst="rect">
            <a:avLst/>
          </a:prstGeom>
          <a:noFill/>
        </p:spPr>
        <p:txBody>
          <a:bodyPr wrap="square" rtlCol="0">
            <a:spAutoFit/>
          </a:bodyPr>
          <a:lstStyle/>
          <a:p>
            <a:pPr algn="ctr"/>
            <a:r>
              <a:rPr lang="en-US" sz="3600" b="1" dirty="0">
                <a:solidFill>
                  <a:srgbClr val="0070C0"/>
                </a:solidFill>
                <a:latin typeface="Arial" panose="020B0604020202020204" pitchFamily="34" charset="0"/>
                <a:cs typeface="Arial" panose="020B0604020202020204" pitchFamily="34" charset="0"/>
              </a:rPr>
              <a:t>Steps To Respond to Ethical Dilemmas </a:t>
            </a:r>
          </a:p>
        </p:txBody>
      </p:sp>
      <p:sp>
        <p:nvSpPr>
          <p:cNvPr id="3" name="TextBox 2">
            <a:extLst>
              <a:ext uri="{FF2B5EF4-FFF2-40B4-BE49-F238E27FC236}">
                <a16:creationId xmlns:a16="http://schemas.microsoft.com/office/drawing/2014/main" id="{D8DDEB8A-F07F-534D-A25C-107B23D50AF5}"/>
              </a:ext>
            </a:extLst>
          </p:cNvPr>
          <p:cNvSpPr txBox="1"/>
          <p:nvPr/>
        </p:nvSpPr>
        <p:spPr>
          <a:xfrm>
            <a:off x="1306286" y="1943100"/>
            <a:ext cx="4925181" cy="3354765"/>
          </a:xfrm>
          <a:prstGeom prst="rect">
            <a:avLst/>
          </a:prstGeom>
          <a:noFill/>
        </p:spPr>
        <p:txBody>
          <a:bodyPr wrap="square" rtlCol="0">
            <a:spAutoFit/>
          </a:bodyPr>
          <a:lstStyle/>
          <a:p>
            <a:pPr marL="233363" indent="-233363">
              <a:buFont typeface="Arial" panose="020B0604020202020204" pitchFamily="34" charset="0"/>
              <a:buChar char="•"/>
            </a:pPr>
            <a:r>
              <a:rPr lang="en-US" sz="2400" dirty="0">
                <a:latin typeface="Arial" panose="020B0604020202020204" pitchFamily="34" charset="0"/>
                <a:cs typeface="Arial" panose="020B0604020202020204" pitchFamily="34" charset="0"/>
              </a:rPr>
              <a:t>Consider all your potential actions.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You can have many options.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Brainstorming can help identify possible solutions.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Think about the consequences—positives and negatives. </a:t>
            </a:r>
          </a:p>
        </p:txBody>
      </p:sp>
    </p:spTree>
    <p:extLst>
      <p:ext uri="{BB962C8B-B14F-4D97-AF65-F5344CB8AC3E}">
        <p14:creationId xmlns:p14="http://schemas.microsoft.com/office/powerpoint/2010/main" val="271086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4F64EC-52FF-0049-B3AC-5DACD7895807}"/>
              </a:ext>
            </a:extLst>
          </p:cNvPr>
          <p:cNvSpPr txBox="1"/>
          <p:nvPr/>
        </p:nvSpPr>
        <p:spPr>
          <a:xfrm>
            <a:off x="1306286" y="930728"/>
            <a:ext cx="9552214" cy="646331"/>
          </a:xfrm>
          <a:prstGeom prst="rect">
            <a:avLst/>
          </a:prstGeom>
          <a:noFill/>
        </p:spPr>
        <p:txBody>
          <a:bodyPr wrap="square" rtlCol="0">
            <a:spAutoFit/>
          </a:bodyPr>
          <a:lstStyle/>
          <a:p>
            <a:pPr algn="ctr"/>
            <a:r>
              <a:rPr lang="en-US" sz="3600" b="1" dirty="0">
                <a:solidFill>
                  <a:srgbClr val="0070C0"/>
                </a:solidFill>
                <a:latin typeface="Arial" panose="020B0604020202020204" pitchFamily="34" charset="0"/>
                <a:cs typeface="Arial" panose="020B0604020202020204" pitchFamily="34" charset="0"/>
              </a:rPr>
              <a:t>Steps To Respond to Ethical Dilemmas </a:t>
            </a:r>
          </a:p>
        </p:txBody>
      </p:sp>
      <p:sp>
        <p:nvSpPr>
          <p:cNvPr id="3" name="TextBox 2">
            <a:extLst>
              <a:ext uri="{FF2B5EF4-FFF2-40B4-BE49-F238E27FC236}">
                <a16:creationId xmlns:a16="http://schemas.microsoft.com/office/drawing/2014/main" id="{D8DDEB8A-F07F-534D-A25C-107B23D50AF5}"/>
              </a:ext>
            </a:extLst>
          </p:cNvPr>
          <p:cNvSpPr txBox="1"/>
          <p:nvPr/>
        </p:nvSpPr>
        <p:spPr>
          <a:xfrm>
            <a:off x="1306286" y="1943101"/>
            <a:ext cx="9437914" cy="4185761"/>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Intuition: Instinct; gut </a:t>
            </a:r>
            <a:r>
              <a:rPr lang="en-US" sz="2400" b="1" dirty="0" smtClean="0">
                <a:latin typeface="Arial" panose="020B0604020202020204" pitchFamily="34" charset="0"/>
                <a:cs typeface="Arial" panose="020B0604020202020204" pitchFamily="34" charset="0"/>
              </a:rPr>
              <a:t>feeling</a:t>
            </a:r>
            <a:endParaRPr lang="en-US" sz="2400" dirty="0" smtClean="0">
              <a:latin typeface="Arial" panose="020B0604020202020204" pitchFamily="34" charset="0"/>
              <a:cs typeface="Arial" panose="020B0604020202020204" pitchFamily="34" charset="0"/>
            </a:endParaRPr>
          </a:p>
          <a:p>
            <a:pPr marL="233363" indent="-233363">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Check </a:t>
            </a:r>
            <a:r>
              <a:rPr lang="en-US" sz="2400" dirty="0">
                <a:latin typeface="Arial" panose="020B0604020202020204" pitchFamily="34" charset="0"/>
                <a:cs typeface="Arial" panose="020B0604020202020204" pitchFamily="34" charset="0"/>
              </a:rPr>
              <a:t>your gut feeling.</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What does your intuition tell you?</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Which solution feels right?</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“Should We Trust Our Gut Feeling When Making Decisions?” at </a:t>
            </a:r>
            <a:r>
              <a:rPr lang="en-US" sz="2400" dirty="0">
                <a:latin typeface="Arial" panose="020B0604020202020204" pitchFamily="34" charset="0"/>
                <a:cs typeface="Arial" panose="020B0604020202020204" pitchFamily="34" charset="0"/>
                <a:hlinkClick r:id="rId4"/>
              </a:rPr>
              <a:t>https://</a:t>
            </a:r>
            <a:r>
              <a:rPr lang="en-US" sz="2400" dirty="0" err="1">
                <a:latin typeface="Arial" panose="020B0604020202020204" pitchFamily="34" charset="0"/>
                <a:cs typeface="Arial" panose="020B0604020202020204" pitchFamily="34" charset="0"/>
                <a:hlinkClick r:id="rId4"/>
              </a:rPr>
              <a:t>www.lifehack.org</a:t>
            </a:r>
            <a:r>
              <a:rPr lang="en-US" sz="2400" dirty="0">
                <a:latin typeface="Arial" panose="020B0604020202020204" pitchFamily="34" charset="0"/>
                <a:cs typeface="Arial" panose="020B0604020202020204" pitchFamily="34" charset="0"/>
                <a:hlinkClick r:id="rId4"/>
              </a:rPr>
              <a:t>/591442/should-we-trust-our-gut-feeling-when-making-decisions</a:t>
            </a:r>
            <a:endParaRPr lang="en-US" sz="2400" dirty="0">
              <a:latin typeface="Arial" panose="020B0604020202020204" pitchFamily="34" charset="0"/>
              <a:cs typeface="Arial" panose="020B0604020202020204" pitchFamily="34" charset="0"/>
            </a:endParaRPr>
          </a:p>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“Making Ethical Decisions: Things To Ask Yourself” at </a:t>
            </a:r>
            <a:r>
              <a:rPr lang="en-US" sz="2400" u="sng" dirty="0">
                <a:latin typeface="Arial" panose="020B0604020202020204" pitchFamily="34" charset="0"/>
                <a:cs typeface="Arial" panose="020B0604020202020204" pitchFamily="34" charset="0"/>
                <a:hlinkClick r:id="rId5"/>
              </a:rPr>
              <a:t>http://blink.ucsd.edu/finance/accountability/ethics/ask.html</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3842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4F64EC-52FF-0049-B3AC-5DACD7895807}"/>
              </a:ext>
            </a:extLst>
          </p:cNvPr>
          <p:cNvSpPr txBox="1"/>
          <p:nvPr/>
        </p:nvSpPr>
        <p:spPr>
          <a:xfrm>
            <a:off x="1306286" y="930728"/>
            <a:ext cx="9552214" cy="646331"/>
          </a:xfrm>
          <a:prstGeom prst="rect">
            <a:avLst/>
          </a:prstGeom>
          <a:noFill/>
        </p:spPr>
        <p:txBody>
          <a:bodyPr wrap="square" rtlCol="0">
            <a:spAutoFit/>
          </a:bodyPr>
          <a:lstStyle/>
          <a:p>
            <a:pPr algn="ctr"/>
            <a:r>
              <a:rPr lang="en-US" sz="3600" b="1" dirty="0">
                <a:solidFill>
                  <a:srgbClr val="0070C0"/>
                </a:solidFill>
                <a:latin typeface="Arial" panose="020B0604020202020204" pitchFamily="34" charset="0"/>
                <a:cs typeface="Arial" panose="020B0604020202020204" pitchFamily="34" charset="0"/>
              </a:rPr>
              <a:t>Steps To Respond to Ethical Dilemmas </a:t>
            </a:r>
          </a:p>
        </p:txBody>
      </p:sp>
      <p:sp>
        <p:nvSpPr>
          <p:cNvPr id="3" name="TextBox 2">
            <a:extLst>
              <a:ext uri="{FF2B5EF4-FFF2-40B4-BE49-F238E27FC236}">
                <a16:creationId xmlns:a16="http://schemas.microsoft.com/office/drawing/2014/main" id="{D8DDEB8A-F07F-534D-A25C-107B23D50AF5}"/>
              </a:ext>
            </a:extLst>
          </p:cNvPr>
          <p:cNvSpPr txBox="1"/>
          <p:nvPr/>
        </p:nvSpPr>
        <p:spPr>
          <a:xfrm>
            <a:off x="1306286" y="1943101"/>
            <a:ext cx="5260769" cy="2769989"/>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Make and implement your decision.</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Make your final decision and put it into action.</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Consider how people will react.</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Make the right decision, not just the easy or popular one.</a:t>
            </a:r>
          </a:p>
        </p:txBody>
      </p:sp>
      <p:pic>
        <p:nvPicPr>
          <p:cNvPr id="5" name="Picture 4">
            <a:extLst>
              <a:ext uri="{FF2B5EF4-FFF2-40B4-BE49-F238E27FC236}">
                <a16:creationId xmlns:a16="http://schemas.microsoft.com/office/drawing/2014/main" id="{9231E6CC-60C7-0D41-9C0C-4705BD5E8527}"/>
              </a:ext>
            </a:extLst>
          </p:cNvPr>
          <p:cNvPicPr>
            <a:picLocks noChangeAspect="1"/>
          </p:cNvPicPr>
          <p:nvPr/>
        </p:nvPicPr>
        <p:blipFill rotWithShape="1">
          <a:blip r:embed="rId4"/>
          <a:srcRect l="14394" r="7576"/>
          <a:stretch/>
        </p:blipFill>
        <p:spPr>
          <a:xfrm>
            <a:off x="6705600" y="2085109"/>
            <a:ext cx="4055918" cy="3465250"/>
          </a:xfrm>
          <a:prstGeom prst="rect">
            <a:avLst/>
          </a:prstGeom>
        </p:spPr>
      </p:pic>
    </p:spTree>
    <p:extLst>
      <p:ext uri="{BB962C8B-B14F-4D97-AF65-F5344CB8AC3E}">
        <p14:creationId xmlns:p14="http://schemas.microsoft.com/office/powerpoint/2010/main" val="158524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4F64EC-52FF-0049-B3AC-5DACD7895807}"/>
              </a:ext>
            </a:extLst>
          </p:cNvPr>
          <p:cNvSpPr txBox="1"/>
          <p:nvPr/>
        </p:nvSpPr>
        <p:spPr>
          <a:xfrm>
            <a:off x="1306286" y="930728"/>
            <a:ext cx="9552214" cy="646331"/>
          </a:xfrm>
          <a:prstGeom prst="rect">
            <a:avLst/>
          </a:prstGeom>
          <a:noFill/>
        </p:spPr>
        <p:txBody>
          <a:bodyPr wrap="square" rtlCol="0">
            <a:spAutoFit/>
          </a:bodyPr>
          <a:lstStyle/>
          <a:p>
            <a:pPr algn="ctr"/>
            <a:r>
              <a:rPr lang="en-US" sz="3600" b="1" dirty="0">
                <a:solidFill>
                  <a:srgbClr val="0070C0"/>
                </a:solidFill>
                <a:latin typeface="Arial" panose="020B0604020202020204" pitchFamily="34" charset="0"/>
                <a:cs typeface="Arial" panose="020B0604020202020204" pitchFamily="34" charset="0"/>
              </a:rPr>
              <a:t>Steps To Respond to Ethical Dilemmas </a:t>
            </a:r>
          </a:p>
        </p:txBody>
      </p:sp>
      <p:sp>
        <p:nvSpPr>
          <p:cNvPr id="3" name="TextBox 2">
            <a:extLst>
              <a:ext uri="{FF2B5EF4-FFF2-40B4-BE49-F238E27FC236}">
                <a16:creationId xmlns:a16="http://schemas.microsoft.com/office/drawing/2014/main" id="{D8DDEB8A-F07F-534D-A25C-107B23D50AF5}"/>
              </a:ext>
            </a:extLst>
          </p:cNvPr>
          <p:cNvSpPr txBox="1"/>
          <p:nvPr/>
        </p:nvSpPr>
        <p:spPr>
          <a:xfrm>
            <a:off x="1306286" y="1943101"/>
            <a:ext cx="6327569" cy="2031325"/>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Reflect on the outcome.</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Did you make the right decision?</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If not, think about what went wrong.</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What can you do differently next time?</a:t>
            </a:r>
          </a:p>
        </p:txBody>
      </p:sp>
      <p:pic>
        <p:nvPicPr>
          <p:cNvPr id="5" name="Picture 4">
            <a:extLst>
              <a:ext uri="{FF2B5EF4-FFF2-40B4-BE49-F238E27FC236}">
                <a16:creationId xmlns:a16="http://schemas.microsoft.com/office/drawing/2014/main" id="{34A11198-72BC-F946-A392-65EE6406D959}"/>
              </a:ext>
            </a:extLst>
          </p:cNvPr>
          <p:cNvPicPr>
            <a:picLocks noChangeAspect="1"/>
          </p:cNvPicPr>
          <p:nvPr/>
        </p:nvPicPr>
        <p:blipFill>
          <a:blip r:embed="rId4"/>
          <a:stretch>
            <a:fillRect/>
          </a:stretch>
        </p:blipFill>
        <p:spPr>
          <a:xfrm>
            <a:off x="7633855" y="1571011"/>
            <a:ext cx="3333749" cy="4543464"/>
          </a:xfrm>
          <a:prstGeom prst="rect">
            <a:avLst/>
          </a:prstGeom>
        </p:spPr>
      </p:pic>
    </p:spTree>
    <p:extLst>
      <p:ext uri="{BB962C8B-B14F-4D97-AF65-F5344CB8AC3E}">
        <p14:creationId xmlns:p14="http://schemas.microsoft.com/office/powerpoint/2010/main" val="5762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452B9-044F-6346-915D-E6AA19815B33}"/>
              </a:ext>
            </a:extLst>
          </p:cNvPr>
          <p:cNvSpPr txBox="1"/>
          <p:nvPr/>
        </p:nvSpPr>
        <p:spPr>
          <a:xfrm>
            <a:off x="3294185" y="375138"/>
            <a:ext cx="8370277" cy="646331"/>
          </a:xfrm>
          <a:prstGeom prst="rect">
            <a:avLst/>
          </a:prstGeom>
          <a:noFill/>
        </p:spPr>
        <p:txBody>
          <a:bodyPr wrap="square" rtlCol="0">
            <a:spAutoFit/>
          </a:bodyPr>
          <a:lstStyle/>
          <a:p>
            <a:pPr algn="ctr"/>
            <a:r>
              <a:rPr lang="en-US" sz="3600" b="1" dirty="0">
                <a:solidFill>
                  <a:srgbClr val="0070C0"/>
                </a:solidFill>
                <a:latin typeface="Arial" panose="020B0604020202020204" pitchFamily="34" charset="0"/>
                <a:cs typeface="Arial" panose="020B0604020202020204" pitchFamily="34" charset="0"/>
              </a:rPr>
              <a:t>What Is an Ethical Dilemma? </a:t>
            </a:r>
          </a:p>
        </p:txBody>
      </p:sp>
      <p:sp>
        <p:nvSpPr>
          <p:cNvPr id="3" name="TextBox 2">
            <a:extLst>
              <a:ext uri="{FF2B5EF4-FFF2-40B4-BE49-F238E27FC236}">
                <a16:creationId xmlns:a16="http://schemas.microsoft.com/office/drawing/2014/main" id="{B7FFC484-ED3B-9E4D-866F-0050CCBC6CD2}"/>
              </a:ext>
            </a:extLst>
          </p:cNvPr>
          <p:cNvSpPr txBox="1"/>
          <p:nvPr/>
        </p:nvSpPr>
        <p:spPr>
          <a:xfrm>
            <a:off x="4748150" y="1734864"/>
            <a:ext cx="5797138" cy="1508105"/>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Right and wrong choice</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Someone (or something) could be hurt</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Often deal with what’s legal</a:t>
            </a:r>
          </a:p>
        </p:txBody>
      </p:sp>
      <p:pic>
        <p:nvPicPr>
          <p:cNvPr id="5" name="Picture 4">
            <a:extLst>
              <a:ext uri="{FF2B5EF4-FFF2-40B4-BE49-F238E27FC236}">
                <a16:creationId xmlns:a16="http://schemas.microsoft.com/office/drawing/2014/main" id="{0542B66C-B625-6643-931A-E3BA744486B7}"/>
              </a:ext>
            </a:extLst>
          </p:cNvPr>
          <p:cNvPicPr>
            <a:picLocks noChangeAspect="1"/>
          </p:cNvPicPr>
          <p:nvPr/>
        </p:nvPicPr>
        <p:blipFill>
          <a:blip r:embed="rId4"/>
          <a:stretch>
            <a:fillRect/>
          </a:stretch>
        </p:blipFill>
        <p:spPr>
          <a:xfrm>
            <a:off x="430233" y="1428008"/>
            <a:ext cx="3864701" cy="3832761"/>
          </a:xfrm>
          <a:prstGeom prst="rect">
            <a:avLst/>
          </a:prstGeom>
        </p:spPr>
      </p:pic>
    </p:spTree>
    <p:extLst>
      <p:ext uri="{BB962C8B-B14F-4D97-AF65-F5344CB8AC3E}">
        <p14:creationId xmlns:p14="http://schemas.microsoft.com/office/powerpoint/2010/main" val="67890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2887CE-3CCA-994A-9920-BB8C77078CC4}"/>
              </a:ext>
            </a:extLst>
          </p:cNvPr>
          <p:cNvSpPr txBox="1"/>
          <p:nvPr/>
        </p:nvSpPr>
        <p:spPr>
          <a:xfrm>
            <a:off x="665019" y="368136"/>
            <a:ext cx="10842171"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Why Is It Important To Respond? </a:t>
            </a:r>
          </a:p>
        </p:txBody>
      </p:sp>
      <p:sp>
        <p:nvSpPr>
          <p:cNvPr id="3" name="TextBox 2">
            <a:extLst>
              <a:ext uri="{FF2B5EF4-FFF2-40B4-BE49-F238E27FC236}">
                <a16:creationId xmlns:a16="http://schemas.microsoft.com/office/drawing/2014/main" id="{80EC29EA-08F4-4E44-B3D3-FE94185B7D2B}"/>
              </a:ext>
            </a:extLst>
          </p:cNvPr>
          <p:cNvSpPr txBox="1"/>
          <p:nvPr/>
        </p:nvSpPr>
        <p:spPr>
          <a:xfrm>
            <a:off x="344384" y="1721922"/>
            <a:ext cx="5130141" cy="3293209"/>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Essential because of ethical principles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Making decisions will make you:</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A better person</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Happier, more satisfied,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less conflicted</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Problems get worse when avoided </a:t>
            </a:r>
          </a:p>
        </p:txBody>
      </p:sp>
      <p:pic>
        <p:nvPicPr>
          <p:cNvPr id="5" name="Picture 4">
            <a:extLst>
              <a:ext uri="{FF2B5EF4-FFF2-40B4-BE49-F238E27FC236}">
                <a16:creationId xmlns:a16="http://schemas.microsoft.com/office/drawing/2014/main" id="{CF41B537-277C-A148-9404-D947A59570FB}"/>
              </a:ext>
            </a:extLst>
          </p:cNvPr>
          <p:cNvPicPr>
            <a:picLocks noChangeAspect="1"/>
          </p:cNvPicPr>
          <p:nvPr/>
        </p:nvPicPr>
        <p:blipFill>
          <a:blip r:embed="rId4"/>
          <a:stretch>
            <a:fillRect/>
          </a:stretch>
        </p:blipFill>
        <p:spPr>
          <a:xfrm>
            <a:off x="5474525" y="1990576"/>
            <a:ext cx="6400800" cy="2755900"/>
          </a:xfrm>
          <a:prstGeom prst="rect">
            <a:avLst/>
          </a:prstGeom>
        </p:spPr>
      </p:pic>
    </p:spTree>
    <p:extLst>
      <p:ext uri="{BB962C8B-B14F-4D97-AF65-F5344CB8AC3E}">
        <p14:creationId xmlns:p14="http://schemas.microsoft.com/office/powerpoint/2010/main" val="105287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41103F1-C4AB-8543-8D1D-688CD39168EE}"/>
              </a:ext>
            </a:extLst>
          </p:cNvPr>
          <p:cNvGrpSpPr/>
          <p:nvPr/>
        </p:nvGrpSpPr>
        <p:grpSpPr>
          <a:xfrm>
            <a:off x="1115124" y="0"/>
            <a:ext cx="10092374" cy="2451100"/>
            <a:chOff x="1115124" y="0"/>
            <a:chExt cx="10092374" cy="2451100"/>
          </a:xfrm>
        </p:grpSpPr>
        <p:sp>
          <p:nvSpPr>
            <p:cNvPr id="2" name="TextBox 1">
              <a:extLst>
                <a:ext uri="{FF2B5EF4-FFF2-40B4-BE49-F238E27FC236}">
                  <a16:creationId xmlns:a16="http://schemas.microsoft.com/office/drawing/2014/main" id="{3D4FB6AE-76AE-2549-9976-5EF87983641A}"/>
                </a:ext>
              </a:extLst>
            </p:cNvPr>
            <p:cNvSpPr txBox="1"/>
            <p:nvPr/>
          </p:nvSpPr>
          <p:spPr>
            <a:xfrm>
              <a:off x="3892299" y="403762"/>
              <a:ext cx="7315199" cy="1754326"/>
            </a:xfrm>
            <a:prstGeom prst="rect">
              <a:avLst/>
            </a:prstGeom>
            <a:noFill/>
          </p:spPr>
          <p:txBody>
            <a:bodyPr wrap="square" rtlCol="0">
              <a:spAutoFit/>
            </a:bodyPr>
            <a:lstStyle/>
            <a:p>
              <a:r>
                <a:rPr lang="en-US" sz="3600" b="1" dirty="0">
                  <a:solidFill>
                    <a:srgbClr val="0070C0"/>
                  </a:solidFill>
                  <a:latin typeface="Arial" panose="020B0604020202020204" pitchFamily="34" charset="0"/>
                  <a:cs typeface="Arial" panose="020B0604020202020204" pitchFamily="34" charset="0"/>
                </a:rPr>
                <a:t>Ethical Principles Help You Recognize and Respond to Ethical Dilemmas </a:t>
              </a:r>
            </a:p>
          </p:txBody>
        </p:sp>
        <p:pic>
          <p:nvPicPr>
            <p:cNvPr id="4" name="Picture 3">
              <a:extLst>
                <a:ext uri="{FF2B5EF4-FFF2-40B4-BE49-F238E27FC236}">
                  <a16:creationId xmlns:a16="http://schemas.microsoft.com/office/drawing/2014/main" id="{D1BCD7AF-AC52-344D-A4F1-AC3638E16286}"/>
                </a:ext>
              </a:extLst>
            </p:cNvPr>
            <p:cNvPicPr>
              <a:picLocks noChangeAspect="1"/>
            </p:cNvPicPr>
            <p:nvPr/>
          </p:nvPicPr>
          <p:blipFill>
            <a:blip r:embed="rId4"/>
            <a:stretch>
              <a:fillRect/>
            </a:stretch>
          </p:blipFill>
          <p:spPr>
            <a:xfrm>
              <a:off x="1115124" y="0"/>
              <a:ext cx="2717800" cy="2451100"/>
            </a:xfrm>
            <a:prstGeom prst="rect">
              <a:avLst/>
            </a:prstGeom>
          </p:spPr>
        </p:pic>
      </p:grpSp>
      <p:sp>
        <p:nvSpPr>
          <p:cNvPr id="5" name="TextBox 4">
            <a:extLst>
              <a:ext uri="{FF2B5EF4-FFF2-40B4-BE49-F238E27FC236}">
                <a16:creationId xmlns:a16="http://schemas.microsoft.com/office/drawing/2014/main" id="{C20E0488-A95A-6149-A13B-106E4EBC39E5}"/>
              </a:ext>
            </a:extLst>
          </p:cNvPr>
          <p:cNvSpPr txBox="1"/>
          <p:nvPr/>
        </p:nvSpPr>
        <p:spPr>
          <a:xfrm>
            <a:off x="2949037" y="2743200"/>
            <a:ext cx="3238007" cy="2031325"/>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Integrity</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Trust</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Accountability</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Transparency</a:t>
            </a:r>
          </a:p>
        </p:txBody>
      </p:sp>
      <p:grpSp>
        <p:nvGrpSpPr>
          <p:cNvPr id="16" name="Group 15">
            <a:extLst>
              <a:ext uri="{FF2B5EF4-FFF2-40B4-BE49-F238E27FC236}">
                <a16:creationId xmlns:a16="http://schemas.microsoft.com/office/drawing/2014/main" id="{1B16D893-561A-374A-A37F-15731BCE04DF}"/>
              </a:ext>
            </a:extLst>
          </p:cNvPr>
          <p:cNvGrpSpPr/>
          <p:nvPr/>
        </p:nvGrpSpPr>
        <p:grpSpPr>
          <a:xfrm>
            <a:off x="5884389" y="2753409"/>
            <a:ext cx="3017569" cy="1955800"/>
            <a:chOff x="5884389" y="2818725"/>
            <a:chExt cx="3017569" cy="1955800"/>
          </a:xfrm>
        </p:grpSpPr>
        <p:pic>
          <p:nvPicPr>
            <p:cNvPr id="9" name="Picture 8">
              <a:extLst>
                <a:ext uri="{FF2B5EF4-FFF2-40B4-BE49-F238E27FC236}">
                  <a16:creationId xmlns:a16="http://schemas.microsoft.com/office/drawing/2014/main" id="{6A1628B7-E654-294E-9A45-AA4C4E93DC75}"/>
                </a:ext>
              </a:extLst>
            </p:cNvPr>
            <p:cNvPicPr>
              <a:picLocks noChangeAspect="1"/>
            </p:cNvPicPr>
            <p:nvPr/>
          </p:nvPicPr>
          <p:blipFill>
            <a:blip r:embed="rId5"/>
            <a:stretch>
              <a:fillRect/>
            </a:stretch>
          </p:blipFill>
          <p:spPr>
            <a:xfrm>
              <a:off x="5897089" y="2831425"/>
              <a:ext cx="1371600" cy="838200"/>
            </a:xfrm>
            <a:prstGeom prst="rect">
              <a:avLst/>
            </a:prstGeom>
          </p:spPr>
        </p:pic>
        <p:pic>
          <p:nvPicPr>
            <p:cNvPr id="11" name="Picture 10">
              <a:extLst>
                <a:ext uri="{FF2B5EF4-FFF2-40B4-BE49-F238E27FC236}">
                  <a16:creationId xmlns:a16="http://schemas.microsoft.com/office/drawing/2014/main" id="{A1F7F156-3BF6-A44B-9887-9F54374C31E6}"/>
                </a:ext>
              </a:extLst>
            </p:cNvPr>
            <p:cNvPicPr>
              <a:picLocks noChangeAspect="1"/>
            </p:cNvPicPr>
            <p:nvPr/>
          </p:nvPicPr>
          <p:blipFill>
            <a:blip r:embed="rId6"/>
            <a:stretch>
              <a:fillRect/>
            </a:stretch>
          </p:blipFill>
          <p:spPr>
            <a:xfrm>
              <a:off x="7517658" y="2818725"/>
              <a:ext cx="1384300" cy="863600"/>
            </a:xfrm>
            <a:prstGeom prst="rect">
              <a:avLst/>
            </a:prstGeom>
          </p:spPr>
        </p:pic>
        <p:pic>
          <p:nvPicPr>
            <p:cNvPr id="13" name="Picture 12">
              <a:extLst>
                <a:ext uri="{FF2B5EF4-FFF2-40B4-BE49-F238E27FC236}">
                  <a16:creationId xmlns:a16="http://schemas.microsoft.com/office/drawing/2014/main" id="{2F32AEA8-327A-7548-B3B1-EB5D49219E2A}"/>
                </a:ext>
              </a:extLst>
            </p:cNvPr>
            <p:cNvPicPr>
              <a:picLocks noChangeAspect="1"/>
            </p:cNvPicPr>
            <p:nvPr/>
          </p:nvPicPr>
          <p:blipFill>
            <a:blip r:embed="rId7"/>
            <a:stretch>
              <a:fillRect/>
            </a:stretch>
          </p:blipFill>
          <p:spPr>
            <a:xfrm>
              <a:off x="5884389" y="3936325"/>
              <a:ext cx="1397000" cy="838200"/>
            </a:xfrm>
            <a:prstGeom prst="rect">
              <a:avLst/>
            </a:prstGeom>
          </p:spPr>
        </p:pic>
        <p:pic>
          <p:nvPicPr>
            <p:cNvPr id="15" name="Picture 14">
              <a:extLst>
                <a:ext uri="{FF2B5EF4-FFF2-40B4-BE49-F238E27FC236}">
                  <a16:creationId xmlns:a16="http://schemas.microsoft.com/office/drawing/2014/main" id="{EFF8E6B5-BC2A-DC44-8CBF-76E6175ED9AA}"/>
                </a:ext>
              </a:extLst>
            </p:cNvPr>
            <p:cNvPicPr>
              <a:picLocks noChangeAspect="1"/>
            </p:cNvPicPr>
            <p:nvPr/>
          </p:nvPicPr>
          <p:blipFill>
            <a:blip r:embed="rId8"/>
            <a:stretch>
              <a:fillRect/>
            </a:stretch>
          </p:blipFill>
          <p:spPr>
            <a:xfrm>
              <a:off x="7444303" y="3936325"/>
              <a:ext cx="1435100" cy="838200"/>
            </a:xfrm>
            <a:prstGeom prst="rect">
              <a:avLst/>
            </a:prstGeom>
          </p:spPr>
        </p:pic>
      </p:grpSp>
    </p:spTree>
    <p:extLst>
      <p:ext uri="{BB962C8B-B14F-4D97-AF65-F5344CB8AC3E}">
        <p14:creationId xmlns:p14="http://schemas.microsoft.com/office/powerpoint/2010/main" val="416056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4FB6AE-76AE-2549-9976-5EF87983641A}"/>
              </a:ext>
            </a:extLst>
          </p:cNvPr>
          <p:cNvSpPr txBox="1"/>
          <p:nvPr/>
        </p:nvSpPr>
        <p:spPr>
          <a:xfrm>
            <a:off x="3892299" y="403762"/>
            <a:ext cx="7315199" cy="1754326"/>
          </a:xfrm>
          <a:prstGeom prst="rect">
            <a:avLst/>
          </a:prstGeom>
          <a:noFill/>
        </p:spPr>
        <p:txBody>
          <a:bodyPr wrap="square" rtlCol="0">
            <a:spAutoFit/>
          </a:bodyPr>
          <a:lstStyle/>
          <a:p>
            <a:r>
              <a:rPr lang="en-US" sz="3600" b="1" dirty="0">
                <a:solidFill>
                  <a:srgbClr val="0070C0"/>
                </a:solidFill>
                <a:latin typeface="Arial" panose="020B0604020202020204" pitchFamily="34" charset="0"/>
                <a:cs typeface="Arial" panose="020B0604020202020204" pitchFamily="34" charset="0"/>
              </a:rPr>
              <a:t>Ethical Principles Help You Recognize and Respond to Ethical Dilemmas </a:t>
            </a:r>
          </a:p>
        </p:txBody>
      </p:sp>
      <p:pic>
        <p:nvPicPr>
          <p:cNvPr id="4" name="Picture 3">
            <a:extLst>
              <a:ext uri="{FF2B5EF4-FFF2-40B4-BE49-F238E27FC236}">
                <a16:creationId xmlns:a16="http://schemas.microsoft.com/office/drawing/2014/main" id="{D1BCD7AF-AC52-344D-A4F1-AC3638E16286}"/>
              </a:ext>
            </a:extLst>
          </p:cNvPr>
          <p:cNvPicPr>
            <a:picLocks noChangeAspect="1"/>
          </p:cNvPicPr>
          <p:nvPr/>
        </p:nvPicPr>
        <p:blipFill>
          <a:blip r:embed="rId4"/>
          <a:stretch>
            <a:fillRect/>
          </a:stretch>
        </p:blipFill>
        <p:spPr>
          <a:xfrm>
            <a:off x="1115124" y="0"/>
            <a:ext cx="2717800" cy="2451100"/>
          </a:xfrm>
          <a:prstGeom prst="rect">
            <a:avLst/>
          </a:prstGeom>
        </p:spPr>
      </p:pic>
      <p:sp>
        <p:nvSpPr>
          <p:cNvPr id="6" name="TextBox 5">
            <a:extLst>
              <a:ext uri="{FF2B5EF4-FFF2-40B4-BE49-F238E27FC236}">
                <a16:creationId xmlns:a16="http://schemas.microsoft.com/office/drawing/2014/main" id="{D72511F1-926F-5744-B54C-CE4F492C8B68}"/>
              </a:ext>
            </a:extLst>
          </p:cNvPr>
          <p:cNvSpPr txBox="1"/>
          <p:nvPr/>
        </p:nvSpPr>
        <p:spPr>
          <a:xfrm>
            <a:off x="7115287" y="2753098"/>
            <a:ext cx="3238007" cy="2031325"/>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Fairness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Respect</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Rule of law</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Viability </a:t>
            </a:r>
          </a:p>
        </p:txBody>
      </p:sp>
      <p:grpSp>
        <p:nvGrpSpPr>
          <p:cNvPr id="7" name="Group 6">
            <a:extLst>
              <a:ext uri="{FF2B5EF4-FFF2-40B4-BE49-F238E27FC236}">
                <a16:creationId xmlns:a16="http://schemas.microsoft.com/office/drawing/2014/main" id="{2D44EB6B-F804-EE47-B2EC-1E8212BCEFA4}"/>
              </a:ext>
            </a:extLst>
          </p:cNvPr>
          <p:cNvGrpSpPr/>
          <p:nvPr/>
        </p:nvGrpSpPr>
        <p:grpSpPr>
          <a:xfrm>
            <a:off x="3164775" y="2655302"/>
            <a:ext cx="3062019" cy="2158365"/>
            <a:chOff x="5858989" y="2818725"/>
            <a:chExt cx="3062019" cy="1962150"/>
          </a:xfrm>
        </p:grpSpPr>
        <p:pic>
          <p:nvPicPr>
            <p:cNvPr id="8" name="Picture 7">
              <a:extLst>
                <a:ext uri="{FF2B5EF4-FFF2-40B4-BE49-F238E27FC236}">
                  <a16:creationId xmlns:a16="http://schemas.microsoft.com/office/drawing/2014/main" id="{F80CD65C-EC28-0347-BC5A-A1AFB04EF717}"/>
                </a:ext>
              </a:extLst>
            </p:cNvPr>
            <p:cNvPicPr>
              <a:picLocks noChangeAspect="1"/>
            </p:cNvPicPr>
            <p:nvPr/>
          </p:nvPicPr>
          <p:blipFill>
            <a:blip r:embed="rId5"/>
            <a:stretch>
              <a:fillRect/>
            </a:stretch>
          </p:blipFill>
          <p:spPr>
            <a:xfrm>
              <a:off x="5858989" y="2825075"/>
              <a:ext cx="1409700" cy="850900"/>
            </a:xfrm>
            <a:prstGeom prst="rect">
              <a:avLst/>
            </a:prstGeom>
          </p:spPr>
        </p:pic>
        <p:pic>
          <p:nvPicPr>
            <p:cNvPr id="9" name="Picture 8">
              <a:extLst>
                <a:ext uri="{FF2B5EF4-FFF2-40B4-BE49-F238E27FC236}">
                  <a16:creationId xmlns:a16="http://schemas.microsoft.com/office/drawing/2014/main" id="{A58D27E4-BF12-F74F-91C6-CC970B91C743}"/>
                </a:ext>
              </a:extLst>
            </p:cNvPr>
            <p:cNvPicPr>
              <a:picLocks noChangeAspect="1"/>
            </p:cNvPicPr>
            <p:nvPr/>
          </p:nvPicPr>
          <p:blipFill>
            <a:blip r:embed="rId6"/>
            <a:stretch>
              <a:fillRect/>
            </a:stretch>
          </p:blipFill>
          <p:spPr>
            <a:xfrm>
              <a:off x="7498608" y="2818725"/>
              <a:ext cx="1422400" cy="863600"/>
            </a:xfrm>
            <a:prstGeom prst="rect">
              <a:avLst/>
            </a:prstGeom>
          </p:spPr>
        </p:pic>
        <p:pic>
          <p:nvPicPr>
            <p:cNvPr id="10" name="Picture 9">
              <a:extLst>
                <a:ext uri="{FF2B5EF4-FFF2-40B4-BE49-F238E27FC236}">
                  <a16:creationId xmlns:a16="http://schemas.microsoft.com/office/drawing/2014/main" id="{8AE0C403-146D-3441-863A-A37271F6F159}"/>
                </a:ext>
              </a:extLst>
            </p:cNvPr>
            <p:cNvPicPr>
              <a:picLocks noChangeAspect="1"/>
            </p:cNvPicPr>
            <p:nvPr/>
          </p:nvPicPr>
          <p:blipFill>
            <a:blip r:embed="rId7"/>
            <a:stretch>
              <a:fillRect/>
            </a:stretch>
          </p:blipFill>
          <p:spPr>
            <a:xfrm>
              <a:off x="5871689" y="3955375"/>
              <a:ext cx="1397000" cy="825500"/>
            </a:xfrm>
            <a:prstGeom prst="rect">
              <a:avLst/>
            </a:prstGeom>
          </p:spPr>
        </p:pic>
        <p:pic>
          <p:nvPicPr>
            <p:cNvPr id="11" name="Picture 10">
              <a:extLst>
                <a:ext uri="{FF2B5EF4-FFF2-40B4-BE49-F238E27FC236}">
                  <a16:creationId xmlns:a16="http://schemas.microsoft.com/office/drawing/2014/main" id="{201043AA-140C-CD42-BD65-944AA94659B6}"/>
                </a:ext>
              </a:extLst>
            </p:cNvPr>
            <p:cNvPicPr>
              <a:picLocks noChangeAspect="1"/>
            </p:cNvPicPr>
            <p:nvPr/>
          </p:nvPicPr>
          <p:blipFill>
            <a:blip r:embed="rId8"/>
            <a:stretch>
              <a:fillRect/>
            </a:stretch>
          </p:blipFill>
          <p:spPr>
            <a:xfrm>
              <a:off x="7499763" y="3911162"/>
              <a:ext cx="1371600" cy="863600"/>
            </a:xfrm>
            <a:prstGeom prst="rect">
              <a:avLst/>
            </a:prstGeom>
          </p:spPr>
        </p:pic>
      </p:grpSp>
    </p:spTree>
    <p:extLst>
      <p:ext uri="{BB962C8B-B14F-4D97-AF65-F5344CB8AC3E}">
        <p14:creationId xmlns:p14="http://schemas.microsoft.com/office/powerpoint/2010/main" val="301659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58D0B6-CE88-BD4A-9E15-925466C2C466}"/>
              </a:ext>
            </a:extLst>
          </p:cNvPr>
          <p:cNvSpPr txBox="1"/>
          <p:nvPr/>
        </p:nvSpPr>
        <p:spPr>
          <a:xfrm>
            <a:off x="1518557" y="277586"/>
            <a:ext cx="8948057"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Are You Facing an Ethical Dilemma? </a:t>
            </a:r>
          </a:p>
        </p:txBody>
      </p:sp>
      <p:sp>
        <p:nvSpPr>
          <p:cNvPr id="4" name="TextBox 3">
            <a:extLst>
              <a:ext uri="{FF2B5EF4-FFF2-40B4-BE49-F238E27FC236}">
                <a16:creationId xmlns:a16="http://schemas.microsoft.com/office/drawing/2014/main" id="{D2974699-A2EF-6543-8F70-F9FC3718589F}"/>
              </a:ext>
            </a:extLst>
          </p:cNvPr>
          <p:cNvSpPr txBox="1"/>
          <p:nvPr/>
        </p:nvSpPr>
        <p:spPr>
          <a:xfrm>
            <a:off x="506185" y="2432957"/>
            <a:ext cx="6025243" cy="1508105"/>
          </a:xfrm>
          <a:prstGeom prst="rect">
            <a:avLst/>
          </a:prstGeom>
          <a:noFill/>
        </p:spPr>
        <p:txBody>
          <a:bodyPr wrap="square" rtlCol="0">
            <a:spAutoFit/>
          </a:bodyPr>
          <a:lstStyle/>
          <a:p>
            <a:pPr marL="288925" indent="-288925">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Could someone be hurt?</a:t>
            </a:r>
          </a:p>
          <a:p>
            <a:pPr marL="288925" indent="-288925">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Is there a right and wrong choice?</a:t>
            </a:r>
          </a:p>
          <a:p>
            <a:pPr marL="288925" indent="-288925">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Are ethical principles being violated? </a:t>
            </a:r>
          </a:p>
        </p:txBody>
      </p:sp>
      <p:pic>
        <p:nvPicPr>
          <p:cNvPr id="6" name="Picture 5">
            <a:extLst>
              <a:ext uri="{FF2B5EF4-FFF2-40B4-BE49-F238E27FC236}">
                <a16:creationId xmlns:a16="http://schemas.microsoft.com/office/drawing/2014/main" id="{D5C4446E-3682-9A41-8B9B-E77A854578E0}"/>
              </a:ext>
            </a:extLst>
          </p:cNvPr>
          <p:cNvPicPr>
            <a:picLocks noChangeAspect="1"/>
          </p:cNvPicPr>
          <p:nvPr/>
        </p:nvPicPr>
        <p:blipFill>
          <a:blip r:embed="rId4"/>
          <a:stretch>
            <a:fillRect/>
          </a:stretch>
        </p:blipFill>
        <p:spPr>
          <a:xfrm>
            <a:off x="6531428" y="1516569"/>
            <a:ext cx="4729843" cy="4521817"/>
          </a:xfrm>
          <a:prstGeom prst="rect">
            <a:avLst/>
          </a:prstGeom>
        </p:spPr>
      </p:pic>
    </p:spTree>
    <p:extLst>
      <p:ext uri="{BB962C8B-B14F-4D97-AF65-F5344CB8AC3E}">
        <p14:creationId xmlns:p14="http://schemas.microsoft.com/office/powerpoint/2010/main" val="33886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3FCF5-E730-BC4B-B412-E104691B6324}"/>
              </a:ext>
            </a:extLst>
          </p:cNvPr>
          <p:cNvPicPr>
            <a:picLocks noChangeAspect="1"/>
          </p:cNvPicPr>
          <p:nvPr/>
        </p:nvPicPr>
        <p:blipFill>
          <a:blip r:embed="rId4"/>
          <a:stretch>
            <a:fillRect/>
          </a:stretch>
        </p:blipFill>
        <p:spPr>
          <a:xfrm>
            <a:off x="5959929" y="1660217"/>
            <a:ext cx="5440135" cy="3534355"/>
          </a:xfrm>
          <a:prstGeom prst="rect">
            <a:avLst/>
          </a:prstGeom>
        </p:spPr>
      </p:pic>
      <p:sp>
        <p:nvSpPr>
          <p:cNvPr id="2" name="TextBox 1">
            <a:extLst>
              <a:ext uri="{FF2B5EF4-FFF2-40B4-BE49-F238E27FC236}">
                <a16:creationId xmlns:a16="http://schemas.microsoft.com/office/drawing/2014/main" id="{714F64EC-52FF-0049-B3AC-5DACD7895807}"/>
              </a:ext>
            </a:extLst>
          </p:cNvPr>
          <p:cNvSpPr txBox="1"/>
          <p:nvPr/>
        </p:nvSpPr>
        <p:spPr>
          <a:xfrm>
            <a:off x="1306286" y="930728"/>
            <a:ext cx="9552214" cy="646331"/>
          </a:xfrm>
          <a:prstGeom prst="rect">
            <a:avLst/>
          </a:prstGeom>
          <a:noFill/>
        </p:spPr>
        <p:txBody>
          <a:bodyPr wrap="square" rtlCol="0">
            <a:spAutoFit/>
          </a:bodyPr>
          <a:lstStyle/>
          <a:p>
            <a:pPr algn="ctr"/>
            <a:r>
              <a:rPr lang="en-US" sz="3600" b="1" dirty="0">
                <a:solidFill>
                  <a:srgbClr val="0070C0"/>
                </a:solidFill>
                <a:latin typeface="Arial" panose="020B0604020202020204" pitchFamily="34" charset="0"/>
                <a:cs typeface="Arial" panose="020B0604020202020204" pitchFamily="34" charset="0"/>
              </a:rPr>
              <a:t>Steps To Respond to Ethical Dilemmas </a:t>
            </a:r>
          </a:p>
        </p:txBody>
      </p:sp>
      <p:sp>
        <p:nvSpPr>
          <p:cNvPr id="3" name="TextBox 2">
            <a:extLst>
              <a:ext uri="{FF2B5EF4-FFF2-40B4-BE49-F238E27FC236}">
                <a16:creationId xmlns:a16="http://schemas.microsoft.com/office/drawing/2014/main" id="{D8DDEB8A-F07F-534D-A25C-107B23D50AF5}"/>
              </a:ext>
            </a:extLst>
          </p:cNvPr>
          <p:cNvSpPr txBox="1"/>
          <p:nvPr/>
        </p:nvSpPr>
        <p:spPr>
          <a:xfrm>
            <a:off x="1306286" y="1943101"/>
            <a:ext cx="4800600" cy="2246769"/>
          </a:xfrm>
          <a:prstGeom prst="rect">
            <a:avLst/>
          </a:prstGeom>
          <a:noFill/>
        </p:spPr>
        <p:txBody>
          <a:bodyPr wrap="square" rtlCol="0">
            <a:spAutoFit/>
          </a:bodyPr>
          <a:lstStyle/>
          <a:p>
            <a:pPr marL="239713" indent="-23971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Identify the dilemma.</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You can’t resolve a dilemma if you don’t know what it is.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Ethical dilemmas aren’t always obvious—be aware.</a:t>
            </a:r>
          </a:p>
        </p:txBody>
      </p:sp>
    </p:spTree>
    <p:extLst>
      <p:ext uri="{BB962C8B-B14F-4D97-AF65-F5344CB8AC3E}">
        <p14:creationId xmlns:p14="http://schemas.microsoft.com/office/powerpoint/2010/main" val="17397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4F64EC-52FF-0049-B3AC-5DACD7895807}"/>
              </a:ext>
            </a:extLst>
          </p:cNvPr>
          <p:cNvSpPr txBox="1"/>
          <p:nvPr/>
        </p:nvSpPr>
        <p:spPr>
          <a:xfrm>
            <a:off x="1306286" y="930728"/>
            <a:ext cx="9552214" cy="646331"/>
          </a:xfrm>
          <a:prstGeom prst="rect">
            <a:avLst/>
          </a:prstGeom>
          <a:noFill/>
        </p:spPr>
        <p:txBody>
          <a:bodyPr wrap="square" rtlCol="0">
            <a:spAutoFit/>
          </a:bodyPr>
          <a:lstStyle/>
          <a:p>
            <a:pPr algn="ctr"/>
            <a:r>
              <a:rPr lang="en-US" sz="3600" b="1" dirty="0">
                <a:solidFill>
                  <a:srgbClr val="0070C0"/>
                </a:solidFill>
                <a:latin typeface="Arial" panose="020B0604020202020204" pitchFamily="34" charset="0"/>
                <a:cs typeface="Arial" panose="020B0604020202020204" pitchFamily="34" charset="0"/>
              </a:rPr>
              <a:t>Steps To Respond to Ethical Dilemmas </a:t>
            </a:r>
          </a:p>
        </p:txBody>
      </p:sp>
      <p:sp>
        <p:nvSpPr>
          <p:cNvPr id="3" name="TextBox 2">
            <a:extLst>
              <a:ext uri="{FF2B5EF4-FFF2-40B4-BE49-F238E27FC236}">
                <a16:creationId xmlns:a16="http://schemas.microsoft.com/office/drawing/2014/main" id="{D8DDEB8A-F07F-534D-A25C-107B23D50AF5}"/>
              </a:ext>
            </a:extLst>
          </p:cNvPr>
          <p:cNvSpPr txBox="1"/>
          <p:nvPr/>
        </p:nvSpPr>
        <p:spPr>
          <a:xfrm>
            <a:off x="1306285" y="1943101"/>
            <a:ext cx="5012871" cy="3447098"/>
          </a:xfrm>
          <a:prstGeom prst="rect">
            <a:avLst/>
          </a:prstGeom>
          <a:noFill/>
        </p:spPr>
        <p:txBody>
          <a:bodyPr wrap="square" rtlCol="0">
            <a:spAutoFit/>
          </a:bodyPr>
          <a:lstStyle/>
          <a:p>
            <a:pPr marL="239713" indent="-23971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Get the facts.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Who’s involved?</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What is the dilemma?</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When/Where did it happen?</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Which ethical principles are being violated? </a:t>
            </a:r>
          </a:p>
          <a:p>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B56D63C-9334-AB49-A42C-630EA057AC2C}"/>
              </a:ext>
            </a:extLst>
          </p:cNvPr>
          <p:cNvPicPr>
            <a:picLocks noChangeAspect="1"/>
          </p:cNvPicPr>
          <p:nvPr/>
        </p:nvPicPr>
        <p:blipFill>
          <a:blip r:embed="rId4"/>
          <a:stretch>
            <a:fillRect/>
          </a:stretch>
        </p:blipFill>
        <p:spPr>
          <a:xfrm>
            <a:off x="6319156" y="1943101"/>
            <a:ext cx="4584666" cy="3053442"/>
          </a:xfrm>
          <a:prstGeom prst="rect">
            <a:avLst/>
          </a:prstGeom>
        </p:spPr>
      </p:pic>
    </p:spTree>
    <p:extLst>
      <p:ext uri="{BB962C8B-B14F-4D97-AF65-F5344CB8AC3E}">
        <p14:creationId xmlns:p14="http://schemas.microsoft.com/office/powerpoint/2010/main" val="46864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4F64EC-52FF-0049-B3AC-5DACD7895807}"/>
              </a:ext>
            </a:extLst>
          </p:cNvPr>
          <p:cNvSpPr txBox="1"/>
          <p:nvPr/>
        </p:nvSpPr>
        <p:spPr>
          <a:xfrm>
            <a:off x="1306286" y="930728"/>
            <a:ext cx="9552214" cy="646331"/>
          </a:xfrm>
          <a:prstGeom prst="rect">
            <a:avLst/>
          </a:prstGeom>
          <a:noFill/>
        </p:spPr>
        <p:txBody>
          <a:bodyPr wrap="square" rtlCol="0">
            <a:spAutoFit/>
          </a:bodyPr>
          <a:lstStyle/>
          <a:p>
            <a:pPr algn="ctr"/>
            <a:r>
              <a:rPr lang="en-US" sz="3600" b="1" dirty="0">
                <a:solidFill>
                  <a:srgbClr val="0070C0"/>
                </a:solidFill>
                <a:latin typeface="Arial" panose="020B0604020202020204" pitchFamily="34" charset="0"/>
                <a:cs typeface="Arial" panose="020B0604020202020204" pitchFamily="34" charset="0"/>
              </a:rPr>
              <a:t>Steps To Respond to Ethical Dilemmas </a:t>
            </a:r>
          </a:p>
        </p:txBody>
      </p:sp>
      <p:sp>
        <p:nvSpPr>
          <p:cNvPr id="3" name="TextBox 2">
            <a:extLst>
              <a:ext uri="{FF2B5EF4-FFF2-40B4-BE49-F238E27FC236}">
                <a16:creationId xmlns:a16="http://schemas.microsoft.com/office/drawing/2014/main" id="{D8DDEB8A-F07F-534D-A25C-107B23D50AF5}"/>
              </a:ext>
            </a:extLst>
          </p:cNvPr>
          <p:cNvSpPr txBox="1"/>
          <p:nvPr/>
        </p:nvSpPr>
        <p:spPr>
          <a:xfrm>
            <a:off x="1306286" y="1943100"/>
            <a:ext cx="4620985" cy="1877437"/>
          </a:xfrm>
          <a:prstGeom prst="rect">
            <a:avLst/>
          </a:prstGeom>
          <a:noFill/>
        </p:spPr>
        <p:txBody>
          <a:bodyPr wrap="square" rtlCol="0">
            <a:spAutoFit/>
          </a:bodyPr>
          <a:lstStyle/>
          <a:p>
            <a:pPr marL="239713" indent="-23971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Figure out who’s affected.</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Who is going to be hurt if the wrong action is taken?</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Who should take action? </a:t>
            </a:r>
          </a:p>
        </p:txBody>
      </p:sp>
      <p:pic>
        <p:nvPicPr>
          <p:cNvPr id="6" name="Picture 5">
            <a:extLst>
              <a:ext uri="{FF2B5EF4-FFF2-40B4-BE49-F238E27FC236}">
                <a16:creationId xmlns:a16="http://schemas.microsoft.com/office/drawing/2014/main" id="{1658F95C-8D44-524C-A1A3-FC0AA6D16A34}"/>
              </a:ext>
            </a:extLst>
          </p:cNvPr>
          <p:cNvPicPr>
            <a:picLocks noChangeAspect="1"/>
          </p:cNvPicPr>
          <p:nvPr/>
        </p:nvPicPr>
        <p:blipFill rotWithShape="1">
          <a:blip r:embed="rId4"/>
          <a:srcRect t="8038"/>
          <a:stretch/>
        </p:blipFill>
        <p:spPr>
          <a:xfrm>
            <a:off x="6248400" y="1943100"/>
            <a:ext cx="3842327" cy="3533491"/>
          </a:xfrm>
          <a:prstGeom prst="rect">
            <a:avLst/>
          </a:prstGeom>
        </p:spPr>
      </p:pic>
    </p:spTree>
    <p:extLst>
      <p:ext uri="{BB962C8B-B14F-4D97-AF65-F5344CB8AC3E}">
        <p14:creationId xmlns:p14="http://schemas.microsoft.com/office/powerpoint/2010/main" val="37441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3425</Words>
  <Application>Microsoft Office PowerPoint</Application>
  <PresentationFormat>Widescreen</PresentationFormat>
  <Paragraphs>285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MS PGothic</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Burke</dc:creator>
  <cp:lastModifiedBy>Peck, Deanna C.</cp:lastModifiedBy>
  <cp:revision>48</cp:revision>
  <dcterms:created xsi:type="dcterms:W3CDTF">2019-08-22T17:11:17Z</dcterms:created>
  <dcterms:modified xsi:type="dcterms:W3CDTF">2022-01-11T14:39:32Z</dcterms:modified>
</cp:coreProperties>
</file>