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7" r:id="rId2"/>
    <p:sldId id="342" r:id="rId3"/>
    <p:sldId id="343" r:id="rId4"/>
    <p:sldId id="344" r:id="rId5"/>
    <p:sldId id="345" r:id="rId6"/>
    <p:sldId id="346" r:id="rId7"/>
    <p:sldId id="347" r:id="rId8"/>
    <p:sldId id="349" r:id="rId9"/>
    <p:sldId id="350" r:id="rId10"/>
    <p:sldId id="351" r:id="rId11"/>
    <p:sldId id="353" r:id="rId12"/>
    <p:sldId id="355" r:id="rId1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clrMru>
    <a:srgbClr val="FF5FF1"/>
    <a:srgbClr val="AC6E3C"/>
    <a:srgbClr val="A34324"/>
    <a:srgbClr val="2F30A4"/>
    <a:srgbClr val="201F86"/>
    <a:srgbClr val="BA8C3B"/>
    <a:srgbClr val="FFCF65"/>
    <a:srgbClr val="9C35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8"/>
    <p:restoredTop sz="91908"/>
  </p:normalViewPr>
  <p:slideViewPr>
    <p:cSldViewPr snapToGrid="0">
      <p:cViewPr varScale="1">
        <p:scale>
          <a:sx n="67" d="100"/>
          <a:sy n="67" d="100"/>
        </p:scale>
        <p:origin x="67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charset="-128"/>
              </a:defRPr>
            </a:lvl1pPr>
          </a:lstStyle>
          <a:p>
            <a:pPr>
              <a:defRPr/>
            </a:pPr>
            <a:fld id="{94E95620-9B91-C04F-B7A2-78405DE920EC}" type="datetimeFigureOut">
              <a:rPr lang="en-US" altLang="en-US"/>
              <a:pPr>
                <a:defRPr/>
              </a:pPr>
              <a:t>1/12/2022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charset="-128"/>
              </a:defRPr>
            </a:lvl1pPr>
          </a:lstStyle>
          <a:p>
            <a:pPr>
              <a:defRPr/>
            </a:pPr>
            <a:fld id="{FC6A1554-EDAC-7743-AB6A-28F34CD76DC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MS PGothic" charset="-128"/>
              </a:defRPr>
            </a:lvl1pPr>
          </a:lstStyle>
          <a:p>
            <a:pPr>
              <a:defRPr/>
            </a:pPr>
            <a:fld id="{82EE4D5E-2076-3E4E-B290-660ACE808613}" type="datetimeFigureOut">
              <a:rPr lang="en-US" altLang="en-US"/>
              <a:pPr>
                <a:defRPr/>
              </a:pPr>
              <a:t>1/12/2022</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MS PGothic" charset="-128"/>
              </a:defRPr>
            </a:lvl1pPr>
          </a:lstStyle>
          <a:p>
            <a:pPr>
              <a:defRPr/>
            </a:pPr>
            <a:fld id="{ABCF6BEA-5B73-5B46-A54F-1E5035932F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charset="0"/>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6wBlWqNGyhU"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investopedia.com/articles/03/011703.asp"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ZrvJTn981l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_8bAY-Tspd4"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fo.kpmg.us/news-perspectives/technology-innovation/reinventing-the-finance-function-for-the-digital-age.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eedglobal.com/blog/2016/05/communication-is-key-how-finance-professionals-can-communicate-effectively-to-the-busines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yourbusiness.azcentral.com/accounting-marketing-work-together-13381.htm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1</a:t>
            </a:fld>
            <a:endParaRPr lang="en-US" altLang="en-US"/>
          </a:p>
        </p:txBody>
      </p:sp>
    </p:spTree>
    <p:extLst>
      <p:ext uri="{BB962C8B-B14F-4D97-AF65-F5344CB8AC3E}">
        <p14:creationId xmlns:p14="http://schemas.microsoft.com/office/powerpoint/2010/main" val="741455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There are three capital investment decisions.</a:t>
            </a:r>
          </a:p>
          <a:p>
            <a:pPr marL="171450" indent="-171450">
              <a:buFont typeface="Arial" charset="0"/>
              <a:buChar char="•"/>
            </a:pPr>
            <a:endParaRPr lang="en-US" sz="1200" b="1"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First, a company’s financial managers determine which projects it should invest in.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This process is known as capital budgeting.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 managers make these decisions through the involved process of estimating each potential project’s value to the business.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In other words, financial managers ask themselves “How likely is it that the new project will be profitable?”</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Second, the managers determine how to finance the new project(s).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They must figure out the “optimal mix” of financing, or capital structure.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Usually, a company’s capital structure consists of some combination of debt and equity.</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Debt funding refers to taking out a loan from a bank or other lending institution.</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Equity funding refers to raising money by selling shares in the company.</a:t>
            </a:r>
          </a:p>
          <a:p>
            <a:pPr marL="1600200" lvl="3" indent="-228600">
              <a:buFont typeface="+mj-lt"/>
              <a:buAutoNum type="arabicParenR"/>
            </a:pPr>
            <a:r>
              <a:rPr lang="en-US" sz="1200" kern="1200" dirty="0" smtClean="0">
                <a:solidFill>
                  <a:schemeClr val="tx1"/>
                </a:solidFill>
                <a:effectLst/>
                <a:latin typeface="+mn-lt"/>
                <a:ea typeface="Geneva" charset="0"/>
                <a:cs typeface="MS PGothic" charset="0"/>
              </a:rPr>
              <a:t>Example:</a:t>
            </a:r>
          </a:p>
          <a:p>
            <a:pPr marL="2057400" lvl="4" indent="-228600">
              <a:buFont typeface="+mj-lt"/>
              <a:buAutoNum type="alphaLcParenR"/>
            </a:pPr>
            <a:r>
              <a:rPr lang="en-US" sz="1200" kern="1200" dirty="0" smtClean="0">
                <a:solidFill>
                  <a:schemeClr val="tx1"/>
                </a:solidFill>
                <a:effectLst/>
                <a:latin typeface="+mn-lt"/>
                <a:ea typeface="Geneva" charset="0"/>
                <a:cs typeface="MS PGothic" charset="0"/>
              </a:rPr>
              <a:t>Consider a small-business owner who wants to expand her product line.</a:t>
            </a:r>
          </a:p>
          <a:p>
            <a:pPr marL="2057400" lvl="4" indent="-228600">
              <a:buFont typeface="+mj-lt"/>
              <a:buAutoNum type="alphaLcParenR"/>
            </a:pPr>
            <a:r>
              <a:rPr lang="en-US" sz="1200" kern="1200" dirty="0" smtClean="0">
                <a:solidFill>
                  <a:schemeClr val="tx1"/>
                </a:solidFill>
                <a:effectLst/>
                <a:latin typeface="+mn-lt"/>
                <a:ea typeface="Geneva" charset="0"/>
                <a:cs typeface="MS PGothic" charset="0"/>
              </a:rPr>
              <a:t>The company currently sells homemade jams and preserves at farmers’ markets and local grocery stores.</a:t>
            </a:r>
          </a:p>
          <a:p>
            <a:pPr marL="2057400" lvl="4" indent="-228600">
              <a:buFont typeface="+mj-lt"/>
              <a:buAutoNum type="alphaLcParenR"/>
            </a:pPr>
            <a:r>
              <a:rPr lang="en-US" sz="1200" kern="1200" dirty="0" smtClean="0">
                <a:solidFill>
                  <a:schemeClr val="tx1"/>
                </a:solidFill>
                <a:effectLst/>
                <a:latin typeface="+mn-lt"/>
                <a:ea typeface="Geneva" charset="0"/>
                <a:cs typeface="MS PGothic" charset="0"/>
              </a:rPr>
              <a:t>The owner thinks her customers would enjoy homemade salsas, too—but lacks the funds necessary to buy extra ingredients, equipment, and packaging materials.  </a:t>
            </a:r>
          </a:p>
          <a:p>
            <a:pPr marL="2057400" lvl="4" indent="-228600">
              <a:buFont typeface="+mj-lt"/>
              <a:buAutoNum type="alphaLcParenR"/>
            </a:pPr>
            <a:r>
              <a:rPr lang="en-US" sz="1200" kern="1200" dirty="0" smtClean="0">
                <a:solidFill>
                  <a:schemeClr val="tx1"/>
                </a:solidFill>
                <a:effectLst/>
                <a:latin typeface="+mn-lt"/>
                <a:ea typeface="Geneva" charset="0"/>
                <a:cs typeface="MS PGothic" charset="0"/>
              </a:rPr>
              <a:t>The business owner could reach out to investors or community members for money, in exchange for shares in the company. </a:t>
            </a:r>
          </a:p>
          <a:p>
            <a:pPr marL="2057400" lvl="4" indent="-228600">
              <a:buAutoNum type="alphaLcParenR" startAt="5"/>
            </a:pPr>
            <a:r>
              <a:rPr lang="en-US" sz="1200" kern="1200" dirty="0" smtClean="0">
                <a:solidFill>
                  <a:schemeClr val="tx1"/>
                </a:solidFill>
                <a:effectLst/>
                <a:latin typeface="+mn-lt"/>
                <a:ea typeface="Geneva" charset="0"/>
                <a:cs typeface="MS PGothic" charset="0"/>
              </a:rPr>
              <a:t>The business owner would benefit from raising the money she needs, and the investors would benefit from owning part of the company—and receiving part of its profits as a result. </a:t>
            </a:r>
          </a:p>
          <a:p>
            <a:pPr marL="2057400" lvl="4" indent="-228600">
              <a:buAutoNum type="alphaLcParenR" startAt="5"/>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Choosing the right balance of debt and equity when financing a project or a new company is essential for business success. To learn more about the two different tools for financing, watch this video from the Council for Economic Education: </a:t>
            </a:r>
            <a:r>
              <a:rPr lang="en-US" sz="1200" i="1" u="none" strike="noStrike" kern="1200" dirty="0" smtClean="0">
                <a:solidFill>
                  <a:schemeClr val="tx1"/>
                </a:solidFill>
                <a:effectLst/>
                <a:latin typeface="+mn-lt"/>
                <a:ea typeface="Geneva" charset="0"/>
                <a:cs typeface="MS PGothic" charset="0"/>
                <a:hlinkClick r:id="rId3"/>
              </a:rPr>
              <a:t>https://www.youtube.com/watch?v=6wBlWqNGyhU</a:t>
            </a:r>
            <a:r>
              <a:rPr lang="en-US" sz="1200" i="1" kern="1200" dirty="0" smtClean="0">
                <a:solidFill>
                  <a:schemeClr val="tx1"/>
                </a:solidFill>
                <a:effectLst/>
                <a:latin typeface="+mn-lt"/>
                <a:ea typeface="Geneva" charset="0"/>
                <a:cs typeface="MS PGothic" charset="0"/>
              </a:rPr>
              <a:t>.</a:t>
            </a:r>
          </a:p>
          <a:p>
            <a:r>
              <a:rPr lang="en-US" sz="1200" i="1" kern="1200" dirty="0" smtClean="0">
                <a:solidFill>
                  <a:schemeClr val="tx1"/>
                </a:solidFill>
                <a:effectLst/>
                <a:latin typeface="+mn-lt"/>
                <a:ea typeface="Geneva" charset="0"/>
                <a:cs typeface="MS PGothic" charset="0"/>
              </a:rPr>
              <a:t> </a:t>
            </a:r>
          </a:p>
          <a:p>
            <a:r>
              <a:rPr lang="en-US" sz="1200" b="1" i="1" kern="1200" dirty="0" smtClean="0">
                <a:solidFill>
                  <a:schemeClr val="tx1"/>
                </a:solidFill>
                <a:effectLst/>
                <a:latin typeface="+mn-lt"/>
                <a:ea typeface="Geneva" charset="0"/>
                <a:cs typeface="MS PGothic" charset="0"/>
              </a:rPr>
              <a:t>DISCUSSION #8: </a:t>
            </a:r>
            <a:r>
              <a:rPr lang="en-US" sz="1200" i="1" kern="1200" dirty="0" smtClean="0">
                <a:solidFill>
                  <a:schemeClr val="tx1"/>
                </a:solidFill>
                <a:effectLst/>
                <a:latin typeface="+mn-lt"/>
                <a:ea typeface="Geneva" charset="0"/>
                <a:cs typeface="MS PGothic" charset="0"/>
              </a:rPr>
              <a:t>Ask students to describe the equity their current places of employment own. </a:t>
            </a:r>
          </a:p>
          <a:p>
            <a:endParaRPr lang="en-US" sz="1200" kern="1200" dirty="0" smtClean="0">
              <a:solidFill>
                <a:schemeClr val="tx1"/>
              </a:solidFill>
              <a:effectLst/>
              <a:latin typeface="+mn-lt"/>
              <a:ea typeface="Geneva" charset="0"/>
              <a:cs typeface="MS PGothic" charset="0"/>
            </a:endParaRPr>
          </a:p>
          <a:p>
            <a:pPr marL="1600200" lvl="3" indent="-228600">
              <a:buFont typeface="+mj-lt"/>
              <a:buAutoNum type="arabicParenR" startAt="2"/>
            </a:pPr>
            <a:r>
              <a:rPr lang="en-US" sz="1200" kern="1200" dirty="0" smtClean="0">
                <a:solidFill>
                  <a:schemeClr val="tx1"/>
                </a:solidFill>
                <a:effectLst/>
                <a:latin typeface="+mn-lt"/>
                <a:ea typeface="Geneva" charset="0"/>
                <a:cs typeface="MS PGothic" charset="0"/>
              </a:rPr>
              <a:t>Equity can also mean cash or retained earnings. </a:t>
            </a:r>
          </a:p>
          <a:p>
            <a:pPr marL="1600200" lvl="3" indent="-228600">
              <a:buFont typeface="+mj-lt"/>
              <a:buAutoNum type="arabicParenR" startAt="2"/>
            </a:pPr>
            <a:r>
              <a:rPr lang="en-US" sz="1200" kern="1200" dirty="0" smtClean="0">
                <a:solidFill>
                  <a:schemeClr val="tx1"/>
                </a:solidFill>
                <a:effectLst/>
                <a:latin typeface="+mn-lt"/>
                <a:ea typeface="Geneva" charset="0"/>
                <a:cs typeface="MS PGothic" charset="0"/>
              </a:rPr>
              <a:t>If a company happens to have a few million dollars available, it might use it for purchasing new equipment or even acquiring a smaller company.</a:t>
            </a:r>
          </a:p>
          <a:p>
            <a:pPr marL="228600" indent="-228600">
              <a:buFont typeface="+mj-lt"/>
              <a:buAutoNum type="alphaUcPeriod" startAt="3"/>
            </a:pPr>
            <a:r>
              <a:rPr lang="en-US" sz="1200" kern="1200" dirty="0" smtClean="0">
                <a:solidFill>
                  <a:schemeClr val="tx1"/>
                </a:solidFill>
                <a:effectLst/>
                <a:latin typeface="+mn-lt"/>
                <a:ea typeface="Geneva" charset="0"/>
                <a:cs typeface="MS PGothic" charset="0"/>
              </a:rPr>
              <a:t>When a business makes a profit, one of its capital investment decisions is to determine whether to pay dividends to its shareholders and, if so, when and how much.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If the company chooses to pay dividends, it must decide whether to pay them in the form of cash or in the form of stock.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If the company does not choose to pay dividends, it will usually use its profits to either:</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Finance new projects</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Reinvest in existing ones</a:t>
            </a:r>
          </a:p>
          <a:p>
            <a:pPr marL="685800" lvl="1" indent="-228600">
              <a:buAutoNum type="arabicPeriod" startAt="3"/>
            </a:pPr>
            <a:r>
              <a:rPr lang="en-US" sz="1200" kern="1200" dirty="0" smtClean="0">
                <a:solidFill>
                  <a:schemeClr val="tx1"/>
                </a:solidFill>
                <a:effectLst/>
                <a:latin typeface="+mn-lt"/>
                <a:ea typeface="Geneva" charset="0"/>
                <a:cs typeface="MS PGothic" charset="0"/>
              </a:rPr>
              <a:t>It’s up to the financial managers to decide what’s best for the company. </a:t>
            </a:r>
          </a:p>
          <a:p>
            <a:pPr marL="685800" lvl="1" indent="-228600">
              <a:buAutoNum type="arabicPeriod" startAt="3"/>
            </a:pPr>
            <a:endParaRPr lang="en-US" sz="1200" kern="1200" dirty="0" smtClean="0">
              <a:solidFill>
                <a:schemeClr val="tx1"/>
              </a:solidFill>
              <a:effectLst/>
              <a:latin typeface="+mn-lt"/>
              <a:ea typeface="Geneva" charset="0"/>
              <a:cs typeface="MS PGothic"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Geneva" charset="0"/>
                <a:cs typeface="MS PGothic" charset="0"/>
              </a:rPr>
              <a:t> </a:t>
            </a:r>
            <a:r>
              <a:rPr lang="en-US" sz="1200" b="1" i="1" kern="1200" dirty="0" smtClean="0">
                <a:solidFill>
                  <a:schemeClr val="tx1"/>
                </a:solidFill>
                <a:effectLst/>
                <a:latin typeface="+mn-lt"/>
                <a:ea typeface="Geneva" charset="0"/>
                <a:cs typeface="MS PGothic" charset="0"/>
              </a:rPr>
              <a:t>DISCUSSION #9: </a:t>
            </a:r>
            <a:r>
              <a:rPr lang="en-US" sz="1200" i="1" kern="1200" dirty="0" smtClean="0">
                <a:solidFill>
                  <a:schemeClr val="tx1"/>
                </a:solidFill>
                <a:effectLst/>
                <a:latin typeface="+mn-lt"/>
                <a:ea typeface="Geneva" charset="0"/>
                <a:cs typeface="MS PGothic" charset="0"/>
              </a:rPr>
              <a:t>Ask students if they would prefer to receive dividends in the form of stock or in the form of cash. Why?</a:t>
            </a:r>
          </a:p>
          <a:p>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The decision to pay dividends to stockholders can be tricky. To learn more about the dividend payment process—as well as the pros and cons of paying dividends—check out this article from Investopedia: </a:t>
            </a:r>
            <a:r>
              <a:rPr lang="en-US" sz="1200" i="1" u="none" strike="noStrike" kern="1200" dirty="0" smtClean="0">
                <a:solidFill>
                  <a:schemeClr val="tx1"/>
                </a:solidFill>
                <a:effectLst/>
                <a:latin typeface="+mn-lt"/>
                <a:ea typeface="Geneva" charset="0"/>
                <a:cs typeface="MS PGothic" charset="0"/>
                <a:hlinkClick r:id="rId4"/>
              </a:rPr>
              <a:t>https://www.investopedia.com/articles/03/011703.asp</a:t>
            </a:r>
            <a:r>
              <a:rPr lang="en-US" sz="1200" i="1" kern="1200" dirty="0" smtClean="0">
                <a:solidFill>
                  <a:schemeClr val="tx1"/>
                </a:solidFill>
                <a:effectLst/>
                <a:latin typeface="+mn-lt"/>
                <a:ea typeface="Geneva" charset="0"/>
                <a:cs typeface="MS PGothic" charset="0"/>
              </a:rPr>
              <a:t>.</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10</a:t>
            </a:fld>
            <a:endParaRPr lang="en-US" altLang="en-US"/>
          </a:p>
        </p:txBody>
      </p:sp>
    </p:spTree>
    <p:extLst>
      <p:ext uri="{BB962C8B-B14F-4D97-AF65-F5344CB8AC3E}">
        <p14:creationId xmlns:p14="http://schemas.microsoft.com/office/powerpoint/2010/main" val="683917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A key component of managing working capital is the cash conversion cycle.</a:t>
            </a:r>
          </a:p>
          <a:p>
            <a:pPr marL="171450" indent="-171450">
              <a:buFont typeface="Arial" charset="0"/>
              <a:buChar char="•"/>
            </a:pPr>
            <a:endParaRPr lang="en-US" sz="1200"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The cash conversion cycle goes by many names, including: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Asset conversion cycle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Working capital cycle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Net operating cycle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Cash cycle</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It is a ratio that refers to the number of days between a company paying for raw materials and receiving cash from selling the products made from those raw materials.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Financial managers want to keep the cash conversion cycle as short as possible because a longer conversion cycle means that the company’s money is tied up longer.</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Of course, financial managers want to have as much free cash to work with as possible!</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When investors consider investing in a company, they often look at the cash conversion cycle as an indicator of whether the company has good working capital management.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A downward trend in the cycle is a positive sign, while an upward trend is a negative one.</a:t>
            </a:r>
            <a:endParaRPr lang="en-US" sz="1200"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11</a:t>
            </a:fld>
            <a:endParaRPr lang="en-US" altLang="en-US"/>
          </a:p>
        </p:txBody>
      </p:sp>
    </p:spTree>
    <p:extLst>
      <p:ext uri="{BB962C8B-B14F-4D97-AF65-F5344CB8AC3E}">
        <p14:creationId xmlns:p14="http://schemas.microsoft.com/office/powerpoint/2010/main" val="1779099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Return on capital (also known as return on invested capital) is another key component of managing working capital.</a:t>
            </a:r>
          </a:p>
          <a:p>
            <a:pPr marL="0" indent="0">
              <a:buFontTx/>
              <a:buNone/>
            </a:pPr>
            <a:r>
              <a:rPr lang="en-US" sz="1200" b="1" kern="1200" dirty="0" smtClean="0">
                <a:solidFill>
                  <a:schemeClr val="tx1"/>
                </a:solidFill>
                <a:effectLst/>
                <a:latin typeface="+mn-lt"/>
                <a:ea typeface="Geneva" charset="0"/>
                <a:cs typeface="MS PGothic" charset="0"/>
              </a:rPr>
              <a:t>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It is a measure of how well a business generates cash flow in relation to the capital (both debt and equity) it has already invested into itself.</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It is usually expressed as a percentage.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When return on capital is positive, the company is growing in value.</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When it is negative, the company is losing value.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Financial managers need to make sure that return on capital remains high.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Remember, they’re responsible for helping the company grow in value.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Example:</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If the packaged-food company has invested $10 million in itself through both debt (loans) and equity (financing from within), and its net profit is $1 million, its return on capital is positive—10%—and the company is growing in value.</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This is a reasonable growth expectation.</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If the net profit is negative, however, the company is losing value. </a:t>
            </a:r>
          </a:p>
          <a:p>
            <a:pPr marL="228600" indent="-228600">
              <a:buAutoNum type="alphaL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Watch this brief YouTube video to learn more about return on capital, and why it is so important: </a:t>
            </a:r>
            <a:r>
              <a:rPr lang="en-US" sz="1200" i="1" u="none" strike="noStrike" kern="1200" dirty="0" smtClean="0">
                <a:solidFill>
                  <a:schemeClr val="tx1"/>
                </a:solidFill>
                <a:effectLst/>
                <a:latin typeface="+mn-lt"/>
                <a:ea typeface="Geneva" charset="0"/>
                <a:cs typeface="MS PGothic" charset="0"/>
                <a:hlinkClick r:id="rId3"/>
              </a:rPr>
              <a:t>https://www.youtube.com/watch?v=ZrvJTn981lo</a:t>
            </a:r>
            <a:r>
              <a:rPr lang="en-US" sz="1200" i="1" kern="1200" dirty="0" smtClean="0">
                <a:solidFill>
                  <a:schemeClr val="tx1"/>
                </a:solidFill>
                <a:effectLst/>
                <a:latin typeface="+mn-lt"/>
                <a:ea typeface="Geneva" charset="0"/>
                <a:cs typeface="MS PGothic" charset="0"/>
              </a:rPr>
              <a:t>.</a:t>
            </a:r>
            <a:r>
              <a:rPr lang="en-US" sz="1200" kern="1200" dirty="0" smtClean="0">
                <a:solidFill>
                  <a:schemeClr val="tx1"/>
                </a:solidFill>
                <a:effectLst/>
                <a:latin typeface="+mn-lt"/>
                <a:ea typeface="Geneva" charset="0"/>
                <a:cs typeface="MS PGothic" charset="0"/>
              </a:rPr>
              <a:t> </a:t>
            </a: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12</a:t>
            </a:fld>
            <a:endParaRPr lang="en-US" altLang="en-US"/>
          </a:p>
        </p:txBody>
      </p:sp>
    </p:spTree>
    <p:extLst>
      <p:ext uri="{BB962C8B-B14F-4D97-AF65-F5344CB8AC3E}">
        <p14:creationId xmlns:p14="http://schemas.microsoft.com/office/powerpoint/2010/main" val="1706329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What finance is:</a:t>
            </a:r>
          </a:p>
          <a:p>
            <a:pPr marL="0" indent="0">
              <a:buFontTx/>
              <a:buNone/>
            </a:pPr>
            <a:endParaRPr lang="en-US" sz="1200" b="1"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What do you think of when you hear the word "finance"?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You might think of</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A verb or noun</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Money</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A major in college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No matter what you think of when you hear “finance,” the word is very important in the business world.</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In business, finance is the function that involves all money and money management matters.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It also encompasses all the tools and analysis that financial managers use to make the decisions involved in that money management.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A company’s financial managers have a few main goals, including: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Ensuring that the business is as profitable as it can be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Reducing the business’s financial risks</a:t>
            </a:r>
          </a:p>
          <a:p>
            <a:pPr marL="228600" indent="-228600">
              <a:buAutoNum type="arabi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DISCUSSION #2: </a:t>
            </a:r>
            <a:r>
              <a:rPr lang="en-US" sz="1200" i="1" kern="1200" dirty="0" smtClean="0">
                <a:solidFill>
                  <a:schemeClr val="tx1"/>
                </a:solidFill>
                <a:effectLst/>
                <a:latin typeface="+mn-lt"/>
                <a:ea typeface="Geneva" charset="0"/>
                <a:cs typeface="MS PGothic" charset="0"/>
              </a:rPr>
              <a:t>Ask students if they can identify any other goals a company’s financial managers might have. </a:t>
            </a:r>
          </a:p>
          <a:p>
            <a:endParaRPr lang="en-US" sz="1200"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2</a:t>
            </a:fld>
            <a:endParaRPr lang="en-US" altLang="en-US"/>
          </a:p>
        </p:txBody>
      </p:sp>
    </p:spTree>
    <p:extLst>
      <p:ext uri="{BB962C8B-B14F-4D97-AF65-F5344CB8AC3E}">
        <p14:creationId xmlns:p14="http://schemas.microsoft.com/office/powerpoint/2010/main" val="16857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Finance and accounting:</a:t>
            </a:r>
          </a:p>
          <a:p>
            <a:pPr marL="171450" indent="-171450">
              <a:buFont typeface="Arial" charset="0"/>
              <a:buChar char="•"/>
            </a:pPr>
            <a:endParaRPr lang="en-US" sz="1200"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Finance and accounting functions are closely interrelated and even overlap in some areas.</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Telling the difference can become even more confusing in small businesses where a few employees (or even just one!) are responsible for the whole company’s finance and accounting activities.</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However, there are several key differences between the finance and accounting functions.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Focus</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The finance function primarily focuses on money management </a:t>
            </a:r>
            <a:r>
              <a:rPr lang="en-US" sz="1200" i="1" kern="1200" dirty="0" smtClean="0">
                <a:solidFill>
                  <a:schemeClr val="tx1"/>
                </a:solidFill>
                <a:effectLst/>
                <a:latin typeface="+mn-lt"/>
                <a:ea typeface="Geneva" charset="0"/>
                <a:cs typeface="MS PGothic" charset="0"/>
              </a:rPr>
              <a:t>decisions</a:t>
            </a:r>
            <a:r>
              <a:rPr lang="en-US" sz="1200" kern="1200" dirty="0" smtClean="0">
                <a:solidFill>
                  <a:schemeClr val="tx1"/>
                </a:solidFill>
                <a:effectLst/>
                <a:latin typeface="+mn-lt"/>
                <a:ea typeface="Geneva" charset="0"/>
                <a:cs typeface="MS PGothic" charset="0"/>
              </a:rPr>
              <a:t>.</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Accounting focuses on recordkeeping </a:t>
            </a:r>
            <a:r>
              <a:rPr lang="en-US" sz="1200" i="1" kern="1200" dirty="0" smtClean="0">
                <a:solidFill>
                  <a:schemeClr val="tx1"/>
                </a:solidFill>
                <a:effectLst/>
                <a:latin typeface="+mn-lt"/>
                <a:ea typeface="Geneva" charset="0"/>
                <a:cs typeface="MS PGothic" charset="0"/>
              </a:rPr>
              <a:t>activities</a:t>
            </a:r>
            <a:r>
              <a:rPr lang="en-US" sz="1200" kern="1200" dirty="0" smtClean="0">
                <a:solidFill>
                  <a:schemeClr val="tx1"/>
                </a:solidFill>
                <a:effectLst/>
                <a:latin typeface="+mn-lt"/>
                <a:ea typeface="Geneva" charset="0"/>
                <a:cs typeface="MS PGothic" charset="0"/>
              </a:rPr>
              <a:t>.</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Accounting, remember, is the process of keeping and interpreting financial records. </a:t>
            </a:r>
          </a:p>
          <a:p>
            <a:r>
              <a:rPr lang="en-US" sz="1200" kern="1200" dirty="0" smtClean="0">
                <a:solidFill>
                  <a:schemeClr val="tx1"/>
                </a:solidFill>
                <a:effectLst/>
                <a:latin typeface="+mn-lt"/>
                <a:ea typeface="Geneva" charset="0"/>
                <a:cs typeface="MS PGothic" charset="0"/>
              </a:rPr>
              <a:t/>
            </a:r>
            <a:br>
              <a:rPr lang="en-US" sz="1200" kern="1200" dirty="0" smtClean="0">
                <a:solidFill>
                  <a:schemeClr val="tx1"/>
                </a:solidFill>
                <a:effectLst/>
                <a:latin typeface="+mn-lt"/>
                <a:ea typeface="Geneva" charset="0"/>
                <a:cs typeface="MS PGothic" charset="0"/>
              </a:rPr>
            </a:br>
            <a:endParaRPr lang="en-US" dirty="0"/>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3</a:t>
            </a:fld>
            <a:endParaRPr lang="en-US" altLang="en-US"/>
          </a:p>
        </p:txBody>
      </p:sp>
    </p:spTree>
    <p:extLst>
      <p:ext uri="{BB962C8B-B14F-4D97-AF65-F5344CB8AC3E}">
        <p14:creationId xmlns:p14="http://schemas.microsoft.com/office/powerpoint/2010/main" val="156163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startAt="2"/>
            </a:pPr>
            <a:r>
              <a:rPr lang="en-US" sz="1200" kern="1200" dirty="0" smtClean="0">
                <a:solidFill>
                  <a:schemeClr val="tx1"/>
                </a:solidFill>
                <a:effectLst/>
                <a:latin typeface="+mn-lt"/>
                <a:ea typeface="Geneva" charset="0"/>
                <a:cs typeface="MS PGothic" charset="0"/>
              </a:rPr>
              <a:t>Ultimate purpose</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The purpose of the finance function is to:</a:t>
            </a:r>
          </a:p>
          <a:p>
            <a:pPr marL="1600200" lvl="3" indent="-228600">
              <a:buFont typeface="+mj-lt"/>
              <a:buAutoNum type="arabicParenR"/>
            </a:pPr>
            <a:r>
              <a:rPr lang="en-US" sz="1200" kern="1200" dirty="0" smtClean="0">
                <a:solidFill>
                  <a:schemeClr val="tx1"/>
                </a:solidFill>
                <a:effectLst/>
                <a:latin typeface="+mn-lt"/>
                <a:ea typeface="Geneva" charset="0"/>
                <a:cs typeface="MS PGothic" charset="0"/>
              </a:rPr>
              <a:t>Boost the company’s growth.</a:t>
            </a:r>
          </a:p>
          <a:p>
            <a:pPr marL="1600200" lvl="3" indent="-228600">
              <a:buFont typeface="+mj-lt"/>
              <a:buAutoNum type="arabicParenR"/>
            </a:pPr>
            <a:r>
              <a:rPr lang="en-US" sz="1200" kern="1200" dirty="0" smtClean="0">
                <a:solidFill>
                  <a:schemeClr val="tx1"/>
                </a:solidFill>
                <a:effectLst/>
                <a:latin typeface="+mn-lt"/>
                <a:ea typeface="Geneva" charset="0"/>
                <a:cs typeface="MS PGothic" charset="0"/>
              </a:rPr>
              <a:t>Reduce its risks.</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The purpose of the accounting function is to provide accurate and timely information about the company’s finances at any point in time. </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It’s easy to see how these two functions work together.</a:t>
            </a:r>
          </a:p>
          <a:p>
            <a:pPr marL="1600200" lvl="3" indent="-228600">
              <a:buFont typeface="+mj-lt"/>
              <a:buAutoNum type="arabicParenR"/>
            </a:pPr>
            <a:r>
              <a:rPr lang="en-US" sz="1200" kern="1200" dirty="0" smtClean="0">
                <a:solidFill>
                  <a:schemeClr val="tx1"/>
                </a:solidFill>
                <a:effectLst/>
                <a:latin typeface="+mn-lt"/>
                <a:ea typeface="Geneva" charset="0"/>
                <a:cs typeface="MS PGothic" charset="0"/>
              </a:rPr>
              <a:t>The accounting function records and generates the information needed to plan and make decisions in the finance function.</a:t>
            </a:r>
          </a:p>
          <a:p>
            <a:pPr marL="1600200" lvl="3" indent="-228600">
              <a:buFont typeface="+mj-lt"/>
              <a:buAutoNum type="arabicParenR"/>
            </a:pPr>
            <a:r>
              <a:rPr lang="en-US" sz="1200" kern="1200" dirty="0" smtClean="0">
                <a:solidFill>
                  <a:schemeClr val="tx1"/>
                </a:solidFill>
                <a:effectLst/>
                <a:latin typeface="+mn-lt"/>
                <a:ea typeface="Geneva" charset="0"/>
                <a:cs typeface="MS PGothic" charset="0"/>
              </a:rPr>
              <a:t>This is not to say that accountants never make decisions or that financial managers never keep records—there is just a difference in </a:t>
            </a:r>
            <a:r>
              <a:rPr lang="en-US" sz="1200" i="1" kern="1200" dirty="0" smtClean="0">
                <a:solidFill>
                  <a:schemeClr val="tx1"/>
                </a:solidFill>
                <a:effectLst/>
                <a:latin typeface="+mn-lt"/>
                <a:ea typeface="Geneva" charset="0"/>
                <a:cs typeface="MS PGothic" charset="0"/>
              </a:rPr>
              <a:t>primary</a:t>
            </a:r>
            <a:r>
              <a:rPr lang="en-US" sz="1200" kern="1200" dirty="0" smtClean="0">
                <a:solidFill>
                  <a:schemeClr val="tx1"/>
                </a:solidFill>
                <a:effectLst/>
                <a:latin typeface="+mn-lt"/>
                <a:ea typeface="Geneva" charset="0"/>
                <a:cs typeface="MS PGothic" charset="0"/>
              </a:rPr>
              <a:t> focus and purpose. </a:t>
            </a:r>
          </a:p>
          <a:p>
            <a:pPr marL="228600" indent="-228600">
              <a:buAutoNum type="arabicParenR"/>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Still confused about the differences between finance and accounting? Watch this informative video from Certified Public Accountant (CPA) Zach De Gregorio: </a:t>
            </a:r>
            <a:r>
              <a:rPr lang="en-US" sz="1200" u="none" strike="noStrike" kern="1200" dirty="0" smtClean="0">
                <a:solidFill>
                  <a:schemeClr val="tx1"/>
                </a:solidFill>
                <a:effectLst/>
                <a:latin typeface="+mn-lt"/>
                <a:ea typeface="Geneva" charset="0"/>
                <a:cs typeface="MS PGothic" charset="0"/>
                <a:hlinkClick r:id="rId3"/>
              </a:rPr>
              <a:t>https://www.youtube.com/watch?v=_8bAY-Tspd4</a:t>
            </a:r>
            <a:r>
              <a:rPr lang="en-US" sz="1200" kern="1200" dirty="0" smtClean="0">
                <a:solidFill>
                  <a:schemeClr val="tx1"/>
                </a:solidFill>
                <a:effectLst/>
                <a:latin typeface="+mn-lt"/>
                <a:ea typeface="Geneva" charset="0"/>
                <a:cs typeface="MS PGothic" charset="0"/>
              </a:rPr>
              <a:t>.</a:t>
            </a:r>
          </a:p>
          <a:p>
            <a:pPr marL="685800" marR="0" lvl="1" indent="-228600" algn="l" defTabSz="457200" rtl="0" eaLnBrk="0" fontAlgn="base" latinLnBrk="0" hangingPunct="0">
              <a:lnSpc>
                <a:spcPct val="100000"/>
              </a:lnSpc>
              <a:spcBef>
                <a:spcPct val="30000"/>
              </a:spcBef>
              <a:spcAft>
                <a:spcPct val="0"/>
              </a:spcAft>
              <a:buClrTx/>
              <a:buSzTx/>
              <a:buFont typeface="+mj-lt"/>
              <a:buNone/>
              <a:tabLst/>
              <a:defRPr/>
            </a:pPr>
            <a:endParaRPr lang="en-US" sz="1200" i="1"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4</a:t>
            </a:fld>
            <a:endParaRPr lang="en-US" altLang="en-US"/>
          </a:p>
        </p:txBody>
      </p:sp>
    </p:spTree>
    <p:extLst>
      <p:ext uri="{BB962C8B-B14F-4D97-AF65-F5344CB8AC3E}">
        <p14:creationId xmlns:p14="http://schemas.microsoft.com/office/powerpoint/2010/main" val="17202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Financial managers have many responsibilities, which may vary from company to company, but there are a few </a:t>
            </a:r>
            <a:r>
              <a:rPr lang="en-US" sz="1200" b="1" i="1" kern="1200" dirty="0" smtClean="0">
                <a:solidFill>
                  <a:schemeClr val="tx1"/>
                </a:solidFill>
                <a:effectLst/>
                <a:latin typeface="+mn-lt"/>
                <a:ea typeface="Geneva" charset="0"/>
                <a:cs typeface="MS PGothic" charset="0"/>
              </a:rPr>
              <a:t>main</a:t>
            </a:r>
            <a:r>
              <a:rPr lang="en-US" sz="1200" b="1" kern="1200" dirty="0" smtClean="0">
                <a:solidFill>
                  <a:schemeClr val="tx1"/>
                </a:solidFill>
                <a:effectLst/>
                <a:latin typeface="+mn-lt"/>
                <a:ea typeface="Geneva" charset="0"/>
                <a:cs typeface="MS PGothic" charset="0"/>
              </a:rPr>
              <a:t> finance activities:</a:t>
            </a:r>
          </a:p>
          <a:p>
            <a:pPr marL="171450" indent="-171450">
              <a:buFont typeface="Arial" charset="0"/>
              <a:buChar char="•"/>
            </a:pPr>
            <a:endParaRPr lang="en-US" sz="1200" b="1"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The administration of assets, or decisions about investments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Each company has assets—things it owns that are of value.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Financial managers are responsible for determining what types of assets the company should own, as well as the proper mix of those assets.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They make these decisions based on what they think will be best for the company’s overall value. </a:t>
            </a:r>
          </a:p>
          <a:p>
            <a:pPr marL="685800" lvl="1" indent="-228600">
              <a:buFont typeface="+mj-lt"/>
              <a:buAutoNum type="arabi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DISCUSSION #3: </a:t>
            </a:r>
            <a:r>
              <a:rPr lang="en-US" sz="1200" i="1" kern="1200" dirty="0" smtClean="0">
                <a:solidFill>
                  <a:schemeClr val="tx1"/>
                </a:solidFill>
                <a:effectLst/>
                <a:latin typeface="+mn-lt"/>
                <a:ea typeface="Geneva" charset="0"/>
                <a:cs typeface="MS PGothic" charset="0"/>
              </a:rPr>
              <a:t>Ask students to list some of their personal assets. </a:t>
            </a:r>
          </a:p>
          <a:p>
            <a:endParaRPr lang="en-US" sz="1200" kern="1200" dirty="0" smtClean="0">
              <a:solidFill>
                <a:schemeClr val="tx1"/>
              </a:solidFill>
              <a:effectLst/>
              <a:latin typeface="+mn-lt"/>
              <a:ea typeface="Geneva" charset="0"/>
              <a:cs typeface="MS PGothic" charset="0"/>
            </a:endParaRPr>
          </a:p>
          <a:p>
            <a:pPr marL="228600" indent="-228600">
              <a:buFont typeface="+mj-lt"/>
              <a:buAutoNum type="alphaUcPeriod" startAt="2"/>
            </a:pPr>
            <a:r>
              <a:rPr lang="en-US" sz="1200" kern="1200" dirty="0" smtClean="0">
                <a:solidFill>
                  <a:schemeClr val="tx1"/>
                </a:solidFill>
                <a:effectLst/>
                <a:latin typeface="+mn-lt"/>
                <a:ea typeface="Geneva" charset="0"/>
                <a:cs typeface="MS PGothic" charset="0"/>
              </a:rPr>
              <a:t>Acquisition of funds, or decisions about financing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Although financing and finance might </a:t>
            </a:r>
            <a:r>
              <a:rPr lang="en-US" sz="1200" i="1" kern="1200" dirty="0" smtClean="0">
                <a:solidFill>
                  <a:schemeClr val="tx1"/>
                </a:solidFill>
                <a:effectLst/>
                <a:latin typeface="+mn-lt"/>
                <a:ea typeface="Geneva" charset="0"/>
                <a:cs typeface="MS PGothic" charset="0"/>
              </a:rPr>
              <a:t>sound</a:t>
            </a:r>
            <a:r>
              <a:rPr lang="en-US" sz="1200" kern="1200" dirty="0" smtClean="0">
                <a:solidFill>
                  <a:schemeClr val="tx1"/>
                </a:solidFill>
                <a:effectLst/>
                <a:latin typeface="+mn-lt"/>
                <a:ea typeface="Geneva" charset="0"/>
                <a:cs typeface="MS PGothic" charset="0"/>
              </a:rPr>
              <a:t> similar, they’re very different!</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Financing is the process of funding a business venture. </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It is one of the </a:t>
            </a:r>
            <a:r>
              <a:rPr lang="en-US" sz="1200" i="1" kern="1200" dirty="0" smtClean="0">
                <a:solidFill>
                  <a:schemeClr val="tx1"/>
                </a:solidFill>
                <a:effectLst/>
                <a:latin typeface="+mn-lt"/>
                <a:ea typeface="Geneva" charset="0"/>
                <a:cs typeface="MS PGothic" charset="0"/>
              </a:rPr>
              <a:t>activities</a:t>
            </a:r>
            <a:r>
              <a:rPr lang="en-US" sz="1200" kern="1200" dirty="0" smtClean="0">
                <a:solidFill>
                  <a:schemeClr val="tx1"/>
                </a:solidFill>
                <a:effectLst/>
                <a:latin typeface="+mn-lt"/>
                <a:ea typeface="Geneva" charset="0"/>
                <a:cs typeface="MS PGothic" charset="0"/>
              </a:rPr>
              <a:t> that financial managers undertake within the finance function. </a:t>
            </a:r>
          </a:p>
          <a:p>
            <a:pPr marL="685800" lvl="1" indent="-228600">
              <a:buFont typeface="+mj-lt"/>
              <a:buAutoNum type="arabicPeriod" startAt="2"/>
            </a:pPr>
            <a:r>
              <a:rPr lang="en-US" sz="1200" kern="1200" dirty="0" smtClean="0">
                <a:solidFill>
                  <a:schemeClr val="tx1"/>
                </a:solidFill>
                <a:effectLst/>
                <a:latin typeface="+mn-lt"/>
                <a:ea typeface="Geneva" charset="0"/>
                <a:cs typeface="MS PGothic" charset="0"/>
              </a:rPr>
              <a:t>When a company wants to spend money to develop a new product or purchase new equipment, it must obtain financing to pay for it. </a:t>
            </a:r>
          </a:p>
          <a:p>
            <a:pPr marL="685800" lvl="1" indent="-228600">
              <a:buFont typeface="+mj-lt"/>
              <a:buAutoNum type="arabicPeriod" startAt="2"/>
            </a:pPr>
            <a:r>
              <a:rPr lang="en-US" sz="1200" kern="1200" dirty="0" smtClean="0">
                <a:solidFill>
                  <a:schemeClr val="tx1"/>
                </a:solidFill>
                <a:effectLst/>
                <a:latin typeface="+mn-lt"/>
                <a:ea typeface="Geneva" charset="0"/>
                <a:cs typeface="MS PGothic" charset="0"/>
              </a:rPr>
              <a:t>There are many different ways a business can obtain financing, and there are advantages and disadvantages to each method. </a:t>
            </a:r>
          </a:p>
          <a:p>
            <a:pPr marL="685800" lvl="1" indent="-228600">
              <a:buFont typeface="+mj-lt"/>
              <a:buAutoNum type="arabicPeriod" startAt="2"/>
            </a:pPr>
            <a:r>
              <a:rPr lang="en-US" sz="1200" kern="1200" dirty="0" smtClean="0">
                <a:solidFill>
                  <a:schemeClr val="tx1"/>
                </a:solidFill>
                <a:effectLst/>
                <a:latin typeface="+mn-lt"/>
                <a:ea typeface="Geneva" charset="0"/>
                <a:cs typeface="MS PGothic" charset="0"/>
              </a:rPr>
              <a:t>Financial managers must decide which method or methods will be most beneficial for the company.</a:t>
            </a:r>
          </a:p>
          <a:p>
            <a:pPr marL="228600" indent="-228600">
              <a:buFont typeface="+mj-lt"/>
              <a:buAutoNum type="alphaUcPeriod" startAt="3"/>
            </a:pPr>
            <a:r>
              <a:rPr lang="en-US" sz="1200" kern="1200" dirty="0" smtClean="0">
                <a:solidFill>
                  <a:schemeClr val="tx1"/>
                </a:solidFill>
                <a:effectLst/>
                <a:latin typeface="+mn-lt"/>
                <a:ea typeface="Geneva" charset="0"/>
                <a:cs typeface="MS PGothic" charset="0"/>
              </a:rPr>
              <a:t>It’s clear that financial managers put a lot of time and effort into the administration of assets and the acquisition of funds.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These decisions involve quite a bit of planning, analysis, forecasting, and budgeting.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Together, these efforts make up the primary finance activities of a business. </a:t>
            </a:r>
          </a:p>
          <a:p>
            <a:pPr marL="228600" indent="-228600">
              <a:buAutoNum type="arabi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DISCUSSION #4: </a:t>
            </a:r>
            <a:r>
              <a:rPr lang="en-US" sz="1200" i="1" kern="1200" dirty="0" smtClean="0">
                <a:solidFill>
                  <a:schemeClr val="tx1"/>
                </a:solidFill>
                <a:effectLst/>
                <a:latin typeface="+mn-lt"/>
                <a:ea typeface="Geneva" charset="0"/>
                <a:cs typeface="MS PGothic" charset="0"/>
              </a:rPr>
              <a:t>Ask students if they can identify any more finance activities in which a business might be involved.</a:t>
            </a:r>
            <a:r>
              <a:rPr lang="en-US" i="1" dirty="0" smtClean="0">
                <a:effectLst/>
              </a:rPr>
              <a:t> </a:t>
            </a:r>
            <a:endParaRPr lang="en-US" sz="1200" i="1" kern="1200" dirty="0" smtClean="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5</a:t>
            </a:fld>
            <a:endParaRPr lang="en-US" altLang="en-US"/>
          </a:p>
        </p:txBody>
      </p:sp>
    </p:spTree>
    <p:extLst>
      <p:ext uri="{BB962C8B-B14F-4D97-AF65-F5344CB8AC3E}">
        <p14:creationId xmlns:p14="http://schemas.microsoft.com/office/powerpoint/2010/main" val="202175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Finance serves many important purposes within a business, including:</a:t>
            </a:r>
          </a:p>
          <a:p>
            <a:pPr marL="0" indent="0">
              <a:buFontTx/>
              <a:buNone/>
            </a:pPr>
            <a:endParaRPr lang="en-US" sz="1200" b="1"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Helping set goals for the future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Successful companies are always thinking about and planning for the future, whether it involves a:</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New product line</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Merger or acquisition</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New business facility</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 finance function helps companies accomplish their goals by producing budgets and strategies for moving forward.</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It also ensures that the business’s financial priorities are in line with its organizational priorities and objectives. </a:t>
            </a:r>
          </a:p>
          <a:p>
            <a:pPr marL="228600" indent="-228600">
              <a:buFont typeface="+mj-lt"/>
              <a:buAutoNum type="alphaUcPeriod" startAt="2"/>
            </a:pPr>
            <a:r>
              <a:rPr lang="en-US" sz="1200" kern="1200" dirty="0" smtClean="0">
                <a:solidFill>
                  <a:schemeClr val="tx1"/>
                </a:solidFill>
                <a:effectLst/>
                <a:latin typeface="+mn-lt"/>
                <a:ea typeface="Geneva" charset="0"/>
                <a:cs typeface="MS PGothic" charset="0"/>
              </a:rPr>
              <a:t>Planning and controlling the company’s spending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Companies have to spend money to make money, but that doesn’t mean they should spend </a:t>
            </a:r>
            <a:r>
              <a:rPr lang="en-US" sz="1200" i="1" kern="1200" dirty="0" smtClean="0">
                <a:solidFill>
                  <a:schemeClr val="tx1"/>
                </a:solidFill>
                <a:effectLst/>
                <a:latin typeface="+mn-lt"/>
                <a:ea typeface="Geneva" charset="0"/>
                <a:cs typeface="MS PGothic" charset="0"/>
              </a:rPr>
              <a:t>all</a:t>
            </a:r>
            <a:r>
              <a:rPr lang="en-US" sz="1200" kern="1200" dirty="0" smtClean="0">
                <a:solidFill>
                  <a:schemeClr val="tx1"/>
                </a:solidFill>
                <a:effectLst/>
                <a:latin typeface="+mn-lt"/>
                <a:ea typeface="Geneva" charset="0"/>
                <a:cs typeface="MS PGothic" charset="0"/>
              </a:rPr>
              <a:t> of their money!</a:t>
            </a:r>
          </a:p>
          <a:p>
            <a:pPr marL="228600" indent="-228600">
              <a:buFont typeface="+mj-lt"/>
              <a:buAutoNum type="arabi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DISCUSSION #5: </a:t>
            </a:r>
            <a:r>
              <a:rPr lang="en-US" sz="1200" i="1" kern="1200" dirty="0" smtClean="0">
                <a:solidFill>
                  <a:schemeClr val="tx1"/>
                </a:solidFill>
                <a:effectLst/>
                <a:latin typeface="+mn-lt"/>
                <a:ea typeface="Geneva" charset="0"/>
                <a:cs typeface="MS PGothic" charset="0"/>
              </a:rPr>
              <a:t>Ask students to give examples of ways that companies must spend money to make money. </a:t>
            </a:r>
          </a:p>
          <a:p>
            <a:endParaRPr lang="en-US" sz="1200" kern="1200" dirty="0" smtClean="0">
              <a:solidFill>
                <a:schemeClr val="tx1"/>
              </a:solidFill>
              <a:effectLst/>
              <a:latin typeface="+mn-lt"/>
              <a:ea typeface="Geneva" charset="0"/>
              <a:cs typeface="MS PGothic" charset="0"/>
            </a:endParaRPr>
          </a:p>
          <a:p>
            <a:pPr marL="685800" lvl="1" indent="-228600">
              <a:buFont typeface="+mj-lt"/>
              <a:buAutoNum type="arabicPeriod" startAt="2"/>
            </a:pPr>
            <a:r>
              <a:rPr lang="en-US" sz="1200" kern="1200" dirty="0" smtClean="0">
                <a:solidFill>
                  <a:schemeClr val="tx1"/>
                </a:solidFill>
                <a:effectLst/>
                <a:latin typeface="+mn-lt"/>
                <a:ea typeface="Geneva" charset="0"/>
                <a:cs typeface="MS PGothic" charset="0"/>
              </a:rPr>
              <a:t>A system must be in place to plan and control that spending so that it:</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Stays within the company’s budget</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Still allows the company to make a profit </a:t>
            </a:r>
          </a:p>
          <a:p>
            <a:pPr marL="685800" lvl="1" indent="-228600">
              <a:buFont typeface="+mj-lt"/>
              <a:buAutoNum type="arabicPeriod" startAt="2"/>
            </a:pPr>
            <a:r>
              <a:rPr lang="en-US" sz="1200" kern="1200" dirty="0" smtClean="0">
                <a:solidFill>
                  <a:schemeClr val="tx1"/>
                </a:solidFill>
                <a:effectLst/>
                <a:latin typeface="+mn-lt"/>
                <a:ea typeface="Geneva" charset="0"/>
                <a:cs typeface="MS PGothic" charset="0"/>
              </a:rPr>
              <a:t>That’s where the finance function comes in—it provides a central “hub” for monitoring company spending throughout all the different departments. </a:t>
            </a:r>
          </a:p>
          <a:p>
            <a:pPr marL="228600" indent="-228600">
              <a:buFont typeface="+mj-lt"/>
              <a:buAutoNum type="alphaUcPeriod" startAt="3"/>
            </a:pPr>
            <a:r>
              <a:rPr lang="en-US" sz="1200" kern="1200" dirty="0" smtClean="0">
                <a:solidFill>
                  <a:schemeClr val="tx1"/>
                </a:solidFill>
                <a:effectLst/>
                <a:latin typeface="+mn-lt"/>
                <a:ea typeface="Geneva" charset="0"/>
                <a:cs typeface="MS PGothic" charset="0"/>
              </a:rPr>
              <a:t>Ensuring sufficient financing</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Acquisition of funds is a main finance activity.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A business relies on its finance function to make sure that adequate funds will be available, not only for financing new projects or equipment, but also for paying debts and taxes.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Financial managers must keep close track of a business’s accounts payable, or all the money the business owes. </a:t>
            </a:r>
          </a:p>
          <a:p>
            <a:pPr marL="228600" indent="-228600">
              <a:buFont typeface="+mj-lt"/>
              <a:buAutoNum type="alphaUcPeriod" startAt="4"/>
            </a:pPr>
            <a:r>
              <a:rPr lang="en-US" sz="1200" kern="1200" dirty="0" smtClean="0">
                <a:solidFill>
                  <a:schemeClr val="tx1"/>
                </a:solidFill>
                <a:effectLst/>
                <a:latin typeface="+mn-lt"/>
                <a:ea typeface="Geneva" charset="0"/>
                <a:cs typeface="MS PGothic" charset="0"/>
              </a:rPr>
              <a:t>Making sure customers pay their bills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If customers don’t pay their bills on time (or at all!), it’s hard for a company to make money!</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 flip side of accounts payable, accounts receivable is all the money owed to the business by others.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 finance function keeps an eye on accounts receivable to make sure the business receives the money it is owed.</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It’s important for financial managers to balance accounts payable and receivable and ensure that the company’s cash flow stays positive.</a:t>
            </a:r>
          </a:p>
          <a:p>
            <a:pPr marL="228600" indent="-228600">
              <a:buFont typeface="+mj-lt"/>
              <a:buAutoNum type="alphaUcPeriod" startAt="5"/>
            </a:pPr>
            <a:r>
              <a:rPr lang="en-US" sz="1200" kern="1200" dirty="0" smtClean="0">
                <a:solidFill>
                  <a:schemeClr val="tx1"/>
                </a:solidFill>
                <a:effectLst/>
                <a:latin typeface="+mn-lt"/>
                <a:ea typeface="Geneva" charset="0"/>
                <a:cs typeface="MS PGothic" charset="0"/>
              </a:rPr>
              <a:t>Investing company money wisely</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This refers to the administration of assets.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It is absolutely essential for a company’s financial managers to make smart investment decisions.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They can make or break a company financially.</a:t>
            </a:r>
          </a:p>
          <a:p>
            <a:pPr marL="228600" lvl="0" indent="-228600">
              <a:buFont typeface="+mj-lt"/>
              <a:buAutoNum type="alphaUcPeriod" startAt="5"/>
            </a:pPr>
            <a:r>
              <a:rPr lang="en-US" sz="1200" kern="1200" dirty="0" smtClean="0">
                <a:solidFill>
                  <a:schemeClr val="tx1"/>
                </a:solidFill>
                <a:effectLst/>
                <a:latin typeface="+mn-lt"/>
                <a:ea typeface="Geneva" charset="0"/>
                <a:cs typeface="MS PGothic" charset="0"/>
              </a:rPr>
              <a:t>In short, the finance function contributes to the company by keeping it on track in terms of money—obviously, this is vital to the success of any business!</a:t>
            </a:r>
          </a:p>
          <a:p>
            <a:pPr marL="228600" indent="-228600">
              <a:buAutoNum type="alphaUcPeriod" startAt="6"/>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What do robots, automation, and artificial intelligence have to do with finance? In the near future, technologies such as these may dramatically change the way that finance professionals and businesses operate. To learn more about what technology holds for the finance industry, check out this article and the accompanying videos from KPMG International: </a:t>
            </a:r>
            <a:r>
              <a:rPr lang="en-US" sz="1200" i="1" u="none" strike="noStrike" kern="1200" dirty="0" smtClean="0">
                <a:solidFill>
                  <a:schemeClr val="tx1"/>
                </a:solidFill>
                <a:effectLst/>
                <a:latin typeface="+mn-lt"/>
                <a:ea typeface="Geneva" charset="0"/>
                <a:cs typeface="MS PGothic" charset="0"/>
                <a:hlinkClick r:id="rId3"/>
              </a:rPr>
              <a:t>https://info.kpmg.us/news-perspectives/technology-innovation/reinventing-the-finance-function-for-the-digital-age.html</a:t>
            </a:r>
            <a:r>
              <a:rPr lang="en-US" sz="1200" i="1" kern="1200" dirty="0" smtClean="0">
                <a:solidFill>
                  <a:schemeClr val="tx1"/>
                </a:solidFill>
                <a:effectLst/>
                <a:latin typeface="+mn-lt"/>
                <a:ea typeface="Geneva" charset="0"/>
                <a:cs typeface="MS PGothic" charset="0"/>
              </a:rPr>
              <a:t>.</a:t>
            </a:r>
            <a:r>
              <a:rPr lang="en-US" i="1" dirty="0" smtClean="0">
                <a:effectLst/>
              </a:rPr>
              <a:t> </a:t>
            </a:r>
            <a:endParaRPr lang="en-US" sz="1200" i="1"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6</a:t>
            </a:fld>
            <a:endParaRPr lang="en-US" altLang="en-US"/>
          </a:p>
        </p:txBody>
      </p:sp>
    </p:spTree>
    <p:extLst>
      <p:ext uri="{BB962C8B-B14F-4D97-AF65-F5344CB8AC3E}">
        <p14:creationId xmlns:p14="http://schemas.microsoft.com/office/powerpoint/2010/main" val="1433951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Every part of a company is tied to finance in some way or another. </a:t>
            </a:r>
          </a:p>
          <a:p>
            <a:pPr marL="0" indent="0">
              <a:buFontTx/>
              <a:buNone/>
            </a:pPr>
            <a:endParaRPr lang="en-US" sz="1200" b="1"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Finance and accounting are closely related.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Money is involved in every aspect of a business.</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Think about what’s involved in producing and marketing a product.</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It takes money to buy the raw materials, to convert them into the finished product, to purchase advertising, and so much more.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The money needed to spend on these activities is controlled by the finance department. </a:t>
            </a: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Finance has a close relationship with information systems as well.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Good communication between the finance department and all other departments in a business is essential.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Information systems (any instruments of communication within a business) keep the flow of information and communication among all departments going.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Without honest financial communication, a company would have to deal with lots of confusion and mistakes.</a:t>
            </a:r>
          </a:p>
          <a:p>
            <a:pPr marL="228600" indent="-228600">
              <a:buFont typeface="+mj-lt"/>
              <a:buAutoNum type="arabi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Finance professionals need more than just mathematical smarts— they need to be excellent communicators, too. This article from Reed Global </a:t>
            </a:r>
            <a:br>
              <a:rPr lang="en-US" sz="1200" i="1" kern="1200" dirty="0" smtClean="0">
                <a:solidFill>
                  <a:schemeClr val="tx1"/>
                </a:solidFill>
                <a:effectLst/>
                <a:latin typeface="+mn-lt"/>
                <a:ea typeface="Geneva" charset="0"/>
                <a:cs typeface="MS PGothic" charset="0"/>
              </a:rPr>
            </a:br>
            <a:r>
              <a:rPr lang="en-US" sz="1200" i="1" kern="1200" dirty="0" smtClean="0">
                <a:solidFill>
                  <a:schemeClr val="tx1"/>
                </a:solidFill>
                <a:effectLst/>
                <a:latin typeface="+mn-lt"/>
                <a:ea typeface="Geneva" charset="0"/>
                <a:cs typeface="MS PGothic" charset="0"/>
              </a:rPr>
              <a:t>explains why: </a:t>
            </a:r>
            <a:r>
              <a:rPr lang="en-US" sz="1200" i="1" u="none" strike="noStrike" kern="1200" dirty="0" smtClean="0">
                <a:solidFill>
                  <a:schemeClr val="tx1"/>
                </a:solidFill>
                <a:effectLst/>
                <a:latin typeface="+mn-lt"/>
                <a:ea typeface="Geneva" charset="0"/>
                <a:cs typeface="MS PGothic" charset="0"/>
                <a:hlinkClick r:id="rId3"/>
              </a:rPr>
              <a:t>https://www.reedglobal.com/blog/2016/05/communication-is-key-how-finance-professionals-can-communicate-effectively-to-the-business</a:t>
            </a:r>
            <a:r>
              <a:rPr lang="en-US" sz="1200" i="1" kern="1200" dirty="0" smtClean="0">
                <a:solidFill>
                  <a:schemeClr val="tx1"/>
                </a:solidFill>
                <a:effectLst/>
                <a:latin typeface="+mn-lt"/>
                <a:ea typeface="Geneva" charset="0"/>
                <a:cs typeface="MS PGothic" charset="0"/>
              </a:rPr>
              <a:t>.</a:t>
            </a:r>
          </a:p>
          <a:p>
            <a:r>
              <a:rPr lang="en-US" sz="1200" kern="1200" dirty="0" smtClean="0">
                <a:solidFill>
                  <a:schemeClr val="tx1"/>
                </a:solidFill>
                <a:effectLst/>
                <a:latin typeface="+mn-lt"/>
                <a:ea typeface="Geneva" charset="0"/>
                <a:cs typeface="MS PGothic" charset="0"/>
              </a:rPr>
              <a:t> </a:t>
            </a:r>
          </a:p>
          <a:p>
            <a:r>
              <a:rPr lang="en-US" sz="1200" b="1" i="1" kern="1200" dirty="0" smtClean="0">
                <a:solidFill>
                  <a:schemeClr val="tx1"/>
                </a:solidFill>
                <a:effectLst/>
                <a:latin typeface="+mn-lt"/>
                <a:ea typeface="Geneva" charset="0"/>
                <a:cs typeface="MS PGothic" charset="0"/>
              </a:rPr>
              <a:t>DISCUSSION #6: </a:t>
            </a:r>
            <a:r>
              <a:rPr lang="en-US" sz="1200" i="1" kern="1200" dirty="0" smtClean="0">
                <a:solidFill>
                  <a:schemeClr val="tx1"/>
                </a:solidFill>
                <a:effectLst/>
                <a:latin typeface="+mn-lt"/>
                <a:ea typeface="Geneva" charset="0"/>
                <a:cs typeface="MS PGothic" charset="0"/>
              </a:rPr>
              <a:t>Ask students to give examples of ways a company could suffer financially because of poor communication.</a:t>
            </a:r>
          </a:p>
          <a:p>
            <a:endParaRPr lang="en-US" sz="1200" kern="1200" dirty="0" smtClean="0">
              <a:solidFill>
                <a:schemeClr val="tx1"/>
              </a:solidFill>
              <a:effectLst/>
              <a:latin typeface="+mn-lt"/>
              <a:ea typeface="Geneva" charset="0"/>
              <a:cs typeface="MS PGothic" charset="0"/>
            </a:endParaRPr>
          </a:p>
          <a:p>
            <a:pPr marL="228600" indent="-228600">
              <a:buFont typeface="+mj-lt"/>
              <a:buAutoNum type="alphaUcPeriod" startAt="5"/>
            </a:pPr>
            <a:r>
              <a:rPr lang="en-US" sz="1200" kern="1200" dirty="0" smtClean="0">
                <a:solidFill>
                  <a:schemeClr val="tx1"/>
                </a:solidFill>
                <a:effectLst/>
                <a:latin typeface="+mn-lt"/>
                <a:ea typeface="Geneva" charset="0"/>
                <a:cs typeface="MS PGothic" charset="0"/>
              </a:rPr>
              <a:t>A company’s finance department is usually involved in, if not responsible for, the budgeting process.</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This affects all other business activities.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It also affects individual employees because the budgeting process provides for salaries, benefits, etc.</a:t>
            </a:r>
          </a:p>
          <a:p>
            <a:pPr marL="228600" indent="-228600">
              <a:buFont typeface="+mj-lt"/>
              <a:buAutoNum type="alphaUcPeriod" startAt="6"/>
            </a:pPr>
            <a:r>
              <a:rPr lang="en-US" sz="1200" kern="1200" dirty="0" smtClean="0">
                <a:solidFill>
                  <a:schemeClr val="tx1"/>
                </a:solidFill>
                <a:effectLst/>
                <a:latin typeface="+mn-lt"/>
                <a:ea typeface="Geneva" charset="0"/>
                <a:cs typeface="MS PGothic" charset="0"/>
              </a:rPr>
              <a:t>The finance function helps top management plan for new business projects and strategies.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Example:</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A packaged-food company is interested in developing a new cake mix. </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It will involve some research, some testing, and some new equipment. </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The financial managers will review the proposal with management and help them determine whether the plan is financially feasible.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Example:</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A large banking institution is interested in merging with or acquiring a smaller bank. </a:t>
            </a:r>
          </a:p>
          <a:p>
            <a:pPr marL="1143000" lvl="2" indent="-228600">
              <a:buFont typeface="+mj-lt"/>
              <a:buAutoNum type="alphaLcPeriod"/>
            </a:pPr>
            <a:r>
              <a:rPr lang="en-US" sz="1200" kern="1200" dirty="0" smtClean="0">
                <a:solidFill>
                  <a:schemeClr val="tx1"/>
                </a:solidFill>
                <a:effectLst/>
                <a:latin typeface="+mn-lt"/>
                <a:ea typeface="Geneva" charset="0"/>
                <a:cs typeface="MS PGothic" charset="0"/>
              </a:rPr>
              <a:t>The finance function works with management to determine which mergers or acquisitions would add value to the business. </a:t>
            </a:r>
          </a:p>
          <a:p>
            <a:pPr marL="1143000" lvl="2" indent="-228600">
              <a:buFont typeface="+mj-lt"/>
              <a:buAutoNum type="alphaLcPeriod"/>
            </a:pPr>
            <a:endParaRPr lang="en-US" sz="1200" kern="1200" dirty="0" smtClean="0">
              <a:solidFill>
                <a:schemeClr val="tx1"/>
              </a:solidFill>
              <a:effectLst/>
              <a:latin typeface="+mn-lt"/>
              <a:ea typeface="Geneva" charset="0"/>
              <a:cs typeface="MS PGothic" charset="0"/>
            </a:endParaRPr>
          </a:p>
          <a:p>
            <a:r>
              <a:rPr lang="en-US" sz="1200" b="1" i="1" kern="1200" dirty="0" smtClean="0">
                <a:solidFill>
                  <a:schemeClr val="tx1"/>
                </a:solidFill>
                <a:effectLst/>
                <a:latin typeface="+mn-lt"/>
                <a:ea typeface="Geneva" charset="0"/>
                <a:cs typeface="MS PGothic" charset="0"/>
              </a:rPr>
              <a:t>ON THE WEB: </a:t>
            </a:r>
            <a:r>
              <a:rPr lang="en-US" sz="1200" i="1" kern="1200" dirty="0" smtClean="0">
                <a:solidFill>
                  <a:schemeClr val="tx1"/>
                </a:solidFill>
                <a:effectLst/>
                <a:latin typeface="+mn-lt"/>
                <a:ea typeface="Geneva" charset="0"/>
                <a:cs typeface="MS PGothic" charset="0"/>
              </a:rPr>
              <a:t>There is a long-held belief that finance and marketing departments simply can’t get along. After all, marketers are creative and dynamic, while finance professionals focus on raw numbers and financial feasibility. However, the success of any business depends on finance and marketing professionals working together for the good of the company. Read this article from AZ Central to learn more: </a:t>
            </a:r>
            <a:r>
              <a:rPr lang="en-US" sz="1200" i="1" u="none" strike="noStrike" kern="1200" dirty="0" smtClean="0">
                <a:solidFill>
                  <a:schemeClr val="tx1"/>
                </a:solidFill>
                <a:effectLst/>
                <a:latin typeface="+mn-lt"/>
                <a:ea typeface="Geneva" charset="0"/>
                <a:cs typeface="MS PGothic" charset="0"/>
                <a:hlinkClick r:id="rId4"/>
              </a:rPr>
              <a:t>https://yourbusiness.azcentral.com/accounting-marketing-work-together-13381.html</a:t>
            </a:r>
            <a:r>
              <a:rPr lang="en-US" sz="1200" i="1" kern="1200" dirty="0" smtClean="0">
                <a:solidFill>
                  <a:schemeClr val="tx1"/>
                </a:solidFill>
                <a:effectLst/>
                <a:latin typeface="+mn-lt"/>
                <a:ea typeface="Geneva" charset="0"/>
                <a:cs typeface="MS PGothic" charset="0"/>
              </a:rPr>
              <a:t>.</a:t>
            </a:r>
          </a:p>
          <a:p>
            <a:r>
              <a:rPr lang="en-US" sz="1200" kern="1200" dirty="0" smtClean="0">
                <a:solidFill>
                  <a:schemeClr val="tx1"/>
                </a:solidFill>
                <a:effectLst/>
                <a:latin typeface="+mn-lt"/>
                <a:ea typeface="Geneva" charset="0"/>
                <a:cs typeface="MS PGothic" charset="0"/>
              </a:rPr>
              <a:t> </a:t>
            </a:r>
          </a:p>
          <a:p>
            <a:r>
              <a:rPr lang="en-US" sz="1200" b="1" i="1" kern="1200" dirty="0" smtClean="0">
                <a:solidFill>
                  <a:schemeClr val="tx1"/>
                </a:solidFill>
                <a:effectLst/>
                <a:latin typeface="+mn-lt"/>
                <a:ea typeface="Geneva" charset="0"/>
                <a:cs typeface="MS PGothic" charset="0"/>
              </a:rPr>
              <a:t>DISCUSSION #7: </a:t>
            </a:r>
            <a:r>
              <a:rPr lang="en-US" sz="1200" i="1" kern="1200" dirty="0" smtClean="0">
                <a:solidFill>
                  <a:schemeClr val="tx1"/>
                </a:solidFill>
                <a:effectLst/>
                <a:latin typeface="+mn-lt"/>
                <a:ea typeface="Geneva" charset="0"/>
                <a:cs typeface="MS PGothic" charset="0"/>
              </a:rPr>
              <a:t>Ask students to identify some other types of business projects or strategies that require financial planning. </a:t>
            </a:r>
            <a:endParaRPr lang="en-US" sz="1200" i="1"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7</a:t>
            </a:fld>
            <a:endParaRPr lang="en-US" altLang="en-US"/>
          </a:p>
        </p:txBody>
      </p:sp>
    </p:spTree>
    <p:extLst>
      <p:ext uri="{BB962C8B-B14F-4D97-AF65-F5344CB8AC3E}">
        <p14:creationId xmlns:p14="http://schemas.microsoft.com/office/powerpoint/2010/main" val="143809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sz="1200" b="1" kern="1200" dirty="0" smtClean="0">
                <a:solidFill>
                  <a:schemeClr val="tx1"/>
                </a:solidFill>
                <a:effectLst/>
                <a:latin typeface="+mn-lt"/>
                <a:ea typeface="Geneva" charset="0"/>
                <a:cs typeface="MS PGothic" charset="0"/>
              </a:rPr>
              <a:t>Two important responsibilities of financial managers are capital investment decisions and working capital management.</a:t>
            </a:r>
          </a:p>
          <a:p>
            <a:pPr marL="0" indent="0">
              <a:buFontTx/>
              <a:buNone/>
            </a:pPr>
            <a:endParaRPr lang="en-US" sz="1200" b="1" kern="1200" dirty="0" smtClean="0">
              <a:solidFill>
                <a:schemeClr val="tx1"/>
              </a:solidFill>
              <a:effectLst/>
              <a:latin typeface="+mn-lt"/>
              <a:ea typeface="Geneva" charset="0"/>
              <a:cs typeface="MS PGothic" charset="0"/>
            </a:endParaRPr>
          </a:p>
          <a:p>
            <a:pPr marL="228600" indent="-228600">
              <a:buFont typeface="+mj-lt"/>
              <a:buAutoNum type="alphaUcPeriod"/>
            </a:pPr>
            <a:r>
              <a:rPr lang="en-US" sz="1200" kern="1200" dirty="0" smtClean="0">
                <a:solidFill>
                  <a:schemeClr val="tx1"/>
                </a:solidFill>
                <a:effectLst/>
                <a:latin typeface="+mn-lt"/>
                <a:ea typeface="Geneva" charset="0"/>
                <a:cs typeface="MS PGothic" charset="0"/>
              </a:rPr>
              <a:t>Capital investment decisions determine: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Which projects the business will invest in</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How the investment(s) will be financed</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Whether to pay dividends to the company’s shareholders</a:t>
            </a:r>
            <a:endParaRPr lang="en-US" sz="1200"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8</a:t>
            </a:fld>
            <a:endParaRPr lang="en-US" altLang="en-US"/>
          </a:p>
        </p:txBody>
      </p:sp>
    </p:spTree>
    <p:extLst>
      <p:ext uri="{BB962C8B-B14F-4D97-AF65-F5344CB8AC3E}">
        <p14:creationId xmlns:p14="http://schemas.microsoft.com/office/powerpoint/2010/main" val="250487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lphaUcPeriod" startAt="2"/>
            </a:pPr>
            <a:r>
              <a:rPr lang="en-US" sz="1200" kern="1200" dirty="0" smtClean="0">
                <a:solidFill>
                  <a:schemeClr val="tx1"/>
                </a:solidFill>
                <a:effectLst/>
                <a:latin typeface="+mn-lt"/>
                <a:ea typeface="Geneva" charset="0"/>
                <a:cs typeface="MS PGothic" charset="0"/>
              </a:rPr>
              <a:t>Working capital management focuses on the company’s current balance of assets and liabilities and involves the management of:</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Accounts payable and receivable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Inventory</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Cash </a:t>
            </a:r>
          </a:p>
          <a:p>
            <a:pPr marL="228600" indent="-228600">
              <a:buFont typeface="+mj-lt"/>
              <a:buAutoNum type="alphaUcPeriod" startAt="3"/>
            </a:pPr>
            <a:r>
              <a:rPr lang="en-US" sz="1200" kern="1200" dirty="0" smtClean="0">
                <a:solidFill>
                  <a:schemeClr val="tx1"/>
                </a:solidFill>
                <a:effectLst/>
                <a:latin typeface="+mn-lt"/>
                <a:ea typeface="Geneva" charset="0"/>
                <a:cs typeface="MS PGothic" charset="0"/>
              </a:rPr>
              <a:t>The trick to remembering the difference between capital investment decisions and working capital management is to think of them in terms of time. </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Capital investment decisions are made for the long term—they involve company projects that will (in theory) last for years into the future.</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Example: If a manufacturing company is considering purchasing a second facility, this would be considered a capital investment decision.</a:t>
            </a:r>
          </a:p>
          <a:p>
            <a:pPr marL="685800" lvl="1" indent="-228600">
              <a:buFont typeface="+mj-lt"/>
              <a:buAutoNum type="arabicPeriod"/>
            </a:pPr>
            <a:r>
              <a:rPr lang="en-US" sz="1200" kern="1200" dirty="0" smtClean="0">
                <a:solidFill>
                  <a:schemeClr val="tx1"/>
                </a:solidFill>
                <a:effectLst/>
                <a:latin typeface="+mn-lt"/>
                <a:ea typeface="Geneva" charset="0"/>
                <a:cs typeface="MS PGothic" charset="0"/>
              </a:rPr>
              <a:t>Working capital management involves decisions made for the short term—in most cases, it refers to accounts payable and receivable that will be settled within one year. </a:t>
            </a:r>
            <a:endParaRPr lang="en-US" sz="1200" kern="1200" dirty="0">
              <a:solidFill>
                <a:schemeClr val="tx1"/>
              </a:solidFill>
              <a:effectLst/>
              <a:latin typeface="+mn-lt"/>
              <a:ea typeface="Geneva" charset="0"/>
              <a:cs typeface="MS PGothic" charset="0"/>
            </a:endParaRPr>
          </a:p>
        </p:txBody>
      </p:sp>
      <p:sp>
        <p:nvSpPr>
          <p:cNvPr id="4" name="Slide Number Placeholder 3"/>
          <p:cNvSpPr>
            <a:spLocks noGrp="1"/>
          </p:cNvSpPr>
          <p:nvPr>
            <p:ph type="sldNum" sz="quarter" idx="10"/>
          </p:nvPr>
        </p:nvSpPr>
        <p:spPr/>
        <p:txBody>
          <a:bodyPr/>
          <a:lstStyle/>
          <a:p>
            <a:pPr>
              <a:defRPr/>
            </a:pPr>
            <a:fld id="{ABCF6BEA-5B73-5B46-A54F-1E5035932F1C}" type="slidenum">
              <a:rPr lang="en-US" altLang="en-US" smtClean="0"/>
              <a:pPr>
                <a:defRPr/>
              </a:pPr>
              <a:t>9</a:t>
            </a:fld>
            <a:endParaRPr lang="en-US" altLang="en-US"/>
          </a:p>
        </p:txBody>
      </p:sp>
    </p:spTree>
    <p:extLst>
      <p:ext uri="{BB962C8B-B14F-4D97-AF65-F5344CB8AC3E}">
        <p14:creationId xmlns:p14="http://schemas.microsoft.com/office/powerpoint/2010/main" val="883044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BA415D-B8F1-BD41-93E0-56B92BD2F709}" type="datetimeFigureOut">
              <a:rPr lang="en-US" altLang="en-US"/>
              <a:pPr>
                <a:defRPr/>
              </a:pPr>
              <a:t>1/12/2022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BFD78A-DD28-6A4A-82C0-71829B1D169F}" type="slidenum">
              <a:rPr lang="en-US" altLang="en-US"/>
              <a:pPr>
                <a:defRPr/>
              </a:pPr>
              <a:t>‹#›</a:t>
            </a:fld>
            <a:endParaRPr lang="en-US" altLang="en-US"/>
          </a:p>
        </p:txBody>
      </p:sp>
    </p:spTree>
    <p:extLst>
      <p:ext uri="{BB962C8B-B14F-4D97-AF65-F5344CB8AC3E}">
        <p14:creationId xmlns:p14="http://schemas.microsoft.com/office/powerpoint/2010/main" val="434516309"/>
      </p:ext>
    </p:extLst>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6FDAF9-D3F1-3C44-B27C-A6CE2C713CAF}" type="datetimeFigureOut">
              <a:rPr lang="en-US" altLang="en-US"/>
              <a:pPr>
                <a:defRPr/>
              </a:pPr>
              <a:t>1/12/2022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83395B-5162-A945-9A6D-EFD84B70EBDC}" type="slidenum">
              <a:rPr lang="en-US" altLang="en-US"/>
              <a:pPr>
                <a:defRPr/>
              </a:pPr>
              <a:t>‹#›</a:t>
            </a:fld>
            <a:endParaRPr lang="en-US" altLang="en-US"/>
          </a:p>
        </p:txBody>
      </p:sp>
    </p:spTree>
    <p:extLst>
      <p:ext uri="{BB962C8B-B14F-4D97-AF65-F5344CB8AC3E}">
        <p14:creationId xmlns:p14="http://schemas.microsoft.com/office/powerpoint/2010/main" val="2106876405"/>
      </p:ext>
    </p:extLst>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145814-43E1-0D47-920B-9C7A25BB0B78}" type="datetimeFigureOut">
              <a:rPr lang="en-US" altLang="en-US"/>
              <a:pPr>
                <a:defRPr/>
              </a:pPr>
              <a:t>1/12/2022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8565A3-794A-DA43-856E-B353DE5FA9AE}" type="slidenum">
              <a:rPr lang="en-US" altLang="en-US"/>
              <a:pPr>
                <a:defRPr/>
              </a:pPr>
              <a:t>‹#›</a:t>
            </a:fld>
            <a:endParaRPr lang="en-US" altLang="en-US"/>
          </a:p>
        </p:txBody>
      </p:sp>
    </p:spTree>
    <p:extLst>
      <p:ext uri="{BB962C8B-B14F-4D97-AF65-F5344CB8AC3E}">
        <p14:creationId xmlns:p14="http://schemas.microsoft.com/office/powerpoint/2010/main" val="413883452"/>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3F8B52-5AC4-D54D-8126-EFF59078DA10}" type="datetimeFigureOut">
              <a:rPr lang="en-US" altLang="en-US"/>
              <a:pPr>
                <a:defRPr/>
              </a:pPr>
              <a:t>1/12/2022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A7596F-419B-0045-B1F7-5D1EA13AF5D0}" type="slidenum">
              <a:rPr lang="en-US" altLang="en-US"/>
              <a:pPr>
                <a:defRPr/>
              </a:pPr>
              <a:t>‹#›</a:t>
            </a:fld>
            <a:endParaRPr lang="en-US" altLang="en-US"/>
          </a:p>
        </p:txBody>
      </p:sp>
    </p:spTree>
    <p:extLst>
      <p:ext uri="{BB962C8B-B14F-4D97-AF65-F5344CB8AC3E}">
        <p14:creationId xmlns:p14="http://schemas.microsoft.com/office/powerpoint/2010/main" val="1471205563"/>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BA51AAA-42F0-4E4B-8583-82D7916F32AB}" type="datetimeFigureOut">
              <a:rPr lang="en-US" altLang="en-US"/>
              <a:pPr>
                <a:defRPr/>
              </a:pPr>
              <a:t>1/12/2022</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F109C4-43A9-7E47-B76F-9241B3161390}" type="slidenum">
              <a:rPr lang="en-US" altLang="en-US"/>
              <a:pPr>
                <a:defRPr/>
              </a:pPr>
              <a:t>‹#›</a:t>
            </a:fld>
            <a:endParaRPr lang="en-US" altLang="en-US"/>
          </a:p>
        </p:txBody>
      </p:sp>
    </p:spTree>
    <p:extLst>
      <p:ext uri="{BB962C8B-B14F-4D97-AF65-F5344CB8AC3E}">
        <p14:creationId xmlns:p14="http://schemas.microsoft.com/office/powerpoint/2010/main" val="425185783"/>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713534-B365-BB4D-A5DC-2D6C27E6960C}" type="datetimeFigureOut">
              <a:rPr lang="en-US" altLang="en-US"/>
              <a:pPr>
                <a:defRPr/>
              </a:pPr>
              <a:t>1/12/2022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A384C-6E72-754A-9113-50EA33FD3B8B}" type="slidenum">
              <a:rPr lang="en-US" altLang="en-US"/>
              <a:pPr>
                <a:defRPr/>
              </a:pPr>
              <a:t>‹#›</a:t>
            </a:fld>
            <a:endParaRPr lang="en-US" altLang="en-US"/>
          </a:p>
        </p:txBody>
      </p:sp>
    </p:spTree>
    <p:extLst>
      <p:ext uri="{BB962C8B-B14F-4D97-AF65-F5344CB8AC3E}">
        <p14:creationId xmlns:p14="http://schemas.microsoft.com/office/powerpoint/2010/main" val="1419361312"/>
      </p:ext>
    </p:extLst>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0B3CAEF-022B-D245-9D3E-D81E989EC75B}" type="datetimeFigureOut">
              <a:rPr lang="en-US" altLang="en-US"/>
              <a:pPr>
                <a:defRPr/>
              </a:pPr>
              <a:t>1/12/2022</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6C49D2A-020A-234A-99C6-A50ADECA8247}" type="slidenum">
              <a:rPr lang="en-US" altLang="en-US"/>
              <a:pPr>
                <a:defRPr/>
              </a:pPr>
              <a:t>‹#›</a:t>
            </a:fld>
            <a:endParaRPr lang="en-US" altLang="en-US"/>
          </a:p>
        </p:txBody>
      </p:sp>
    </p:spTree>
    <p:extLst>
      <p:ext uri="{BB962C8B-B14F-4D97-AF65-F5344CB8AC3E}">
        <p14:creationId xmlns:p14="http://schemas.microsoft.com/office/powerpoint/2010/main" val="957219908"/>
      </p:ext>
    </p:extLst>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F9B7091-515A-B14A-8055-D84C92FBCB84}" type="datetimeFigureOut">
              <a:rPr lang="en-US" altLang="en-US"/>
              <a:pPr>
                <a:defRPr/>
              </a:pPr>
              <a:t>1/12/2022</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2EE6601-0679-6E45-88F0-4643E09A8630}" type="slidenum">
              <a:rPr lang="en-US" altLang="en-US"/>
              <a:pPr>
                <a:defRPr/>
              </a:pPr>
              <a:t>‹#›</a:t>
            </a:fld>
            <a:endParaRPr lang="en-US" altLang="en-US"/>
          </a:p>
        </p:txBody>
      </p:sp>
    </p:spTree>
    <p:extLst>
      <p:ext uri="{BB962C8B-B14F-4D97-AF65-F5344CB8AC3E}">
        <p14:creationId xmlns:p14="http://schemas.microsoft.com/office/powerpoint/2010/main" val="1194994079"/>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F610D1-C005-C942-80E9-9901180277E6}" type="datetimeFigureOut">
              <a:rPr lang="en-US" altLang="en-US"/>
              <a:pPr>
                <a:defRPr/>
              </a:pPr>
              <a:t>1/12/2022</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25EA8A5-D7EB-A84E-B8D1-B6A136E74A86}" type="slidenum">
              <a:rPr lang="en-US" altLang="en-US"/>
              <a:pPr>
                <a:defRPr/>
              </a:pPr>
              <a:t>‹#›</a:t>
            </a:fld>
            <a:endParaRPr lang="en-US" altLang="en-US"/>
          </a:p>
        </p:txBody>
      </p:sp>
    </p:spTree>
    <p:extLst>
      <p:ext uri="{BB962C8B-B14F-4D97-AF65-F5344CB8AC3E}">
        <p14:creationId xmlns:p14="http://schemas.microsoft.com/office/powerpoint/2010/main" val="998419009"/>
      </p:ext>
    </p:extLst>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DACE2E-9825-4E4C-BC82-034C3647B866}" type="datetimeFigureOut">
              <a:rPr lang="en-US" altLang="en-US"/>
              <a:pPr>
                <a:defRPr/>
              </a:pPr>
              <a:t>1/12/2022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6A64EC-BE42-B544-9DAA-D1A26C5298E7}" type="slidenum">
              <a:rPr lang="en-US" altLang="en-US"/>
              <a:pPr>
                <a:defRPr/>
              </a:pPr>
              <a:t>‹#›</a:t>
            </a:fld>
            <a:endParaRPr lang="en-US" altLang="en-US"/>
          </a:p>
        </p:txBody>
      </p:sp>
    </p:spTree>
    <p:extLst>
      <p:ext uri="{BB962C8B-B14F-4D97-AF65-F5344CB8AC3E}">
        <p14:creationId xmlns:p14="http://schemas.microsoft.com/office/powerpoint/2010/main" val="2138550252"/>
      </p:ext>
    </p:extLst>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1F6DBC2-CE92-7E46-9FA3-3CEE260E146E}" type="datetimeFigureOut">
              <a:rPr lang="en-US" altLang="en-US"/>
              <a:pPr>
                <a:defRPr/>
              </a:pPr>
              <a:t>1/12/2022</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3F421C-1BC6-FF4F-A163-A89D8491BD76}" type="slidenum">
              <a:rPr lang="en-US" altLang="en-US"/>
              <a:pPr>
                <a:defRPr/>
              </a:pPr>
              <a:t>‹#›</a:t>
            </a:fld>
            <a:endParaRPr lang="en-US" altLang="en-US"/>
          </a:p>
        </p:txBody>
      </p:sp>
    </p:spTree>
    <p:extLst>
      <p:ext uri="{BB962C8B-B14F-4D97-AF65-F5344CB8AC3E}">
        <p14:creationId xmlns:p14="http://schemas.microsoft.com/office/powerpoint/2010/main" val="180285525"/>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ea typeface="MS PGothic" charset="-128"/>
              </a:defRPr>
            </a:lvl1pPr>
          </a:lstStyle>
          <a:p>
            <a:pPr>
              <a:defRPr/>
            </a:pPr>
            <a:fld id="{4C00E3EB-A940-3D43-B607-8E1A9D4E4BEA}" type="datetimeFigureOut">
              <a:rPr lang="en-US" altLang="en-US"/>
              <a:pPr>
                <a:defRPr/>
              </a:pPr>
              <a:t>1/12/2022</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MS PGothic" charset="-128"/>
              </a:defRPr>
            </a:lvl1pPr>
          </a:lstStyle>
          <a:p>
            <a:pPr>
              <a:defRPr/>
            </a:pPr>
            <a:fld id="{A9060222-D782-214D-9B05-109297C82F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defTabSz="457200" rtl="0" eaLnBrk="0" fontAlgn="base" hangingPunct="0">
        <a:spcBef>
          <a:spcPct val="0"/>
        </a:spcBef>
        <a:spcAft>
          <a:spcPct val="0"/>
        </a:spcAft>
        <a:defRPr sz="4400" kern="1200">
          <a:solidFill>
            <a:schemeClr val="tx1"/>
          </a:solidFill>
          <a:latin typeface="+mj-lt"/>
          <a:ea typeface="Geneva" charset="0"/>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Geneva" charset="0"/>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Arial Unicode MS"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charset="0"/>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charset="0"/>
          <a:cs typeface="Arial Unicode MS"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charset="0"/>
          <a:cs typeface="Arial Unicode MS"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charset="0"/>
          <a:cs typeface="Arial Unicode MS"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charset="0"/>
          <a:cs typeface="Arial Unicode MS"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gs>
            <a:gs pos="100000">
              <a:schemeClr val="accent1">
                <a:lumMod val="75000"/>
              </a:schemeClr>
            </a:gs>
          </a:gsLst>
          <a:lin ang="8100000" scaled="0"/>
        </a:gradFill>
        <a:effectLst/>
      </p:bgPr>
    </p:bg>
    <p:spTree>
      <p:nvGrpSpPr>
        <p:cNvPr id="1" name=""/>
        <p:cNvGrpSpPr/>
        <p:nvPr/>
      </p:nvGrpSpPr>
      <p:grpSpPr>
        <a:xfrm>
          <a:off x="0" y="0"/>
          <a:ext cx="0" cy="0"/>
          <a:chOff x="0" y="0"/>
          <a:chExt cx="0" cy="0"/>
        </a:xfrm>
      </p:grpSpPr>
      <p:sp>
        <p:nvSpPr>
          <p:cNvPr id="15362" name="Rectangle 18"/>
          <p:cNvSpPr>
            <a:spLocks noChangeArrowheads="1"/>
          </p:cNvSpPr>
          <p:nvPr/>
        </p:nvSpPr>
        <p:spPr bwMode="auto">
          <a:xfrm>
            <a:off x="2383386" y="5915311"/>
            <a:ext cx="4270375" cy="78483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MS PGothic" charset="-128"/>
                <a:cs typeface="MS PGothic" charset="-128"/>
              </a:defRPr>
            </a:lvl1pPr>
            <a:lvl2pPr marL="742950" indent="-285750">
              <a:spcBef>
                <a:spcPct val="20000"/>
              </a:spcBef>
              <a:buFont typeface="Arial" charset="0"/>
              <a:buChar char="–"/>
              <a:defRPr sz="2800">
                <a:solidFill>
                  <a:schemeClr val="tx1"/>
                </a:solidFill>
                <a:latin typeface="Calibri" charset="0"/>
                <a:ea typeface="MS PGothic" charset="-128"/>
                <a:cs typeface="Arial Unicode MS" charset="0"/>
              </a:defRPr>
            </a:lvl2pPr>
            <a:lvl3pPr marL="1143000" indent="-228600">
              <a:spcBef>
                <a:spcPct val="20000"/>
              </a:spcBef>
              <a:buFont typeface="Arial" charset="0"/>
              <a:buChar char="•"/>
              <a:defRPr sz="2400">
                <a:solidFill>
                  <a:schemeClr val="tx1"/>
                </a:solidFill>
                <a:latin typeface="Calibri" charset="0"/>
                <a:ea typeface="MS PGothic" charset="-128"/>
                <a:cs typeface="Arial Unicode MS" charset="0"/>
              </a:defRPr>
            </a:lvl3pPr>
            <a:lvl4pPr marL="1600200" indent="-228600">
              <a:spcBef>
                <a:spcPct val="20000"/>
              </a:spcBef>
              <a:buFont typeface="Arial" charset="0"/>
              <a:buChar char="–"/>
              <a:defRPr sz="2000">
                <a:solidFill>
                  <a:schemeClr val="tx1"/>
                </a:solidFill>
                <a:latin typeface="Calibri" charset="0"/>
                <a:ea typeface="MS PGothic" charset="-128"/>
                <a:cs typeface="Arial Unicode MS" charset="0"/>
              </a:defRPr>
            </a:lvl4pPr>
            <a:lvl5pPr marL="2057400" indent="-228600">
              <a:spcBef>
                <a:spcPct val="20000"/>
              </a:spcBef>
              <a:buFont typeface="Arial" charset="0"/>
              <a:buChar char="»"/>
              <a:defRPr sz="2000">
                <a:solidFill>
                  <a:schemeClr val="tx1"/>
                </a:solidFill>
                <a:latin typeface="Calibri" charset="0"/>
                <a:ea typeface="MS PGothic"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MS PGothic" charset="-128"/>
                <a:cs typeface="Arial Unicode MS" charset="0"/>
              </a:defRPr>
            </a:lvl9pPr>
          </a:lstStyle>
          <a:p>
            <a:pPr algn="ctr" eaLnBrk="1" hangingPunct="1">
              <a:spcBef>
                <a:spcPct val="0"/>
              </a:spcBef>
              <a:buNone/>
            </a:pPr>
            <a:r>
              <a:rPr lang="en-US" sz="2800" b="1" dirty="0">
                <a:solidFill>
                  <a:srgbClr val="FFFFFF"/>
                </a:solidFill>
                <a:latin typeface="Arial"/>
                <a:cs typeface="Arial"/>
              </a:rPr>
              <a:t>Role of Finance</a:t>
            </a:r>
          </a:p>
          <a:p>
            <a:pPr algn="ctr" eaLnBrk="1" hangingPunct="1">
              <a:spcBef>
                <a:spcPct val="0"/>
              </a:spcBef>
              <a:buFontTx/>
              <a:buNone/>
            </a:pPr>
            <a:r>
              <a:rPr lang="en-US" altLang="en-US" sz="1700" b="1" dirty="0" smtClean="0">
                <a:solidFill>
                  <a:srgbClr val="FFFFFF"/>
                </a:solidFill>
                <a:latin typeface="Arial" charset="0"/>
                <a:ea typeface="ＭＳ Ｐゴシック" charset="-128"/>
              </a:rPr>
              <a:t>Financial </a:t>
            </a:r>
            <a:r>
              <a:rPr lang="en-US" altLang="en-US" sz="1700" b="1" dirty="0" smtClean="0">
                <a:solidFill>
                  <a:srgbClr val="FFFFFF"/>
                </a:solidFill>
                <a:latin typeface="Arial" charset="0"/>
                <a:ea typeface="ＭＳ Ｐゴシック" charset="-128"/>
              </a:rPr>
              <a:t>Analysis LAP 354</a:t>
            </a:r>
            <a:endParaRPr lang="en-US" altLang="en-US" sz="1700" b="1" dirty="0">
              <a:solidFill>
                <a:srgbClr val="FFFFFF"/>
              </a:solidFill>
              <a:latin typeface="Arial" charset="0"/>
              <a:ea typeface="ＭＳ Ｐゴシック" charset="-128"/>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623" b="5796"/>
          <a:stretch/>
        </p:blipFill>
        <p:spPr>
          <a:xfrm>
            <a:off x="2278505" y="1873773"/>
            <a:ext cx="4332157" cy="383748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149205940"/>
              </p:ext>
            </p:extLst>
          </p:nvPr>
        </p:nvGraphicFramePr>
        <p:xfrm>
          <a:off x="1017170" y="536719"/>
          <a:ext cx="6854825" cy="456565"/>
        </p:xfrm>
        <a:graphic>
          <a:graphicData uri="http://schemas.openxmlformats.org/drawingml/2006/table">
            <a:tbl>
              <a:tblPr firstRow="1" firstCol="1" bandRow="1">
                <a:tableStyleId>{5C22544A-7EE6-4342-B048-85BDC9FD1C3A}</a:tableStyleId>
              </a:tblPr>
              <a:tblGrid>
                <a:gridCol w="880526">
                  <a:extLst>
                    <a:ext uri="{9D8B030D-6E8A-4147-A177-3AD203B41FA5}">
                      <a16:colId xmlns:a16="http://schemas.microsoft.com/office/drawing/2014/main" val="1738416207"/>
                    </a:ext>
                  </a:extLst>
                </a:gridCol>
                <a:gridCol w="5974299">
                  <a:extLst>
                    <a:ext uri="{9D8B030D-6E8A-4147-A177-3AD203B41FA5}">
                      <a16:colId xmlns:a16="http://schemas.microsoft.com/office/drawing/2014/main" val="3624183080"/>
                    </a:ext>
                  </a:extLst>
                </a:gridCol>
              </a:tblGrid>
              <a:tr h="0">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4.00</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800" dirty="0">
                          <a:effectLst/>
                          <a:latin typeface="Arial" panose="020B0604020202020204" pitchFamily="34" charset="0"/>
                          <a:cs typeface="Arial" panose="020B0604020202020204" pitchFamily="34" charset="0"/>
                        </a:rPr>
                        <a:t>Understand business operations.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908256303"/>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81913116"/>
              </p:ext>
            </p:extLst>
          </p:nvPr>
        </p:nvGraphicFramePr>
        <p:xfrm>
          <a:off x="406948" y="1056402"/>
          <a:ext cx="8223250" cy="754253"/>
        </p:xfrm>
        <a:graphic>
          <a:graphicData uri="http://schemas.openxmlformats.org/drawingml/2006/table">
            <a:tbl>
              <a:tblPr firstRow="1" firstCol="1" bandRow="1">
                <a:tableStyleId>{5C22544A-7EE6-4342-B048-85BDC9FD1C3A}</a:tableStyleId>
              </a:tblPr>
              <a:tblGrid>
                <a:gridCol w="1056305">
                  <a:extLst>
                    <a:ext uri="{9D8B030D-6E8A-4147-A177-3AD203B41FA5}">
                      <a16:colId xmlns:a16="http://schemas.microsoft.com/office/drawing/2014/main" val="1119152822"/>
                    </a:ext>
                  </a:extLst>
                </a:gridCol>
                <a:gridCol w="7166945">
                  <a:extLst>
                    <a:ext uri="{9D8B030D-6E8A-4147-A177-3AD203B41FA5}">
                      <a16:colId xmlns:a16="http://schemas.microsoft.com/office/drawing/2014/main" val="521798621"/>
                    </a:ext>
                  </a:extLst>
                </a:gridCol>
              </a:tblGrid>
              <a:tr h="0">
                <a:tc>
                  <a:txBody>
                    <a:bodyPr/>
                    <a:lstStyle/>
                    <a:p>
                      <a:pPr marL="0" marR="0">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4.01</a:t>
                      </a:r>
                    </a:p>
                    <a:p>
                      <a:pPr marL="0" marR="0">
                        <a:lnSpc>
                          <a:spcPct val="107000"/>
                        </a:lnSpc>
                        <a:spcBef>
                          <a:spcPts val="0"/>
                        </a:spcBef>
                        <a:spcAft>
                          <a:spcPts val="0"/>
                        </a:spcAft>
                      </a:pPr>
                      <a:r>
                        <a:rPr lang="en-US" sz="2400" dirty="0" smtClean="0">
                          <a:effectLst/>
                          <a:latin typeface="Arial" panose="020B0604020202020204" pitchFamily="34" charset="0"/>
                          <a:ea typeface="Calibri" panose="020F0502020204030204" pitchFamily="34" charset="0"/>
                          <a:cs typeface="Arial" panose="020B0604020202020204" pitchFamily="34" charset="0"/>
                        </a:rPr>
                        <a:t>Part 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tc>
                  <a:txBody>
                    <a:bodyPr/>
                    <a:lstStyle/>
                    <a:p>
                      <a:pPr marL="0" marR="0">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Understand the need and concept of accounting and finances in business.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972665182"/>
                  </a:ext>
                </a:extLst>
              </a:tr>
            </a:tbl>
          </a:graphicData>
        </a:graphic>
      </p:graphicFrame>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7651" name="Picture 1" descr="CapitalBudeting.jpg"/>
          <p:cNvPicPr>
            <a:picLocks noChangeAspect="1"/>
          </p:cNvPicPr>
          <p:nvPr/>
        </p:nvPicPr>
        <p:blipFill rotWithShape="1">
          <a:blip r:embed="rId3">
            <a:extLst>
              <a:ext uri="{28A0092B-C50C-407E-A947-70E740481C1C}">
                <a14:useLocalDpi xmlns:a14="http://schemas.microsoft.com/office/drawing/2010/main" val="0"/>
              </a:ext>
            </a:extLst>
          </a:blip>
          <a:srcRect l="13521" r="8802"/>
          <a:stretch/>
        </p:blipFill>
        <p:spPr bwMode="auto">
          <a:xfrm>
            <a:off x="-14990" y="1460500"/>
            <a:ext cx="4182256"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p:nvSpPr>
        <p:spPr bwMode="auto">
          <a:xfrm>
            <a:off x="4388887" y="1524000"/>
            <a:ext cx="4373122"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0" eaLnBrk="1" hangingPunct="1">
              <a:spcBef>
                <a:spcPct val="0"/>
              </a:spcBef>
              <a:spcAft>
                <a:spcPts val="0"/>
              </a:spcAft>
              <a:buClr>
                <a:schemeClr val="accent1">
                  <a:lumMod val="75000"/>
                </a:schemeClr>
              </a:buClr>
              <a:buSzPct val="120000"/>
              <a:buFont typeface="Wingdings" charset="2"/>
              <a:buChar char="§"/>
            </a:pPr>
            <a:r>
              <a:rPr lang="en-US" altLang="x-none" sz="2500" b="1" dirty="0">
                <a:latin typeface="Arial" charset="0"/>
              </a:rPr>
              <a:t>Which projects to invest </a:t>
            </a:r>
            <a:br>
              <a:rPr lang="en-US" altLang="x-none" sz="2500" b="1" dirty="0">
                <a:latin typeface="Arial" charset="0"/>
              </a:rPr>
            </a:br>
            <a:r>
              <a:rPr lang="en-US" altLang="x-none" sz="2500" b="1" dirty="0" smtClean="0">
                <a:latin typeface="Arial" charset="0"/>
              </a:rPr>
              <a:t>	in</a:t>
            </a:r>
            <a:r>
              <a:rPr lang="en-US" altLang="x-none" sz="2500" dirty="0" smtClean="0">
                <a:latin typeface="Arial" charset="0"/>
              </a:rPr>
              <a:t>—</a:t>
            </a:r>
            <a:r>
              <a:rPr lang="en-US" altLang="x-none" sz="2500" b="1" dirty="0" smtClean="0">
                <a:latin typeface="Arial" charset="0"/>
              </a:rPr>
              <a:t>capital budgeting</a:t>
            </a:r>
          </a:p>
          <a:p>
            <a:pPr marL="0" eaLnBrk="1" hangingPunct="1">
              <a:spcBef>
                <a:spcPct val="0"/>
              </a:spcBef>
              <a:spcAft>
                <a:spcPts val="0"/>
              </a:spcAft>
              <a:buClr>
                <a:schemeClr val="accent1">
                  <a:lumMod val="75000"/>
                </a:schemeClr>
              </a:buClr>
              <a:buSzPct val="120000"/>
              <a:buFont typeface="Wingdings" charset="2"/>
              <a:buChar char="§"/>
            </a:pPr>
            <a:r>
              <a:rPr lang="en-US" altLang="x-none" sz="2500" b="1" dirty="0" smtClean="0">
                <a:latin typeface="Arial" charset="0"/>
              </a:rPr>
              <a:t>How </a:t>
            </a:r>
            <a:r>
              <a:rPr lang="en-US" altLang="x-none" sz="2500" b="1" dirty="0">
                <a:latin typeface="Arial" charset="0"/>
              </a:rPr>
              <a:t>to finance</a:t>
            </a:r>
            <a:r>
              <a:rPr lang="en-US" altLang="x-none" sz="2500" dirty="0">
                <a:latin typeface="Arial" charset="0"/>
              </a:rPr>
              <a:t>—</a:t>
            </a:r>
            <a:r>
              <a:rPr lang="en-US" altLang="x-none" sz="2500" b="1" dirty="0">
                <a:latin typeface="Arial" charset="0"/>
              </a:rPr>
              <a:t>capital</a:t>
            </a:r>
          </a:p>
        </p:txBody>
      </p:sp>
      <p:sp>
        <p:nvSpPr>
          <p:cNvPr id="15" name="Rectangle 14"/>
          <p:cNvSpPr>
            <a:spLocks noChangeArrowheads="1"/>
          </p:cNvSpPr>
          <p:nvPr/>
        </p:nvSpPr>
        <p:spPr bwMode="auto">
          <a:xfrm>
            <a:off x="5059699" y="2667129"/>
            <a:ext cx="3702310"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400"/>
              </a:spcAft>
              <a:buClr>
                <a:schemeClr val="accent1">
                  <a:lumMod val="75000"/>
                </a:schemeClr>
              </a:buClr>
              <a:buSzPct val="120000"/>
            </a:pPr>
            <a:r>
              <a:rPr lang="en-US" altLang="x-none" sz="2200" b="1" dirty="0">
                <a:latin typeface="Arial" charset="0"/>
              </a:rPr>
              <a:t>Debt - </a:t>
            </a:r>
            <a:r>
              <a:rPr lang="en-US" altLang="x-none" sz="2000" dirty="0">
                <a:latin typeface="Arial" charset="0"/>
              </a:rPr>
              <a:t>taking out a loan from a bank or other lending institution</a:t>
            </a:r>
            <a:endParaRPr lang="en-US" altLang="x-none" sz="2000" dirty="0">
              <a:latin typeface="Arial" charset="0"/>
            </a:endParaRPr>
          </a:p>
          <a:p>
            <a:pPr eaLnBrk="1" hangingPunct="1">
              <a:spcBef>
                <a:spcPct val="0"/>
              </a:spcBef>
              <a:spcAft>
                <a:spcPts val="400"/>
              </a:spcAft>
              <a:buClr>
                <a:schemeClr val="accent1">
                  <a:lumMod val="75000"/>
                </a:schemeClr>
              </a:buClr>
              <a:buSzPct val="120000"/>
            </a:pPr>
            <a:r>
              <a:rPr lang="en-US" altLang="x-none" sz="2200" b="1" dirty="0" smtClean="0">
                <a:latin typeface="Arial" charset="0"/>
              </a:rPr>
              <a:t>Equity </a:t>
            </a:r>
            <a:r>
              <a:rPr lang="en-US" altLang="x-none" sz="2200" b="1" dirty="0" smtClean="0">
                <a:latin typeface="Arial" panose="020B0604020202020204" pitchFamily="34" charset="0"/>
                <a:cs typeface="Arial" panose="020B0604020202020204" pitchFamily="34" charset="0"/>
              </a:rPr>
              <a:t>- </a:t>
            </a:r>
            <a:r>
              <a:rPr lang="en-US" sz="2000" dirty="0">
                <a:latin typeface="Arial" panose="020B0604020202020204" pitchFamily="34" charset="0"/>
                <a:ea typeface="Geneva" charset="0"/>
                <a:cs typeface="Arial" panose="020B0604020202020204" pitchFamily="34" charset="0"/>
              </a:rPr>
              <a:t>to raising money by selling shares in the company</a:t>
            </a:r>
            <a:endParaRPr lang="en-US" altLang="x-none" sz="2000" b="1" dirty="0">
              <a:latin typeface="Arial" panose="020B0604020202020204" pitchFamily="34" charset="0"/>
              <a:cs typeface="Arial" panose="020B0604020202020204" pitchFamily="34" charset="0"/>
            </a:endParaRPr>
          </a:p>
        </p:txBody>
      </p:sp>
      <p:sp>
        <p:nvSpPr>
          <p:cNvPr id="27654" name="Rectangle 1"/>
          <p:cNvSpPr>
            <a:spLocks noChangeArrowheads="1"/>
          </p:cNvSpPr>
          <p:nvPr/>
        </p:nvSpPr>
        <p:spPr bwMode="auto">
          <a:xfrm>
            <a:off x="0" y="350838"/>
            <a:ext cx="91440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800" b="1" dirty="0">
                <a:solidFill>
                  <a:schemeClr val="bg1"/>
                </a:solidFill>
                <a:latin typeface="Arial" charset="0"/>
                <a:ea typeface="Arial" charset="0"/>
                <a:cs typeface="Arial" charset="0"/>
              </a:rPr>
              <a:t>Capital Investment Decisions</a:t>
            </a:r>
          </a:p>
        </p:txBody>
      </p:sp>
      <p:cxnSp>
        <p:nvCxnSpPr>
          <p:cNvPr id="12" name="Straight Connector 11"/>
          <p:cNvCxnSpPr>
            <a:cxnSpLocks noChangeShapeType="1"/>
          </p:cNvCxnSpPr>
          <p:nvPr/>
        </p:nvCxnSpPr>
        <p:spPr bwMode="auto">
          <a:xfrm>
            <a:off x="4148138"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9" name="Rectangle 8"/>
          <p:cNvSpPr>
            <a:spLocks noChangeArrowheads="1"/>
          </p:cNvSpPr>
          <p:nvPr/>
        </p:nvSpPr>
        <p:spPr bwMode="auto">
          <a:xfrm>
            <a:off x="4512469" y="4673873"/>
            <a:ext cx="398712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lumMod val="75000"/>
                </a:schemeClr>
              </a:buClr>
              <a:buSzPct val="120000"/>
              <a:buFont typeface="Wingdings" charset="2"/>
              <a:buChar char="§"/>
            </a:pPr>
            <a:r>
              <a:rPr lang="en-US" altLang="x-none" sz="2500" b="1" dirty="0">
                <a:latin typeface="Arial" charset="0"/>
                <a:ea typeface="Arial" charset="0"/>
                <a:cs typeface="Arial" charset="0"/>
              </a:rPr>
              <a:t>Whether or not to </a:t>
            </a:r>
            <a:r>
              <a:rPr lang="en-US" altLang="x-none" sz="2500" b="1" dirty="0" smtClean="0">
                <a:latin typeface="Arial" charset="0"/>
                <a:ea typeface="Arial" charset="0"/>
                <a:cs typeface="Arial" charset="0"/>
              </a:rPr>
              <a:t>pay </a:t>
            </a:r>
            <a:r>
              <a:rPr lang="en-US" altLang="x-none" sz="2500" b="1" dirty="0">
                <a:latin typeface="Arial" charset="0"/>
                <a:ea typeface="Arial" charset="0"/>
                <a:cs typeface="Arial" charset="0"/>
              </a:rPr>
              <a:t>dividends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left)">
                                      <p:cBhvr>
                                        <p:cTn id="17" dur="1000"/>
                                        <p:tgtEl>
                                          <p:spTgt spid="1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wipe(left)">
                                      <p:cBhvr>
                                        <p:cTn id="22" dur="1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4906963" y="1820863"/>
            <a:ext cx="4130675" cy="3303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rgbClr val="3E70AB"/>
              </a:buClr>
              <a:buSzPct val="120000"/>
              <a:buFont typeface="Wingdings" charset="2"/>
              <a:buChar char="§"/>
            </a:pPr>
            <a:r>
              <a:rPr lang="en-US" altLang="x-none" sz="2400" b="1" dirty="0">
                <a:latin typeface="Arial" charset="0"/>
              </a:rPr>
              <a:t>Key component </a:t>
            </a:r>
            <a:r>
              <a:rPr lang="en-US" altLang="x-none" sz="2400" b="1" dirty="0" smtClean="0">
                <a:latin typeface="Arial" charset="0"/>
              </a:rPr>
              <a:t/>
            </a:r>
            <a:br>
              <a:rPr lang="en-US" altLang="x-none" sz="2400" b="1" dirty="0" smtClean="0">
                <a:latin typeface="Arial" charset="0"/>
              </a:rPr>
            </a:br>
            <a:r>
              <a:rPr lang="en-US" altLang="x-none" sz="2400" b="1" dirty="0" smtClean="0">
                <a:latin typeface="Arial" charset="0"/>
              </a:rPr>
              <a:t>of </a:t>
            </a:r>
            <a:r>
              <a:rPr lang="en-US" altLang="x-none" sz="2400" b="1" dirty="0">
                <a:latin typeface="Arial" charset="0"/>
              </a:rPr>
              <a:t>managing </a:t>
            </a:r>
            <a:r>
              <a:rPr lang="en-US" altLang="x-none" sz="2400" b="1" dirty="0" smtClean="0">
                <a:latin typeface="Arial" charset="0"/>
              </a:rPr>
              <a:t/>
            </a:r>
            <a:br>
              <a:rPr lang="en-US" altLang="x-none" sz="2400" b="1" dirty="0" smtClean="0">
                <a:latin typeface="Arial" charset="0"/>
              </a:rPr>
            </a:br>
            <a:r>
              <a:rPr lang="en-US" altLang="x-none" sz="2400" b="1" dirty="0" smtClean="0">
                <a:latin typeface="Arial" charset="0"/>
              </a:rPr>
              <a:t>working </a:t>
            </a:r>
            <a:r>
              <a:rPr lang="en-US" altLang="x-none" sz="2400" b="1" dirty="0">
                <a:latin typeface="Arial" charset="0"/>
              </a:rPr>
              <a:t>capital</a:t>
            </a:r>
          </a:p>
          <a:p>
            <a:pPr eaLnBrk="1" hangingPunct="1">
              <a:spcBef>
                <a:spcPct val="0"/>
              </a:spcBef>
              <a:spcAft>
                <a:spcPts val="2000"/>
              </a:spcAft>
              <a:buClr>
                <a:srgbClr val="3E70AB"/>
              </a:buClr>
              <a:buSzPct val="120000"/>
              <a:buFont typeface="Wingdings" charset="2"/>
              <a:buChar char="§"/>
            </a:pPr>
            <a:r>
              <a:rPr lang="en-US" altLang="x-none" sz="2400" b="1" dirty="0">
                <a:latin typeface="Arial" charset="0"/>
              </a:rPr>
              <a:t>How long money is </a:t>
            </a:r>
            <a:r>
              <a:rPr lang="en-US" altLang="x-none" sz="2400" b="1" dirty="0" smtClean="0">
                <a:latin typeface="Arial" charset="0"/>
              </a:rPr>
              <a:t/>
            </a:r>
            <a:br>
              <a:rPr lang="en-US" altLang="x-none" sz="2400" b="1" dirty="0" smtClean="0">
                <a:latin typeface="Arial" charset="0"/>
              </a:rPr>
            </a:br>
            <a:r>
              <a:rPr lang="en-US" altLang="en-US" sz="2400" b="1" dirty="0" smtClean="0">
                <a:latin typeface="Arial" charset="0"/>
              </a:rPr>
              <a:t>“</a:t>
            </a:r>
            <a:r>
              <a:rPr lang="en-US" altLang="x-none" sz="2400" b="1" dirty="0">
                <a:latin typeface="Arial" charset="0"/>
              </a:rPr>
              <a:t>tied up</a:t>
            </a:r>
            <a:r>
              <a:rPr lang="en-US" altLang="en-US" sz="2400" b="1" dirty="0">
                <a:latin typeface="Arial" charset="0"/>
              </a:rPr>
              <a:t>”</a:t>
            </a:r>
            <a:r>
              <a:rPr lang="en-US" altLang="x-none" sz="2400" b="1" dirty="0">
                <a:latin typeface="Arial" charset="0"/>
              </a:rPr>
              <a:t> between buying raw materials and receiving cash </a:t>
            </a:r>
            <a:r>
              <a:rPr lang="en-US" altLang="x-none" sz="2400" b="1" dirty="0" smtClean="0">
                <a:latin typeface="Arial" charset="0"/>
              </a:rPr>
              <a:t/>
            </a:r>
            <a:br>
              <a:rPr lang="en-US" altLang="x-none" sz="2400" b="1" dirty="0" smtClean="0">
                <a:latin typeface="Arial" charset="0"/>
              </a:rPr>
            </a:br>
            <a:r>
              <a:rPr lang="en-US" altLang="x-none" sz="2400" b="1" dirty="0" smtClean="0">
                <a:latin typeface="Arial" charset="0"/>
              </a:rPr>
              <a:t>from </a:t>
            </a:r>
            <a:r>
              <a:rPr lang="en-US" altLang="x-none" sz="2400" b="1" dirty="0">
                <a:latin typeface="Arial" charset="0"/>
              </a:rPr>
              <a:t>selling products</a:t>
            </a:r>
          </a:p>
        </p:txBody>
      </p:sp>
      <p:sp>
        <p:nvSpPr>
          <p:cNvPr id="29700" name="Rectangle 1"/>
          <p:cNvSpPr>
            <a:spLocks noChangeArrowheads="1"/>
          </p:cNvSpPr>
          <p:nvPr/>
        </p:nvSpPr>
        <p:spPr bwMode="auto">
          <a:xfrm>
            <a:off x="0" y="350838"/>
            <a:ext cx="9144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800" b="1" dirty="0">
                <a:solidFill>
                  <a:schemeClr val="bg1"/>
                </a:solidFill>
                <a:latin typeface="Arial" charset="0"/>
                <a:ea typeface="Arial" charset="0"/>
                <a:cs typeface="Arial" charset="0"/>
              </a:rPr>
              <a:t>Cash Conversion Cycle</a:t>
            </a:r>
          </a:p>
        </p:txBody>
      </p:sp>
      <p:cxnSp>
        <p:nvCxnSpPr>
          <p:cNvPr id="12" name="Straight Connector 11"/>
          <p:cNvCxnSpPr>
            <a:cxnSpLocks noChangeShapeType="1"/>
          </p:cNvCxnSpPr>
          <p:nvPr/>
        </p:nvCxnSpPr>
        <p:spPr bwMode="auto">
          <a:xfrm>
            <a:off x="4503738" y="1422400"/>
            <a:ext cx="0" cy="4292600"/>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29702" name="Picture 1" descr="CashConvCycle.jpg"/>
          <p:cNvPicPr>
            <a:picLocks noChangeAspect="1"/>
          </p:cNvPicPr>
          <p:nvPr/>
        </p:nvPicPr>
        <p:blipFill>
          <a:blip r:embed="rId3">
            <a:lum contrast="42000"/>
            <a:extLst>
              <a:ext uri="{28A0092B-C50C-407E-A947-70E740481C1C}">
                <a14:useLocalDpi xmlns:a14="http://schemas.microsoft.com/office/drawing/2010/main" val="0"/>
              </a:ext>
            </a:extLst>
          </a:blip>
          <a:srcRect/>
          <a:stretch>
            <a:fillRect/>
          </a:stretch>
        </p:blipFill>
        <p:spPr bwMode="auto">
          <a:xfrm>
            <a:off x="457200" y="1603375"/>
            <a:ext cx="3627438"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a:spLocks noChangeArrowheads="1"/>
          </p:cNvSpPr>
          <p:nvPr/>
        </p:nvSpPr>
        <p:spPr bwMode="auto">
          <a:xfrm>
            <a:off x="-254000" y="5600700"/>
            <a:ext cx="9532938" cy="12573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2" name="Oval 1"/>
          <p:cNvSpPr/>
          <p:nvPr/>
        </p:nvSpPr>
        <p:spPr>
          <a:xfrm>
            <a:off x="1835150" y="16637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9" name="Oval 8"/>
          <p:cNvSpPr/>
          <p:nvPr/>
        </p:nvSpPr>
        <p:spPr>
          <a:xfrm>
            <a:off x="3016250" y="23241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1" name="Oval 10"/>
          <p:cNvSpPr/>
          <p:nvPr/>
        </p:nvSpPr>
        <p:spPr>
          <a:xfrm>
            <a:off x="641350" y="23241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5" name="Oval 14"/>
          <p:cNvSpPr/>
          <p:nvPr/>
        </p:nvSpPr>
        <p:spPr>
          <a:xfrm>
            <a:off x="2997200" y="370205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6" name="Oval 15"/>
          <p:cNvSpPr/>
          <p:nvPr/>
        </p:nvSpPr>
        <p:spPr>
          <a:xfrm>
            <a:off x="1816100" y="43815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17" name="Oval 16"/>
          <p:cNvSpPr/>
          <p:nvPr/>
        </p:nvSpPr>
        <p:spPr>
          <a:xfrm>
            <a:off x="641350" y="3695700"/>
            <a:ext cx="895350" cy="895350"/>
          </a:xfrm>
          <a:prstGeom prst="ellipse">
            <a:avLst/>
          </a:prstGeom>
          <a:no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4" name="Oval 3"/>
          <p:cNvSpPr/>
          <p:nvPr/>
        </p:nvSpPr>
        <p:spPr>
          <a:xfrm>
            <a:off x="1625600" y="2730500"/>
            <a:ext cx="1409700" cy="1460500"/>
          </a:xfrm>
          <a:prstGeom prst="ellipse">
            <a:avLst/>
          </a:prstGeom>
          <a:ln>
            <a:noFill/>
          </a:ln>
        </p:spPr>
        <p:style>
          <a:lnRef idx="2">
            <a:schemeClr val="dk1"/>
          </a:lnRef>
          <a:fillRef idx="1001">
            <a:schemeClr val="lt1"/>
          </a:fillRef>
          <a:effectRef idx="0">
            <a:schemeClr val="dk1"/>
          </a:effectRef>
          <a:fontRef idx="minor">
            <a:schemeClr val="dk1"/>
          </a:fontRef>
        </p:style>
        <p:txBody>
          <a:bodyPr rtlCol="0" anchor="ctr"/>
          <a:lstStyle/>
          <a:p>
            <a:pPr algn="ctr"/>
            <a:endParaRPr lang="en-US"/>
          </a:p>
        </p:txBody>
      </p:sp>
      <p:sp>
        <p:nvSpPr>
          <p:cNvPr id="18" name="Rectangle 17"/>
          <p:cNvSpPr>
            <a:spLocks noChangeArrowheads="1"/>
          </p:cNvSpPr>
          <p:nvPr/>
        </p:nvSpPr>
        <p:spPr bwMode="auto">
          <a:xfrm>
            <a:off x="1485900" y="2938463"/>
            <a:ext cx="1574800" cy="114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0" indent="0" algn="ctr" eaLnBrk="1" hangingPunct="1">
              <a:lnSpc>
                <a:spcPct val="90000"/>
              </a:lnSpc>
              <a:spcBef>
                <a:spcPct val="0"/>
              </a:spcBef>
              <a:spcAft>
                <a:spcPts val="1000"/>
              </a:spcAft>
              <a:buClr>
                <a:srgbClr val="3E70AB"/>
              </a:buClr>
              <a:buSzPct val="120000"/>
              <a:buNone/>
            </a:pPr>
            <a:r>
              <a:rPr lang="en-US" altLang="x-none" sz="1700" b="1" dirty="0" smtClean="0">
                <a:solidFill>
                  <a:schemeClr val="tx1">
                    <a:lumMod val="65000"/>
                    <a:lumOff val="35000"/>
                  </a:schemeClr>
                </a:solidFill>
                <a:latin typeface="Arial" charset="0"/>
              </a:rPr>
              <a:t>Cash</a:t>
            </a:r>
            <a:br>
              <a:rPr lang="en-US" altLang="x-none" sz="1700" b="1" dirty="0" smtClean="0">
                <a:solidFill>
                  <a:schemeClr val="tx1">
                    <a:lumMod val="65000"/>
                    <a:lumOff val="35000"/>
                  </a:schemeClr>
                </a:solidFill>
                <a:latin typeface="Arial" charset="0"/>
              </a:rPr>
            </a:br>
            <a:r>
              <a:rPr lang="en-US" altLang="x-none" sz="1700" b="1" dirty="0" smtClean="0">
                <a:solidFill>
                  <a:schemeClr val="tx1">
                    <a:lumMod val="65000"/>
                    <a:lumOff val="35000"/>
                  </a:schemeClr>
                </a:solidFill>
                <a:latin typeface="Arial" charset="0"/>
              </a:rPr>
              <a:t>Conversion</a:t>
            </a:r>
            <a:br>
              <a:rPr lang="en-US" altLang="x-none" sz="1700" b="1" dirty="0" smtClean="0">
                <a:solidFill>
                  <a:schemeClr val="tx1">
                    <a:lumMod val="65000"/>
                    <a:lumOff val="35000"/>
                  </a:schemeClr>
                </a:solidFill>
                <a:latin typeface="Arial" charset="0"/>
              </a:rPr>
            </a:br>
            <a:r>
              <a:rPr lang="en-US" altLang="x-none" sz="1700" b="1" dirty="0" smtClean="0">
                <a:solidFill>
                  <a:schemeClr val="tx1">
                    <a:lumMod val="65000"/>
                    <a:lumOff val="35000"/>
                  </a:schemeClr>
                </a:solidFill>
                <a:latin typeface="Arial" charset="0"/>
              </a:rPr>
              <a:t>Cycle</a:t>
            </a:r>
          </a:p>
          <a:p>
            <a:pPr marL="0" indent="0" algn="ctr" eaLnBrk="1" hangingPunct="1">
              <a:lnSpc>
                <a:spcPct val="90000"/>
              </a:lnSpc>
              <a:spcBef>
                <a:spcPct val="0"/>
              </a:spcBef>
              <a:spcAft>
                <a:spcPts val="2000"/>
              </a:spcAft>
              <a:buClr>
                <a:srgbClr val="3E70AB"/>
              </a:buClr>
              <a:buSzPct val="120000"/>
              <a:buNone/>
            </a:pPr>
            <a:r>
              <a:rPr lang="en-US" altLang="x-none" sz="1600" b="1" dirty="0" smtClean="0">
                <a:solidFill>
                  <a:schemeClr val="tx1">
                    <a:lumMod val="65000"/>
                    <a:lumOff val="35000"/>
                  </a:schemeClr>
                </a:solidFill>
                <a:latin typeface="Arial" charset="0"/>
              </a:rPr>
              <a:t>example</a:t>
            </a:r>
            <a:endParaRPr lang="en-US" altLang="x-none" sz="1600" b="1" dirty="0">
              <a:solidFill>
                <a:schemeClr val="tx1">
                  <a:lumMod val="65000"/>
                  <a:lumOff val="35000"/>
                </a:schemeClr>
              </a:solidFill>
              <a:latin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0" y="1441854"/>
            <a:ext cx="3672590" cy="3986800"/>
          </a:xfrm>
          <a:prstGeom prst="rect">
            <a:avLst/>
          </a:prstGeom>
        </p:spPr>
      </p:pic>
      <p:sp>
        <p:nvSpPr>
          <p:cNvPr id="12" name="Rectangle 11"/>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3883910" y="2000562"/>
            <a:ext cx="5230110" cy="2749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98450" indent="-298450" eaLnBrk="1" hangingPunct="1">
              <a:spcBef>
                <a:spcPct val="0"/>
              </a:spcBef>
              <a:spcAft>
                <a:spcPts val="2000"/>
              </a:spcAft>
              <a:buClr>
                <a:schemeClr val="accent1">
                  <a:lumMod val="75000"/>
                </a:schemeClr>
              </a:buClr>
              <a:buSzPct val="120000"/>
              <a:buFont typeface="Wingdings" charset="2"/>
              <a:buChar char="§"/>
            </a:pPr>
            <a:r>
              <a:rPr lang="en-US" altLang="x-none" sz="2600" b="1" dirty="0">
                <a:latin typeface="Arial" charset="0"/>
              </a:rPr>
              <a:t>Key component </a:t>
            </a:r>
            <a:r>
              <a:rPr lang="en-US" altLang="x-none" sz="2600" b="1" dirty="0" smtClean="0">
                <a:latin typeface="Arial" charset="0"/>
              </a:rPr>
              <a:t>of managing working </a:t>
            </a:r>
            <a:r>
              <a:rPr lang="en-US" altLang="x-none" sz="2600" b="1" dirty="0">
                <a:latin typeface="Arial" charset="0"/>
              </a:rPr>
              <a:t>capital</a:t>
            </a:r>
          </a:p>
          <a:p>
            <a:pPr marL="298450" indent="-298450" eaLnBrk="1" hangingPunct="1">
              <a:spcBef>
                <a:spcPct val="0"/>
              </a:spcBef>
              <a:spcAft>
                <a:spcPts val="2000"/>
              </a:spcAft>
              <a:buClr>
                <a:schemeClr val="accent1">
                  <a:lumMod val="75000"/>
                </a:schemeClr>
              </a:buClr>
              <a:buSzPct val="120000"/>
              <a:buFont typeface="Wingdings" charset="2"/>
              <a:buChar char="§"/>
            </a:pPr>
            <a:r>
              <a:rPr lang="en-US" altLang="x-none" sz="2600" b="1" dirty="0">
                <a:latin typeface="Arial" charset="0"/>
              </a:rPr>
              <a:t>How well a company generates cash flow </a:t>
            </a:r>
            <a:br>
              <a:rPr lang="en-US" altLang="x-none" sz="2600" b="1" dirty="0">
                <a:latin typeface="Arial" charset="0"/>
              </a:rPr>
            </a:br>
            <a:r>
              <a:rPr lang="en-US" altLang="x-none" sz="2600" b="1" dirty="0">
                <a:latin typeface="Arial" charset="0"/>
              </a:rPr>
              <a:t>in relation to </a:t>
            </a:r>
            <a:r>
              <a:rPr lang="en-US" altLang="x-none" sz="2600" b="1" dirty="0" smtClean="0">
                <a:latin typeface="Arial" charset="0"/>
              </a:rPr>
              <a:t/>
            </a:r>
            <a:br>
              <a:rPr lang="en-US" altLang="x-none" sz="2600" b="1" dirty="0" smtClean="0">
                <a:latin typeface="Arial" charset="0"/>
              </a:rPr>
            </a:br>
            <a:r>
              <a:rPr lang="en-US" altLang="x-none" sz="2600" b="1" dirty="0" smtClean="0">
                <a:latin typeface="Arial" charset="0"/>
              </a:rPr>
              <a:t>invested </a:t>
            </a:r>
            <a:r>
              <a:rPr lang="en-US" altLang="x-none" sz="2600" b="1" dirty="0">
                <a:latin typeface="Arial" charset="0"/>
              </a:rPr>
              <a:t>capital</a:t>
            </a:r>
          </a:p>
        </p:txBody>
      </p:sp>
      <p:sp>
        <p:nvSpPr>
          <p:cNvPr id="31749" name="Rectangle 1"/>
          <p:cNvSpPr>
            <a:spLocks noChangeArrowheads="1"/>
          </p:cNvSpPr>
          <p:nvPr/>
        </p:nvSpPr>
        <p:spPr bwMode="auto">
          <a:xfrm>
            <a:off x="0" y="350838"/>
            <a:ext cx="914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4200" b="1" dirty="0" smtClean="0">
                <a:solidFill>
                  <a:schemeClr val="bg1"/>
                </a:solidFill>
                <a:latin typeface="Arial" charset="0"/>
                <a:ea typeface="Arial" charset="0"/>
                <a:cs typeface="Arial" charset="0"/>
              </a:rPr>
              <a:t>Return on Capital</a:t>
            </a:r>
            <a:endParaRPr lang="en-US" altLang="x-none" sz="4200" b="1" dirty="0">
              <a:solidFill>
                <a:schemeClr val="bg1"/>
              </a:solidFill>
              <a:latin typeface="Arial" charset="0"/>
              <a:ea typeface="Arial" charset="0"/>
              <a:cs typeface="Arial" charset="0"/>
            </a:endParaRPr>
          </a:p>
        </p:txBody>
      </p:sp>
      <p:cxnSp>
        <p:nvCxnSpPr>
          <p:cNvPr id="7" name="Straight Connector 6"/>
          <p:cNvCxnSpPr>
            <a:cxnSpLocks noChangeShapeType="1"/>
          </p:cNvCxnSpPr>
          <p:nvPr/>
        </p:nvCxnSpPr>
        <p:spPr bwMode="auto">
          <a:xfrm>
            <a:off x="3700072" y="1422400"/>
            <a:ext cx="0" cy="3979863"/>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550" r="1909"/>
          <a:stretch/>
        </p:blipFill>
        <p:spPr>
          <a:xfrm>
            <a:off x="12700" y="1452794"/>
            <a:ext cx="5537200" cy="4122506"/>
          </a:xfrm>
          <a:prstGeom prst="rect">
            <a:avLst/>
          </a:prstGeom>
        </p:spPr>
      </p:pic>
      <p:sp>
        <p:nvSpPr>
          <p:cNvPr id="9" name="Rectangle 8"/>
          <p:cNvSpPr>
            <a:spLocks noChangeArrowheads="1"/>
          </p:cNvSpPr>
          <p:nvPr/>
        </p:nvSpPr>
        <p:spPr bwMode="auto">
          <a:xfrm>
            <a:off x="5704618" y="1673615"/>
            <a:ext cx="3312382"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28600" indent="-228600" eaLnBrk="1" hangingPunct="1">
              <a:spcBef>
                <a:spcPct val="0"/>
              </a:spcBef>
              <a:spcAft>
                <a:spcPts val="1800"/>
              </a:spcAft>
              <a:buClr>
                <a:srgbClr val="3E70AB"/>
              </a:buClr>
              <a:buSzPct val="120000"/>
              <a:buFont typeface="Wingdings" charset="2"/>
              <a:buChar char="§"/>
            </a:pPr>
            <a:r>
              <a:rPr lang="en-US" altLang="x-none" sz="2200" b="1" dirty="0">
                <a:latin typeface="Arial" charset="0"/>
              </a:rPr>
              <a:t>Finance: </a:t>
            </a:r>
            <a:r>
              <a:rPr lang="en-US" altLang="x-none" sz="2200" b="1" dirty="0" smtClean="0">
                <a:latin typeface="Arial" charset="0"/>
              </a:rPr>
              <a:t>Function </a:t>
            </a:r>
            <a:br>
              <a:rPr lang="en-US" altLang="x-none" sz="2200" b="1" dirty="0" smtClean="0">
                <a:latin typeface="Arial" charset="0"/>
              </a:rPr>
            </a:br>
            <a:r>
              <a:rPr lang="en-US" altLang="x-none" sz="2200" b="1" dirty="0" smtClean="0">
                <a:latin typeface="Arial" charset="0"/>
              </a:rPr>
              <a:t>involving money management matters</a:t>
            </a:r>
          </a:p>
          <a:p>
            <a:pPr marL="228600" indent="-228600" eaLnBrk="1" hangingPunct="1">
              <a:spcBef>
                <a:spcPct val="0"/>
              </a:spcBef>
              <a:spcAft>
                <a:spcPts val="2000"/>
              </a:spcAft>
              <a:buClr>
                <a:srgbClr val="3E70AB"/>
              </a:buClr>
              <a:buSzPct val="120000"/>
              <a:buFont typeface="Wingdings" charset="2"/>
              <a:buChar char="§"/>
            </a:pPr>
            <a:r>
              <a:rPr lang="en-US" altLang="x-none" sz="2200" b="1" dirty="0" smtClean="0">
                <a:latin typeface="Arial" charset="0"/>
              </a:rPr>
              <a:t>Finance </a:t>
            </a:r>
            <a:r>
              <a:rPr lang="en-US" altLang="x-none" sz="2200" b="1" dirty="0">
                <a:latin typeface="Arial" charset="0"/>
              </a:rPr>
              <a:t>goals:</a:t>
            </a:r>
          </a:p>
        </p:txBody>
      </p:sp>
      <p:sp>
        <p:nvSpPr>
          <p:cNvPr id="10" name="Rectangle 9"/>
          <p:cNvSpPr>
            <a:spLocks noChangeArrowheads="1"/>
          </p:cNvSpPr>
          <p:nvPr/>
        </p:nvSpPr>
        <p:spPr bwMode="auto">
          <a:xfrm>
            <a:off x="6094101" y="3395403"/>
            <a:ext cx="2287899" cy="183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000"/>
              </a:spcAft>
              <a:buClr>
                <a:srgbClr val="3E70AB"/>
              </a:buClr>
              <a:buSzPct val="110000"/>
            </a:pPr>
            <a:r>
              <a:rPr lang="en-US" altLang="x-none" sz="2100" b="1" dirty="0">
                <a:latin typeface="Arial" charset="0"/>
              </a:rPr>
              <a:t>Ensuring </a:t>
            </a:r>
            <a:r>
              <a:rPr lang="en-US" altLang="x-none" sz="2100" b="1" dirty="0" smtClean="0">
                <a:latin typeface="Arial" charset="0"/>
              </a:rPr>
              <a:t>the business is profitable</a:t>
            </a:r>
            <a:endParaRPr lang="en-US" altLang="x-none" sz="2100" b="1" dirty="0">
              <a:latin typeface="Arial" charset="0"/>
            </a:endParaRPr>
          </a:p>
          <a:p>
            <a:pPr eaLnBrk="1" hangingPunct="1">
              <a:spcBef>
                <a:spcPct val="0"/>
              </a:spcBef>
              <a:spcAft>
                <a:spcPts val="1000"/>
              </a:spcAft>
              <a:buClr>
                <a:srgbClr val="3E70AB"/>
              </a:buClr>
              <a:buSzPct val="110000"/>
            </a:pPr>
            <a:r>
              <a:rPr lang="en-US" altLang="x-none" sz="2100" b="1" dirty="0">
                <a:latin typeface="Arial" charset="0"/>
              </a:rPr>
              <a:t>Reducing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financial </a:t>
            </a:r>
            <a:r>
              <a:rPr lang="en-US" altLang="x-none" sz="2100" b="1" dirty="0">
                <a:latin typeface="Arial" charset="0"/>
              </a:rPr>
              <a:t>risk</a:t>
            </a:r>
          </a:p>
        </p:txBody>
      </p:sp>
      <p:cxnSp>
        <p:nvCxnSpPr>
          <p:cNvPr id="4" name="Straight Connector 3"/>
          <p:cNvCxnSpPr>
            <a:cxnSpLocks noChangeShapeType="1"/>
          </p:cNvCxnSpPr>
          <p:nvPr/>
        </p:nvCxnSpPr>
        <p:spPr bwMode="auto">
          <a:xfrm>
            <a:off x="5565933" y="1454853"/>
            <a:ext cx="0" cy="4298247"/>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34938" y="5588000"/>
            <a:ext cx="9431338" cy="12700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8440"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in Business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8" name="Picture 2" descr="SL7 100294630.jpg"/>
          <p:cNvPicPr>
            <a:picLocks noChangeAspect="1"/>
          </p:cNvPicPr>
          <p:nvPr/>
        </p:nvPicPr>
        <p:blipFill>
          <a:blip r:embed="rId3">
            <a:extLst>
              <a:ext uri="{28A0092B-C50C-407E-A947-70E740481C1C}">
                <a14:useLocalDpi xmlns:a14="http://schemas.microsoft.com/office/drawing/2010/main" val="0"/>
              </a:ext>
            </a:extLst>
          </a:blip>
          <a:srcRect l="14429" r="21803"/>
          <a:stretch>
            <a:fillRect/>
          </a:stretch>
        </p:blipFill>
        <p:spPr bwMode="auto">
          <a:xfrm>
            <a:off x="0" y="1452562"/>
            <a:ext cx="3776663"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045498" y="1741488"/>
            <a:ext cx="4568825" cy="154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800"/>
              </a:spcAft>
              <a:buClr>
                <a:srgbClr val="3E70AB"/>
              </a:buClr>
              <a:buSzPct val="120000"/>
              <a:buFont typeface="Wingdings" charset="2"/>
              <a:buChar char="§"/>
            </a:pPr>
            <a:r>
              <a:rPr lang="en-US" altLang="x-none" sz="2600" b="1" dirty="0">
                <a:latin typeface="Arial" charset="0"/>
              </a:rPr>
              <a:t>Closely interrelated </a:t>
            </a:r>
            <a:r>
              <a:rPr lang="en-US" altLang="x-none" sz="2600" b="1" dirty="0" smtClean="0">
                <a:latin typeface="Arial" charset="0"/>
              </a:rPr>
              <a:t>and may </a:t>
            </a:r>
            <a:r>
              <a:rPr lang="en-US" altLang="x-none" sz="2600" b="1" dirty="0">
                <a:latin typeface="Arial" charset="0"/>
              </a:rPr>
              <a:t>overlap</a:t>
            </a:r>
          </a:p>
          <a:p>
            <a:pPr eaLnBrk="1" hangingPunct="1">
              <a:spcBef>
                <a:spcPct val="0"/>
              </a:spcBef>
              <a:spcAft>
                <a:spcPts val="1000"/>
              </a:spcAft>
              <a:buClr>
                <a:srgbClr val="3E70AB"/>
              </a:buClr>
              <a:buSzPct val="120000"/>
              <a:buFont typeface="Wingdings" charset="2"/>
              <a:buChar char="§"/>
            </a:pPr>
            <a:r>
              <a:rPr lang="en-US" altLang="x-none" sz="2600" b="1" dirty="0">
                <a:latin typeface="Arial" charset="0"/>
              </a:rPr>
              <a:t>Key differences:</a:t>
            </a:r>
          </a:p>
        </p:txBody>
      </p:sp>
      <p:sp>
        <p:nvSpPr>
          <p:cNvPr id="10" name="Rectangle 9"/>
          <p:cNvSpPr>
            <a:spLocks noChangeArrowheads="1"/>
          </p:cNvSpPr>
          <p:nvPr/>
        </p:nvSpPr>
        <p:spPr bwMode="auto">
          <a:xfrm>
            <a:off x="4863242" y="3816350"/>
            <a:ext cx="4160837" cy="1390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7338" indent="-2873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000"/>
              </a:spcAft>
              <a:buClr>
                <a:srgbClr val="3E70AB"/>
              </a:buClr>
              <a:buSzPct val="95000"/>
              <a:buFont typeface="Wingdings" charset="2"/>
              <a:buChar char="ü"/>
            </a:pPr>
            <a:r>
              <a:rPr lang="en-US" altLang="x-none" sz="1900" b="1" dirty="0" smtClean="0">
                <a:latin typeface="Arial" charset="0"/>
              </a:rPr>
              <a:t>Finance</a:t>
            </a:r>
            <a:r>
              <a:rPr lang="en-US" altLang="x-none" sz="1900" dirty="0" smtClean="0">
                <a:latin typeface="Arial" charset="0"/>
              </a:rPr>
              <a:t>—</a:t>
            </a:r>
            <a:r>
              <a:rPr lang="en-US" altLang="x-none" sz="1900" b="1" dirty="0" smtClean="0">
                <a:latin typeface="Arial" charset="0"/>
              </a:rPr>
              <a:t>money management </a:t>
            </a:r>
            <a:r>
              <a:rPr lang="en-US" altLang="x-none" sz="1900" b="1" dirty="0">
                <a:latin typeface="Arial" charset="0"/>
              </a:rPr>
              <a:t>decisions</a:t>
            </a:r>
          </a:p>
          <a:p>
            <a:pPr eaLnBrk="1" hangingPunct="1">
              <a:spcBef>
                <a:spcPct val="0"/>
              </a:spcBef>
              <a:spcAft>
                <a:spcPts val="1000"/>
              </a:spcAft>
              <a:buClr>
                <a:srgbClr val="3E70AB"/>
              </a:buClr>
              <a:buSzPct val="95000"/>
              <a:buFont typeface="Wingdings" charset="2"/>
              <a:buChar char="ü"/>
            </a:pPr>
            <a:r>
              <a:rPr lang="en-US" altLang="x-none" sz="1900" b="1" dirty="0" smtClean="0">
                <a:latin typeface="Arial" charset="0"/>
              </a:rPr>
              <a:t>Accounting</a:t>
            </a:r>
            <a:r>
              <a:rPr lang="en-US" altLang="x-none" sz="1900" dirty="0" smtClean="0">
                <a:latin typeface="Arial" charset="0"/>
              </a:rPr>
              <a:t>—</a:t>
            </a:r>
            <a:r>
              <a:rPr lang="en-US" altLang="x-none" sz="1900" b="1" dirty="0" smtClean="0">
                <a:latin typeface="Arial" charset="0"/>
              </a:rPr>
              <a:t>recordkeeping </a:t>
            </a:r>
            <a:r>
              <a:rPr lang="en-US" altLang="x-none" sz="1900" b="1" dirty="0">
                <a:latin typeface="Arial" charset="0"/>
              </a:rPr>
              <a:t>activities</a:t>
            </a:r>
          </a:p>
        </p:txBody>
      </p:sp>
      <p:cxnSp>
        <p:nvCxnSpPr>
          <p:cNvPr id="4" name="Straight Connector 3"/>
          <p:cNvCxnSpPr>
            <a:cxnSpLocks noChangeShapeType="1"/>
          </p:cNvCxnSpPr>
          <p:nvPr/>
        </p:nvCxnSpPr>
        <p:spPr bwMode="auto">
          <a:xfrm>
            <a:off x="3776663" y="1439863"/>
            <a:ext cx="0" cy="4122737"/>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85738" y="5549900"/>
            <a:ext cx="9482138" cy="13081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19464"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and Accounting</a:t>
            </a:r>
          </a:p>
        </p:txBody>
      </p:sp>
      <p:sp>
        <p:nvSpPr>
          <p:cNvPr id="11" name="Rectangle 10"/>
          <p:cNvSpPr>
            <a:spLocks noChangeArrowheads="1"/>
          </p:cNvSpPr>
          <p:nvPr/>
        </p:nvSpPr>
        <p:spPr bwMode="auto">
          <a:xfrm>
            <a:off x="4505170" y="3336925"/>
            <a:ext cx="17907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500"/>
              </a:spcAft>
              <a:buClr>
                <a:srgbClr val="3E70AB"/>
              </a:buClr>
              <a:buSzPct val="110000"/>
            </a:pPr>
            <a:r>
              <a:rPr lang="en-US" altLang="x-none" sz="2300" b="1" dirty="0">
                <a:latin typeface="Arial" charset="0"/>
              </a:rPr>
              <a:t>Focus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1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left)">
                                      <p:cBhvr>
                                        <p:cTn id="22" dur="10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wipe(left)">
                                      <p:cBhvr>
                                        <p:cTn id="27"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2" descr="SL7 100294630.jpg"/>
          <p:cNvPicPr>
            <a:picLocks noChangeAspect="1"/>
          </p:cNvPicPr>
          <p:nvPr/>
        </p:nvPicPr>
        <p:blipFill>
          <a:blip r:embed="rId3">
            <a:extLst>
              <a:ext uri="{28A0092B-C50C-407E-A947-70E740481C1C}">
                <a14:useLocalDpi xmlns:a14="http://schemas.microsoft.com/office/drawing/2010/main" val="0"/>
              </a:ext>
            </a:extLst>
          </a:blip>
          <a:srcRect l="14429" r="21803"/>
          <a:stretch>
            <a:fillRect/>
          </a:stretch>
        </p:blipFill>
        <p:spPr bwMode="auto">
          <a:xfrm>
            <a:off x="0" y="1452563"/>
            <a:ext cx="3776663" cy="395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135438" y="1935163"/>
            <a:ext cx="34004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79400" indent="-279400" eaLnBrk="1" hangingPunct="1">
              <a:spcBef>
                <a:spcPct val="0"/>
              </a:spcBef>
              <a:spcAft>
                <a:spcPts val="1000"/>
              </a:spcAft>
              <a:buClr>
                <a:srgbClr val="3E70AB"/>
              </a:buClr>
              <a:buSzPct val="120000"/>
              <a:buFont typeface="Wingdings" charset="2"/>
              <a:buChar char="§"/>
            </a:pPr>
            <a:r>
              <a:rPr lang="en-US" altLang="x-none" sz="2600" b="1" dirty="0">
                <a:latin typeface="Arial" charset="0"/>
              </a:rPr>
              <a:t>Key differences:</a:t>
            </a:r>
          </a:p>
        </p:txBody>
      </p:sp>
      <p:sp>
        <p:nvSpPr>
          <p:cNvPr id="10" name="Rectangle 9"/>
          <p:cNvSpPr>
            <a:spLocks noChangeArrowheads="1"/>
          </p:cNvSpPr>
          <p:nvPr/>
        </p:nvSpPr>
        <p:spPr bwMode="auto">
          <a:xfrm>
            <a:off x="5097463" y="2986088"/>
            <a:ext cx="3352800"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79400" indent="-279400" eaLnBrk="1" hangingPunct="1">
              <a:spcBef>
                <a:spcPct val="0"/>
              </a:spcBef>
              <a:spcAft>
                <a:spcPts val="1500"/>
              </a:spcAft>
              <a:buClr>
                <a:srgbClr val="3E70AB"/>
              </a:buClr>
              <a:buSzPct val="95000"/>
              <a:buFont typeface="Wingdings" charset="2"/>
              <a:buChar char="ü"/>
            </a:pPr>
            <a:r>
              <a:rPr lang="en-US" altLang="x-none" sz="1900" b="1" dirty="0">
                <a:latin typeface="Arial" charset="0"/>
              </a:rPr>
              <a:t>Finance</a:t>
            </a:r>
            <a:r>
              <a:rPr lang="en-US" altLang="x-none" sz="1900" dirty="0">
                <a:latin typeface="Arial" charset="0"/>
              </a:rPr>
              <a:t>—</a:t>
            </a:r>
            <a:r>
              <a:rPr lang="en-US" altLang="x-none" sz="1900" b="1" dirty="0">
                <a:latin typeface="Arial" charset="0"/>
              </a:rPr>
              <a:t>boost growth, reduce risks</a:t>
            </a:r>
          </a:p>
          <a:p>
            <a:pPr marL="279400" indent="-279400" eaLnBrk="1" hangingPunct="1">
              <a:spcBef>
                <a:spcPct val="0"/>
              </a:spcBef>
              <a:spcAft>
                <a:spcPts val="1500"/>
              </a:spcAft>
              <a:buClr>
                <a:srgbClr val="3E70AB"/>
              </a:buClr>
              <a:buSzPct val="95000"/>
              <a:buFont typeface="Wingdings" charset="2"/>
              <a:buChar char="ü"/>
            </a:pPr>
            <a:r>
              <a:rPr lang="en-US" altLang="x-none" sz="1900" b="1" dirty="0">
                <a:latin typeface="Arial" charset="0"/>
              </a:rPr>
              <a:t>Accounting</a:t>
            </a:r>
            <a:r>
              <a:rPr lang="en-US" altLang="x-none" sz="1900" dirty="0">
                <a:latin typeface="Arial" charset="0"/>
              </a:rPr>
              <a:t>—</a:t>
            </a:r>
            <a:r>
              <a:rPr lang="en-US" altLang="x-none" sz="1900" b="1" dirty="0">
                <a:latin typeface="Arial" charset="0"/>
              </a:rPr>
              <a:t>provide accurate and timely information</a:t>
            </a:r>
          </a:p>
        </p:txBody>
      </p:sp>
      <p:cxnSp>
        <p:nvCxnSpPr>
          <p:cNvPr id="4" name="Straight Connector 3"/>
          <p:cNvCxnSpPr>
            <a:cxnSpLocks noChangeShapeType="1"/>
          </p:cNvCxnSpPr>
          <p:nvPr/>
        </p:nvCxnSpPr>
        <p:spPr bwMode="auto">
          <a:xfrm>
            <a:off x="3776663"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52400" y="5435600"/>
            <a:ext cx="9448800" cy="14224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0488"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and Accounting</a:t>
            </a:r>
          </a:p>
        </p:txBody>
      </p:sp>
      <p:sp>
        <p:nvSpPr>
          <p:cNvPr id="11" name="Rectangle 10"/>
          <p:cNvSpPr>
            <a:spLocks noChangeArrowheads="1"/>
          </p:cNvSpPr>
          <p:nvPr/>
        </p:nvSpPr>
        <p:spPr bwMode="auto">
          <a:xfrm>
            <a:off x="4660900" y="2473325"/>
            <a:ext cx="2976563"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500"/>
              </a:spcAft>
              <a:buClr>
                <a:srgbClr val="3E70AB"/>
              </a:buClr>
              <a:buSzPct val="110000"/>
            </a:pPr>
            <a:r>
              <a:rPr lang="en-US" altLang="x-none" sz="2300" b="1" dirty="0">
                <a:latin typeface="Arial" charset="0"/>
              </a:rPr>
              <a:t>Ultimate purpose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ipe(left)">
                                      <p:cBhvr>
                                        <p:cTn id="12" dur="1000"/>
                                        <p:tgtEl>
                                          <p:spTgt spid="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000"/>
                                        <p:tgtEl>
                                          <p:spTgt spid="10">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1" descr="Asset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1595958"/>
            <a:ext cx="4760913"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4859338" y="1809829"/>
            <a:ext cx="4094162" cy="1826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rgbClr val="3E70AB"/>
              </a:buClr>
              <a:buSzPct val="120000"/>
              <a:buFont typeface="Wingdings" charset="2"/>
              <a:buChar char="§"/>
            </a:pPr>
            <a:r>
              <a:rPr lang="en-US" altLang="x-none" sz="2400" b="1" dirty="0">
                <a:latin typeface="Arial" charset="0"/>
              </a:rPr>
              <a:t>Administration of assets (investment decisions)</a:t>
            </a:r>
          </a:p>
          <a:p>
            <a:pPr eaLnBrk="1" hangingPunct="1">
              <a:spcBef>
                <a:spcPct val="0"/>
              </a:spcBef>
              <a:spcAft>
                <a:spcPts val="2000"/>
              </a:spcAft>
              <a:buClr>
                <a:srgbClr val="3E70AB"/>
              </a:buClr>
              <a:buSzPct val="120000"/>
              <a:buFont typeface="Wingdings" charset="2"/>
              <a:buChar char="§"/>
            </a:pPr>
            <a:r>
              <a:rPr lang="en-US" altLang="x-none" sz="2400" b="1" dirty="0">
                <a:latin typeface="Arial" charset="0"/>
              </a:rPr>
              <a:t>Acquisition of funds (financing decisions)</a:t>
            </a:r>
          </a:p>
        </p:txBody>
      </p:sp>
      <p:cxnSp>
        <p:nvCxnSpPr>
          <p:cNvPr id="4" name="Straight Connector 3"/>
          <p:cNvCxnSpPr>
            <a:cxnSpLocks noChangeShapeType="1"/>
          </p:cNvCxnSpPr>
          <p:nvPr/>
        </p:nvCxnSpPr>
        <p:spPr bwMode="auto">
          <a:xfrm>
            <a:off x="4691063"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34938" y="5435600"/>
            <a:ext cx="9431338" cy="14224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1511"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Finance Activities</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317"/>
          <a:stretch/>
        </p:blipFill>
        <p:spPr>
          <a:xfrm>
            <a:off x="-1" y="1471117"/>
            <a:ext cx="4549235" cy="4000293"/>
          </a:xfrm>
          <a:prstGeom prst="rect">
            <a:avLst/>
          </a:prstGeom>
        </p:spPr>
      </p:pic>
      <p:sp>
        <p:nvSpPr>
          <p:cNvPr id="9" name="Rectangle 8"/>
          <p:cNvSpPr>
            <a:spLocks noChangeArrowheads="1"/>
          </p:cNvSpPr>
          <p:nvPr/>
        </p:nvSpPr>
        <p:spPr bwMode="auto">
          <a:xfrm>
            <a:off x="4710034" y="1757363"/>
            <a:ext cx="4567238"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Helps set goals for the future</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Plans and controls </a:t>
            </a:r>
            <a:r>
              <a:rPr lang="en-US" altLang="x-none" sz="2100" b="1" dirty="0" smtClean="0">
                <a:latin typeface="Arial" charset="0"/>
              </a:rPr>
              <a:t>company </a:t>
            </a:r>
            <a:r>
              <a:rPr lang="en-US" altLang="x-none" sz="2100" b="1" dirty="0">
                <a:latin typeface="Arial" charset="0"/>
              </a:rPr>
              <a:t>spending</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Ensures sufficient financing</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Makes sure customers </a:t>
            </a:r>
            <a:r>
              <a:rPr lang="en-US" altLang="x-none" sz="2100" b="1" dirty="0" smtClean="0">
                <a:latin typeface="Arial" charset="0"/>
              </a:rPr>
              <a:t>pay </a:t>
            </a:r>
            <a:br>
              <a:rPr lang="en-US" altLang="x-none" sz="2100" b="1" dirty="0" smtClean="0">
                <a:latin typeface="Arial" charset="0"/>
              </a:rPr>
            </a:br>
            <a:r>
              <a:rPr lang="en-US" altLang="x-none" sz="2100" b="1" dirty="0" smtClean="0">
                <a:latin typeface="Arial" charset="0"/>
              </a:rPr>
              <a:t>their </a:t>
            </a:r>
            <a:r>
              <a:rPr lang="en-US" altLang="x-none" sz="2100" b="1" dirty="0">
                <a:latin typeface="Arial" charset="0"/>
              </a:rPr>
              <a:t>bills</a:t>
            </a:r>
          </a:p>
          <a:p>
            <a:pPr marL="228600" indent="-228600" eaLnBrk="1" hangingPunct="1">
              <a:spcBef>
                <a:spcPct val="0"/>
              </a:spcBef>
              <a:spcAft>
                <a:spcPts val="1500"/>
              </a:spcAft>
              <a:buClr>
                <a:schemeClr val="accent1">
                  <a:lumMod val="75000"/>
                </a:schemeClr>
              </a:buClr>
              <a:buSzPct val="120000"/>
              <a:buFont typeface="Wingdings" charset="2"/>
              <a:buChar char="§"/>
            </a:pPr>
            <a:r>
              <a:rPr lang="en-US" altLang="x-none" sz="2100" b="1" dirty="0">
                <a:latin typeface="Arial" charset="0"/>
              </a:rPr>
              <a:t>Invests company </a:t>
            </a:r>
            <a:r>
              <a:rPr lang="en-US" altLang="x-none" sz="2100" b="1" dirty="0" smtClean="0">
                <a:latin typeface="Arial" charset="0"/>
              </a:rPr>
              <a:t>money </a:t>
            </a:r>
            <a:br>
              <a:rPr lang="en-US" altLang="x-none" sz="2100" b="1" dirty="0" smtClean="0">
                <a:latin typeface="Arial" charset="0"/>
              </a:rPr>
            </a:br>
            <a:r>
              <a:rPr lang="en-US" altLang="x-none" sz="2100" b="1" dirty="0" smtClean="0">
                <a:latin typeface="Arial" charset="0"/>
              </a:rPr>
              <a:t>wisely</a:t>
            </a:r>
            <a:endParaRPr lang="en-US" altLang="x-none" sz="2100" b="1" dirty="0">
              <a:latin typeface="Arial" charset="0"/>
            </a:endParaRPr>
          </a:p>
        </p:txBody>
      </p:sp>
      <p:cxnSp>
        <p:nvCxnSpPr>
          <p:cNvPr id="4" name="Straight Connector 3"/>
          <p:cNvCxnSpPr>
            <a:cxnSpLocks noChangeShapeType="1"/>
          </p:cNvCxnSpPr>
          <p:nvPr/>
        </p:nvCxnSpPr>
        <p:spPr bwMode="auto">
          <a:xfrm>
            <a:off x="4540350"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34938" y="5435600"/>
            <a:ext cx="9431338" cy="14224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2535" name="Rectangle 1"/>
          <p:cNvSpPr>
            <a:spLocks noChangeArrowheads="1"/>
          </p:cNvSpPr>
          <p:nvPr/>
        </p:nvSpPr>
        <p:spPr bwMode="auto">
          <a:xfrm>
            <a:off x="0" y="333375"/>
            <a:ext cx="91440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4500" b="1" dirty="0">
                <a:solidFill>
                  <a:schemeClr val="bg1"/>
                </a:solidFill>
                <a:latin typeface="Arial" charset="0"/>
                <a:ea typeface="Arial" charset="0"/>
                <a:cs typeface="Arial" charset="0"/>
              </a:rPr>
              <a:t>Importance of Finance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ChangeArrowheads="1"/>
          </p:cNvSpPr>
          <p:nvPr/>
        </p:nvSpPr>
        <p:spPr bwMode="auto">
          <a:xfrm>
            <a:off x="4572000" y="1792288"/>
            <a:ext cx="4584700" cy="3377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1300"/>
              </a:spcAft>
              <a:buClr>
                <a:srgbClr val="3E70AB"/>
              </a:buClr>
              <a:buSzPct val="120000"/>
              <a:buFont typeface="Wingdings" charset="2"/>
              <a:buChar char="§"/>
            </a:pPr>
            <a:r>
              <a:rPr lang="en-US" altLang="x-none" sz="2200" b="1" dirty="0">
                <a:latin typeface="Arial" charset="0"/>
              </a:rPr>
              <a:t>Controls spending for production and marketing</a:t>
            </a:r>
          </a:p>
          <a:p>
            <a:pPr eaLnBrk="1" hangingPunct="1">
              <a:spcBef>
                <a:spcPct val="0"/>
              </a:spcBef>
              <a:spcAft>
                <a:spcPts val="1300"/>
              </a:spcAft>
              <a:buClr>
                <a:srgbClr val="3E70AB"/>
              </a:buClr>
              <a:buSzPct val="120000"/>
              <a:buFont typeface="Wingdings" charset="2"/>
              <a:buChar char="§"/>
            </a:pPr>
            <a:r>
              <a:rPr lang="en-US" altLang="x-none" sz="2200" b="1" dirty="0">
                <a:latin typeface="Arial" charset="0"/>
              </a:rPr>
              <a:t>Needs information systems </a:t>
            </a:r>
            <a:r>
              <a:rPr lang="en-US" altLang="x-none" sz="2200" b="1" dirty="0" smtClean="0">
                <a:latin typeface="Arial" charset="0"/>
              </a:rPr>
              <a:t/>
            </a:r>
            <a:br>
              <a:rPr lang="en-US" altLang="x-none" sz="2200" b="1" dirty="0" smtClean="0">
                <a:latin typeface="Arial" charset="0"/>
              </a:rPr>
            </a:br>
            <a:r>
              <a:rPr lang="en-US" altLang="x-none" sz="2200" b="1" dirty="0" smtClean="0">
                <a:latin typeface="Arial" charset="0"/>
              </a:rPr>
              <a:t>to </a:t>
            </a:r>
            <a:r>
              <a:rPr lang="en-US" altLang="x-none" sz="2200" b="1" dirty="0">
                <a:latin typeface="Arial" charset="0"/>
              </a:rPr>
              <a:t>communicate with other departments</a:t>
            </a:r>
          </a:p>
          <a:p>
            <a:pPr eaLnBrk="1" hangingPunct="1">
              <a:spcBef>
                <a:spcPct val="0"/>
              </a:spcBef>
              <a:spcAft>
                <a:spcPts val="1300"/>
              </a:spcAft>
              <a:buClr>
                <a:srgbClr val="3E70AB"/>
              </a:buClr>
              <a:buSzPct val="120000"/>
              <a:buFont typeface="Wingdings" charset="2"/>
              <a:buChar char="§"/>
            </a:pPr>
            <a:r>
              <a:rPr lang="en-US" altLang="x-none" sz="2200" b="1" dirty="0" smtClean="0">
                <a:latin typeface="Arial" charset="0"/>
              </a:rPr>
              <a:t>Handles budgeting</a:t>
            </a:r>
            <a:endParaRPr lang="en-US" altLang="x-none" sz="2200" b="1" dirty="0">
              <a:latin typeface="Arial" charset="0"/>
            </a:endParaRPr>
          </a:p>
          <a:p>
            <a:pPr eaLnBrk="1" hangingPunct="1">
              <a:spcBef>
                <a:spcPct val="0"/>
              </a:spcBef>
              <a:spcAft>
                <a:spcPts val="1300"/>
              </a:spcAft>
              <a:buClr>
                <a:srgbClr val="3E70AB"/>
              </a:buClr>
              <a:buSzPct val="120000"/>
              <a:buFont typeface="Wingdings" charset="2"/>
              <a:buChar char="§"/>
            </a:pPr>
            <a:r>
              <a:rPr lang="en-US" altLang="x-none" sz="2200" b="1" dirty="0">
                <a:latin typeface="Arial" charset="0"/>
              </a:rPr>
              <a:t>Helps plan new projects </a:t>
            </a:r>
            <a:br>
              <a:rPr lang="en-US" altLang="x-none" sz="2200" b="1" dirty="0">
                <a:latin typeface="Arial" charset="0"/>
              </a:rPr>
            </a:br>
            <a:r>
              <a:rPr lang="en-US" altLang="x-none" sz="2200" b="1" dirty="0">
                <a:latin typeface="Arial" charset="0"/>
              </a:rPr>
              <a:t>and strategies</a:t>
            </a:r>
          </a:p>
        </p:txBody>
      </p:sp>
      <p:cxnSp>
        <p:nvCxnSpPr>
          <p:cNvPr id="4" name="Straight Connector 3"/>
          <p:cNvCxnSpPr>
            <a:cxnSpLocks noChangeShapeType="1"/>
          </p:cNvCxnSpPr>
          <p:nvPr/>
        </p:nvCxnSpPr>
        <p:spPr bwMode="auto">
          <a:xfrm>
            <a:off x="4402138"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Rectangle 7"/>
          <p:cNvSpPr>
            <a:spLocks noChangeArrowheads="1"/>
          </p:cNvSpPr>
          <p:nvPr/>
        </p:nvSpPr>
        <p:spPr bwMode="auto">
          <a:xfrm>
            <a:off x="-134938" y="5435600"/>
            <a:ext cx="9431338" cy="1422400"/>
          </a:xfrm>
          <a:prstGeom prst="rect">
            <a:avLst/>
          </a:prstGeom>
          <a:gradFill rotWithShape="1">
            <a:gsLst>
              <a:gs pos="0">
                <a:schemeClr val="tx1"/>
              </a:gs>
              <a:gs pos="100000">
                <a:srgbClr val="376092"/>
              </a:gs>
            </a:gsLst>
            <a:lin ang="0" scaled="1"/>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7" name="Rectangle 6"/>
          <p:cNvSpPr>
            <a:spLocks noChangeArrowheads="1"/>
          </p:cNvSpPr>
          <p:nvPr/>
        </p:nvSpPr>
        <p:spPr bwMode="auto">
          <a:xfrm>
            <a:off x="-169863" y="0"/>
            <a:ext cx="9466263" cy="1439863"/>
          </a:xfrm>
          <a:prstGeom prst="rect">
            <a:avLst/>
          </a:prstGeom>
          <a:gradFill flip="none" rotWithShape="1">
            <a:gsLst>
              <a:gs pos="1000">
                <a:schemeClr val="accent1">
                  <a:lumMod val="75000"/>
                </a:schemeClr>
              </a:gs>
              <a:gs pos="100000">
                <a:schemeClr val="tx1"/>
              </a:gs>
            </a:gsLst>
            <a:lin ang="0" scaled="1"/>
            <a:tileRect/>
          </a:gradFill>
          <a:ln w="63500">
            <a:solidFill>
              <a:schemeClr val="tx1"/>
            </a:solidFill>
          </a:ln>
          <a:effectLst/>
        </p:spPr>
        <p:txBody>
          <a:bodyPr anchor="ctr"/>
          <a:lstStyle/>
          <a:p>
            <a:pPr algn="ctr" eaLnBrk="1" fontAlgn="auto" hangingPunct="1">
              <a:spcBef>
                <a:spcPts val="0"/>
              </a:spcBef>
              <a:spcAft>
                <a:spcPts val="0"/>
              </a:spcAft>
              <a:defRPr/>
            </a:pPr>
            <a:endParaRPr lang="en-US">
              <a:solidFill>
                <a:schemeClr val="lt1"/>
              </a:solidFill>
              <a:latin typeface="+mn-lt"/>
              <a:ea typeface="+mn-ea"/>
            </a:endParaRPr>
          </a:p>
        </p:txBody>
      </p:sp>
      <p:sp>
        <p:nvSpPr>
          <p:cNvPr id="23558" name="Rectangle 1"/>
          <p:cNvSpPr>
            <a:spLocks noChangeArrowheads="1"/>
          </p:cNvSpPr>
          <p:nvPr/>
        </p:nvSpPr>
        <p:spPr bwMode="auto">
          <a:xfrm>
            <a:off x="0" y="163513"/>
            <a:ext cx="91440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lnSpc>
                <a:spcPct val="90000"/>
              </a:lnSpc>
              <a:spcBef>
                <a:spcPct val="0"/>
              </a:spcBef>
              <a:buFontTx/>
              <a:buNone/>
            </a:pPr>
            <a:r>
              <a:rPr lang="en-US" altLang="x-none" sz="3800" b="1" dirty="0">
                <a:solidFill>
                  <a:schemeClr val="bg1"/>
                </a:solidFill>
                <a:latin typeface="Arial" charset="0"/>
                <a:ea typeface="Arial" charset="0"/>
                <a:cs typeface="Arial" charset="0"/>
              </a:rPr>
              <a:t>Relationships With </a:t>
            </a:r>
            <a:r>
              <a:rPr lang="en-US" altLang="x-none" sz="3800" b="1" dirty="0" smtClean="0">
                <a:solidFill>
                  <a:schemeClr val="bg1"/>
                </a:solidFill>
                <a:latin typeface="Arial" charset="0"/>
                <a:ea typeface="Arial" charset="0"/>
                <a:cs typeface="Arial" charset="0"/>
              </a:rPr>
              <a:t/>
            </a:r>
            <a:br>
              <a:rPr lang="en-US" altLang="x-none" sz="3800" b="1" dirty="0" smtClean="0">
                <a:solidFill>
                  <a:schemeClr val="bg1"/>
                </a:solidFill>
                <a:latin typeface="Arial" charset="0"/>
                <a:ea typeface="Arial" charset="0"/>
                <a:cs typeface="Arial" charset="0"/>
              </a:rPr>
            </a:br>
            <a:r>
              <a:rPr lang="en-US" altLang="x-none" sz="3800" b="1" dirty="0" smtClean="0">
                <a:solidFill>
                  <a:schemeClr val="bg1"/>
                </a:solidFill>
                <a:latin typeface="Arial" charset="0"/>
                <a:ea typeface="Arial" charset="0"/>
                <a:cs typeface="Arial" charset="0"/>
              </a:rPr>
              <a:t>Other </a:t>
            </a:r>
            <a:r>
              <a:rPr lang="en-US" altLang="x-none" sz="3800" b="1" dirty="0">
                <a:solidFill>
                  <a:schemeClr val="bg1"/>
                </a:solidFill>
                <a:latin typeface="Arial" charset="0"/>
                <a:ea typeface="Arial" charset="0"/>
                <a:cs typeface="Arial" charset="0"/>
              </a:rPr>
              <a:t>Business Activities</a:t>
            </a:r>
          </a:p>
        </p:txBody>
      </p:sp>
      <p:pic>
        <p:nvPicPr>
          <p:cNvPr id="23559" name="Picture 2" descr="StackMoney 152494390.jpg"/>
          <p:cNvPicPr>
            <a:picLocks noChangeAspect="1"/>
          </p:cNvPicPr>
          <p:nvPr/>
        </p:nvPicPr>
        <p:blipFill>
          <a:blip r:embed="rId3">
            <a:extLst>
              <a:ext uri="{28A0092B-C50C-407E-A947-70E740481C1C}">
                <a14:useLocalDpi xmlns:a14="http://schemas.microsoft.com/office/drawing/2010/main" val="0"/>
              </a:ext>
            </a:extLst>
          </a:blip>
          <a:srcRect l="5646" r="3654"/>
          <a:stretch>
            <a:fillRect/>
          </a:stretch>
        </p:blipFill>
        <p:spPr bwMode="auto">
          <a:xfrm>
            <a:off x="260688" y="2092143"/>
            <a:ext cx="40814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a:spLocks noChangeArrowheads="1"/>
          </p:cNvSpPr>
          <p:nvPr/>
        </p:nvSpPr>
        <p:spPr bwMode="auto">
          <a:xfrm>
            <a:off x="4191000" y="1680536"/>
            <a:ext cx="420052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lumMod val="75000"/>
                </a:schemeClr>
              </a:buClr>
              <a:buSzPct val="120000"/>
              <a:buFont typeface="Wingdings" charset="2"/>
              <a:buChar char="§"/>
            </a:pPr>
            <a:r>
              <a:rPr lang="en-US" altLang="x-none" sz="2500" b="1" dirty="0">
                <a:latin typeface="Arial" charset="0"/>
              </a:rPr>
              <a:t>Capital investment </a:t>
            </a:r>
            <a:r>
              <a:rPr lang="en-US" altLang="x-none" sz="2500" b="1" dirty="0" smtClean="0">
                <a:latin typeface="Arial" charset="0"/>
              </a:rPr>
              <a:t>decisions</a:t>
            </a:r>
            <a:r>
              <a:rPr lang="en-US" altLang="x-none" sz="2500" dirty="0" smtClean="0">
                <a:latin typeface="Arial" charset="0"/>
              </a:rPr>
              <a:t>—</a:t>
            </a:r>
            <a:r>
              <a:rPr lang="en-US" altLang="x-none" sz="2500" b="1" dirty="0" smtClean="0">
                <a:latin typeface="Arial" charset="0"/>
              </a:rPr>
              <a:t>long term</a:t>
            </a:r>
            <a:endParaRPr lang="en-US" altLang="x-none" sz="2500" b="1" dirty="0">
              <a:latin typeface="Arial" charset="0"/>
            </a:endParaRPr>
          </a:p>
        </p:txBody>
      </p:sp>
      <p:sp>
        <p:nvSpPr>
          <p:cNvPr id="15" name="Rectangle 14"/>
          <p:cNvSpPr>
            <a:spLocks noChangeArrowheads="1"/>
          </p:cNvSpPr>
          <p:nvPr/>
        </p:nvSpPr>
        <p:spPr bwMode="auto">
          <a:xfrm>
            <a:off x="4721225" y="2697260"/>
            <a:ext cx="4213225" cy="246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lnSpc>
                <a:spcPct val="90000"/>
              </a:lnSpc>
              <a:spcBef>
                <a:spcPct val="0"/>
              </a:spcBef>
              <a:spcAft>
                <a:spcPts val="1200"/>
              </a:spcAft>
              <a:buClr>
                <a:schemeClr val="accent1">
                  <a:lumMod val="75000"/>
                </a:schemeClr>
              </a:buClr>
              <a:buSzPct val="120000"/>
            </a:pPr>
            <a:r>
              <a:rPr lang="en-US" altLang="x-none" sz="2200" b="1" dirty="0">
                <a:latin typeface="Arial" charset="0"/>
              </a:rPr>
              <a:t>Which projects </a:t>
            </a:r>
            <a:r>
              <a:rPr lang="en-US" altLang="x-none" sz="2200" b="1" dirty="0" smtClean="0">
                <a:latin typeface="Arial" charset="0"/>
              </a:rPr>
              <a:t>to invest </a:t>
            </a:r>
            <a:r>
              <a:rPr lang="en-US" altLang="x-none" sz="2200" b="1" dirty="0">
                <a:latin typeface="Arial" charset="0"/>
              </a:rPr>
              <a:t>in</a:t>
            </a:r>
          </a:p>
          <a:p>
            <a:pPr eaLnBrk="1" hangingPunct="1">
              <a:lnSpc>
                <a:spcPct val="90000"/>
              </a:lnSpc>
              <a:spcBef>
                <a:spcPct val="0"/>
              </a:spcBef>
              <a:spcAft>
                <a:spcPts val="1200"/>
              </a:spcAft>
              <a:buClr>
                <a:schemeClr val="accent1">
                  <a:lumMod val="75000"/>
                </a:schemeClr>
              </a:buClr>
              <a:buSzPct val="120000"/>
            </a:pPr>
            <a:r>
              <a:rPr lang="en-US" altLang="x-none" sz="2200" b="1" dirty="0">
                <a:latin typeface="Arial" charset="0"/>
              </a:rPr>
              <a:t>How to finance</a:t>
            </a:r>
          </a:p>
          <a:p>
            <a:pPr eaLnBrk="1" hangingPunct="1">
              <a:lnSpc>
                <a:spcPct val="90000"/>
              </a:lnSpc>
              <a:spcBef>
                <a:spcPct val="0"/>
              </a:spcBef>
              <a:spcAft>
                <a:spcPts val="1200"/>
              </a:spcAft>
              <a:buClr>
                <a:schemeClr val="accent1">
                  <a:lumMod val="75000"/>
                </a:schemeClr>
              </a:buClr>
              <a:buSzPct val="120000"/>
            </a:pPr>
            <a:r>
              <a:rPr lang="en-US" altLang="x-none" sz="2200" b="1" dirty="0">
                <a:latin typeface="Arial" charset="0"/>
              </a:rPr>
              <a:t>Whether to pay </a:t>
            </a:r>
            <a:r>
              <a:rPr lang="en-US" altLang="x-none" sz="2200" b="1" dirty="0" smtClean="0">
                <a:latin typeface="Arial" charset="0"/>
              </a:rPr>
              <a:t>dividends</a:t>
            </a:r>
          </a:p>
          <a:p>
            <a:pPr lvl="1" eaLnBrk="1" hangingPunct="1">
              <a:lnSpc>
                <a:spcPct val="90000"/>
              </a:lnSpc>
              <a:spcBef>
                <a:spcPct val="0"/>
              </a:spcBef>
              <a:spcAft>
                <a:spcPts val="1200"/>
              </a:spcAft>
              <a:buClr>
                <a:schemeClr val="accent1">
                  <a:lumMod val="75000"/>
                </a:schemeClr>
              </a:buClr>
              <a:buSzPct val="120000"/>
            </a:pPr>
            <a:r>
              <a:rPr lang="en-US" altLang="x-none" sz="1800" b="1" dirty="0" smtClean="0">
                <a:latin typeface="Arial" charset="0"/>
              </a:rPr>
              <a:t>Dividends: </a:t>
            </a:r>
            <a:r>
              <a:rPr lang="en-US" altLang="x-none" sz="1800" dirty="0" smtClean="0">
                <a:latin typeface="Arial" charset="0"/>
              </a:rPr>
              <a:t>A sum of money paid to an investor or stockholder as earnings on an investment</a:t>
            </a:r>
            <a:endParaRPr lang="en-US" altLang="x-none" sz="1800" dirty="0">
              <a:latin typeface="Arial" charset="0"/>
            </a:endParaRPr>
          </a:p>
        </p:txBody>
      </p:sp>
      <p:cxnSp>
        <p:nvCxnSpPr>
          <p:cNvPr id="12" name="Straight Connector 11"/>
          <p:cNvCxnSpPr>
            <a:cxnSpLocks noChangeShapeType="1"/>
          </p:cNvCxnSpPr>
          <p:nvPr/>
        </p:nvCxnSpPr>
        <p:spPr bwMode="auto">
          <a:xfrm>
            <a:off x="3944938" y="1439863"/>
            <a:ext cx="0" cy="3978275"/>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7657" name="Rectangle 9"/>
          <p:cNvSpPr>
            <a:spLocks noChangeArrowheads="1"/>
          </p:cNvSpPr>
          <p:nvPr/>
        </p:nvSpPr>
        <p:spPr bwMode="auto">
          <a:xfrm>
            <a:off x="0" y="1435100"/>
            <a:ext cx="3937000" cy="40005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lang="en-US"/>
          </a:p>
        </p:txBody>
      </p:sp>
      <p:pic>
        <p:nvPicPr>
          <p:cNvPr id="25606" name="Picture 1" descr="Payout.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1938338"/>
            <a:ext cx="2951162" cy="2951162"/>
          </a:xfrm>
          <a:prstGeom prst="rect">
            <a:avLst/>
          </a:prstGeom>
          <a:noFill/>
          <a:ln w="9525">
            <a:solidFill>
              <a:srgbClr val="666699"/>
            </a:solidFill>
            <a:miter lim="800000"/>
            <a:headEnd/>
            <a:tailEnd/>
          </a:ln>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11" name="Rectangle 10"/>
          <p:cNvSpPr>
            <a:spLocks noChangeArrowheads="1"/>
          </p:cNvSpPr>
          <p:nvPr/>
        </p:nvSpPr>
        <p:spPr bwMode="auto">
          <a:xfrm>
            <a:off x="0" y="10144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600" b="1" dirty="0">
                <a:solidFill>
                  <a:schemeClr val="bg1"/>
                </a:solidFill>
                <a:latin typeface="Arial" charset="0"/>
                <a:ea typeface="Arial" charset="0"/>
                <a:cs typeface="Arial" charset="0"/>
              </a:rPr>
              <a:t>Capital Investment Decisions and </a:t>
            </a:r>
            <a:br>
              <a:rPr lang="en-US" altLang="x-none" sz="3600" b="1" dirty="0">
                <a:solidFill>
                  <a:schemeClr val="bg1"/>
                </a:solidFill>
                <a:latin typeface="Arial" charset="0"/>
                <a:ea typeface="Arial" charset="0"/>
                <a:cs typeface="Arial" charset="0"/>
              </a:rPr>
            </a:br>
            <a:r>
              <a:rPr lang="en-US" altLang="x-none" sz="3600" b="1" dirty="0">
                <a:solidFill>
                  <a:schemeClr val="bg1"/>
                </a:solidFill>
                <a:latin typeface="Arial" charset="0"/>
                <a:ea typeface="Arial" charset="0"/>
                <a:cs typeface="Arial" charset="0"/>
              </a:rPr>
              <a:t>Working Capital </a:t>
            </a:r>
            <a:r>
              <a:rPr lang="en-US" altLang="x-none" sz="3600" b="1" dirty="0" smtClean="0">
                <a:solidFill>
                  <a:schemeClr val="bg1"/>
                </a:solidFill>
                <a:latin typeface="Arial" charset="0"/>
                <a:ea typeface="Arial" charset="0"/>
                <a:cs typeface="Arial" charset="0"/>
              </a:rPr>
              <a:t>Management</a:t>
            </a:r>
            <a:endParaRPr lang="en-US" altLang="x-none" sz="3600" b="1" dirty="0">
              <a:solidFill>
                <a:schemeClr val="bg1"/>
              </a:solidFill>
              <a:latin typeface="Arial" charset="0"/>
              <a:ea typeface="Arial" charset="0"/>
              <a:cs typeface="Arial"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000"/>
                                        <p:tgtEl>
                                          <p:spTgt spid="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10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10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372" r="17486"/>
          <a:stretch/>
        </p:blipFill>
        <p:spPr>
          <a:xfrm>
            <a:off x="25400" y="1420318"/>
            <a:ext cx="4826833" cy="4111052"/>
          </a:xfrm>
          <a:prstGeom prst="rect">
            <a:avLst/>
          </a:prstGeom>
        </p:spPr>
      </p:pic>
      <p:sp>
        <p:nvSpPr>
          <p:cNvPr id="13" name="Rectangle 12"/>
          <p:cNvSpPr/>
          <p:nvPr/>
        </p:nvSpPr>
        <p:spPr>
          <a:xfrm>
            <a:off x="-203200" y="0"/>
            <a:ext cx="9466263" cy="1422400"/>
          </a:xfrm>
          <a:prstGeom prst="rect">
            <a:avLst/>
          </a:prstGeom>
          <a:gradFill flip="none" rotWithShape="1">
            <a:gsLst>
              <a:gs pos="70000">
                <a:schemeClr val="tx1"/>
              </a:gs>
              <a:gs pos="100000">
                <a:schemeClr val="accent1">
                  <a:lumMod val="75000"/>
                </a:schemeClr>
              </a:gs>
            </a:gsLst>
            <a:path path="shape">
              <a:fillToRect l="50000" t="50000" r="50000" b="50000"/>
            </a:path>
            <a:tileRect/>
          </a:gradFill>
          <a:ln w="6350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Rectangle 9"/>
          <p:cNvSpPr>
            <a:spLocks noChangeArrowheads="1"/>
          </p:cNvSpPr>
          <p:nvPr/>
        </p:nvSpPr>
        <p:spPr bwMode="auto">
          <a:xfrm>
            <a:off x="5023214" y="1691572"/>
            <a:ext cx="328133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92100" indent="-2921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eaLnBrk="1" hangingPunct="1">
              <a:spcBef>
                <a:spcPct val="0"/>
              </a:spcBef>
              <a:spcAft>
                <a:spcPts val="2000"/>
              </a:spcAft>
              <a:buClr>
                <a:schemeClr val="accent1"/>
              </a:buClr>
              <a:buSzPct val="120000"/>
              <a:buFont typeface="Wingdings" charset="2"/>
              <a:buChar char="§"/>
            </a:pPr>
            <a:r>
              <a:rPr lang="en-US" altLang="x-none" sz="2500" b="1" dirty="0">
                <a:latin typeface="Arial" charset="0"/>
              </a:rPr>
              <a:t>Working capital management</a:t>
            </a:r>
            <a:r>
              <a:rPr lang="en-US" altLang="x-none" sz="2500" dirty="0" smtClean="0">
                <a:latin typeface="Arial" charset="0"/>
              </a:rPr>
              <a:t>—</a:t>
            </a:r>
            <a:br>
              <a:rPr lang="en-US" altLang="x-none" sz="2500" dirty="0" smtClean="0">
                <a:latin typeface="Arial" charset="0"/>
              </a:rPr>
            </a:br>
            <a:r>
              <a:rPr lang="en-US" altLang="x-none" sz="2500" b="1" dirty="0" smtClean="0">
                <a:latin typeface="Arial" charset="0"/>
              </a:rPr>
              <a:t>short</a:t>
            </a:r>
            <a:r>
              <a:rPr lang="en-US" altLang="x-none" sz="2500" dirty="0">
                <a:latin typeface="Arial" charset="0"/>
              </a:rPr>
              <a:t> </a:t>
            </a:r>
            <a:r>
              <a:rPr lang="en-US" altLang="x-none" sz="2500" b="1" dirty="0" smtClean="0">
                <a:latin typeface="Arial" charset="0"/>
              </a:rPr>
              <a:t>term</a:t>
            </a:r>
            <a:endParaRPr lang="en-US" altLang="x-none" sz="2500" b="1" dirty="0">
              <a:latin typeface="Arial" charset="0"/>
            </a:endParaRPr>
          </a:p>
        </p:txBody>
      </p:sp>
      <p:sp>
        <p:nvSpPr>
          <p:cNvPr id="15" name="Rectangle 14"/>
          <p:cNvSpPr>
            <a:spLocks noChangeArrowheads="1"/>
          </p:cNvSpPr>
          <p:nvPr/>
        </p:nvSpPr>
        <p:spPr bwMode="auto">
          <a:xfrm>
            <a:off x="5639503" y="3049015"/>
            <a:ext cx="3249665"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marL="177800" indent="-177800" eaLnBrk="1" hangingPunct="1">
              <a:spcBef>
                <a:spcPct val="0"/>
              </a:spcBef>
              <a:spcAft>
                <a:spcPts val="1200"/>
              </a:spcAft>
              <a:buClr>
                <a:schemeClr val="accent1"/>
              </a:buClr>
              <a:buSzPct val="120000"/>
            </a:pPr>
            <a:r>
              <a:rPr lang="en-US" altLang="x-none" sz="2100" b="1" dirty="0">
                <a:latin typeface="Arial" charset="0"/>
              </a:rPr>
              <a:t>Current balance of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assets </a:t>
            </a:r>
            <a:r>
              <a:rPr lang="en-US" altLang="x-none" sz="2100" b="1" dirty="0">
                <a:latin typeface="Arial" charset="0"/>
              </a:rPr>
              <a:t>and liabilities</a:t>
            </a:r>
          </a:p>
          <a:p>
            <a:pPr marL="177800" indent="-177800" eaLnBrk="1" hangingPunct="1">
              <a:spcBef>
                <a:spcPct val="0"/>
              </a:spcBef>
              <a:spcAft>
                <a:spcPts val="1200"/>
              </a:spcAft>
              <a:buClr>
                <a:schemeClr val="accent1"/>
              </a:buClr>
              <a:buSzPct val="120000"/>
            </a:pPr>
            <a:r>
              <a:rPr lang="en-US" altLang="x-none" sz="2100" b="1" dirty="0">
                <a:latin typeface="Arial" charset="0"/>
              </a:rPr>
              <a:t>Accounts payable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and </a:t>
            </a:r>
            <a:r>
              <a:rPr lang="en-US" altLang="x-none" sz="2100" b="1" dirty="0">
                <a:latin typeface="Arial" charset="0"/>
              </a:rPr>
              <a:t>receivable, </a:t>
            </a:r>
            <a:r>
              <a:rPr lang="en-US" altLang="x-none" sz="2100" b="1" dirty="0" smtClean="0">
                <a:latin typeface="Arial" charset="0"/>
              </a:rPr>
              <a:t/>
            </a:r>
            <a:br>
              <a:rPr lang="en-US" altLang="x-none" sz="2100" b="1" dirty="0" smtClean="0">
                <a:latin typeface="Arial" charset="0"/>
              </a:rPr>
            </a:br>
            <a:r>
              <a:rPr lang="en-US" altLang="x-none" sz="2100" b="1" dirty="0" smtClean="0">
                <a:latin typeface="Arial" charset="0"/>
              </a:rPr>
              <a:t>inventory</a:t>
            </a:r>
            <a:r>
              <a:rPr lang="en-US" altLang="x-none" sz="2100" b="1" dirty="0">
                <a:latin typeface="Arial" charset="0"/>
              </a:rPr>
              <a:t>, </a:t>
            </a:r>
            <a:r>
              <a:rPr lang="en-US" altLang="x-none" sz="2100" b="1" dirty="0" smtClean="0">
                <a:latin typeface="Arial" charset="0"/>
              </a:rPr>
              <a:t>and </a:t>
            </a:r>
            <a:r>
              <a:rPr lang="en-US" altLang="x-none" sz="2100" b="1" dirty="0">
                <a:latin typeface="Arial" charset="0"/>
              </a:rPr>
              <a:t>cash</a:t>
            </a:r>
          </a:p>
        </p:txBody>
      </p:sp>
      <p:cxnSp>
        <p:nvCxnSpPr>
          <p:cNvPr id="12" name="Straight Connector 11"/>
          <p:cNvCxnSpPr>
            <a:cxnSpLocks noChangeShapeType="1"/>
          </p:cNvCxnSpPr>
          <p:nvPr/>
        </p:nvCxnSpPr>
        <p:spPr bwMode="auto">
          <a:xfrm>
            <a:off x="4859337" y="1364912"/>
            <a:ext cx="0" cy="4406301"/>
          </a:xfrm>
          <a:prstGeom prst="line">
            <a:avLst/>
          </a:prstGeom>
          <a:noFill/>
          <a:ln w="57150">
            <a:solidFill>
              <a:schemeClr val="tx1"/>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254000" y="5435600"/>
            <a:ext cx="9532938" cy="1422400"/>
          </a:xfrm>
          <a:prstGeom prst="rect">
            <a:avLst/>
          </a:prstGeom>
          <a:gradFill rotWithShape="1">
            <a:gsLst>
              <a:gs pos="0">
                <a:schemeClr val="tx2"/>
              </a:gs>
              <a:gs pos="100000">
                <a:schemeClr val="tx1"/>
              </a:gs>
            </a:gsLst>
            <a:lin ang="5400000"/>
          </a:gradFill>
          <a:ln w="63500">
            <a:solidFill>
              <a:schemeClr val="tx1"/>
            </a:solidFill>
            <a:miter lim="800000"/>
            <a:headEnd/>
            <a:tailEnd/>
          </a:ln>
          <a:effectLst>
            <a:outerShdw blurRad="40000" dist="23000" dir="5400000" rotWithShape="0">
              <a:srgbClr val="000000">
                <a:alpha val="34998"/>
              </a:srgbClr>
            </a:outerShdw>
          </a:effectLst>
        </p:spPr>
        <p:txBody>
          <a:bodyPr anchor="ct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ctr" eaLnBrk="1" hangingPunct="1">
              <a:defRPr/>
            </a:pPr>
            <a:endParaRPr lang="x-none" altLang="x-none" sz="1800" smtClean="0">
              <a:solidFill>
                <a:srgbClr val="FFFFFF"/>
              </a:solidFill>
            </a:endParaRPr>
          </a:p>
        </p:txBody>
      </p:sp>
      <p:sp>
        <p:nvSpPr>
          <p:cNvPr id="26632" name="Rectangle 1"/>
          <p:cNvSpPr>
            <a:spLocks noChangeArrowheads="1"/>
          </p:cNvSpPr>
          <p:nvPr/>
        </p:nvSpPr>
        <p:spPr bwMode="auto">
          <a:xfrm>
            <a:off x="0" y="10144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cs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cs typeface="Arial Unicode MS" charset="0"/>
              </a:defRPr>
            </a:lvl2pPr>
            <a:lvl3pPr marL="1143000" indent="-228600">
              <a:spcBef>
                <a:spcPct val="20000"/>
              </a:spcBef>
              <a:buFont typeface="Arial" charset="0"/>
              <a:buChar char="•"/>
              <a:defRPr sz="2400">
                <a:solidFill>
                  <a:schemeClr val="tx1"/>
                </a:solidFill>
                <a:latin typeface="Calibri" charset="0"/>
                <a:ea typeface="ＭＳ Ｐゴシック" charset="-128"/>
                <a:cs typeface="Arial Unicode MS" charset="0"/>
              </a:defRPr>
            </a:lvl3pPr>
            <a:lvl4pPr marL="1600200" indent="-228600">
              <a:spcBef>
                <a:spcPct val="20000"/>
              </a:spcBef>
              <a:buFont typeface="Arial" charset="0"/>
              <a:buChar char="–"/>
              <a:defRPr sz="2000">
                <a:solidFill>
                  <a:schemeClr val="tx1"/>
                </a:solidFill>
                <a:latin typeface="Calibri" charset="0"/>
                <a:ea typeface="ＭＳ Ｐゴシック" charset="-128"/>
                <a:cs typeface="Arial Unicode MS" charset="0"/>
              </a:defRPr>
            </a:lvl4pPr>
            <a:lvl5pPr marL="2057400" indent="-228600">
              <a:spcBef>
                <a:spcPct val="20000"/>
              </a:spcBef>
              <a:buFont typeface="Arial" charset="0"/>
              <a:buChar char="»"/>
              <a:defRPr sz="2000">
                <a:solidFill>
                  <a:schemeClr val="tx1"/>
                </a:solidFill>
                <a:latin typeface="Calibri" charset="0"/>
                <a:ea typeface="ＭＳ Ｐゴシック" charset="-128"/>
                <a:cs typeface="Arial Unicode MS"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cs typeface="Arial Unicode MS" charset="0"/>
              </a:defRPr>
            </a:lvl9pPr>
          </a:lstStyle>
          <a:p>
            <a:pPr algn="ctr" eaLnBrk="1" hangingPunct="1">
              <a:spcBef>
                <a:spcPct val="0"/>
              </a:spcBef>
              <a:buFontTx/>
              <a:buNone/>
            </a:pPr>
            <a:r>
              <a:rPr lang="en-US" altLang="x-none" sz="3600" b="1" dirty="0">
                <a:solidFill>
                  <a:schemeClr val="bg1"/>
                </a:solidFill>
                <a:latin typeface="Arial" charset="0"/>
                <a:ea typeface="Arial" charset="0"/>
                <a:cs typeface="Arial" charset="0"/>
              </a:rPr>
              <a:t>Capital Investment Decisions and </a:t>
            </a:r>
            <a:br>
              <a:rPr lang="en-US" altLang="x-none" sz="3600" b="1" dirty="0">
                <a:solidFill>
                  <a:schemeClr val="bg1"/>
                </a:solidFill>
                <a:latin typeface="Arial" charset="0"/>
                <a:ea typeface="Arial" charset="0"/>
                <a:cs typeface="Arial" charset="0"/>
              </a:rPr>
            </a:br>
            <a:r>
              <a:rPr lang="en-US" altLang="x-none" sz="3600" b="1" dirty="0">
                <a:solidFill>
                  <a:schemeClr val="bg1"/>
                </a:solidFill>
                <a:latin typeface="Arial" charset="0"/>
                <a:ea typeface="Arial" charset="0"/>
                <a:cs typeface="Arial" charset="0"/>
              </a:rPr>
              <a:t>Working Capital Management</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1000"/>
                                        <p:tgtEl>
                                          <p:spTgt spid="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10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1713</TotalTime>
  <Words>2984</Words>
  <Application>Microsoft Office PowerPoint</Application>
  <PresentationFormat>On-screen Show (4:3)</PresentationFormat>
  <Paragraphs>268</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MS PGothic</vt:lpstr>
      <vt:lpstr>MS PGothic</vt:lpstr>
      <vt:lpstr>Arial</vt:lpstr>
      <vt:lpstr>Arial Unicode MS</vt:lpstr>
      <vt:lpstr>Calibri</vt:lpstr>
      <vt:lpstr>Geneva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Peck, Deanna C.</cp:lastModifiedBy>
  <cp:revision>379</cp:revision>
  <cp:lastPrinted>2019-09-30T19:05:21Z</cp:lastPrinted>
  <dcterms:created xsi:type="dcterms:W3CDTF">2016-04-01T13:59:19Z</dcterms:created>
  <dcterms:modified xsi:type="dcterms:W3CDTF">2022-01-12T17:19:50Z</dcterms:modified>
</cp:coreProperties>
</file>