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70" r:id="rId8"/>
    <p:sldId id="271" r:id="rId9"/>
    <p:sldId id="272"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5"/>
    <p:restoredTop sz="92144"/>
  </p:normalViewPr>
  <p:slideViewPr>
    <p:cSldViewPr snapToGrid="0" snapToObjects="1">
      <p:cViewPr varScale="1">
        <p:scale>
          <a:sx n="41" d="100"/>
          <a:sy n="41" d="100"/>
        </p:scale>
        <p:origin x="960" y="60"/>
      </p:cViewPr>
      <p:guideLst/>
    </p:cSldViewPr>
  </p:slideViewPr>
  <p:notesTextViewPr>
    <p:cViewPr>
      <p:scale>
        <a:sx n="1" d="1"/>
        <a:sy n="1" d="1"/>
      </p:scale>
      <p:origin x="0" y="-16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userId="5abd3f49dc149637" providerId="LiveId" clId="{F9EEF2D4-BF24-4359-928F-198B8228DD5A}"/>
    <pc:docChg chg="modSld">
      <pc:chgData name="Hannah" userId="5abd3f49dc149637" providerId="LiveId" clId="{F9EEF2D4-BF24-4359-928F-198B8228DD5A}" dt="2021-04-20T16:29:18.467" v="106" actId="20577"/>
      <pc:docMkLst>
        <pc:docMk/>
      </pc:docMkLst>
      <pc:sldChg chg="modNotesTx">
        <pc:chgData name="Hannah" userId="5abd3f49dc149637" providerId="LiveId" clId="{F9EEF2D4-BF24-4359-928F-198B8228DD5A}" dt="2021-04-20T16:17:08.457" v="1" actId="20577"/>
        <pc:sldMkLst>
          <pc:docMk/>
          <pc:sldMk cId="678908384" sldId="257"/>
        </pc:sldMkLst>
      </pc:sldChg>
      <pc:sldChg chg="modNotesTx">
        <pc:chgData name="Hannah" userId="5abd3f49dc149637" providerId="LiveId" clId="{F9EEF2D4-BF24-4359-928F-198B8228DD5A}" dt="2021-04-20T16:18:58.264" v="2" actId="114"/>
        <pc:sldMkLst>
          <pc:docMk/>
          <pc:sldMk cId="3388613956" sldId="259"/>
        </pc:sldMkLst>
      </pc:sldChg>
      <pc:sldChg chg="modNotesTx">
        <pc:chgData name="Hannah" userId="5abd3f49dc149637" providerId="LiveId" clId="{F9EEF2D4-BF24-4359-928F-198B8228DD5A}" dt="2021-04-20T16:23:12.129" v="17" actId="20577"/>
        <pc:sldMkLst>
          <pc:docMk/>
          <pc:sldMk cId="3078535898" sldId="270"/>
        </pc:sldMkLst>
      </pc:sldChg>
      <pc:sldChg chg="modNotesTx">
        <pc:chgData name="Hannah" userId="5abd3f49dc149637" providerId="LiveId" clId="{F9EEF2D4-BF24-4359-928F-198B8228DD5A}" dt="2021-04-20T16:29:18.467" v="106" actId="20577"/>
        <pc:sldMkLst>
          <pc:docMk/>
          <pc:sldMk cId="1639260452" sldId="272"/>
        </pc:sldMkLst>
      </pc:sldChg>
      <pc:sldChg chg="modNotesTx">
        <pc:chgData name="Hannah" userId="5abd3f49dc149637" providerId="LiveId" clId="{F9EEF2D4-BF24-4359-928F-198B8228DD5A}" dt="2021-04-20T16:27:14.768" v="105" actId="20577"/>
        <pc:sldMkLst>
          <pc:docMk/>
          <pc:sldMk cId="2581471257"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11CD8-359D-5148-AC39-0444A696F528}"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69944-7464-9E41-AAFE-7DCD8E4A7B04}" type="slidenum">
              <a:rPr lang="en-US" smtClean="0"/>
              <a:t>‹#›</a:t>
            </a:fld>
            <a:endParaRPr lang="en-US"/>
          </a:p>
        </p:txBody>
      </p:sp>
    </p:spTree>
    <p:extLst>
      <p:ext uri="{BB962C8B-B14F-4D97-AF65-F5344CB8AC3E}">
        <p14:creationId xmlns:p14="http://schemas.microsoft.com/office/powerpoint/2010/main" val="191340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6B2wUpJPTu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verge.com/circuitbreaker/2019/2/28/18244645/apple-home-button-user-interface-iphone-7-fak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vestopedia.com/ask/answers/050415/how-are-industrial-goods-different-consumer-goods.as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fobloom.com/what-are-consumer-staples.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4mqPAUvXRw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all have wants—desires for things that we may or may not actually require.</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A want can be:</a:t>
            </a:r>
          </a:p>
          <a:p>
            <a:pPr marL="685800" lvl="1" indent="-228600">
              <a:buFont typeface="+mj-lt"/>
              <a:buAutoNum type="arabicPeriod"/>
            </a:pPr>
            <a:r>
              <a:rPr lang="en-US" sz="1200" kern="1200" dirty="0">
                <a:solidFill>
                  <a:schemeClr val="tx1"/>
                </a:solidFill>
                <a:effectLst/>
                <a:latin typeface="+mn-lt"/>
                <a:ea typeface="+mn-ea"/>
                <a:cs typeface="+mn-cs"/>
              </a:rPr>
              <a:t>A craving—maybe for a deep-dish pepperoni pizza</a:t>
            </a:r>
          </a:p>
          <a:p>
            <a:pPr marL="685800" lvl="1" indent="-228600">
              <a:buFont typeface="+mj-lt"/>
              <a:buAutoNum type="arabicPeriod"/>
            </a:pPr>
            <a:r>
              <a:rPr lang="en-US" sz="1200" kern="1200" dirty="0">
                <a:solidFill>
                  <a:schemeClr val="tx1"/>
                </a:solidFill>
                <a:effectLst/>
                <a:latin typeface="+mn-lt"/>
                <a:ea typeface="+mn-ea"/>
                <a:cs typeface="+mn-cs"/>
              </a:rPr>
              <a:t>A wish—perhaps to see your best friend who lives in another state</a:t>
            </a:r>
          </a:p>
          <a:p>
            <a:pPr marL="685800" lvl="1" indent="-228600">
              <a:buFont typeface="+mj-lt"/>
              <a:buAutoNum type="arabicPeriod"/>
            </a:pPr>
            <a:r>
              <a:rPr lang="en-US" sz="1200" kern="1200" dirty="0">
                <a:solidFill>
                  <a:schemeClr val="tx1"/>
                </a:solidFill>
                <a:effectLst/>
                <a:latin typeface="+mn-lt"/>
                <a:ea typeface="+mn-ea"/>
                <a:cs typeface="+mn-cs"/>
              </a:rPr>
              <a:t>A need—a warm place to sleep at night</a:t>
            </a:r>
          </a:p>
          <a:p>
            <a:pPr marL="228600" indent="-228600">
              <a:buFont typeface="+mj-lt"/>
              <a:buAutoNum type="alphaUcPeriod" startAt="2"/>
            </a:pPr>
            <a:r>
              <a:rPr lang="en-US" sz="1200" kern="1200" dirty="0">
                <a:solidFill>
                  <a:schemeClr val="tx1"/>
                </a:solidFill>
                <a:effectLst/>
                <a:latin typeface="+mn-lt"/>
                <a:ea typeface="+mn-ea"/>
                <a:cs typeface="+mn-cs"/>
              </a:rPr>
              <a:t>Think of five things that you want right now. </a:t>
            </a:r>
          </a:p>
          <a:p>
            <a:pPr marL="685800" lvl="1" indent="-228600">
              <a:buFont typeface="+mj-lt"/>
              <a:buAutoNum type="arabicPeriod"/>
            </a:pPr>
            <a:r>
              <a:rPr lang="en-US" sz="1200" kern="1200" dirty="0">
                <a:solidFill>
                  <a:schemeClr val="tx1"/>
                </a:solidFill>
                <a:effectLst/>
                <a:latin typeface="+mn-lt"/>
                <a:ea typeface="+mn-ea"/>
                <a:cs typeface="+mn-cs"/>
              </a:rPr>
              <a:t>For most people, this is an easy task because they want many things. </a:t>
            </a:r>
          </a:p>
          <a:p>
            <a:pPr marL="685800" lvl="1" indent="-228600">
              <a:buFont typeface="+mj-lt"/>
              <a:buAutoNum type="arabicPeriod"/>
            </a:pPr>
            <a:r>
              <a:rPr lang="en-US" sz="1200" kern="1200" dirty="0">
                <a:solidFill>
                  <a:schemeClr val="tx1"/>
                </a:solidFill>
                <a:effectLst/>
                <a:latin typeface="+mn-lt"/>
                <a:ea typeface="+mn-ea"/>
                <a:cs typeface="+mn-cs"/>
              </a:rPr>
              <a:t>In fact, people want so many things that their wants are considered unlimited—when one want is satisfied, there is at least one other want waiting to take its place.</a:t>
            </a:r>
          </a:p>
          <a:p>
            <a:pPr marL="685800" lvl="1" indent="-228600">
              <a:buFont typeface="+mj-lt"/>
              <a:buAutoNum type="arabicPeriod"/>
            </a:pPr>
            <a:r>
              <a:rPr lang="en-US" sz="1200" kern="1200" dirty="0">
                <a:solidFill>
                  <a:schemeClr val="tx1"/>
                </a:solidFill>
                <a:effectLst/>
                <a:latin typeface="+mn-lt"/>
                <a:ea typeface="+mn-ea"/>
                <a:cs typeface="+mn-cs"/>
              </a:rPr>
              <a:t>Example:</a:t>
            </a:r>
          </a:p>
          <a:p>
            <a:pPr marL="1143000" lvl="2" indent="-228600">
              <a:buFont typeface="+mj-lt"/>
              <a:buAutoNum type="alphaLcPeriod"/>
            </a:pPr>
            <a:r>
              <a:rPr lang="en-US" sz="1200" kern="1200" dirty="0">
                <a:solidFill>
                  <a:schemeClr val="tx1"/>
                </a:solidFill>
                <a:effectLst/>
                <a:latin typeface="+mn-lt"/>
                <a:ea typeface="+mn-ea"/>
                <a:cs typeface="+mn-cs"/>
              </a:rPr>
              <a:t>Consider your want for that pepperoni pizza. </a:t>
            </a:r>
          </a:p>
          <a:p>
            <a:pPr marL="1143000" lvl="2" indent="-228600">
              <a:buFont typeface="+mj-lt"/>
              <a:buAutoNum type="alphaLcPeriod"/>
            </a:pPr>
            <a:r>
              <a:rPr lang="en-US" sz="1200" kern="1200" dirty="0">
                <a:solidFill>
                  <a:schemeClr val="tx1"/>
                </a:solidFill>
                <a:effectLst/>
                <a:latin typeface="+mn-lt"/>
                <a:ea typeface="+mn-ea"/>
                <a:cs typeface="+mn-cs"/>
              </a:rPr>
              <a:t>After you get the pizza and your want is satisfied, another want will certainly appear in your mind—you might decide you want to play video games with your friends, take a nap, or get some dessert. </a:t>
            </a:r>
          </a:p>
          <a:p>
            <a:pPr marL="228600" indent="-228600">
              <a:buFont typeface="+mj-lt"/>
              <a:buAutoNum type="alphaUcPeriod" startAt="3"/>
            </a:pPr>
            <a:r>
              <a:rPr lang="en-US" sz="1200" kern="1200" dirty="0">
                <a:solidFill>
                  <a:schemeClr val="tx1"/>
                </a:solidFill>
                <a:effectLst/>
                <a:latin typeface="+mn-lt"/>
                <a:ea typeface="+mn-ea"/>
                <a:cs typeface="+mn-cs"/>
              </a:rPr>
              <a:t>While we all have wants, those wants vary from person to person. </a:t>
            </a:r>
          </a:p>
          <a:p>
            <a:pPr marL="685800" lvl="1" indent="-228600">
              <a:buFont typeface="+mj-lt"/>
              <a:buAutoNum type="arabicPeriod"/>
            </a:pPr>
            <a:r>
              <a:rPr lang="en-US" sz="1200" kern="1200" dirty="0">
                <a:solidFill>
                  <a:schemeClr val="tx1"/>
                </a:solidFill>
                <a:effectLst/>
                <a:latin typeface="+mn-lt"/>
                <a:ea typeface="+mn-ea"/>
                <a:cs typeface="+mn-cs"/>
              </a:rPr>
              <a:t>What you want may be quite different from what your parents want, what your siblings want, or even what your friends want. </a:t>
            </a:r>
          </a:p>
          <a:p>
            <a:pPr marL="685800" lvl="1" indent="-228600">
              <a:buFont typeface="+mj-lt"/>
              <a:buAutoNum type="arabicPeriod"/>
            </a:pPr>
            <a:r>
              <a:rPr lang="en-US" sz="1200" kern="1200" dirty="0">
                <a:solidFill>
                  <a:schemeClr val="tx1"/>
                </a:solidFill>
                <a:effectLst/>
                <a:latin typeface="+mn-lt"/>
                <a:ea typeface="+mn-ea"/>
                <a:cs typeface="+mn-cs"/>
              </a:rPr>
              <a:t>Wants tend to vary from age group to age group. </a:t>
            </a:r>
          </a:p>
          <a:p>
            <a:pPr marL="685800" lvl="1" indent="-228600">
              <a:buFont typeface="+mj-lt"/>
              <a:buAutoNum type="arabicPeriod"/>
            </a:pPr>
            <a:r>
              <a:rPr lang="en-US" sz="1200" kern="1200" dirty="0">
                <a:solidFill>
                  <a:schemeClr val="tx1"/>
                </a:solidFill>
                <a:effectLst/>
                <a:latin typeface="+mn-lt"/>
                <a:ea typeface="+mn-ea"/>
                <a:cs typeface="+mn-cs"/>
              </a:rPr>
              <a:t>What a 2-year-old wants will be quite different from what is wanted by a 16-year-old, a 30-year-old, or a 60-year-old. </a:t>
            </a:r>
          </a:p>
          <a:p>
            <a:pPr marL="228600" indent="-228600">
              <a:buAutoNum type="arabicPeriod" startAt="3"/>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give examples of wants that are common to their own age group.</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Our wants can also be considered competing. </a:t>
            </a:r>
          </a:p>
          <a:p>
            <a:pPr marL="685800" lvl="1" indent="-228600">
              <a:buFont typeface="+mj-lt"/>
              <a:buAutoNum type="arabicPeriod"/>
            </a:pPr>
            <a:r>
              <a:rPr lang="en-US" sz="1200" kern="1200" dirty="0">
                <a:solidFill>
                  <a:schemeClr val="tx1"/>
                </a:solidFill>
                <a:effectLst/>
                <a:latin typeface="+mn-lt"/>
                <a:ea typeface="+mn-ea"/>
                <a:cs typeface="+mn-cs"/>
              </a:rPr>
              <a:t>In other words, we may want more than one thing at the same time. </a:t>
            </a:r>
          </a:p>
          <a:p>
            <a:pPr marL="685800" lvl="1" indent="-228600">
              <a:buFont typeface="+mj-lt"/>
              <a:buAutoNum type="arabicPeriod"/>
            </a:pPr>
            <a:r>
              <a:rPr lang="en-US" sz="1200" kern="1200" dirty="0">
                <a:solidFill>
                  <a:schemeClr val="tx1"/>
                </a:solidFill>
                <a:effectLst/>
                <a:latin typeface="+mn-lt"/>
                <a:ea typeface="+mn-ea"/>
                <a:cs typeface="+mn-cs"/>
              </a:rPr>
              <a:t>Example:</a:t>
            </a:r>
          </a:p>
          <a:p>
            <a:pPr marL="1143000" lvl="2" indent="-228600">
              <a:buFont typeface="+mj-lt"/>
              <a:buAutoNum type="alphaLcPeriod"/>
            </a:pPr>
            <a:r>
              <a:rPr lang="en-US" sz="1200" kern="1200" dirty="0">
                <a:solidFill>
                  <a:schemeClr val="tx1"/>
                </a:solidFill>
                <a:effectLst/>
                <a:latin typeface="+mn-lt"/>
                <a:ea typeface="+mn-ea"/>
                <a:cs typeface="+mn-cs"/>
              </a:rPr>
              <a:t>You might want to go to a concert, but the concert takes place at the same time as a football game you also want to attend. </a:t>
            </a:r>
          </a:p>
          <a:p>
            <a:pPr marL="1143000" lvl="2" indent="-228600">
              <a:buFont typeface="+mj-lt"/>
              <a:buAutoNum type="alphaLcPeriod"/>
            </a:pPr>
            <a:r>
              <a:rPr lang="en-US" sz="1200" kern="1200" dirty="0">
                <a:solidFill>
                  <a:schemeClr val="tx1"/>
                </a:solidFill>
                <a:effectLst/>
                <a:latin typeface="+mn-lt"/>
                <a:ea typeface="+mn-ea"/>
                <a:cs typeface="+mn-cs"/>
              </a:rPr>
              <a:t>These two wants conflict with each other, and you’re faced with a decision about which want you will fulfill. </a:t>
            </a:r>
          </a:p>
          <a:p>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2</a:t>
            </a:fld>
            <a:endParaRPr lang="en-US"/>
          </a:p>
        </p:txBody>
      </p:sp>
    </p:spTree>
    <p:extLst>
      <p:ext uri="{BB962C8B-B14F-4D97-AF65-F5344CB8AC3E}">
        <p14:creationId xmlns:p14="http://schemas.microsoft.com/office/powerpoint/2010/main" val="422465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is a difference between economic wants and noneconomic wants.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Think back to your list of five wants. </a:t>
            </a:r>
          </a:p>
          <a:p>
            <a:pPr marL="685800" lvl="1" indent="-228600">
              <a:buFont typeface="+mj-lt"/>
              <a:buAutoNum type="arabicPeriod"/>
            </a:pPr>
            <a:r>
              <a:rPr lang="en-US" sz="1200" kern="1200" dirty="0">
                <a:solidFill>
                  <a:schemeClr val="tx1"/>
                </a:solidFill>
                <a:effectLst/>
                <a:latin typeface="+mn-lt"/>
                <a:ea typeface="+mn-ea"/>
                <a:cs typeface="+mn-cs"/>
              </a:rPr>
              <a:t>To obtain the things on your list, would you need to spend money? </a:t>
            </a:r>
          </a:p>
          <a:p>
            <a:pPr marL="685800" lvl="1" indent="-228600">
              <a:buFont typeface="+mj-lt"/>
              <a:buAutoNum type="arabicPeriod"/>
            </a:pPr>
            <a:r>
              <a:rPr lang="en-US" sz="1200" kern="1200" dirty="0">
                <a:solidFill>
                  <a:schemeClr val="tx1"/>
                </a:solidFill>
                <a:effectLst/>
                <a:latin typeface="+mn-lt"/>
                <a:ea typeface="+mn-ea"/>
                <a:cs typeface="+mn-cs"/>
              </a:rPr>
              <a:t>If you need to spend money to satisfy a want, it is considered an economic want. </a:t>
            </a:r>
          </a:p>
          <a:p>
            <a:pPr marL="685800" lvl="1" indent="-228600">
              <a:buFont typeface="+mj-lt"/>
              <a:buAutoNum type="arabicPeriod"/>
            </a:pPr>
            <a:r>
              <a:rPr lang="en-US" sz="1200" kern="1200" dirty="0">
                <a:solidFill>
                  <a:schemeClr val="tx1"/>
                </a:solidFill>
                <a:effectLst/>
                <a:latin typeface="+mn-lt"/>
                <a:ea typeface="+mn-ea"/>
                <a:cs typeface="+mn-cs"/>
              </a:rPr>
              <a:t>Desires for such things as sports equipment, cars, haircuts, manicures, jewelry, and furniture are economic wants because people will need to spend money to satisfy them.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list some more examples of economic wants.</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You don’t have to spend money for everything that you want, though. </a:t>
            </a:r>
          </a:p>
          <a:p>
            <a:pPr marL="685800" lvl="1" indent="-228600">
              <a:buFont typeface="+mj-lt"/>
              <a:buAutoNum type="arabicPeriod"/>
            </a:pPr>
            <a:r>
              <a:rPr lang="en-US" sz="1200" kern="1200" dirty="0">
                <a:solidFill>
                  <a:schemeClr val="tx1"/>
                </a:solidFill>
                <a:effectLst/>
                <a:latin typeface="+mn-lt"/>
                <a:ea typeface="+mn-ea"/>
                <a:cs typeface="+mn-cs"/>
              </a:rPr>
              <a:t>For example, you won’t have to pay anything if you want to spend time sitting and talking to a friend or if you want to lie on the grass and watch the sunset. </a:t>
            </a:r>
          </a:p>
          <a:p>
            <a:pPr marL="685800" lvl="1" indent="-228600">
              <a:buFont typeface="+mj-lt"/>
              <a:buAutoNum type="arabicPeriod"/>
            </a:pPr>
            <a:r>
              <a:rPr lang="en-US" sz="1200" kern="1200" dirty="0">
                <a:solidFill>
                  <a:schemeClr val="tx1"/>
                </a:solidFill>
                <a:effectLst/>
                <a:latin typeface="+mn-lt"/>
                <a:ea typeface="+mn-ea"/>
                <a:cs typeface="+mn-cs"/>
              </a:rPr>
              <a:t>Wants that can be satisfied without spending money are known as noneconomic wants.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list some more examples of noneconomic wants.</a:t>
            </a:r>
          </a:p>
          <a:p>
            <a:endParaRPr lang="en-US" sz="1200" kern="1200" dirty="0">
              <a:solidFill>
                <a:schemeClr val="tx1"/>
              </a:solidFill>
              <a:effectLst/>
              <a:latin typeface="+mn-lt"/>
              <a:ea typeface="+mn-ea"/>
              <a:cs typeface="+mn-cs"/>
            </a:endParaRPr>
          </a:p>
          <a:p>
            <a:pPr marL="685800" lvl="1" indent="-228600">
              <a:buFont typeface="+mj-lt"/>
              <a:buAutoNum type="arabicPeriod" startAt="3"/>
            </a:pPr>
            <a:r>
              <a:rPr lang="en-US" sz="1200" kern="1200" dirty="0">
                <a:solidFill>
                  <a:schemeClr val="tx1"/>
                </a:solidFill>
                <a:effectLst/>
                <a:latin typeface="+mn-lt"/>
                <a:ea typeface="+mn-ea"/>
                <a:cs typeface="+mn-cs"/>
              </a:rPr>
              <a:t>Although noneconomic wants are important, here we are concerned with how people satisfy their economic wants. </a:t>
            </a:r>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3</a:t>
            </a:fld>
            <a:endParaRPr lang="en-US"/>
          </a:p>
        </p:txBody>
      </p:sp>
    </p:spTree>
    <p:extLst>
      <p:ext uri="{BB962C8B-B14F-4D97-AF65-F5344CB8AC3E}">
        <p14:creationId xmlns:p14="http://schemas.microsoft.com/office/powerpoint/2010/main" val="355476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“things” that people buy to satisfy their economic wants are called economic goods and services.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Goods and services are not the same. </a:t>
            </a:r>
          </a:p>
          <a:p>
            <a:pPr marL="228600" indent="-228600">
              <a:buFont typeface="+mj-lt"/>
              <a:buAutoNum type="alphaUcPeriod"/>
            </a:pPr>
            <a:r>
              <a:rPr lang="en-US" sz="1200" kern="1200" dirty="0">
                <a:solidFill>
                  <a:schemeClr val="tx1"/>
                </a:solidFill>
                <a:effectLst/>
                <a:latin typeface="+mn-lt"/>
                <a:ea typeface="+mn-ea"/>
                <a:cs typeface="+mn-cs"/>
              </a:rPr>
              <a:t>For something to be called an economic good, it must have the following characteristics:</a:t>
            </a:r>
          </a:p>
          <a:p>
            <a:pPr marL="685800" lvl="1" indent="-228600">
              <a:buFont typeface="+mj-lt"/>
              <a:buAutoNum type="arabicPeriod"/>
            </a:pPr>
            <a:r>
              <a:rPr lang="en-US" sz="1200" kern="1200" dirty="0">
                <a:solidFill>
                  <a:schemeClr val="tx1"/>
                </a:solidFill>
                <a:effectLst/>
                <a:latin typeface="+mn-lt"/>
                <a:ea typeface="+mn-ea"/>
                <a:cs typeface="+mn-cs"/>
              </a:rPr>
              <a:t>It must be a physical (tangible) object. </a:t>
            </a:r>
          </a:p>
          <a:p>
            <a:pPr marL="1143000" lvl="2" indent="-228600">
              <a:buFont typeface="+mj-lt"/>
              <a:buAutoNum type="alphaLcPeriod"/>
            </a:pPr>
            <a:r>
              <a:rPr lang="en-US" sz="1200" kern="1200" dirty="0">
                <a:solidFill>
                  <a:schemeClr val="tx1"/>
                </a:solidFill>
                <a:effectLst/>
                <a:latin typeface="+mn-lt"/>
                <a:ea typeface="+mn-ea"/>
                <a:cs typeface="+mn-cs"/>
              </a:rPr>
              <a:t>In other words, you must be able to feel, smell, taste, see, or hear it. </a:t>
            </a:r>
          </a:p>
          <a:p>
            <a:pPr marL="1143000" lvl="2" indent="-228600">
              <a:buFont typeface="+mj-lt"/>
              <a:buAutoNum type="alphaLcPeriod"/>
            </a:pPr>
            <a:r>
              <a:rPr lang="en-US" sz="1200" kern="1200" dirty="0">
                <a:solidFill>
                  <a:schemeClr val="tx1"/>
                </a:solidFill>
                <a:effectLst/>
                <a:latin typeface="+mn-lt"/>
                <a:ea typeface="+mn-ea"/>
                <a:cs typeface="+mn-cs"/>
              </a:rPr>
              <a:t>Books, perfume, food, clothes, and cars are examples of physical objects. </a:t>
            </a:r>
          </a:p>
          <a:p>
            <a:pPr marL="685800" lvl="1" indent="-228600">
              <a:buFont typeface="+mj-lt"/>
              <a:buAutoNum type="arabicPeriod" startAt="2"/>
            </a:pPr>
            <a:r>
              <a:rPr lang="en-US" sz="1200" kern="1200" dirty="0">
                <a:solidFill>
                  <a:schemeClr val="tx1"/>
                </a:solidFill>
                <a:effectLst/>
                <a:latin typeface="+mn-lt"/>
                <a:ea typeface="+mn-ea"/>
                <a:cs typeface="+mn-cs"/>
              </a:rPr>
              <a:t>It must be useful. </a:t>
            </a:r>
          </a:p>
          <a:p>
            <a:pPr marL="1143000" lvl="2" indent="-228600">
              <a:buFont typeface="+mj-lt"/>
              <a:buAutoNum type="alphaLcPeriod"/>
            </a:pPr>
            <a:r>
              <a:rPr lang="en-US" sz="1200" kern="1200" dirty="0">
                <a:solidFill>
                  <a:schemeClr val="tx1"/>
                </a:solidFill>
                <a:effectLst/>
                <a:latin typeface="+mn-lt"/>
                <a:ea typeface="+mn-ea"/>
                <a:cs typeface="+mn-cs"/>
              </a:rPr>
              <a:t>An economic good must be able to satisfy human wants. </a:t>
            </a:r>
          </a:p>
          <a:p>
            <a:pPr marL="1143000" lvl="2" indent="-228600">
              <a:buFont typeface="+mj-lt"/>
              <a:buAutoNum type="alphaLcPeriod"/>
            </a:pPr>
            <a:r>
              <a:rPr lang="en-US" sz="1200" kern="1200" dirty="0">
                <a:solidFill>
                  <a:schemeClr val="tx1"/>
                </a:solidFill>
                <a:effectLst/>
                <a:latin typeface="+mn-lt"/>
                <a:ea typeface="+mn-ea"/>
                <a:cs typeface="+mn-cs"/>
              </a:rPr>
              <a:t>Example:</a:t>
            </a:r>
          </a:p>
          <a:p>
            <a:pPr marL="1600200" lvl="3" indent="-228600">
              <a:buFont typeface="+mj-lt"/>
              <a:buAutoNum type="arabicParenR"/>
            </a:pPr>
            <a:r>
              <a:rPr lang="en-US" sz="1200" kern="1200" dirty="0">
                <a:solidFill>
                  <a:schemeClr val="tx1"/>
                </a:solidFill>
                <a:effectLst/>
                <a:latin typeface="+mn-lt"/>
                <a:ea typeface="+mn-ea"/>
                <a:cs typeface="+mn-cs"/>
              </a:rPr>
              <a:t>Many people </a:t>
            </a:r>
            <a:r>
              <a:rPr lang="en-US" sz="1200" i="1" kern="1200" dirty="0">
                <a:solidFill>
                  <a:schemeClr val="tx1"/>
                </a:solidFill>
                <a:effectLst/>
                <a:latin typeface="+mn-lt"/>
                <a:ea typeface="+mn-ea"/>
                <a:cs typeface="+mn-cs"/>
              </a:rPr>
              <a:t>want</a:t>
            </a:r>
            <a:r>
              <a:rPr lang="en-US" sz="1200" kern="1200" dirty="0">
                <a:solidFill>
                  <a:schemeClr val="tx1"/>
                </a:solidFill>
                <a:effectLst/>
                <a:latin typeface="+mn-lt"/>
                <a:ea typeface="+mn-ea"/>
                <a:cs typeface="+mn-cs"/>
              </a:rPr>
              <a:t> to plant flowers in their yards; therefore, flowers are useful. </a:t>
            </a:r>
          </a:p>
          <a:p>
            <a:pPr marL="1600200" lvl="3" indent="-228600">
              <a:buFont typeface="+mj-lt"/>
              <a:buAutoNum type="arabicParenR"/>
            </a:pPr>
            <a:r>
              <a:rPr lang="en-US" sz="1200" kern="1200" dirty="0">
                <a:solidFill>
                  <a:schemeClr val="tx1"/>
                </a:solidFill>
                <a:effectLst/>
                <a:latin typeface="+mn-lt"/>
                <a:ea typeface="+mn-ea"/>
                <a:cs typeface="+mn-cs"/>
              </a:rPr>
              <a:t>However, no one wants weeds in the yard; therefore, weeds are not considered useful and would not be classified as economic goods. </a:t>
            </a:r>
          </a:p>
          <a:p>
            <a:pPr marL="685800" lvl="1" indent="-228600">
              <a:buFont typeface="+mj-lt"/>
              <a:buAutoNum type="arabicPeriod" startAt="3"/>
            </a:pPr>
            <a:r>
              <a:rPr lang="en-US" sz="1200" kern="1200" dirty="0">
                <a:solidFill>
                  <a:schemeClr val="tx1"/>
                </a:solidFill>
                <a:effectLst/>
                <a:latin typeface="+mn-lt"/>
                <a:ea typeface="+mn-ea"/>
                <a:cs typeface="+mn-cs"/>
              </a:rPr>
              <a:t>It must be scarce. </a:t>
            </a:r>
          </a:p>
          <a:p>
            <a:pPr marL="1143000" lvl="2" indent="-228600">
              <a:buFont typeface="+mj-lt"/>
              <a:buAutoNum type="alphaLcPeriod"/>
            </a:pPr>
            <a:r>
              <a:rPr lang="en-US" sz="1200" kern="1200" dirty="0">
                <a:solidFill>
                  <a:schemeClr val="tx1"/>
                </a:solidFill>
                <a:effectLst/>
                <a:latin typeface="+mn-lt"/>
                <a:ea typeface="+mn-ea"/>
                <a:cs typeface="+mn-cs"/>
              </a:rPr>
              <a:t>When something is scarce, that means that there is not enough of it for anyone and everyone to freely have as much as they want. </a:t>
            </a:r>
          </a:p>
          <a:p>
            <a:pPr marL="1143000" lvl="2" indent="-228600">
              <a:buFont typeface="+mj-lt"/>
              <a:buAutoNum type="alphaLcPeriod"/>
            </a:pPr>
            <a:r>
              <a:rPr lang="en-US" sz="1200" kern="1200" dirty="0">
                <a:solidFill>
                  <a:schemeClr val="tx1"/>
                </a:solidFill>
                <a:effectLst/>
                <a:latin typeface="+mn-lt"/>
                <a:ea typeface="+mn-ea"/>
                <a:cs typeface="+mn-cs"/>
              </a:rPr>
              <a:t>The result is that people are willing to pay money to get it. </a:t>
            </a:r>
          </a:p>
          <a:p>
            <a:pPr marL="1143000" lvl="2" indent="-228600">
              <a:buFont typeface="+mj-lt"/>
              <a:buAutoNum type="alphaLcPeriod"/>
            </a:pPr>
            <a:r>
              <a:rPr lang="en-US" sz="1200" kern="1200" dirty="0">
                <a:solidFill>
                  <a:schemeClr val="tx1"/>
                </a:solidFill>
                <a:effectLst/>
                <a:latin typeface="+mn-lt"/>
                <a:ea typeface="+mn-ea"/>
                <a:cs typeface="+mn-cs"/>
              </a:rPr>
              <a:t>Example:</a:t>
            </a:r>
          </a:p>
          <a:p>
            <a:pPr marL="1600200" lvl="3" indent="-228600">
              <a:buFont typeface="+mj-lt"/>
              <a:buAutoNum type="arabicParenR"/>
            </a:pPr>
            <a:r>
              <a:rPr lang="en-US" sz="1200" kern="1200" dirty="0">
                <a:solidFill>
                  <a:schemeClr val="tx1"/>
                </a:solidFill>
                <a:effectLst/>
                <a:latin typeface="+mn-lt"/>
                <a:ea typeface="+mn-ea"/>
                <a:cs typeface="+mn-cs"/>
              </a:rPr>
              <a:t>You don’t have to pay to breathe the air. </a:t>
            </a:r>
          </a:p>
          <a:p>
            <a:pPr marL="1600200" lvl="3" indent="-228600">
              <a:buFont typeface="+mj-lt"/>
              <a:buAutoNum type="arabicParenR"/>
            </a:pPr>
            <a:r>
              <a:rPr lang="en-US" sz="1200" kern="1200" dirty="0">
                <a:solidFill>
                  <a:schemeClr val="tx1"/>
                </a:solidFill>
                <a:effectLst/>
                <a:latin typeface="+mn-lt"/>
                <a:ea typeface="+mn-ea"/>
                <a:cs typeface="+mn-cs"/>
              </a:rPr>
              <a:t>Air is not scarce; it is abundant. </a:t>
            </a:r>
          </a:p>
          <a:p>
            <a:pPr marL="1600200" lvl="3" indent="-228600">
              <a:buFont typeface="+mj-lt"/>
              <a:buAutoNum type="arabicParenR"/>
            </a:pPr>
            <a:r>
              <a:rPr lang="en-US" sz="1200" kern="1200" dirty="0">
                <a:solidFill>
                  <a:schemeClr val="tx1"/>
                </a:solidFill>
                <a:effectLst/>
                <a:latin typeface="+mn-lt"/>
                <a:ea typeface="+mn-ea"/>
                <a:cs typeface="+mn-cs"/>
              </a:rPr>
              <a:t>However, if you want warm air when the weather is cold or cool air when the weather is hot, you must pay because processed air is scarce. </a:t>
            </a:r>
          </a:p>
          <a:p>
            <a:pPr marL="685800" lvl="1" indent="-228600">
              <a:buFont typeface="+mj-lt"/>
              <a:buAutoNum type="arabicPeriod" startAt="4"/>
            </a:pPr>
            <a:r>
              <a:rPr lang="en-US" sz="1200" kern="1200" dirty="0">
                <a:solidFill>
                  <a:schemeClr val="tx1"/>
                </a:solidFill>
                <a:effectLst/>
                <a:latin typeface="+mn-lt"/>
                <a:ea typeface="+mn-ea"/>
                <a:cs typeface="+mn-cs"/>
              </a:rPr>
              <a:t>It must be transferable. </a:t>
            </a:r>
          </a:p>
          <a:p>
            <a:pPr marL="1143000" lvl="2" indent="-228600">
              <a:buFont typeface="+mj-lt"/>
              <a:buAutoNum type="alphaLcPeriod"/>
            </a:pPr>
            <a:r>
              <a:rPr lang="en-US" sz="1200" kern="1200" dirty="0">
                <a:solidFill>
                  <a:schemeClr val="tx1"/>
                </a:solidFill>
                <a:effectLst/>
                <a:latin typeface="+mn-lt"/>
                <a:ea typeface="+mn-ea"/>
                <a:cs typeface="+mn-cs"/>
              </a:rPr>
              <a:t>Although some goods are tangible, useful, and scarce, they are not considered economic goods, because they cannot be easily obtained. </a:t>
            </a:r>
          </a:p>
          <a:p>
            <a:pPr marL="1143000" lvl="2" indent="-228600">
              <a:buFont typeface="+mj-lt"/>
              <a:buAutoNum type="alphaLcPeriod"/>
            </a:pPr>
            <a:r>
              <a:rPr lang="en-US" sz="1200" kern="1200" dirty="0">
                <a:solidFill>
                  <a:schemeClr val="tx1"/>
                </a:solidFill>
                <a:effectLst/>
                <a:latin typeface="+mn-lt"/>
                <a:ea typeface="+mn-ea"/>
                <a:cs typeface="+mn-cs"/>
              </a:rPr>
              <a:t>Example:</a:t>
            </a:r>
          </a:p>
          <a:p>
            <a:pPr marL="1600200" lvl="3" indent="-228600">
              <a:buFont typeface="+mj-lt"/>
              <a:buAutoNum type="arabicParenR"/>
            </a:pPr>
            <a:r>
              <a:rPr lang="en-US" sz="1200" kern="1200" dirty="0">
                <a:solidFill>
                  <a:schemeClr val="tx1"/>
                </a:solidFill>
                <a:effectLst/>
                <a:latin typeface="+mn-lt"/>
                <a:ea typeface="+mn-ea"/>
                <a:cs typeface="+mn-cs"/>
              </a:rPr>
              <a:t>There are many oil reserves that exist under the ocean floor. </a:t>
            </a:r>
          </a:p>
          <a:p>
            <a:pPr marL="1600200" lvl="3" indent="-228600">
              <a:buFont typeface="+mj-lt"/>
              <a:buAutoNum type="arabicParenR"/>
            </a:pPr>
            <a:r>
              <a:rPr lang="en-US" sz="1200" kern="1200" dirty="0">
                <a:solidFill>
                  <a:schemeClr val="tx1"/>
                </a:solidFill>
                <a:effectLst/>
                <a:latin typeface="+mn-lt"/>
                <a:ea typeface="+mn-ea"/>
                <a:cs typeface="+mn-cs"/>
              </a:rPr>
              <a:t>In many cases, the oil is too costly to obtain; thus, ownership of the oil cannot be transferred from one person or business to another. </a:t>
            </a:r>
          </a:p>
          <a:p>
            <a:pPr marL="1600200" lvl="3" indent="-228600">
              <a:buFont typeface="+mj-lt"/>
              <a:buAutoNum type="arabicParenR"/>
            </a:pPr>
            <a:r>
              <a:rPr lang="en-US" sz="1200" kern="1200" dirty="0">
                <a:solidFill>
                  <a:schemeClr val="tx1"/>
                </a:solidFill>
                <a:effectLst/>
                <a:latin typeface="+mn-lt"/>
                <a:ea typeface="+mn-ea"/>
                <a:cs typeface="+mn-cs"/>
              </a:rPr>
              <a:t>The oil, therefore, would not be considered an economic good. </a:t>
            </a:r>
          </a:p>
          <a:p>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4</a:t>
            </a:fld>
            <a:endParaRPr lang="en-US"/>
          </a:p>
        </p:txBody>
      </p:sp>
    </p:spTree>
    <p:extLst>
      <p:ext uri="{BB962C8B-B14F-4D97-AF65-F5344CB8AC3E}">
        <p14:creationId xmlns:p14="http://schemas.microsoft.com/office/powerpoint/2010/main" val="77931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In addition to buying economic goods, people also buy economic services—productive acts that satisfy economic wants. </a:t>
            </a:r>
          </a:p>
          <a:p>
            <a:pPr marL="685800" lvl="1" indent="-228600">
              <a:buFont typeface="+mj-lt"/>
              <a:buAutoNum type="arabicPeriod"/>
            </a:pPr>
            <a:r>
              <a:rPr lang="en-US" sz="1200" kern="1200" dirty="0">
                <a:solidFill>
                  <a:schemeClr val="tx1"/>
                </a:solidFill>
                <a:effectLst/>
                <a:latin typeface="+mn-lt"/>
                <a:ea typeface="+mn-ea"/>
                <a:cs typeface="+mn-cs"/>
              </a:rPr>
              <a:t>Economic services include such acts as health care, lawn care, and dry cleaning. </a:t>
            </a:r>
          </a:p>
          <a:p>
            <a:pPr marL="685800" lvl="1" indent="-228600">
              <a:buFont typeface="+mj-lt"/>
              <a:buAutoNum type="arabicPeriod"/>
            </a:pPr>
            <a:r>
              <a:rPr lang="en-US" sz="1200" kern="1200" dirty="0">
                <a:solidFill>
                  <a:schemeClr val="tx1"/>
                </a:solidFill>
                <a:effectLst/>
                <a:latin typeface="+mn-lt"/>
                <a:ea typeface="+mn-ea"/>
                <a:cs typeface="+mn-cs"/>
              </a:rPr>
              <a:t>In each case, someone is paid to perform a service. </a:t>
            </a:r>
          </a:p>
          <a:p>
            <a:pPr marL="685800" lvl="1" indent="-228600">
              <a:buFont typeface="+mj-lt"/>
              <a:buAutoNum type="arabicPeriod"/>
            </a:pPr>
            <a:r>
              <a:rPr lang="en-US" sz="1200" kern="1200" dirty="0">
                <a:solidFill>
                  <a:schemeClr val="tx1"/>
                </a:solidFill>
                <a:effectLst/>
                <a:latin typeface="+mn-lt"/>
                <a:ea typeface="+mn-ea"/>
                <a:cs typeface="+mn-cs"/>
              </a:rPr>
              <a:t>The major characteristics of economic services are very similar to those of economic goods. </a:t>
            </a:r>
          </a:p>
          <a:p>
            <a:pPr marL="685800" lvl="1" indent="-228600">
              <a:buFont typeface="+mj-lt"/>
              <a:buAutoNum type="arabicPeriod"/>
            </a:pPr>
            <a:r>
              <a:rPr lang="en-US" sz="1200" kern="1200" dirty="0">
                <a:solidFill>
                  <a:schemeClr val="tx1"/>
                </a:solidFill>
                <a:effectLst/>
                <a:latin typeface="+mn-lt"/>
                <a:ea typeface="+mn-ea"/>
                <a:cs typeface="+mn-cs"/>
              </a:rPr>
              <a:t>They must be useful, scarce, and transferable. </a:t>
            </a:r>
          </a:p>
          <a:p>
            <a:pPr marL="685800" lvl="1" indent="-228600">
              <a:buFont typeface="+mj-lt"/>
              <a:buAutoNum type="arabicPeriod"/>
            </a:pPr>
            <a:r>
              <a:rPr lang="en-US" sz="1200" kern="1200" dirty="0">
                <a:solidFill>
                  <a:schemeClr val="tx1"/>
                </a:solidFill>
                <a:effectLst/>
                <a:latin typeface="+mn-lt"/>
                <a:ea typeface="+mn-ea"/>
                <a:cs typeface="+mn-cs"/>
              </a:rPr>
              <a:t>However, services are not physical objects. </a:t>
            </a:r>
          </a:p>
          <a:p>
            <a:pPr marL="685800" lvl="1" indent="-228600">
              <a:buFont typeface="+mj-lt"/>
              <a:buAutoNum type="arabicPeriod"/>
            </a:pPr>
            <a:r>
              <a:rPr lang="en-US" sz="1200" kern="1200" dirty="0">
                <a:solidFill>
                  <a:schemeClr val="tx1"/>
                </a:solidFill>
                <a:effectLst/>
                <a:latin typeface="+mn-lt"/>
                <a:ea typeface="+mn-ea"/>
                <a:cs typeface="+mn-cs"/>
              </a:rPr>
              <a:t>Instead, they are intangible activities performed by other people for a certain amount of money. </a:t>
            </a:r>
          </a:p>
          <a:p>
            <a:pPr marL="228600" indent="-228600">
              <a:buAutoNum type="arabicPeriod" startAt="6"/>
            </a:pPr>
            <a:endParaRPr lang="en-US" sz="1200" kern="1200" dirty="0">
              <a:solidFill>
                <a:schemeClr val="tx1"/>
              </a:solidFill>
              <a:effectLst/>
              <a:latin typeface="+mn-lt"/>
              <a:ea typeface="+mn-ea"/>
              <a:cs typeface="+mn-cs"/>
            </a:endParaRPr>
          </a:p>
          <a:p>
            <a:r>
              <a:rPr lang="en-US" sz="1200" b="1" i="1" u="none" kern="1200" dirty="0">
                <a:solidFill>
                  <a:schemeClr val="tx1"/>
                </a:solidFill>
                <a:effectLst/>
                <a:latin typeface="+mn-lt"/>
                <a:ea typeface="+mn-ea"/>
                <a:cs typeface="+mn-cs"/>
              </a:rPr>
              <a:t>ON THE WEB: </a:t>
            </a:r>
            <a:r>
              <a:rPr lang="en-US" sz="1200" i="1" u="none" kern="1200" dirty="0">
                <a:solidFill>
                  <a:schemeClr val="tx1"/>
                </a:solidFill>
                <a:effectLst/>
                <a:latin typeface="+mn-lt"/>
                <a:ea typeface="+mn-ea"/>
                <a:cs typeface="+mn-cs"/>
              </a:rPr>
              <a:t>To learn more about goods and services, watch this video from </a:t>
            </a:r>
            <a:r>
              <a:rPr lang="en-US" sz="1200" i="1" u="none" kern="1200" dirty="0" err="1">
                <a:solidFill>
                  <a:schemeClr val="tx1"/>
                </a:solidFill>
                <a:effectLst/>
                <a:latin typeface="+mn-lt"/>
                <a:ea typeface="+mn-ea"/>
                <a:cs typeface="+mn-cs"/>
              </a:rPr>
              <a:t>Miacademy</a:t>
            </a:r>
            <a:r>
              <a:rPr lang="en-US" sz="1200" i="1" u="none" kern="1200" dirty="0">
                <a:solidFill>
                  <a:schemeClr val="tx1"/>
                </a:solidFill>
                <a:effectLst/>
                <a:latin typeface="+mn-lt"/>
                <a:ea typeface="+mn-ea"/>
                <a:cs typeface="+mn-cs"/>
              </a:rPr>
              <a:t> Learning Channel: </a:t>
            </a:r>
            <a:r>
              <a:rPr lang="en-US" sz="1200" i="1" u="sng" kern="1200" dirty="0">
                <a:solidFill>
                  <a:schemeClr val="tx1"/>
                </a:solidFill>
                <a:effectLst/>
                <a:latin typeface="+mn-lt"/>
                <a:ea typeface="+mn-ea"/>
                <a:cs typeface="+mn-cs"/>
                <a:hlinkClick r:id="rId3"/>
              </a:rPr>
              <a:t>https://www.youtube.com/watch?v=6B2wUpJPTu0\</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5</a:t>
            </a:fld>
            <a:endParaRPr lang="en-US"/>
          </a:p>
        </p:txBody>
      </p:sp>
    </p:spTree>
    <p:extLst>
      <p:ext uri="{BB962C8B-B14F-4D97-AF65-F5344CB8AC3E}">
        <p14:creationId xmlns:p14="http://schemas.microsoft.com/office/powerpoint/2010/main" val="225536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It takes money to obtain and to produce goods and services.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Most consumers, people who use goods and services, simply do not have enough money to buy everything that they want. </a:t>
            </a:r>
          </a:p>
          <a:p>
            <a:pPr marL="228600" indent="-228600">
              <a:buFont typeface="+mj-lt"/>
              <a:buAutoNum type="alphaUcPeriod"/>
            </a:pPr>
            <a:r>
              <a:rPr lang="en-US" sz="1200" kern="1200" dirty="0">
                <a:solidFill>
                  <a:schemeClr val="tx1"/>
                </a:solidFill>
                <a:effectLst/>
                <a:latin typeface="+mn-lt"/>
                <a:ea typeface="+mn-ea"/>
                <a:cs typeface="+mn-cs"/>
              </a:rPr>
              <a:t>Likewise, producers have limited money and materials with which to make choices about what they will produce. </a:t>
            </a:r>
          </a:p>
          <a:p>
            <a:pPr marL="228600" indent="-228600">
              <a:buFont typeface="+mj-lt"/>
              <a:buAutoNum type="alphaUcPeriod"/>
            </a:pPr>
            <a:r>
              <a:rPr lang="en-US" sz="1200" kern="1200" dirty="0">
                <a:solidFill>
                  <a:schemeClr val="tx1"/>
                </a:solidFill>
                <a:effectLst/>
                <a:latin typeface="+mn-lt"/>
                <a:ea typeface="+mn-ea"/>
                <a:cs typeface="+mn-cs"/>
              </a:rPr>
              <a:t>This is why decision-making is the heart of economics.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Consumers communicate their wants to producers as they purchase or fail to purchase goods and services.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In this way, consumers are casting dollar, or economic, “votes” to let producers know their wants. </a:t>
            </a:r>
          </a:p>
          <a:p>
            <a:pPr marL="685800" lvl="1" indent="-228600">
              <a:buFont typeface="+mj-lt"/>
              <a:buAutoNum type="arabicPeriod"/>
            </a:pPr>
            <a:r>
              <a:rPr lang="en-US" sz="1200" kern="1200" dirty="0">
                <a:solidFill>
                  <a:schemeClr val="tx1"/>
                </a:solidFill>
                <a:effectLst/>
                <a:latin typeface="+mn-lt"/>
                <a:ea typeface="+mn-ea"/>
                <a:cs typeface="+mn-cs"/>
              </a:rPr>
              <a:t>They are voting for the product that they decide to buy and against the others. </a:t>
            </a:r>
          </a:p>
          <a:p>
            <a:pPr marL="685800" lvl="1" indent="-228600">
              <a:buFont typeface="+mj-lt"/>
              <a:buAutoNum type="arabicPeriod"/>
            </a:pPr>
            <a:r>
              <a:rPr lang="en-US" sz="1200" kern="1200" dirty="0">
                <a:solidFill>
                  <a:schemeClr val="tx1"/>
                </a:solidFill>
                <a:effectLst/>
                <a:latin typeface="+mn-lt"/>
                <a:ea typeface="+mn-ea"/>
                <a:cs typeface="+mn-cs"/>
              </a:rPr>
              <a:t>Through their buying or not buying, they can control what goods and services will be produced and even how much will be charged for them. </a:t>
            </a:r>
          </a:p>
          <a:p>
            <a:endParaRPr lang="en-US" sz="1200" u="sng" kern="1200" dirty="0">
              <a:solidFill>
                <a:schemeClr val="tx1"/>
              </a:solidFill>
              <a:effectLst/>
              <a:latin typeface="+mn-lt"/>
              <a:ea typeface="+mn-ea"/>
              <a:cs typeface="+mn-cs"/>
            </a:endParaRPr>
          </a:p>
          <a:p>
            <a:r>
              <a:rPr lang="en-US" sz="1200" b="1" i="1" u="none" kern="1200" dirty="0">
                <a:solidFill>
                  <a:schemeClr val="tx1"/>
                </a:solidFill>
                <a:effectLst/>
                <a:latin typeface="+mn-lt"/>
                <a:ea typeface="+mn-ea"/>
                <a:cs typeface="+mn-cs"/>
              </a:rPr>
              <a:t>ON THE WEB: </a:t>
            </a:r>
            <a:r>
              <a:rPr lang="en-US" sz="1200" i="1" u="none" kern="1200" dirty="0">
                <a:solidFill>
                  <a:schemeClr val="tx1"/>
                </a:solidFill>
                <a:effectLst/>
                <a:latin typeface="+mn-lt"/>
                <a:ea typeface="+mn-ea"/>
                <a:cs typeface="+mn-cs"/>
              </a:rPr>
              <a:t>Apple discontinued the use of a “home” button in iPhones because people wanted a bigger phone screen and because the buttons wore down over time </a:t>
            </a:r>
            <a:r>
              <a:rPr lang="en-US" sz="1200" i="1" kern="1200" dirty="0">
                <a:solidFill>
                  <a:schemeClr val="tx1"/>
                </a:solidFill>
                <a:effectLst/>
                <a:latin typeface="+mn-lt"/>
                <a:ea typeface="+mn-ea"/>
                <a:cs typeface="+mn-cs"/>
              </a:rPr>
              <a:t>due to repeated use. You can read about Apple’s evolving iPhone products in this article by Chaim </a:t>
            </a:r>
            <a:r>
              <a:rPr lang="en-US" sz="1200" i="1" kern="1200" dirty="0" err="1">
                <a:solidFill>
                  <a:schemeClr val="tx1"/>
                </a:solidFill>
                <a:effectLst/>
                <a:latin typeface="+mn-lt"/>
                <a:ea typeface="+mn-ea"/>
                <a:cs typeface="+mn-cs"/>
              </a:rPr>
              <a:t>Gartenberg</a:t>
            </a:r>
            <a:r>
              <a:rPr lang="en-US" sz="1200" i="1" kern="1200" dirty="0">
                <a:solidFill>
                  <a:schemeClr val="tx1"/>
                </a:solidFill>
                <a:effectLst/>
                <a:latin typeface="+mn-lt"/>
                <a:ea typeface="+mn-ea"/>
                <a:cs typeface="+mn-cs"/>
              </a:rPr>
              <a:t>, “Apple’s Now-Defunct Home Button Is a Reminder That Even the Best Buttons Can Fail,” at </a:t>
            </a:r>
            <a:r>
              <a:rPr lang="en-US" sz="1200" i="1" u="sng" kern="1200" dirty="0">
                <a:solidFill>
                  <a:schemeClr val="tx1"/>
                </a:solidFill>
                <a:effectLst/>
                <a:latin typeface="+mn-lt"/>
                <a:ea typeface="+mn-ea"/>
                <a:cs typeface="+mn-cs"/>
                <a:hlinkClick r:id="rId3"/>
              </a:rPr>
              <a:t>https://www.theverge.com/circuitbreaker/2019/2/28/18244645/apple-home-button-user-interface-iphone-7-fake</a:t>
            </a:r>
            <a:r>
              <a:rPr lang="en-US" sz="1200" i="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if they can think of some other products that are no longer produced because consumers don’t want to purchase them anymore.</a:t>
            </a:r>
          </a:p>
          <a:p>
            <a:endParaRPr lang="en-US" sz="1200" i="1"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As you can see, the money that consumers spend on goods and services spins the wheels of the economy. </a:t>
            </a:r>
          </a:p>
          <a:p>
            <a:pPr marL="228600" indent="-228600">
              <a:buAutoNum type="alphaUcPeriod" startAt="2"/>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Producers must keep in mind that people buy goods and services to satisfy their wants.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Companies devote a great deal of time and money to finding out exactly what consumers want—this is called market research. </a:t>
            </a:r>
          </a:p>
          <a:p>
            <a:pPr marL="228600" indent="-228600">
              <a:buFont typeface="+mj-lt"/>
              <a:buAutoNum type="alphaUcPeriod"/>
            </a:pPr>
            <a:r>
              <a:rPr lang="en-US" sz="1200" kern="1200" dirty="0">
                <a:solidFill>
                  <a:schemeClr val="tx1"/>
                </a:solidFill>
                <a:effectLst/>
                <a:latin typeface="+mn-lt"/>
                <a:ea typeface="+mn-ea"/>
                <a:cs typeface="+mn-cs"/>
              </a:rPr>
              <a:t>They know that their success depends on keeping a careful eye on what sells and what doesn’t sell so that they can focus their limited resources on satisfying consumers’ economic wants. </a:t>
            </a:r>
          </a:p>
          <a:p>
            <a:pPr marL="228600" indent="-228600">
              <a:buFont typeface="+mj-lt"/>
              <a:buAutoNum type="alphaUcPeriod"/>
            </a:pPr>
            <a:r>
              <a:rPr lang="en-US" sz="1200" kern="1200" dirty="0">
                <a:solidFill>
                  <a:schemeClr val="tx1"/>
                </a:solidFill>
                <a:effectLst/>
                <a:latin typeface="+mn-lt"/>
                <a:ea typeface="+mn-ea"/>
                <a:cs typeface="+mn-cs"/>
              </a:rPr>
              <a:t>If consumers do not want a certain product, its production will be cut back or stopped. </a:t>
            </a:r>
          </a:p>
          <a:p>
            <a:pPr marL="228600" indent="-228600">
              <a:buFont typeface="+mj-lt"/>
              <a:buAutoNum type="alphaUcPeriod"/>
            </a:pPr>
            <a:r>
              <a:rPr lang="en-US" sz="1200" kern="1200" dirty="0">
                <a:solidFill>
                  <a:schemeClr val="tx1"/>
                </a:solidFill>
                <a:effectLst/>
                <a:latin typeface="+mn-lt"/>
                <a:ea typeface="+mn-ea"/>
                <a:cs typeface="+mn-cs"/>
              </a:rPr>
              <a:t>On the other hand, if a product is very popular, more producers will begin to make it.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When consumers fail to buy, the influence is ultimately felt throughout the economy.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Jobs are lost in retail and wholesale businesses. </a:t>
            </a:r>
          </a:p>
          <a:p>
            <a:pPr marL="228600" indent="-228600">
              <a:buFont typeface="+mj-lt"/>
              <a:buAutoNum type="alphaUcPeriod"/>
            </a:pPr>
            <a:r>
              <a:rPr lang="en-US" sz="1200" kern="1200" dirty="0">
                <a:solidFill>
                  <a:schemeClr val="tx1"/>
                </a:solidFill>
                <a:effectLst/>
                <a:latin typeface="+mn-lt"/>
                <a:ea typeface="+mn-ea"/>
                <a:cs typeface="+mn-cs"/>
              </a:rPr>
              <a:t>This forces producers to lay off additional workers. </a:t>
            </a:r>
          </a:p>
          <a:p>
            <a:pPr marL="228600" indent="-228600">
              <a:buFont typeface="+mj-lt"/>
              <a:buAutoNum type="alphaUcPeriod"/>
            </a:pPr>
            <a:r>
              <a:rPr lang="en-US" sz="1200" kern="1200" dirty="0">
                <a:solidFill>
                  <a:schemeClr val="tx1"/>
                </a:solidFill>
                <a:effectLst/>
                <a:latin typeface="+mn-lt"/>
                <a:ea typeface="+mn-ea"/>
                <a:cs typeface="+mn-cs"/>
              </a:rPr>
              <a:t>Consumers who lose their jobs are able to satisfy fewer wants because of decreased income. </a:t>
            </a:r>
          </a:p>
          <a:p>
            <a:pPr marL="228600" indent="-228600">
              <a:buFont typeface="+mj-lt"/>
              <a:buAutoNum type="alphaUcPeriod"/>
            </a:pPr>
            <a:r>
              <a:rPr lang="en-US" sz="1200" kern="1200" dirty="0">
                <a:solidFill>
                  <a:schemeClr val="tx1"/>
                </a:solidFill>
                <a:effectLst/>
                <a:latin typeface="+mn-lt"/>
                <a:ea typeface="+mn-ea"/>
                <a:cs typeface="+mn-cs"/>
              </a:rPr>
              <a:t>Thus, the decisions of consumers to buy or not to buy play a significant role in determining the health of the economy.</a:t>
            </a:r>
            <a:r>
              <a:rPr lang="en-US" dirty="0">
                <a:effectLst/>
              </a:rPr>
              <a:t> </a:t>
            </a:r>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6</a:t>
            </a:fld>
            <a:endParaRPr lang="en-US"/>
          </a:p>
        </p:txBody>
      </p:sp>
    </p:spTree>
    <p:extLst>
      <p:ext uri="{BB962C8B-B14F-4D97-AF65-F5344CB8AC3E}">
        <p14:creationId xmlns:p14="http://schemas.microsoft.com/office/powerpoint/2010/main" val="11047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are two broad groups, or classifications, of economic goods and services—consumer and industrial.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Consumer goods and services</a:t>
            </a:r>
          </a:p>
          <a:p>
            <a:pPr marL="685800" lvl="1" indent="-228600">
              <a:buFont typeface="+mj-lt"/>
              <a:buAutoNum type="arabicPeriod"/>
            </a:pPr>
            <a:r>
              <a:rPr lang="en-US" sz="1200" kern="1200" dirty="0">
                <a:solidFill>
                  <a:schemeClr val="tx1"/>
                </a:solidFill>
                <a:effectLst/>
                <a:latin typeface="+mn-lt"/>
                <a:ea typeface="+mn-ea"/>
                <a:cs typeface="+mn-cs"/>
              </a:rPr>
              <a:t>In this group, we find all the goods and services that are purchased and actually used by the ultimate consumer. </a:t>
            </a:r>
          </a:p>
          <a:p>
            <a:pPr marL="1143000" lvl="2" indent="-228600">
              <a:buFont typeface="+mj-lt"/>
              <a:buAutoNum type="alphaLcPeriod"/>
            </a:pPr>
            <a:r>
              <a:rPr lang="en-US" sz="1200" kern="1200" dirty="0">
                <a:solidFill>
                  <a:schemeClr val="tx1"/>
                </a:solidFill>
                <a:effectLst/>
                <a:latin typeface="+mn-lt"/>
                <a:ea typeface="+mn-ea"/>
                <a:cs typeface="+mn-cs"/>
              </a:rPr>
              <a:t>An ultimate consumer is anyone who personally uses a good or service to satisfy their own wants—the final user. </a:t>
            </a:r>
          </a:p>
          <a:p>
            <a:pPr marL="1143000" lvl="2" indent="-228600">
              <a:buFont typeface="+mj-lt"/>
              <a:buAutoNum type="alphaLcPeriod"/>
            </a:pPr>
            <a:r>
              <a:rPr lang="en-US" sz="1200" kern="1200" dirty="0">
                <a:solidFill>
                  <a:schemeClr val="tx1"/>
                </a:solidFill>
                <a:effectLst/>
                <a:latin typeface="+mn-lt"/>
                <a:ea typeface="+mn-ea"/>
                <a:cs typeface="+mn-cs"/>
              </a:rPr>
              <a:t>We are all ultimate consumers because we all buy and use goods and services in this manner. </a:t>
            </a:r>
          </a:p>
          <a:p>
            <a:pPr marL="685800" lvl="1" indent="-228600">
              <a:buFont typeface="+mj-lt"/>
              <a:buAutoNum type="arabicPeriod" startAt="2"/>
            </a:pPr>
            <a:r>
              <a:rPr lang="en-US" sz="1200" kern="1200" dirty="0">
                <a:solidFill>
                  <a:schemeClr val="tx1"/>
                </a:solidFill>
                <a:effectLst/>
                <a:latin typeface="+mn-lt"/>
                <a:ea typeface="+mn-ea"/>
                <a:cs typeface="+mn-cs"/>
              </a:rPr>
              <a:t>Think of all the goods and services that you buy for your own personal use. </a:t>
            </a:r>
          </a:p>
          <a:p>
            <a:pPr marL="685800" lvl="1" indent="-228600">
              <a:buFont typeface="+mj-lt"/>
              <a:buAutoNum type="arabicPeriod" startAt="2"/>
            </a:pPr>
            <a:r>
              <a:rPr lang="en-US" sz="1200" kern="1200" dirty="0">
                <a:solidFill>
                  <a:schemeClr val="tx1"/>
                </a:solidFill>
                <a:effectLst/>
                <a:latin typeface="+mn-lt"/>
                <a:ea typeface="+mn-ea"/>
                <a:cs typeface="+mn-cs"/>
              </a:rPr>
              <a:t>Examples might include food, gas, sunglasses, shoes, movie tickets, and so on.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list some more examples of consumer goods and services. </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Industrial goods and services</a:t>
            </a:r>
          </a:p>
          <a:p>
            <a:pPr marL="685800" lvl="1" indent="-228600">
              <a:buFont typeface="+mj-lt"/>
              <a:buAutoNum type="arabicPeriod"/>
            </a:pPr>
            <a:r>
              <a:rPr lang="en-US" sz="1200" kern="1200" dirty="0">
                <a:solidFill>
                  <a:schemeClr val="tx1"/>
                </a:solidFill>
                <a:effectLst/>
                <a:latin typeface="+mn-lt"/>
                <a:ea typeface="+mn-ea"/>
                <a:cs typeface="+mn-cs"/>
              </a:rPr>
              <a:t>In this category, we find all the goods and services that are purchased by producers (the people who make or provide goods and services):</a:t>
            </a:r>
          </a:p>
          <a:p>
            <a:pPr marL="1143000" lvl="2" indent="-228600">
              <a:buFont typeface="+mj-lt"/>
              <a:buAutoNum type="alphaLcPeriod"/>
            </a:pPr>
            <a:r>
              <a:rPr lang="en-US" sz="1200" kern="1200" dirty="0">
                <a:solidFill>
                  <a:schemeClr val="tx1"/>
                </a:solidFill>
                <a:effectLst/>
                <a:latin typeface="+mn-lt"/>
                <a:ea typeface="+mn-ea"/>
                <a:cs typeface="+mn-cs"/>
              </a:rPr>
              <a:t>For resale</a:t>
            </a:r>
          </a:p>
          <a:p>
            <a:pPr marL="1143000" lvl="2" indent="-228600">
              <a:buFont typeface="+mj-lt"/>
              <a:buAutoNum type="alphaLcPeriod"/>
            </a:pPr>
            <a:r>
              <a:rPr lang="en-US" sz="1200" kern="1200" dirty="0">
                <a:solidFill>
                  <a:schemeClr val="tx1"/>
                </a:solidFill>
                <a:effectLst/>
                <a:latin typeface="+mn-lt"/>
                <a:ea typeface="+mn-ea"/>
                <a:cs typeface="+mn-cs"/>
              </a:rPr>
              <a:t>To make other goods and services</a:t>
            </a:r>
          </a:p>
          <a:p>
            <a:pPr marL="1143000" lvl="2" indent="-228600">
              <a:buFont typeface="+mj-lt"/>
              <a:buAutoNum type="alphaLcPeriod"/>
            </a:pPr>
            <a:r>
              <a:rPr lang="en-US" sz="1200" kern="1200" dirty="0">
                <a:solidFill>
                  <a:schemeClr val="tx1"/>
                </a:solidFill>
                <a:effectLst/>
                <a:latin typeface="+mn-lt"/>
                <a:ea typeface="+mn-ea"/>
                <a:cs typeface="+mn-cs"/>
              </a:rPr>
              <a:t>To use in operating their businesses</a:t>
            </a:r>
          </a:p>
          <a:p>
            <a:pPr marL="685800" lvl="1" indent="-228600">
              <a:buFont typeface="+mj-lt"/>
              <a:buAutoNum type="arabicPeriod" startAt="2"/>
            </a:pPr>
            <a:r>
              <a:rPr lang="en-US" sz="1200" kern="1200" dirty="0">
                <a:solidFill>
                  <a:schemeClr val="tx1"/>
                </a:solidFill>
                <a:effectLst/>
                <a:latin typeface="+mn-lt"/>
                <a:ea typeface="+mn-ea"/>
                <a:cs typeface="+mn-cs"/>
              </a:rPr>
              <a:t>Almost all producers must buy certain goods and services to carry out their day-to-day activities. </a:t>
            </a:r>
          </a:p>
          <a:p>
            <a:pPr marL="1143000" lvl="2" indent="-228600">
              <a:buFont typeface="+mj-lt"/>
              <a:buAutoNum type="alphaLcPeriod"/>
            </a:pPr>
            <a:r>
              <a:rPr lang="en-US" sz="1200" kern="1200" dirty="0">
                <a:solidFill>
                  <a:schemeClr val="tx1"/>
                </a:solidFill>
                <a:effectLst/>
                <a:latin typeface="+mn-lt"/>
                <a:ea typeface="+mn-ea"/>
                <a:cs typeface="+mn-cs"/>
              </a:rPr>
              <a:t>They need things such as buildings, equipment, and office supplies to operate. </a:t>
            </a:r>
          </a:p>
          <a:p>
            <a:pPr marL="1143000" lvl="2" indent="-228600">
              <a:buFont typeface="+mj-lt"/>
              <a:buAutoNum type="alphaLcPeriod"/>
            </a:pPr>
            <a:r>
              <a:rPr lang="en-US" sz="1200" kern="1200" dirty="0">
                <a:solidFill>
                  <a:schemeClr val="tx1"/>
                </a:solidFill>
                <a:effectLst/>
                <a:latin typeface="+mn-lt"/>
                <a:ea typeface="+mn-ea"/>
                <a:cs typeface="+mn-cs"/>
              </a:rPr>
              <a:t>In addition, many producers must purchase the raw materials they need to make their finished products. </a:t>
            </a:r>
          </a:p>
          <a:p>
            <a:pPr marL="1600200" lvl="3" indent="-228600">
              <a:buFont typeface="+mj-lt"/>
              <a:buAutoNum type="arabicParenR"/>
            </a:pPr>
            <a:r>
              <a:rPr lang="en-US" sz="1200" kern="1200" dirty="0">
                <a:solidFill>
                  <a:schemeClr val="tx1"/>
                </a:solidFill>
                <a:effectLst/>
                <a:latin typeface="+mn-lt"/>
                <a:ea typeface="+mn-ea"/>
                <a:cs typeface="+mn-cs"/>
              </a:rPr>
              <a:t>Farmers must buy seed to produce their crops. </a:t>
            </a:r>
          </a:p>
          <a:p>
            <a:pPr marL="1600200" lvl="3" indent="-228600">
              <a:buFont typeface="+mj-lt"/>
              <a:buAutoNum type="arabicParenR"/>
            </a:pPr>
            <a:r>
              <a:rPr lang="en-US" sz="1200" kern="1200" dirty="0">
                <a:solidFill>
                  <a:schemeClr val="tx1"/>
                </a:solidFill>
                <a:effectLst/>
                <a:latin typeface="+mn-lt"/>
                <a:ea typeface="+mn-ea"/>
                <a:cs typeface="+mn-cs"/>
              </a:rPr>
              <a:t>Automobile manufacturers must buy steel, tin, plastic, rubber, and glass to produce new cars. </a:t>
            </a:r>
          </a:p>
          <a:p>
            <a:pPr marL="1600200" lvl="3" indent="-228600">
              <a:buFont typeface="+mj-lt"/>
              <a:buAutoNum type="arabicParenR"/>
            </a:pPr>
            <a:r>
              <a:rPr lang="en-US" sz="1200" kern="1200" dirty="0">
                <a:solidFill>
                  <a:schemeClr val="tx1"/>
                </a:solidFill>
                <a:effectLst/>
                <a:latin typeface="+mn-lt"/>
                <a:ea typeface="+mn-ea"/>
                <a:cs typeface="+mn-cs"/>
              </a:rPr>
              <a:t>Businesses buy the services of advertising agencies to create ads, attorneys to handle legal arrangements, and accountants to prepare financial statements. </a:t>
            </a:r>
          </a:p>
          <a:p>
            <a:pPr marL="1143000" lvl="2" indent="-228600">
              <a:buFont typeface="+mj-lt"/>
              <a:buAutoNum type="alphaLcPeriod"/>
            </a:pPr>
            <a:r>
              <a:rPr lang="en-US" sz="1200" kern="1200" dirty="0">
                <a:solidFill>
                  <a:schemeClr val="tx1"/>
                </a:solidFill>
                <a:effectLst/>
                <a:latin typeface="+mn-lt"/>
                <a:ea typeface="+mn-ea"/>
                <a:cs typeface="+mn-cs"/>
              </a:rPr>
              <a:t>All of these are examples of industrial goods and services since they are used by producers rather than by ultimate consumers. </a:t>
            </a:r>
          </a:p>
          <a:p>
            <a:pPr marL="1143000" lvl="2" indent="-228600">
              <a:buFont typeface="+mj-lt"/>
              <a:buAutoNum type="alphaLcPeriod"/>
            </a:pPr>
            <a:r>
              <a:rPr lang="en-US" sz="1200" kern="1200" dirty="0">
                <a:solidFill>
                  <a:schemeClr val="tx1"/>
                </a:solidFill>
                <a:effectLst/>
                <a:latin typeface="+mn-lt"/>
                <a:ea typeface="+mn-ea"/>
                <a:cs typeface="+mn-cs"/>
              </a:rPr>
              <a:t>These goods are also frequently referred to as “producer” goods and services.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list some more examples of industrial goods and services. </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Do you think you can tell the difference between a consumer good or service and an industrial good or service? </a:t>
            </a:r>
          </a:p>
          <a:p>
            <a:pPr marL="685800" lvl="1" indent="-228600">
              <a:buFont typeface="+mj-lt"/>
              <a:buAutoNum type="arabicPeriod"/>
            </a:pPr>
            <a:r>
              <a:rPr lang="en-US" sz="1200" kern="1200" dirty="0">
                <a:solidFill>
                  <a:schemeClr val="tx1"/>
                </a:solidFill>
                <a:effectLst/>
                <a:latin typeface="+mn-lt"/>
                <a:ea typeface="+mn-ea"/>
                <a:cs typeface="+mn-cs"/>
              </a:rPr>
              <a:t>What about a regular old ink pen? </a:t>
            </a:r>
          </a:p>
          <a:p>
            <a:pPr marL="685800" lvl="1" indent="-228600">
              <a:buFont typeface="+mj-lt"/>
              <a:buAutoNum type="arabicPeriod"/>
            </a:pPr>
            <a:r>
              <a:rPr lang="en-US" sz="1200" kern="1200" dirty="0">
                <a:solidFill>
                  <a:schemeClr val="tx1"/>
                </a:solidFill>
                <a:effectLst/>
                <a:latin typeface="+mn-lt"/>
                <a:ea typeface="+mn-ea"/>
                <a:cs typeface="+mn-cs"/>
              </a:rPr>
              <a:t>Would that be considered a consumer good or an industrial good? </a:t>
            </a:r>
          </a:p>
          <a:p>
            <a:pPr marL="685800" lvl="1" indent="-228600">
              <a:buFont typeface="+mj-lt"/>
              <a:buAutoNum type="arabicPeriod"/>
            </a:pPr>
            <a:r>
              <a:rPr lang="en-US" sz="1200" kern="1200" dirty="0">
                <a:solidFill>
                  <a:schemeClr val="tx1"/>
                </a:solidFill>
                <a:effectLst/>
                <a:latin typeface="+mn-lt"/>
                <a:ea typeface="+mn-ea"/>
                <a:cs typeface="+mn-cs"/>
              </a:rPr>
              <a:t>Don’t be confused! </a:t>
            </a:r>
          </a:p>
          <a:p>
            <a:pPr marL="685800" lvl="1" indent="-228600">
              <a:buFont typeface="+mj-lt"/>
              <a:buAutoNum type="arabicPeriod"/>
            </a:pPr>
            <a:r>
              <a:rPr lang="en-US" sz="1200" kern="1200" dirty="0">
                <a:solidFill>
                  <a:schemeClr val="tx1"/>
                </a:solidFill>
                <a:effectLst/>
                <a:latin typeface="+mn-lt"/>
                <a:ea typeface="+mn-ea"/>
                <a:cs typeface="+mn-cs"/>
              </a:rPr>
              <a:t>If you bought the pen for your own personal use, it is a consumer good. </a:t>
            </a:r>
          </a:p>
          <a:p>
            <a:pPr marL="685800" lvl="1" indent="-228600">
              <a:buFont typeface="+mj-lt"/>
              <a:buAutoNum type="arabicPeriod"/>
            </a:pPr>
            <a:r>
              <a:rPr lang="en-US" sz="1200" kern="1200" dirty="0">
                <a:solidFill>
                  <a:schemeClr val="tx1"/>
                </a:solidFill>
                <a:effectLst/>
                <a:latin typeface="+mn-lt"/>
                <a:ea typeface="+mn-ea"/>
                <a:cs typeface="+mn-cs"/>
              </a:rPr>
              <a:t>If a producer bought the pen for use in the office, it is an industrial good. </a:t>
            </a:r>
          </a:p>
          <a:p>
            <a:pPr marL="685800" lvl="1" indent="-228600">
              <a:buFont typeface="+mj-lt"/>
              <a:buAutoNum type="arabicPeriod"/>
            </a:pPr>
            <a:r>
              <a:rPr lang="en-US" sz="1200" kern="1200" dirty="0">
                <a:solidFill>
                  <a:schemeClr val="tx1"/>
                </a:solidFill>
                <a:effectLst/>
                <a:latin typeface="+mn-lt"/>
                <a:ea typeface="+mn-ea"/>
                <a:cs typeface="+mn-cs"/>
              </a:rPr>
              <a:t>As you can see, it is simply a matter of who buys the item and for what purpose.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To further explore the difference between consumer goods and industrial goods, check out this article by Evan Tarver: </a:t>
            </a:r>
            <a:r>
              <a:rPr lang="en-US" sz="1200" i="1" u="sng" kern="1200" dirty="0">
                <a:solidFill>
                  <a:schemeClr val="tx1"/>
                </a:solidFill>
                <a:effectLst/>
                <a:latin typeface="+mn-lt"/>
                <a:ea typeface="+mn-ea"/>
                <a:cs typeface="+mn-cs"/>
                <a:hlinkClick r:id="rId3"/>
              </a:rPr>
              <a:t>https://www.investopedia.com/ask/answers/050415/how-are-industrial-goods-different-consumer-goods.asp</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think of more goods and services that could be either consumer products or industrial products depending on who buys them and for what purpose. Are there any products that are either always consumer or always industrial?</a:t>
            </a:r>
          </a:p>
          <a:p>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7</a:t>
            </a:fld>
            <a:endParaRPr lang="en-US"/>
          </a:p>
        </p:txBody>
      </p:sp>
    </p:spTree>
    <p:extLst>
      <p:ext uri="{BB962C8B-B14F-4D97-AF65-F5344CB8AC3E}">
        <p14:creationId xmlns:p14="http://schemas.microsoft.com/office/powerpoint/2010/main" val="282897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It matters to marketers whether a good or service is a consumer or an industrial product.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The classification system helps them select appropriate marketing activities for a particular good or service.</a:t>
            </a:r>
          </a:p>
          <a:p>
            <a:pPr marL="228600" indent="-228600">
              <a:buFont typeface="+mj-lt"/>
              <a:buAutoNum type="alphaUcPeriod"/>
            </a:pPr>
            <a:r>
              <a:rPr lang="en-US" sz="1200" kern="1200" dirty="0">
                <a:solidFill>
                  <a:schemeClr val="tx1"/>
                </a:solidFill>
                <a:effectLst/>
                <a:latin typeface="+mn-lt"/>
                <a:ea typeface="+mn-ea"/>
                <a:cs typeface="+mn-cs"/>
              </a:rPr>
              <a:t>The types of promotion, distribution, and selling a marketer uses are affected by a product’s classification.</a:t>
            </a:r>
          </a:p>
          <a:p>
            <a:pPr marL="228600" indent="-228600">
              <a:buFont typeface="+mj-lt"/>
              <a:buAutoNum type="alphaUcPeriod"/>
            </a:pPr>
            <a:r>
              <a:rPr lang="en-US" sz="1200" kern="1200" dirty="0">
                <a:solidFill>
                  <a:schemeClr val="tx1"/>
                </a:solidFill>
                <a:effectLst/>
                <a:latin typeface="+mn-lt"/>
                <a:ea typeface="+mn-ea"/>
                <a:cs typeface="+mn-cs"/>
              </a:rPr>
              <a:t>Therefore, marketers use the classifications as a guide for marketing planning. </a:t>
            </a:r>
          </a:p>
          <a:p>
            <a:pPr marL="228600" indent="-228600">
              <a:buFont typeface="+mj-lt"/>
              <a:buAutoNum type="alphaUcPeriod"/>
            </a:pPr>
            <a:r>
              <a:rPr lang="en-US" sz="1200" kern="1200" dirty="0">
                <a:solidFill>
                  <a:schemeClr val="tx1"/>
                </a:solidFill>
                <a:effectLst/>
                <a:latin typeface="+mn-lt"/>
                <a:ea typeface="+mn-ea"/>
                <a:cs typeface="+mn-cs"/>
              </a:rPr>
              <a:t>They have found it useful to divide the categories of consumer and industrial goods and services even further.</a:t>
            </a:r>
          </a:p>
          <a:p>
            <a:endParaRPr lang="en-US" dirty="0"/>
          </a:p>
        </p:txBody>
      </p:sp>
      <p:sp>
        <p:nvSpPr>
          <p:cNvPr id="4" name="Slide Number Placeholder 3"/>
          <p:cNvSpPr>
            <a:spLocks noGrp="1"/>
          </p:cNvSpPr>
          <p:nvPr>
            <p:ph type="sldNum" sz="quarter" idx="5"/>
          </p:nvPr>
        </p:nvSpPr>
        <p:spPr/>
        <p:txBody>
          <a:bodyPr/>
          <a:lstStyle/>
          <a:p>
            <a:fld id="{31A69944-7464-9E41-AAFE-7DCD8E4A7B04}" type="slidenum">
              <a:rPr lang="en-US" smtClean="0"/>
              <a:t>8</a:t>
            </a:fld>
            <a:endParaRPr lang="en-US"/>
          </a:p>
        </p:txBody>
      </p:sp>
    </p:spTree>
    <p:extLst>
      <p:ext uri="{BB962C8B-B14F-4D97-AF65-F5344CB8AC3E}">
        <p14:creationId xmlns:p14="http://schemas.microsoft.com/office/powerpoint/2010/main" val="214572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Classifications of consumer products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Marketers classify consumer products based on consumer buying habits. </a:t>
            </a:r>
          </a:p>
          <a:p>
            <a:pPr marL="228600" indent="-228600">
              <a:buFont typeface="+mj-lt"/>
              <a:buAutoNum type="alphaUcPeriod"/>
            </a:pPr>
            <a:r>
              <a:rPr lang="en-US" sz="1200" kern="1200" dirty="0">
                <a:solidFill>
                  <a:schemeClr val="tx1"/>
                </a:solidFill>
                <a:effectLst/>
                <a:latin typeface="+mn-lt"/>
                <a:ea typeface="+mn-ea"/>
                <a:cs typeface="+mn-cs"/>
              </a:rPr>
              <a:t>They recognize four groups of consumer products:</a:t>
            </a:r>
          </a:p>
          <a:p>
            <a:pPr marL="685800" lvl="1" indent="-228600">
              <a:buFont typeface="+mj-lt"/>
              <a:buAutoNum type="arabicPeriod"/>
            </a:pPr>
            <a:r>
              <a:rPr lang="en-US" sz="1200" kern="1200" dirty="0">
                <a:solidFill>
                  <a:schemeClr val="tx1"/>
                </a:solidFill>
                <a:effectLst/>
                <a:latin typeface="+mn-lt"/>
                <a:ea typeface="+mn-ea"/>
                <a:cs typeface="+mn-cs"/>
              </a:rPr>
              <a:t>Convenience products</a:t>
            </a:r>
          </a:p>
          <a:p>
            <a:pPr marL="1143000" lvl="2" indent="-228600">
              <a:buFont typeface="+mj-lt"/>
              <a:buAutoNum type="alphaLcPeriod"/>
            </a:pPr>
            <a:r>
              <a:rPr lang="en-US" sz="1200" kern="1200" dirty="0">
                <a:solidFill>
                  <a:schemeClr val="tx1"/>
                </a:solidFill>
                <a:effectLst/>
                <a:latin typeface="+mn-lt"/>
                <a:ea typeface="+mn-ea"/>
                <a:cs typeface="+mn-cs"/>
              </a:rPr>
              <a:t>Consumers purchase these items quickly and without much thought or effort.</a:t>
            </a:r>
          </a:p>
          <a:p>
            <a:pPr marL="1143000" lvl="2" indent="-228600">
              <a:buFont typeface="+mj-lt"/>
              <a:buAutoNum type="alphaLcPeriod"/>
            </a:pPr>
            <a:r>
              <a:rPr lang="en-US" sz="1200" kern="1200" dirty="0">
                <a:solidFill>
                  <a:schemeClr val="tx1"/>
                </a:solidFill>
                <a:effectLst/>
                <a:latin typeface="+mn-lt"/>
                <a:ea typeface="+mn-ea"/>
                <a:cs typeface="+mn-cs"/>
              </a:rPr>
              <a:t>If the desired good or service is not available, consumers will select a substitute item. </a:t>
            </a:r>
          </a:p>
          <a:p>
            <a:pPr marL="1143000" lvl="2" indent="-228600">
              <a:buFont typeface="+mj-lt"/>
              <a:buAutoNum type="alphaLcPeriod"/>
            </a:pPr>
            <a:r>
              <a:rPr lang="en-US" sz="1200" kern="1200" dirty="0">
                <a:solidFill>
                  <a:schemeClr val="tx1"/>
                </a:solidFill>
                <a:effectLst/>
                <a:latin typeface="+mn-lt"/>
                <a:ea typeface="+mn-ea"/>
                <a:cs typeface="+mn-cs"/>
              </a:rPr>
              <a:t>Convenience goods are usually low-cost items. </a:t>
            </a:r>
          </a:p>
          <a:p>
            <a:pPr marL="1143000" lvl="2" indent="-228600">
              <a:buFont typeface="+mj-lt"/>
              <a:buAutoNum type="alphaLcPeriod"/>
            </a:pPr>
            <a:r>
              <a:rPr lang="en-US" sz="1200" kern="1200" dirty="0">
                <a:solidFill>
                  <a:schemeClr val="tx1"/>
                </a:solidFill>
                <a:effectLst/>
                <a:latin typeface="+mn-lt"/>
                <a:ea typeface="+mn-ea"/>
                <a:cs typeface="+mn-cs"/>
              </a:rPr>
              <a:t>They may be staple items, such as bread or milk, or impulse items, such as a candy bar at the checkout counter or a quick car wash on the way home from work.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see more examples of staple items in this article, “What Are Consumer Staples?” from </a:t>
            </a:r>
            <a:r>
              <a:rPr lang="en-US" sz="1200" i="1" kern="1200" dirty="0" err="1">
                <a:solidFill>
                  <a:schemeClr val="tx1"/>
                </a:solidFill>
                <a:effectLst/>
                <a:latin typeface="+mn-lt"/>
                <a:ea typeface="+mn-ea"/>
                <a:cs typeface="+mn-cs"/>
              </a:rPr>
              <a:t>InfoBloom</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3"/>
              </a:rPr>
              <a:t>https://www.infobloom.com/what-are-consumer-staples.htm</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685800" lvl="1" indent="-228600">
              <a:buFont typeface="+mj-lt"/>
              <a:buAutoNum type="arabicPeriod" startAt="2"/>
            </a:pPr>
            <a:r>
              <a:rPr lang="en-US" sz="1200" kern="1200" dirty="0">
                <a:solidFill>
                  <a:schemeClr val="tx1"/>
                </a:solidFill>
                <a:effectLst/>
                <a:latin typeface="+mn-lt"/>
                <a:ea typeface="+mn-ea"/>
                <a:cs typeface="+mn-cs"/>
              </a:rPr>
              <a:t>Shopping products</a:t>
            </a:r>
          </a:p>
          <a:p>
            <a:pPr marL="1143000" lvl="2" indent="-228600">
              <a:buFont typeface="+mj-lt"/>
              <a:buAutoNum type="alphaLcPeriod"/>
            </a:pPr>
            <a:r>
              <a:rPr lang="en-US" sz="1200" kern="1200" dirty="0">
                <a:solidFill>
                  <a:schemeClr val="tx1"/>
                </a:solidFill>
                <a:effectLst/>
                <a:latin typeface="+mn-lt"/>
                <a:ea typeface="+mn-ea"/>
                <a:cs typeface="+mn-cs"/>
              </a:rPr>
              <a:t>When buying shopping products, consumers “shop around” to get the best quality, price, and/or service. </a:t>
            </a:r>
          </a:p>
          <a:p>
            <a:pPr marL="1143000" lvl="2" indent="-228600">
              <a:buFont typeface="+mj-lt"/>
              <a:buAutoNum type="alphaLcPeriod"/>
            </a:pPr>
            <a:r>
              <a:rPr lang="en-US" sz="1200" kern="1200" dirty="0">
                <a:solidFill>
                  <a:schemeClr val="tx1"/>
                </a:solidFill>
                <a:effectLst/>
                <a:latin typeface="+mn-lt"/>
                <a:ea typeface="+mn-ea"/>
                <a:cs typeface="+mn-cs"/>
              </a:rPr>
              <a:t>They tend to pay more for shopping products than for convenience products.</a:t>
            </a:r>
          </a:p>
          <a:p>
            <a:pPr marL="1143000" lvl="2" indent="-228600">
              <a:buFont typeface="+mj-lt"/>
              <a:buAutoNum type="alphaLcPeriod"/>
            </a:pPr>
            <a:r>
              <a:rPr lang="en-US" sz="1200" kern="1200" dirty="0">
                <a:solidFill>
                  <a:schemeClr val="tx1"/>
                </a:solidFill>
                <a:effectLst/>
                <a:latin typeface="+mn-lt"/>
                <a:ea typeface="+mn-ea"/>
                <a:cs typeface="+mn-cs"/>
              </a:rPr>
              <a:t>They usually want the advice of a salesperson. </a:t>
            </a:r>
          </a:p>
          <a:p>
            <a:pPr marL="1143000" lvl="2" indent="-228600">
              <a:buFont typeface="+mj-lt"/>
              <a:buAutoNum type="alphaLcPeriod"/>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Furniture</a:t>
            </a:r>
          </a:p>
          <a:p>
            <a:pPr marL="1600200" lvl="3" indent="-228600">
              <a:buFont typeface="+mj-lt"/>
              <a:buAutoNum type="arabicParenR"/>
            </a:pPr>
            <a:r>
              <a:rPr lang="en-US" sz="1200" kern="1200" dirty="0">
                <a:solidFill>
                  <a:schemeClr val="tx1"/>
                </a:solidFill>
                <a:effectLst/>
                <a:latin typeface="+mn-lt"/>
                <a:ea typeface="+mn-ea"/>
                <a:cs typeface="+mn-cs"/>
              </a:rPr>
              <a:t>Computers</a:t>
            </a:r>
          </a:p>
          <a:p>
            <a:pPr marL="1600200" lvl="3" indent="-228600">
              <a:buFont typeface="+mj-lt"/>
              <a:buAutoNum type="arabicParenR"/>
            </a:pPr>
            <a:r>
              <a:rPr lang="en-US" sz="1200" kern="1200" dirty="0">
                <a:solidFill>
                  <a:schemeClr val="tx1"/>
                </a:solidFill>
                <a:effectLst/>
                <a:latin typeface="+mn-lt"/>
                <a:ea typeface="+mn-ea"/>
                <a:cs typeface="+mn-cs"/>
              </a:rPr>
              <a:t>Large appliances</a:t>
            </a:r>
          </a:p>
          <a:p>
            <a:pPr marL="1600200" lvl="3" indent="-228600">
              <a:buFont typeface="+mj-lt"/>
              <a:buAutoNum type="arabicParenR"/>
            </a:pPr>
            <a:r>
              <a:rPr lang="en-US" sz="1200" kern="1200" dirty="0">
                <a:solidFill>
                  <a:schemeClr val="tx1"/>
                </a:solidFill>
                <a:effectLst/>
                <a:latin typeface="+mn-lt"/>
                <a:ea typeface="+mn-ea"/>
                <a:cs typeface="+mn-cs"/>
              </a:rPr>
              <a:t>College educations</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to think of more examples of shopping products. </a:t>
            </a:r>
          </a:p>
          <a:p>
            <a:endParaRPr lang="en-US" sz="1200" i="1" kern="1200" dirty="0">
              <a:solidFill>
                <a:schemeClr val="tx1"/>
              </a:solidFill>
              <a:effectLst/>
              <a:latin typeface="+mn-lt"/>
              <a:ea typeface="+mn-ea"/>
              <a:cs typeface="+mn-cs"/>
            </a:endParaRPr>
          </a:p>
          <a:p>
            <a:pPr marL="685800" lvl="1" indent="-228600">
              <a:buFont typeface="+mj-lt"/>
              <a:buAutoNum type="arabicPeriod" startAt="3"/>
            </a:pPr>
            <a:r>
              <a:rPr lang="en-US" sz="1200" kern="1200" dirty="0">
                <a:solidFill>
                  <a:schemeClr val="tx1"/>
                </a:solidFill>
                <a:effectLst/>
                <a:latin typeface="+mn-lt"/>
                <a:ea typeface="+mn-ea"/>
                <a:cs typeface="+mn-cs"/>
              </a:rPr>
              <a:t>Specialty products</a:t>
            </a:r>
          </a:p>
          <a:p>
            <a:pPr marL="1143000" lvl="2" indent="-228600">
              <a:buFont typeface="+mj-lt"/>
              <a:buAutoNum type="alphaLcPeriod"/>
            </a:pPr>
            <a:r>
              <a:rPr lang="en-US" sz="1200" kern="1200" dirty="0">
                <a:solidFill>
                  <a:schemeClr val="tx1"/>
                </a:solidFill>
                <a:effectLst/>
                <a:latin typeface="+mn-lt"/>
                <a:ea typeface="+mn-ea"/>
                <a:cs typeface="+mn-cs"/>
              </a:rPr>
              <a:t>These are items with special or unique characteristics that consumers are willing to exert special efforts to obtain.</a:t>
            </a:r>
          </a:p>
          <a:p>
            <a:pPr marL="1143000" lvl="2" indent="-228600">
              <a:buFont typeface="+mj-lt"/>
              <a:buAutoNum type="alphaLcPeriod"/>
            </a:pPr>
            <a:r>
              <a:rPr lang="en-US" sz="1200" kern="1200" dirty="0">
                <a:solidFill>
                  <a:schemeClr val="tx1"/>
                </a:solidFill>
                <a:effectLst/>
                <a:latin typeface="+mn-lt"/>
                <a:ea typeface="+mn-ea"/>
                <a:cs typeface="+mn-cs"/>
              </a:rPr>
              <a:t>In many cases, the special characteristic of the item relates to its brand name.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if they can think of a time they were searching for a product of a specific brand. How far were they willing to go to get it? </a:t>
            </a:r>
          </a:p>
          <a:p>
            <a:endParaRPr lang="en-US" sz="1200" kern="1200" dirty="0">
              <a:solidFill>
                <a:schemeClr val="tx1"/>
              </a:solidFill>
              <a:effectLst/>
              <a:latin typeface="+mn-lt"/>
              <a:ea typeface="+mn-ea"/>
              <a:cs typeface="+mn-cs"/>
            </a:endParaRPr>
          </a:p>
          <a:p>
            <a:pPr marL="1143000" lvl="2" indent="-228600">
              <a:buFont typeface="+mj-lt"/>
              <a:buAutoNum type="alphaLcPeriod" startAt="3"/>
            </a:pPr>
            <a:r>
              <a:rPr lang="en-US" sz="1200" kern="1200" dirty="0">
                <a:solidFill>
                  <a:schemeClr val="tx1"/>
                </a:solidFill>
                <a:effectLst/>
                <a:latin typeface="+mn-lt"/>
                <a:ea typeface="+mn-ea"/>
                <a:cs typeface="+mn-cs"/>
              </a:rPr>
              <a:t>Consumers are not willing to accept substitutes for specialty products.</a:t>
            </a:r>
          </a:p>
          <a:p>
            <a:pPr marL="1143000" lvl="2" indent="-228600">
              <a:buFont typeface="+mj-lt"/>
              <a:buAutoNum type="alphaLcPeriod" startAt="3"/>
            </a:pPr>
            <a:r>
              <a:rPr lang="en-US" sz="1200" kern="1200" dirty="0">
                <a:solidFill>
                  <a:schemeClr val="tx1"/>
                </a:solidFill>
                <a:effectLst/>
                <a:latin typeface="+mn-lt"/>
                <a:ea typeface="+mn-ea"/>
                <a:cs typeface="+mn-cs"/>
              </a:rPr>
              <a:t>They are willing to pay higher prices to get them.</a:t>
            </a:r>
          </a:p>
          <a:p>
            <a:pPr marL="1143000" lvl="2" indent="-228600">
              <a:buFont typeface="+mj-lt"/>
              <a:buAutoNum type="alphaLcPeriod" startAt="3"/>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Antiques</a:t>
            </a:r>
          </a:p>
          <a:p>
            <a:pPr marL="1600200" lvl="3" indent="-228600">
              <a:buFont typeface="+mj-lt"/>
              <a:buAutoNum type="arabicParenR"/>
            </a:pPr>
            <a:r>
              <a:rPr lang="en-US" sz="1200" kern="1200" dirty="0">
                <a:solidFill>
                  <a:schemeClr val="tx1"/>
                </a:solidFill>
                <a:effectLst/>
                <a:latin typeface="+mn-lt"/>
                <a:ea typeface="+mn-ea"/>
                <a:cs typeface="+mn-cs"/>
              </a:rPr>
              <a:t>Sports cars</a:t>
            </a:r>
          </a:p>
          <a:p>
            <a:pPr marL="1600200" lvl="3" indent="-228600">
              <a:buFont typeface="+mj-lt"/>
              <a:buAutoNum type="arabicParenR"/>
            </a:pPr>
            <a:r>
              <a:rPr lang="en-US" sz="1200" kern="1200" dirty="0">
                <a:solidFill>
                  <a:schemeClr val="tx1"/>
                </a:solidFill>
                <a:effectLst/>
                <a:latin typeface="+mn-lt"/>
                <a:ea typeface="+mn-ea"/>
                <a:cs typeface="+mn-cs"/>
              </a:rPr>
              <a:t>Fine china</a:t>
            </a:r>
          </a:p>
          <a:p>
            <a:pPr marL="1600200" lvl="3" indent="-228600">
              <a:buFont typeface="+mj-lt"/>
              <a:buAutoNum type="arabicParenR"/>
            </a:pPr>
            <a:r>
              <a:rPr lang="en-US" sz="1200" kern="1200" dirty="0">
                <a:solidFill>
                  <a:schemeClr val="tx1"/>
                </a:solidFill>
                <a:effectLst/>
                <a:latin typeface="+mn-lt"/>
                <a:ea typeface="+mn-ea"/>
                <a:cs typeface="+mn-cs"/>
              </a:rPr>
              <a:t>Luxury spa services</a:t>
            </a:r>
          </a:p>
          <a:p>
            <a:pPr marL="685800" lvl="1" indent="-228600">
              <a:buFont typeface="+mj-lt"/>
              <a:buAutoNum type="arabicPeriod" startAt="4"/>
            </a:pPr>
            <a:r>
              <a:rPr lang="en-US" sz="1200" kern="1200" dirty="0">
                <a:solidFill>
                  <a:schemeClr val="tx1"/>
                </a:solidFill>
                <a:effectLst/>
                <a:latin typeface="+mn-lt"/>
                <a:ea typeface="+mn-ea"/>
                <a:cs typeface="+mn-cs"/>
              </a:rPr>
              <a:t>Unsought products</a:t>
            </a:r>
          </a:p>
          <a:p>
            <a:pPr marL="1143000" lvl="2" indent="-228600">
              <a:buFont typeface="+mj-lt"/>
              <a:buAutoNum type="alphaLcPeriod"/>
            </a:pPr>
            <a:r>
              <a:rPr lang="en-US" sz="1200" kern="1200" dirty="0">
                <a:solidFill>
                  <a:schemeClr val="tx1"/>
                </a:solidFill>
                <a:effectLst/>
                <a:latin typeface="+mn-lt"/>
                <a:ea typeface="+mn-ea"/>
                <a:cs typeface="+mn-cs"/>
              </a:rPr>
              <a:t>A common definition for unsought products is that they are bought out of adversity instead of desire. </a:t>
            </a:r>
          </a:p>
          <a:p>
            <a:pPr marL="1143000" lvl="2" indent="-228600">
              <a:buFont typeface="+mj-lt"/>
              <a:buAutoNum type="alphaLcPeriod"/>
            </a:pPr>
            <a:r>
              <a:rPr lang="en-US" sz="1200" kern="1200" dirty="0">
                <a:solidFill>
                  <a:schemeClr val="tx1"/>
                </a:solidFill>
                <a:effectLst/>
                <a:latin typeface="+mn-lt"/>
                <a:ea typeface="+mn-ea"/>
                <a:cs typeface="+mn-cs"/>
              </a:rPr>
              <a:t>This might include a coffin, a pair of crutches, or a life insurance policy—these are not items that consumers would like to think about needing, but circumstances might make them necessary. </a:t>
            </a:r>
          </a:p>
          <a:p>
            <a:pPr marL="1143000" lvl="2" indent="-228600">
              <a:buFont typeface="+mj-lt"/>
              <a:buAutoNum type="alphaLcPeriod"/>
            </a:pPr>
            <a:r>
              <a:rPr lang="en-US" sz="1200" kern="1200" dirty="0">
                <a:solidFill>
                  <a:schemeClr val="tx1"/>
                </a:solidFill>
                <a:effectLst/>
                <a:latin typeface="+mn-lt"/>
                <a:ea typeface="+mn-ea"/>
                <a:cs typeface="+mn-cs"/>
              </a:rPr>
              <a:t>Many times, these products require an explanation or demonstration from a knowledgeable salesperson.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For more information on the different consumer product classifications, watch this video from Professor Wolters: </a:t>
            </a:r>
            <a:r>
              <a:rPr lang="en-US" sz="1200" i="1" u="sng" kern="1200" dirty="0">
                <a:solidFill>
                  <a:schemeClr val="tx1"/>
                </a:solidFill>
                <a:effectLst/>
                <a:latin typeface="+mn-lt"/>
                <a:ea typeface="+mn-ea"/>
                <a:cs typeface="+mn-cs"/>
                <a:hlinkClick r:id="rId4"/>
              </a:rPr>
              <a:t>https://www.youtube.com/watch?v=4mqPAUvXRw0</a:t>
            </a:r>
            <a:r>
              <a:rPr lang="en-US" i="1" dirty="0">
                <a:effectLst/>
              </a:rPr>
              <a:t>.</a:t>
            </a:r>
            <a:endParaRPr lang="en-US" i="1" dirty="0"/>
          </a:p>
        </p:txBody>
      </p:sp>
      <p:sp>
        <p:nvSpPr>
          <p:cNvPr id="4" name="Slide Number Placeholder 3"/>
          <p:cNvSpPr>
            <a:spLocks noGrp="1"/>
          </p:cNvSpPr>
          <p:nvPr>
            <p:ph type="sldNum" sz="quarter" idx="5"/>
          </p:nvPr>
        </p:nvSpPr>
        <p:spPr/>
        <p:txBody>
          <a:bodyPr/>
          <a:lstStyle/>
          <a:p>
            <a:fld id="{31A69944-7464-9E41-AAFE-7DCD8E4A7B04}" type="slidenum">
              <a:rPr lang="en-US" smtClean="0"/>
              <a:t>9</a:t>
            </a:fld>
            <a:endParaRPr lang="en-US"/>
          </a:p>
        </p:txBody>
      </p:sp>
    </p:spTree>
    <p:extLst>
      <p:ext uri="{BB962C8B-B14F-4D97-AF65-F5344CB8AC3E}">
        <p14:creationId xmlns:p14="http://schemas.microsoft.com/office/powerpoint/2010/main" val="218693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Classifications of industrial products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Marketers classify industrial products according to their uses. </a:t>
            </a:r>
          </a:p>
          <a:p>
            <a:pPr marL="228600" indent="-228600">
              <a:buFont typeface="+mj-lt"/>
              <a:buAutoNum type="alphaUcPeriod"/>
            </a:pPr>
            <a:r>
              <a:rPr lang="en-US" sz="1200" kern="1200" dirty="0">
                <a:solidFill>
                  <a:schemeClr val="tx1"/>
                </a:solidFill>
                <a:effectLst/>
                <a:latin typeface="+mn-lt"/>
                <a:ea typeface="+mn-ea"/>
                <a:cs typeface="+mn-cs"/>
              </a:rPr>
              <a:t>These classifications include:</a:t>
            </a:r>
          </a:p>
          <a:p>
            <a:pPr marL="685800" lvl="1" indent="-228600">
              <a:buFont typeface="+mj-lt"/>
              <a:buAutoNum type="arabicPeriod"/>
            </a:pPr>
            <a:r>
              <a:rPr lang="en-US" sz="1200" kern="1200" dirty="0">
                <a:solidFill>
                  <a:schemeClr val="tx1"/>
                </a:solidFill>
                <a:effectLst/>
                <a:latin typeface="+mn-lt"/>
                <a:ea typeface="+mn-ea"/>
                <a:cs typeface="+mn-cs"/>
              </a:rPr>
              <a:t>Materials</a:t>
            </a:r>
          </a:p>
          <a:p>
            <a:pPr marL="1143000" lvl="2" indent="-228600">
              <a:buFont typeface="+mj-lt"/>
              <a:buAutoNum type="alphaLcPeriod"/>
            </a:pPr>
            <a:r>
              <a:rPr lang="en-US" sz="1200" kern="1200" dirty="0">
                <a:solidFill>
                  <a:schemeClr val="tx1"/>
                </a:solidFill>
                <a:effectLst/>
                <a:latin typeface="+mn-lt"/>
                <a:ea typeface="+mn-ea"/>
                <a:cs typeface="+mn-cs"/>
              </a:rPr>
              <a:t>Become part of a finished product after they have been processed</a:t>
            </a:r>
          </a:p>
          <a:p>
            <a:pPr marL="1143000" lvl="2" indent="-228600">
              <a:buFont typeface="+mj-lt"/>
              <a:buAutoNum type="alphaLcPeriod"/>
            </a:pPr>
            <a:r>
              <a:rPr lang="en-US" sz="1200" kern="1200" dirty="0">
                <a:solidFill>
                  <a:schemeClr val="tx1"/>
                </a:solidFill>
                <a:effectLst/>
                <a:latin typeface="+mn-lt"/>
                <a:ea typeface="+mn-ea"/>
                <a:cs typeface="+mn-cs"/>
              </a:rPr>
              <a:t>Some are considered raw materials because the producer receives them almost as they would appear in their natural state. </a:t>
            </a:r>
          </a:p>
          <a:p>
            <a:pPr marL="1143000" lvl="2" indent="-228600">
              <a:buFont typeface="+mj-lt"/>
              <a:buAutoNum type="alphaLcPeriod"/>
            </a:pPr>
            <a:r>
              <a:rPr lang="en-US" sz="1200" kern="1200" dirty="0">
                <a:solidFill>
                  <a:schemeClr val="tx1"/>
                </a:solidFill>
                <a:effectLst/>
                <a:latin typeface="+mn-lt"/>
                <a:ea typeface="+mn-ea"/>
                <a:cs typeface="+mn-cs"/>
              </a:rPr>
              <a:t>Examples of raw materials include wheat, trees, and gold. </a:t>
            </a:r>
          </a:p>
          <a:p>
            <a:pPr marL="1143000" lvl="2" indent="-228600">
              <a:buFont typeface="+mj-lt"/>
              <a:buAutoNum type="alphaLcPeriod"/>
            </a:pPr>
            <a:r>
              <a:rPr lang="en-US" sz="1200" kern="1200" dirty="0">
                <a:solidFill>
                  <a:schemeClr val="tx1"/>
                </a:solidFill>
                <a:effectLst/>
                <a:latin typeface="+mn-lt"/>
                <a:ea typeface="+mn-ea"/>
                <a:cs typeface="+mn-cs"/>
              </a:rPr>
              <a:t>Other materials have already been processed in some way when the producer receives them. </a:t>
            </a:r>
          </a:p>
          <a:p>
            <a:pPr marL="1143000" lvl="2" indent="-228600">
              <a:buFont typeface="+mj-lt"/>
              <a:buAutoNum type="alphaLcPeriod"/>
            </a:pPr>
            <a:r>
              <a:rPr lang="en-US" sz="1200" kern="1200" dirty="0">
                <a:solidFill>
                  <a:schemeClr val="tx1"/>
                </a:solidFill>
                <a:effectLst/>
                <a:latin typeface="+mn-lt"/>
                <a:ea typeface="+mn-ea"/>
                <a:cs typeface="+mn-cs"/>
              </a:rPr>
              <a:t>Examples of these materials include yarn that will be used to make cloth and flour that will be used to make baked goods. </a:t>
            </a:r>
          </a:p>
          <a:p>
            <a:pPr marL="685800" lvl="1" indent="-228600">
              <a:buFont typeface="+mj-lt"/>
              <a:buAutoNum type="arabicPeriod" startAt="2"/>
            </a:pPr>
            <a:r>
              <a:rPr lang="en-US" sz="1200" kern="1200" dirty="0">
                <a:solidFill>
                  <a:schemeClr val="tx1"/>
                </a:solidFill>
                <a:effectLst/>
                <a:latin typeface="+mn-lt"/>
                <a:ea typeface="+mn-ea"/>
                <a:cs typeface="+mn-cs"/>
              </a:rPr>
              <a:t>Parts</a:t>
            </a:r>
          </a:p>
          <a:p>
            <a:pPr marL="1143000" lvl="2" indent="-228600">
              <a:buFont typeface="+mj-lt"/>
              <a:buAutoNum type="alphaLcPeriod"/>
            </a:pPr>
            <a:r>
              <a:rPr lang="en-US" sz="1200" kern="1200" dirty="0">
                <a:solidFill>
                  <a:schemeClr val="tx1"/>
                </a:solidFill>
                <a:effectLst/>
                <a:latin typeface="+mn-lt"/>
                <a:ea typeface="+mn-ea"/>
                <a:cs typeface="+mn-cs"/>
              </a:rPr>
              <a:t>Will become part of a finished product, but they do not need any additional processing</a:t>
            </a:r>
          </a:p>
          <a:p>
            <a:pPr marL="1143000" lvl="2" indent="-228600">
              <a:buFont typeface="+mj-lt"/>
              <a:buAutoNum type="alphaLcPeriod"/>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Bolts</a:t>
            </a:r>
          </a:p>
          <a:p>
            <a:pPr marL="1600200" lvl="3" indent="-228600">
              <a:buFont typeface="+mj-lt"/>
              <a:buAutoNum type="arabicParenR"/>
            </a:pPr>
            <a:r>
              <a:rPr lang="en-US" sz="1200" kern="1200" dirty="0">
                <a:solidFill>
                  <a:schemeClr val="tx1"/>
                </a:solidFill>
                <a:effectLst/>
                <a:latin typeface="+mn-lt"/>
                <a:ea typeface="+mn-ea"/>
                <a:cs typeface="+mn-cs"/>
              </a:rPr>
              <a:t>Screws</a:t>
            </a:r>
          </a:p>
          <a:p>
            <a:pPr marL="1600200" lvl="3" indent="-228600">
              <a:buFont typeface="+mj-lt"/>
              <a:buAutoNum type="arabicParenR"/>
            </a:pPr>
            <a:r>
              <a:rPr lang="en-US" sz="1200" kern="1200" dirty="0">
                <a:solidFill>
                  <a:schemeClr val="tx1"/>
                </a:solidFill>
                <a:effectLst/>
                <a:latin typeface="+mn-lt"/>
                <a:ea typeface="+mn-ea"/>
                <a:cs typeface="+mn-cs"/>
              </a:rPr>
              <a:t>Tires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#11: </a:t>
            </a:r>
            <a:r>
              <a:rPr lang="en-US" sz="1200" i="1" kern="1200" dirty="0">
                <a:solidFill>
                  <a:schemeClr val="tx1"/>
                </a:solidFill>
                <a:effectLst/>
                <a:latin typeface="+mn-lt"/>
                <a:ea typeface="+mn-ea"/>
                <a:cs typeface="+mn-cs"/>
              </a:rPr>
              <a:t>Ask students to think of more examples of parts. </a:t>
            </a:r>
          </a:p>
          <a:p>
            <a:endParaRPr lang="en-US" sz="1200" kern="1200" dirty="0">
              <a:solidFill>
                <a:schemeClr val="tx1"/>
              </a:solidFill>
              <a:effectLst/>
              <a:latin typeface="+mn-lt"/>
              <a:ea typeface="+mn-ea"/>
              <a:cs typeface="+mn-cs"/>
            </a:endParaRPr>
          </a:p>
          <a:p>
            <a:pPr marL="685800" lvl="1" indent="-228600">
              <a:buFont typeface="+mj-lt"/>
              <a:buAutoNum type="arabicPeriod" startAt="3"/>
            </a:pPr>
            <a:r>
              <a:rPr lang="en-US" sz="1200" kern="1200" dirty="0">
                <a:solidFill>
                  <a:schemeClr val="tx1"/>
                </a:solidFill>
                <a:effectLst/>
                <a:latin typeface="+mn-lt"/>
                <a:ea typeface="+mn-ea"/>
                <a:cs typeface="+mn-cs"/>
              </a:rPr>
              <a:t>Installations</a:t>
            </a:r>
          </a:p>
          <a:p>
            <a:pPr marL="1143000" lvl="2" indent="-228600">
              <a:buFont typeface="+mj-lt"/>
              <a:buAutoNum type="alphaLcPeriod"/>
            </a:pPr>
            <a:r>
              <a:rPr lang="en-US" sz="1200" kern="1200" dirty="0">
                <a:solidFill>
                  <a:schemeClr val="tx1"/>
                </a:solidFill>
                <a:effectLst/>
                <a:latin typeface="+mn-lt"/>
                <a:ea typeface="+mn-ea"/>
                <a:cs typeface="+mn-cs"/>
              </a:rPr>
              <a:t>High-cost, long-lasting items that are used to produce other goods and services</a:t>
            </a:r>
          </a:p>
          <a:p>
            <a:pPr marL="1143000" lvl="2" indent="-228600">
              <a:buFont typeface="+mj-lt"/>
              <a:buAutoNum type="alphaLcPeriod"/>
            </a:pPr>
            <a:r>
              <a:rPr lang="en-US" sz="1200" kern="1200" dirty="0">
                <a:solidFill>
                  <a:schemeClr val="tx1"/>
                </a:solidFill>
                <a:effectLst/>
                <a:latin typeface="+mn-lt"/>
                <a:ea typeface="+mn-ea"/>
                <a:cs typeface="+mn-cs"/>
              </a:rPr>
              <a:t>Affect the amount of goods and services that a producer can expect to make </a:t>
            </a:r>
          </a:p>
          <a:p>
            <a:pPr marL="1143000" lvl="2" indent="-228600">
              <a:buFont typeface="+mj-lt"/>
              <a:buAutoNum type="alphaLcPeriod"/>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Buildings</a:t>
            </a:r>
          </a:p>
          <a:p>
            <a:pPr marL="1600200" lvl="3" indent="-228600">
              <a:buFont typeface="+mj-lt"/>
              <a:buAutoNum type="arabicParenR"/>
            </a:pPr>
            <a:r>
              <a:rPr lang="en-US" sz="1200" kern="1200" dirty="0">
                <a:solidFill>
                  <a:schemeClr val="tx1"/>
                </a:solidFill>
                <a:effectLst/>
                <a:latin typeface="+mn-lt"/>
                <a:ea typeface="+mn-ea"/>
                <a:cs typeface="+mn-cs"/>
              </a:rPr>
              <a:t>Conveyor belts for assembly lines</a:t>
            </a:r>
          </a:p>
          <a:p>
            <a:pPr marL="1600200" lvl="3" indent="-228600">
              <a:buFont typeface="+mj-lt"/>
              <a:buAutoNum type="arabicParenR"/>
            </a:pPr>
            <a:r>
              <a:rPr lang="en-US" sz="1200" kern="1200" dirty="0">
                <a:solidFill>
                  <a:schemeClr val="tx1"/>
                </a:solidFill>
                <a:effectLst/>
                <a:latin typeface="+mn-lt"/>
                <a:ea typeface="+mn-ea"/>
                <a:cs typeface="+mn-cs"/>
              </a:rPr>
              <a:t>Blast furnaces used to smelt iron</a:t>
            </a:r>
          </a:p>
          <a:p>
            <a:pPr marL="685800" lvl="1" indent="-228600">
              <a:buFont typeface="+mj-lt"/>
              <a:buAutoNum type="arabicPeriod" startAt="4"/>
            </a:pPr>
            <a:r>
              <a:rPr lang="en-US" sz="1200" kern="1200" dirty="0">
                <a:solidFill>
                  <a:schemeClr val="tx1"/>
                </a:solidFill>
                <a:effectLst/>
                <a:latin typeface="+mn-lt"/>
                <a:ea typeface="+mn-ea"/>
                <a:cs typeface="+mn-cs"/>
              </a:rPr>
              <a:t>Equipment</a:t>
            </a:r>
          </a:p>
          <a:p>
            <a:pPr marL="1143000" lvl="2" indent="-228600">
              <a:buFont typeface="+mj-lt"/>
              <a:buAutoNum type="alphaLcPeriod"/>
            </a:pPr>
            <a:r>
              <a:rPr lang="en-US" sz="1200" kern="1200" dirty="0">
                <a:solidFill>
                  <a:schemeClr val="tx1"/>
                </a:solidFill>
                <a:effectLst/>
                <a:latin typeface="+mn-lt"/>
                <a:ea typeface="+mn-ea"/>
                <a:cs typeface="+mn-cs"/>
              </a:rPr>
              <a:t>Used in the operation of a business but are not used in the actual production of a good or service</a:t>
            </a:r>
          </a:p>
          <a:p>
            <a:pPr marL="1143000" lvl="2" indent="-228600">
              <a:buFont typeface="+mj-lt"/>
              <a:buAutoNum type="alphaLcPeriod"/>
            </a:pPr>
            <a:r>
              <a:rPr lang="en-US" sz="1200" kern="1200" dirty="0">
                <a:solidFill>
                  <a:schemeClr val="tx1"/>
                </a:solidFill>
                <a:effectLst/>
                <a:latin typeface="+mn-lt"/>
                <a:ea typeface="+mn-ea"/>
                <a:cs typeface="+mn-cs"/>
              </a:rPr>
              <a:t>Cost less and have a shorter life span than installations</a:t>
            </a:r>
          </a:p>
          <a:p>
            <a:pPr marL="1143000" lvl="2" indent="-228600">
              <a:buFont typeface="+mj-lt"/>
              <a:buAutoNum type="alphaLcPeriod"/>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Computers</a:t>
            </a:r>
          </a:p>
          <a:p>
            <a:pPr marL="1600200" lvl="3" indent="-228600">
              <a:buFont typeface="+mj-lt"/>
              <a:buAutoNum type="arabicParenR"/>
            </a:pPr>
            <a:r>
              <a:rPr lang="en-US" sz="1200" kern="1200" dirty="0">
                <a:solidFill>
                  <a:schemeClr val="tx1"/>
                </a:solidFill>
                <a:effectLst/>
                <a:latin typeface="+mn-lt"/>
                <a:ea typeface="+mn-ea"/>
                <a:cs typeface="+mn-cs"/>
              </a:rPr>
              <a:t>Forklifts</a:t>
            </a:r>
          </a:p>
          <a:p>
            <a:pPr marL="1600200" lvl="3" indent="-228600">
              <a:buFont typeface="+mj-lt"/>
              <a:buAutoNum type="arabicParenR"/>
            </a:pPr>
            <a:r>
              <a:rPr lang="en-US" sz="1200" kern="1200" dirty="0">
                <a:solidFill>
                  <a:schemeClr val="tx1"/>
                </a:solidFill>
                <a:effectLst/>
                <a:latin typeface="+mn-lt"/>
                <a:ea typeface="+mn-ea"/>
                <a:cs typeface="+mn-cs"/>
              </a:rPr>
              <a:t>Phones</a:t>
            </a:r>
          </a:p>
          <a:p>
            <a:pPr marL="685800" lvl="1" indent="-228600">
              <a:buFont typeface="+mj-lt"/>
              <a:buAutoNum type="arabicPeriod" startAt="5"/>
            </a:pPr>
            <a:r>
              <a:rPr lang="en-US" sz="1200" kern="1200" dirty="0">
                <a:solidFill>
                  <a:schemeClr val="tx1"/>
                </a:solidFill>
                <a:effectLst/>
                <a:latin typeface="+mn-lt"/>
                <a:ea typeface="+mn-ea"/>
                <a:cs typeface="+mn-cs"/>
              </a:rPr>
              <a:t>Supplies</a:t>
            </a:r>
          </a:p>
          <a:p>
            <a:pPr marL="1143000" lvl="2" indent="-228600">
              <a:buFont typeface="+mj-lt"/>
              <a:buAutoNum type="alphaLcPeriod"/>
            </a:pPr>
            <a:r>
              <a:rPr lang="en-US" sz="1200" kern="1200" dirty="0">
                <a:solidFill>
                  <a:schemeClr val="tx1"/>
                </a:solidFill>
                <a:effectLst/>
                <a:latin typeface="+mn-lt"/>
                <a:ea typeface="+mn-ea"/>
                <a:cs typeface="+mn-cs"/>
              </a:rPr>
              <a:t>Constantly being purchased and used up in the operation of a business</a:t>
            </a:r>
          </a:p>
          <a:p>
            <a:pPr marL="1143000" lvl="2" indent="-228600">
              <a:buFont typeface="+mj-lt"/>
              <a:buAutoNum type="alphaLcPeriod"/>
            </a:pPr>
            <a:r>
              <a:rPr lang="en-US" sz="1200" kern="1200" dirty="0">
                <a:solidFill>
                  <a:schemeClr val="tx1"/>
                </a:solidFill>
                <a:effectLst/>
                <a:latin typeface="+mn-lt"/>
                <a:ea typeface="+mn-ea"/>
                <a:cs typeface="+mn-cs"/>
              </a:rPr>
              <a:t>Usually the least costly type of industrial product</a:t>
            </a:r>
          </a:p>
          <a:p>
            <a:pPr marL="1143000" lvl="2" indent="-228600">
              <a:buFont typeface="+mj-lt"/>
              <a:buAutoNum type="alphaLcPeriod"/>
            </a:pPr>
            <a:r>
              <a:rPr lang="en-US" sz="1200" kern="1200" dirty="0">
                <a:solidFill>
                  <a:schemeClr val="tx1"/>
                </a:solidFill>
                <a:effectLst/>
                <a:latin typeface="+mn-lt"/>
                <a:ea typeface="+mn-ea"/>
                <a:cs typeface="+mn-cs"/>
              </a:rPr>
              <a:t>Examples:</a:t>
            </a:r>
          </a:p>
          <a:p>
            <a:pPr marL="1600200" lvl="3" indent="-228600">
              <a:buFont typeface="+mj-lt"/>
              <a:buAutoNum type="arabicParenR"/>
            </a:pPr>
            <a:r>
              <a:rPr lang="en-US" sz="1200" kern="1200" dirty="0">
                <a:solidFill>
                  <a:schemeClr val="tx1"/>
                </a:solidFill>
                <a:effectLst/>
                <a:latin typeface="+mn-lt"/>
                <a:ea typeface="+mn-ea"/>
                <a:cs typeface="+mn-cs"/>
              </a:rPr>
              <a:t>Cash register tapes</a:t>
            </a:r>
          </a:p>
          <a:p>
            <a:pPr marL="1600200" lvl="3" indent="-228600">
              <a:buFont typeface="+mj-lt"/>
              <a:buAutoNum type="arabicParenR"/>
            </a:pPr>
            <a:r>
              <a:rPr lang="en-US" sz="1200" kern="1200" dirty="0">
                <a:solidFill>
                  <a:schemeClr val="tx1"/>
                </a:solidFill>
                <a:effectLst/>
                <a:latin typeface="+mn-lt"/>
                <a:ea typeface="+mn-ea"/>
                <a:cs typeface="+mn-cs"/>
              </a:rPr>
              <a:t>Pencils</a:t>
            </a:r>
          </a:p>
          <a:p>
            <a:pPr marL="1600200" lvl="3" indent="-228600">
              <a:buFont typeface="+mj-lt"/>
              <a:buAutoNum type="arabicParenR"/>
            </a:pPr>
            <a:r>
              <a:rPr lang="en-US" sz="1200" kern="1200" dirty="0">
                <a:solidFill>
                  <a:schemeClr val="tx1"/>
                </a:solidFill>
                <a:effectLst/>
                <a:latin typeface="+mn-lt"/>
                <a:ea typeface="+mn-ea"/>
                <a:cs typeface="+mn-cs"/>
              </a:rPr>
              <a:t>Stationery</a:t>
            </a:r>
          </a:p>
          <a:p>
            <a:pPr marL="1600200" lvl="3" indent="-228600">
              <a:buFont typeface="+mj-lt"/>
              <a:buAutoNum type="arabicParenR"/>
            </a:pPr>
            <a:r>
              <a:rPr lang="en-US" sz="1200" kern="1200" dirty="0">
                <a:solidFill>
                  <a:schemeClr val="tx1"/>
                </a:solidFill>
                <a:effectLst/>
                <a:latin typeface="+mn-lt"/>
                <a:ea typeface="+mn-ea"/>
                <a:cs typeface="+mn-cs"/>
              </a:rPr>
              <a:t>Shipping materials </a:t>
            </a:r>
          </a:p>
        </p:txBody>
      </p:sp>
      <p:sp>
        <p:nvSpPr>
          <p:cNvPr id="4" name="Slide Number Placeholder 3"/>
          <p:cNvSpPr>
            <a:spLocks noGrp="1"/>
          </p:cNvSpPr>
          <p:nvPr>
            <p:ph type="sldNum" sz="quarter" idx="5"/>
          </p:nvPr>
        </p:nvSpPr>
        <p:spPr/>
        <p:txBody>
          <a:bodyPr/>
          <a:lstStyle/>
          <a:p>
            <a:fld id="{31A69944-7464-9E41-AAFE-7DCD8E4A7B04}" type="slidenum">
              <a:rPr lang="en-US" smtClean="0"/>
              <a:t>10</a:t>
            </a:fld>
            <a:endParaRPr lang="en-US"/>
          </a:p>
        </p:txBody>
      </p:sp>
    </p:spTree>
    <p:extLst>
      <p:ext uri="{BB962C8B-B14F-4D97-AF65-F5344CB8AC3E}">
        <p14:creationId xmlns:p14="http://schemas.microsoft.com/office/powerpoint/2010/main" val="127898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youtube.com/watch?v=6B2wUpJPTu0%22%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hyperlink" Target="https://www.youtube.com/watch?v=4mqPAUvXRw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98A97-A9BD-7742-A4CA-FC0D35AFA2F4}"/>
              </a:ext>
            </a:extLst>
          </p:cNvPr>
          <p:cNvPicPr>
            <a:picLocks noChangeAspect="1"/>
          </p:cNvPicPr>
          <p:nvPr/>
        </p:nvPicPr>
        <p:blipFill rotWithShape="1">
          <a:blip r:embed="rId3"/>
          <a:srcRect t="19986"/>
          <a:stretch/>
        </p:blipFill>
        <p:spPr>
          <a:xfrm>
            <a:off x="2330407" y="1941533"/>
            <a:ext cx="7531186" cy="4030915"/>
          </a:xfrm>
          <a:prstGeom prst="rect">
            <a:avLst/>
          </a:prstGeom>
        </p:spPr>
      </p:pic>
      <p:sp>
        <p:nvSpPr>
          <p:cNvPr id="8" name="TextBox 7">
            <a:extLst>
              <a:ext uri="{FF2B5EF4-FFF2-40B4-BE49-F238E27FC236}">
                <a16:creationId xmlns:a16="http://schemas.microsoft.com/office/drawing/2014/main" id="{D5C81FC5-5F32-6046-8775-A101C111D3BE}"/>
              </a:ext>
            </a:extLst>
          </p:cNvPr>
          <p:cNvSpPr txBox="1"/>
          <p:nvPr/>
        </p:nvSpPr>
        <p:spPr>
          <a:xfrm>
            <a:off x="0" y="6027003"/>
            <a:ext cx="12192000"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Economic Goods and Services </a:t>
            </a:r>
          </a:p>
          <a:p>
            <a:pPr algn="ctr"/>
            <a:r>
              <a:rPr lang="en-US" sz="2400" dirty="0" smtClean="0">
                <a:solidFill>
                  <a:schemeClr val="bg1"/>
                </a:solidFill>
                <a:latin typeface="Arial" panose="020B0604020202020204" pitchFamily="34" charset="0"/>
                <a:cs typeface="Arial" panose="020B0604020202020204" pitchFamily="34" charset="0"/>
              </a:rPr>
              <a:t>Economics </a:t>
            </a:r>
            <a:r>
              <a:rPr lang="en-US" sz="2400" dirty="0">
                <a:solidFill>
                  <a:schemeClr val="bg1"/>
                </a:solidFill>
                <a:latin typeface="Arial" panose="020B0604020202020204" pitchFamily="34" charset="0"/>
                <a:cs typeface="Arial" panose="020B0604020202020204" pitchFamily="34" charset="0"/>
              </a:rPr>
              <a:t>LAP 902</a:t>
            </a:r>
          </a:p>
        </p:txBody>
      </p:sp>
      <p:graphicFrame>
        <p:nvGraphicFramePr>
          <p:cNvPr id="2" name="Table 1"/>
          <p:cNvGraphicFramePr>
            <a:graphicFrameLocks noGrp="1"/>
          </p:cNvGraphicFramePr>
          <p:nvPr>
            <p:extLst>
              <p:ext uri="{D42A27DB-BD31-4B8C-83A1-F6EECF244321}">
                <p14:modId xmlns:p14="http://schemas.microsoft.com/office/powerpoint/2010/main" val="1828079899"/>
              </p:ext>
            </p:extLst>
          </p:nvPr>
        </p:nvGraphicFramePr>
        <p:xfrm>
          <a:off x="2198687" y="820099"/>
          <a:ext cx="8223250" cy="423418"/>
        </p:xfrm>
        <a:graphic>
          <a:graphicData uri="http://schemas.openxmlformats.org/drawingml/2006/table">
            <a:tbl>
              <a:tblPr firstRow="1" firstCol="1" bandRow="1">
                <a:tableStyleId>{5C22544A-7EE6-4342-B048-85BDC9FD1C3A}</a:tableStyleId>
              </a:tblPr>
              <a:tblGrid>
                <a:gridCol w="1056305">
                  <a:extLst>
                    <a:ext uri="{9D8B030D-6E8A-4147-A177-3AD203B41FA5}">
                      <a16:colId xmlns:a16="http://schemas.microsoft.com/office/drawing/2014/main" val="2433969518"/>
                    </a:ext>
                  </a:extLst>
                </a:gridCol>
                <a:gridCol w="7166945">
                  <a:extLst>
                    <a:ext uri="{9D8B030D-6E8A-4147-A177-3AD203B41FA5}">
                      <a16:colId xmlns:a16="http://schemas.microsoft.com/office/drawing/2014/main" val="1065471213"/>
                    </a:ext>
                  </a:extLst>
                </a:gridCol>
              </a:tblGrid>
              <a:tr h="0">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2.00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Understand the business environment.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58740657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25712397"/>
              </p:ext>
            </p:extLst>
          </p:nvPr>
        </p:nvGraphicFramePr>
        <p:xfrm>
          <a:off x="1885950" y="1428934"/>
          <a:ext cx="8715375" cy="362903"/>
        </p:xfrm>
        <a:graphic>
          <a:graphicData uri="http://schemas.openxmlformats.org/drawingml/2006/table">
            <a:tbl>
              <a:tblPr firstRow="1" firstCol="1" bandRow="1">
                <a:tableStyleId>{5C22544A-7EE6-4342-B048-85BDC9FD1C3A}</a:tableStyleId>
              </a:tblPr>
              <a:tblGrid>
                <a:gridCol w="1941767">
                  <a:extLst>
                    <a:ext uri="{9D8B030D-6E8A-4147-A177-3AD203B41FA5}">
                      <a16:colId xmlns:a16="http://schemas.microsoft.com/office/drawing/2014/main" val="749065012"/>
                    </a:ext>
                  </a:extLst>
                </a:gridCol>
                <a:gridCol w="6773608">
                  <a:extLst>
                    <a:ext uri="{9D8B030D-6E8A-4147-A177-3AD203B41FA5}">
                      <a16:colId xmlns:a16="http://schemas.microsoft.com/office/drawing/2014/main" val="696222488"/>
                    </a:ext>
                  </a:extLst>
                </a:gridCol>
              </a:tblGrid>
              <a:tr h="0">
                <a:tc>
                  <a:txBody>
                    <a:bodyPr/>
                    <a:lstStyle/>
                    <a:p>
                      <a:pPr marL="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2.02 </a:t>
                      </a:r>
                      <a:r>
                        <a:rPr lang="en-US" sz="2400" dirty="0" smtClean="0">
                          <a:effectLst/>
                          <a:latin typeface="Arial" panose="020B0604020202020204" pitchFamily="34" charset="0"/>
                          <a:ea typeface="Calibri" panose="020F0502020204030204" pitchFamily="34" charset="0"/>
                          <a:cs typeface="Arial" panose="020B0604020202020204" pitchFamily="34" charset="0"/>
                        </a:rPr>
                        <a:t>Part 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Understand fundamental economic concepts.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243307954"/>
                  </a:ext>
                </a:extLst>
              </a:tr>
            </a:tbl>
          </a:graphicData>
        </a:graphic>
      </p:graphicFrame>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CBCB7A-D033-404B-897C-8555B6ED419C}"/>
              </a:ext>
            </a:extLst>
          </p:cNvPr>
          <p:cNvSpPr txBox="1"/>
          <p:nvPr/>
        </p:nvSpPr>
        <p:spPr>
          <a:xfrm>
            <a:off x="2417523" y="212942"/>
            <a:ext cx="7202466" cy="1200329"/>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Classifications of </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Industrial Products </a:t>
            </a:r>
          </a:p>
        </p:txBody>
      </p:sp>
      <p:sp>
        <p:nvSpPr>
          <p:cNvPr id="3" name="Rectangle 2">
            <a:extLst>
              <a:ext uri="{FF2B5EF4-FFF2-40B4-BE49-F238E27FC236}">
                <a16:creationId xmlns:a16="http://schemas.microsoft.com/office/drawing/2014/main" id="{0C49E500-3B6C-2F4A-BD89-3ACF3B7E4E9D}"/>
              </a:ext>
            </a:extLst>
          </p:cNvPr>
          <p:cNvSpPr/>
          <p:nvPr/>
        </p:nvSpPr>
        <p:spPr>
          <a:xfrm>
            <a:off x="2822531" y="2300652"/>
            <a:ext cx="2926915" cy="2554545"/>
          </a:xfrm>
          <a:prstGeom prst="rect">
            <a:avLst/>
          </a:prstGeom>
        </p:spPr>
        <p:txBody>
          <a:bodyPr wrap="square">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Materials</a:t>
            </a:r>
          </a:p>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Parts</a:t>
            </a:r>
          </a:p>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Installations</a:t>
            </a:r>
          </a:p>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Equipment</a:t>
            </a:r>
          </a:p>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Supplies</a:t>
            </a:r>
            <a:r>
              <a:rPr lang="en-US" sz="24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A8B5FFC-E990-E04D-8087-0D1E153944BD}"/>
              </a:ext>
            </a:extLst>
          </p:cNvPr>
          <p:cNvPicPr>
            <a:picLocks noChangeAspect="1"/>
          </p:cNvPicPr>
          <p:nvPr/>
        </p:nvPicPr>
        <p:blipFill>
          <a:blip r:embed="rId4"/>
          <a:stretch>
            <a:fillRect/>
          </a:stretch>
        </p:blipFill>
        <p:spPr>
          <a:xfrm>
            <a:off x="4947780" y="1651054"/>
            <a:ext cx="4346531" cy="4902103"/>
          </a:xfrm>
          <a:prstGeom prst="rect">
            <a:avLst/>
          </a:prstGeom>
        </p:spPr>
      </p:pic>
    </p:spTree>
    <p:extLst>
      <p:ext uri="{BB962C8B-B14F-4D97-AF65-F5344CB8AC3E}">
        <p14:creationId xmlns:p14="http://schemas.microsoft.com/office/powerpoint/2010/main" val="25814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D2F8B-9F8D-F942-BEB8-647F65F829A8}"/>
              </a:ext>
            </a:extLst>
          </p:cNvPr>
          <p:cNvSpPr txBox="1"/>
          <p:nvPr/>
        </p:nvSpPr>
        <p:spPr>
          <a:xfrm>
            <a:off x="3366198" y="251209"/>
            <a:ext cx="8430567" cy="646331"/>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Wants</a:t>
            </a:r>
          </a:p>
        </p:txBody>
      </p:sp>
      <p:sp>
        <p:nvSpPr>
          <p:cNvPr id="3" name="TextBox 2">
            <a:extLst>
              <a:ext uri="{FF2B5EF4-FFF2-40B4-BE49-F238E27FC236}">
                <a16:creationId xmlns:a16="http://schemas.microsoft.com/office/drawing/2014/main" id="{8BFE434E-4F8D-3B42-9450-605EC79EEC2E}"/>
              </a:ext>
            </a:extLst>
          </p:cNvPr>
          <p:cNvSpPr txBox="1"/>
          <p:nvPr/>
        </p:nvSpPr>
        <p:spPr>
          <a:xfrm>
            <a:off x="5006008" y="1341385"/>
            <a:ext cx="5378070" cy="4708981"/>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Wants—desires for things that may or may not actually be required</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Craving</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Wish</a:t>
            </a:r>
          </a:p>
          <a:p>
            <a:pPr marL="800100" lvl="1" indent="-342900">
              <a:spcAft>
                <a:spcPts val="1200"/>
              </a:spcAft>
              <a:buFont typeface="Wingdings" pitchFamily="2" charset="2"/>
              <a:buChar char="Ø"/>
            </a:pPr>
            <a:r>
              <a:rPr lang="en-US" sz="2400" b="1" dirty="0" smtClean="0">
                <a:solidFill>
                  <a:srgbClr val="FF0000"/>
                </a:solidFill>
                <a:latin typeface="Arial" panose="020B0604020202020204" pitchFamily="34" charset="0"/>
                <a:cs typeface="Arial" panose="020B0604020202020204" pitchFamily="34" charset="0"/>
              </a:rPr>
              <a:t>Need: </a:t>
            </a:r>
            <a:r>
              <a:rPr lang="en-US" sz="2400" dirty="0">
                <a:latin typeface="Arial" panose="020B0604020202020204" pitchFamily="34" charset="0"/>
                <a:cs typeface="Arial" panose="020B0604020202020204" pitchFamily="34" charset="0"/>
              </a:rPr>
              <a:t>Something required or essential that is </a:t>
            </a:r>
            <a:r>
              <a:rPr lang="en-US" sz="2400" dirty="0" smtClean="0">
                <a:latin typeface="Arial" panose="020B0604020202020204" pitchFamily="34" charset="0"/>
                <a:cs typeface="Arial" panose="020B0604020202020204" pitchFamily="34" charset="0"/>
              </a:rPr>
              <a:t>lacking</a:t>
            </a:r>
            <a:endParaRPr lang="en-US" sz="2400"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Unlimited</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Vary from person to person </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Competing</a:t>
            </a:r>
          </a:p>
        </p:txBody>
      </p:sp>
      <p:pic>
        <p:nvPicPr>
          <p:cNvPr id="5" name="Picture 4">
            <a:extLst>
              <a:ext uri="{FF2B5EF4-FFF2-40B4-BE49-F238E27FC236}">
                <a16:creationId xmlns:a16="http://schemas.microsoft.com/office/drawing/2014/main" id="{C9EE9134-5DE3-8F45-8C23-1995C181F9B6}"/>
              </a:ext>
            </a:extLst>
          </p:cNvPr>
          <p:cNvPicPr>
            <a:picLocks noChangeAspect="1"/>
          </p:cNvPicPr>
          <p:nvPr/>
        </p:nvPicPr>
        <p:blipFill>
          <a:blip r:embed="rId4"/>
          <a:stretch>
            <a:fillRect/>
          </a:stretch>
        </p:blipFill>
        <p:spPr>
          <a:xfrm>
            <a:off x="-2609" y="1468677"/>
            <a:ext cx="4699869" cy="3133246"/>
          </a:xfrm>
          <a:prstGeom prst="rect">
            <a:avLst/>
          </a:prstGeom>
        </p:spPr>
      </p:pic>
    </p:spTree>
    <p:extLst>
      <p:ext uri="{BB962C8B-B14F-4D97-AF65-F5344CB8AC3E}">
        <p14:creationId xmlns:p14="http://schemas.microsoft.com/office/powerpoint/2010/main" val="6789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4266E-F63C-0E43-8CAC-E267D975C41E}"/>
              </a:ext>
            </a:extLst>
          </p:cNvPr>
          <p:cNvSpPr txBox="1"/>
          <p:nvPr/>
        </p:nvSpPr>
        <p:spPr>
          <a:xfrm>
            <a:off x="150312" y="350730"/>
            <a:ext cx="1181204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&amp; Noneconomic Wants </a:t>
            </a:r>
          </a:p>
        </p:txBody>
      </p:sp>
      <p:sp>
        <p:nvSpPr>
          <p:cNvPr id="3" name="Rectangle 2">
            <a:extLst>
              <a:ext uri="{FF2B5EF4-FFF2-40B4-BE49-F238E27FC236}">
                <a16:creationId xmlns:a16="http://schemas.microsoft.com/office/drawing/2014/main" id="{C03696DA-8460-EB45-866E-71549CB9C7FA}"/>
              </a:ext>
            </a:extLst>
          </p:cNvPr>
          <p:cNvSpPr/>
          <p:nvPr/>
        </p:nvSpPr>
        <p:spPr>
          <a:xfrm>
            <a:off x="530269" y="2046760"/>
            <a:ext cx="4354882" cy="1200329"/>
          </a:xfrm>
          <a:prstGeom prst="rect">
            <a:avLst/>
          </a:prstGeom>
        </p:spPr>
        <p:txBody>
          <a:bodyPr wrap="square">
            <a:spAutoFit/>
          </a:bodyPr>
          <a:lstStyle/>
          <a:p>
            <a:pPr marL="236538" indent="-236538">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Economic </a:t>
            </a:r>
            <a:r>
              <a:rPr lang="en-US" sz="2400" b="1" dirty="0" smtClean="0">
                <a:latin typeface="Arial" panose="020B0604020202020204" pitchFamily="34" charset="0"/>
                <a:ea typeface="Calibri" panose="020F0502020204030204" pitchFamily="34" charset="0"/>
                <a:cs typeface="Arial" panose="020B0604020202020204" pitchFamily="34" charset="0"/>
              </a:rPr>
              <a:t>wants </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require you to spend money to satisfy them</a:t>
            </a:r>
            <a:endParaRPr lang="en-US" sz="2400" dirty="0">
              <a:latin typeface="Arial" panose="020B0604020202020204" pitchFamily="34" charset="0"/>
              <a:cs typeface="Arial" panose="020B0604020202020204" pitchFamily="34" charset="0"/>
            </a:endParaRPr>
          </a:p>
        </p:txBody>
      </p:sp>
      <p:pic>
        <p:nvPicPr>
          <p:cNvPr id="4" name="Picture 1" descr="EC10-3c.jpg">
            <a:extLst>
              <a:ext uri="{FF2B5EF4-FFF2-40B4-BE49-F238E27FC236}">
                <a16:creationId xmlns:a16="http://schemas.microsoft.com/office/drawing/2014/main" id="{81944AD3-A5D1-9348-93B3-F83CF1F5E3C3}"/>
              </a:ext>
            </a:extLst>
          </p:cNvPr>
          <p:cNvPicPr>
            <a:picLocks noChangeAspect="1"/>
          </p:cNvPicPr>
          <p:nvPr/>
        </p:nvPicPr>
        <p:blipFill rotWithShape="1">
          <a:blip r:embed="rId4">
            <a:extLst>
              <a:ext uri="{28A0092B-C50C-407E-A947-70E740481C1C}">
                <a14:useLocalDpi xmlns:a14="http://schemas.microsoft.com/office/drawing/2010/main" val="0"/>
              </a:ext>
            </a:extLst>
          </a:blip>
          <a:srcRect l="219" t="3306" r="-159" b="6521"/>
          <a:stretch/>
        </p:blipFill>
        <p:spPr bwMode="auto">
          <a:xfrm>
            <a:off x="5164853" y="1939331"/>
            <a:ext cx="5978769" cy="359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4758F30-E3B6-744C-83F4-1715F7B52C68}"/>
              </a:ext>
            </a:extLst>
          </p:cNvPr>
          <p:cNvPicPr>
            <a:picLocks noChangeAspect="1"/>
          </p:cNvPicPr>
          <p:nvPr/>
        </p:nvPicPr>
        <p:blipFill rotWithShape="1">
          <a:blip r:embed="rId5"/>
          <a:srcRect b="9748"/>
          <a:stretch/>
        </p:blipFill>
        <p:spPr>
          <a:xfrm>
            <a:off x="5164852" y="1939331"/>
            <a:ext cx="5978769" cy="3597310"/>
          </a:xfrm>
          <a:prstGeom prst="rect">
            <a:avLst/>
          </a:prstGeom>
        </p:spPr>
      </p:pic>
      <p:sp>
        <p:nvSpPr>
          <p:cNvPr id="7" name="Rectangle 6">
            <a:extLst>
              <a:ext uri="{FF2B5EF4-FFF2-40B4-BE49-F238E27FC236}">
                <a16:creationId xmlns:a16="http://schemas.microsoft.com/office/drawing/2014/main" id="{A086AE41-1D4E-9646-BD50-17D8179BD5B5}"/>
              </a:ext>
            </a:extLst>
          </p:cNvPr>
          <p:cNvSpPr/>
          <p:nvPr/>
        </p:nvSpPr>
        <p:spPr>
          <a:xfrm>
            <a:off x="530269" y="3302918"/>
            <a:ext cx="4354882" cy="1200329"/>
          </a:xfrm>
          <a:prstGeom prst="rect">
            <a:avLst/>
          </a:prstGeom>
        </p:spPr>
        <p:txBody>
          <a:bodyPr wrap="square">
            <a:spAutoFit/>
          </a:bodyPr>
          <a:lstStyle/>
          <a:p>
            <a:pPr marL="236538" indent="-236538">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Noneconomic </a:t>
            </a:r>
            <a:r>
              <a:rPr lang="en-US" sz="2400" b="1" dirty="0" smtClean="0">
                <a:latin typeface="Arial" panose="020B0604020202020204" pitchFamily="34" charset="0"/>
                <a:ea typeface="Calibri" panose="020F0502020204030204" pitchFamily="34" charset="0"/>
                <a:cs typeface="Arial" panose="020B0604020202020204" pitchFamily="34" charset="0"/>
              </a:rPr>
              <a:t>wants </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can be satisfied without spending money</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7">
                                            <p:txEl>
                                              <p:pRg st="0" end="0"/>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CAD06-6375-E946-90FA-BFFFC64946EA}"/>
              </a:ext>
            </a:extLst>
          </p:cNvPr>
          <p:cNvSpPr txBox="1"/>
          <p:nvPr/>
        </p:nvSpPr>
        <p:spPr>
          <a:xfrm>
            <a:off x="0" y="275572"/>
            <a:ext cx="12192000"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Goods </a:t>
            </a:r>
          </a:p>
        </p:txBody>
      </p:sp>
      <p:sp>
        <p:nvSpPr>
          <p:cNvPr id="3" name="TextBox 2">
            <a:extLst>
              <a:ext uri="{FF2B5EF4-FFF2-40B4-BE49-F238E27FC236}">
                <a16:creationId xmlns:a16="http://schemas.microsoft.com/office/drawing/2014/main" id="{2E91C944-2DD4-1A4B-8404-F7A6283D94EB}"/>
              </a:ext>
            </a:extLst>
          </p:cNvPr>
          <p:cNvSpPr txBox="1"/>
          <p:nvPr/>
        </p:nvSpPr>
        <p:spPr>
          <a:xfrm>
            <a:off x="5999967" y="2091847"/>
            <a:ext cx="4396635" cy="255454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Economic goods must be: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Physical (tangible)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Useful</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Scarce (limited)</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Transferable </a:t>
            </a:r>
          </a:p>
        </p:txBody>
      </p:sp>
      <p:pic>
        <p:nvPicPr>
          <p:cNvPr id="4" name="Picture 1" descr="SL8 Books replace.jpg">
            <a:extLst>
              <a:ext uri="{FF2B5EF4-FFF2-40B4-BE49-F238E27FC236}">
                <a16:creationId xmlns:a16="http://schemas.microsoft.com/office/drawing/2014/main" id="{973A82B7-026D-A74F-85AE-7566746B5A3A}"/>
              </a:ext>
            </a:extLst>
          </p:cNvPr>
          <p:cNvPicPr>
            <a:picLocks noChangeAspect="1"/>
          </p:cNvPicPr>
          <p:nvPr/>
        </p:nvPicPr>
        <p:blipFill rotWithShape="1">
          <a:blip r:embed="rId4">
            <a:extLst>
              <a:ext uri="{28A0092B-C50C-407E-A947-70E740481C1C}">
                <a14:useLocalDpi xmlns:a14="http://schemas.microsoft.com/office/drawing/2010/main" val="0"/>
              </a:ext>
            </a:extLst>
          </a:blip>
          <a:srcRect t="7633" b="1422"/>
          <a:stretch/>
        </p:blipFill>
        <p:spPr bwMode="auto">
          <a:xfrm>
            <a:off x="1977281" y="1352811"/>
            <a:ext cx="3452682" cy="470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AFAA7-959A-CD42-88B4-3BCDBE849D66}"/>
              </a:ext>
            </a:extLst>
          </p:cNvPr>
          <p:cNvSpPr txBox="1"/>
          <p:nvPr/>
        </p:nvSpPr>
        <p:spPr>
          <a:xfrm>
            <a:off x="789140" y="914400"/>
            <a:ext cx="10622071" cy="646331"/>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Economic Services </a:t>
            </a:r>
          </a:p>
        </p:txBody>
      </p:sp>
      <p:sp>
        <p:nvSpPr>
          <p:cNvPr id="3" name="Rectangle 2">
            <a:extLst>
              <a:ext uri="{FF2B5EF4-FFF2-40B4-BE49-F238E27FC236}">
                <a16:creationId xmlns:a16="http://schemas.microsoft.com/office/drawing/2014/main" id="{FE4A443B-DED7-BF46-A706-E8B8DC1A4AFD}"/>
              </a:ext>
            </a:extLst>
          </p:cNvPr>
          <p:cNvSpPr/>
          <p:nvPr/>
        </p:nvSpPr>
        <p:spPr>
          <a:xfrm>
            <a:off x="1056362" y="1972965"/>
            <a:ext cx="5131496" cy="3939540"/>
          </a:xfrm>
          <a:prstGeom prst="rect">
            <a:avLst/>
          </a:prstGeom>
        </p:spPr>
        <p:txBody>
          <a:bodyPr wrap="square">
            <a:spAutoFit/>
          </a:bodyPr>
          <a:lstStyle/>
          <a:p>
            <a:pPr lvl="0"/>
            <a:r>
              <a:rPr lang="en-US" sz="2400" b="1" dirty="0">
                <a:latin typeface="Arial" panose="020B0604020202020204" pitchFamily="34" charset="0"/>
                <a:ea typeface="Calibri" panose="020F0502020204030204" pitchFamily="34" charset="0"/>
                <a:cs typeface="Times New Roman" panose="02020603050405020304" pitchFamily="18" charset="0"/>
              </a:rPr>
              <a:t>Productive acts that </a:t>
            </a:r>
            <a:r>
              <a:rPr lang="en-US" sz="2400" b="1" dirty="0">
                <a:latin typeface="Arial" panose="020B0604020202020204" pitchFamily="34" charset="0"/>
                <a:cs typeface="Arial" panose="020B0604020202020204" pitchFamily="34" charset="0"/>
              </a:rPr>
              <a:t>useful, scarce, and transferable and which satisfy economic </a:t>
            </a:r>
            <a:r>
              <a:rPr lang="en-US" sz="2400" b="1" dirty="0" smtClean="0">
                <a:latin typeface="Arial" panose="020B0604020202020204" pitchFamily="34" charset="0"/>
                <a:cs typeface="Arial" panose="020B0604020202020204" pitchFamily="34" charset="0"/>
              </a:rPr>
              <a:t>wants</a:t>
            </a:r>
          </a:p>
          <a:p>
            <a:pPr lvl="0"/>
            <a:endParaRPr lang="en-US" sz="2400" b="1" dirty="0">
              <a:latin typeface="Arial" panose="020B0604020202020204" pitchFamily="34" charset="0"/>
              <a:cs typeface="Arial" panose="020B0604020202020204" pitchFamily="34" charset="0"/>
            </a:endParaRPr>
          </a:p>
          <a:p>
            <a:pPr marL="236538" indent="-236538">
              <a:spcAft>
                <a:spcPts val="1200"/>
              </a:spcAft>
              <a:buFont typeface="Arial" panose="020B0604020202020204" pitchFamily="34" charset="0"/>
              <a:buChar char="•"/>
            </a:pPr>
            <a:r>
              <a:rPr lang="en-US" sz="2400" dirty="0" smtClean="0">
                <a:latin typeface="Arial" panose="020B0604020202020204" pitchFamily="34" charset="0"/>
                <a:ea typeface="Calibri" panose="020F0502020204030204" pitchFamily="34" charset="0"/>
                <a:cs typeface="Times New Roman" panose="02020603050405020304" pitchFamily="18" charset="0"/>
              </a:rPr>
              <a:t>Same </a:t>
            </a:r>
            <a:r>
              <a:rPr lang="en-US" sz="2400" dirty="0">
                <a:latin typeface="Arial" panose="020B0604020202020204" pitchFamily="34" charset="0"/>
                <a:ea typeface="Calibri" panose="020F0502020204030204" pitchFamily="34" charset="0"/>
                <a:cs typeface="Times New Roman" panose="02020603050405020304" pitchFamily="18" charset="0"/>
              </a:rPr>
              <a:t>characteristics as economic goods, except they are </a:t>
            </a:r>
            <a:r>
              <a:rPr lang="en-US" sz="2400" i="1" dirty="0">
                <a:latin typeface="Arial" panose="020B0604020202020204" pitchFamily="34" charset="0"/>
                <a:ea typeface="Calibri" panose="020F0502020204030204" pitchFamily="34" charset="0"/>
                <a:cs typeface="Times New Roman" panose="02020603050405020304" pitchFamily="18" charset="0"/>
              </a:rPr>
              <a:t>intangible</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marL="236538" indent="-236538">
              <a:spcAft>
                <a:spcPts val="1200"/>
              </a:spcAft>
              <a:buFont typeface="Arial" panose="020B0604020202020204" pitchFamily="34" charset="0"/>
              <a:buChar char="•"/>
            </a:pPr>
            <a:r>
              <a:rPr lang="en-US" sz="2400" dirty="0">
                <a:latin typeface="Arial" panose="020B0604020202020204" pitchFamily="34" charset="0"/>
                <a:ea typeface="Calibri" panose="020F0502020204030204" pitchFamily="34" charset="0"/>
              </a:rPr>
              <a:t>“What Are Producers, Consumers, Goods, and Services?”—</a:t>
            </a:r>
            <a:r>
              <a:rPr lang="en-US" sz="2400" u="sng" dirty="0">
                <a:solidFill>
                  <a:srgbClr val="0000FF"/>
                </a:solidFill>
                <a:latin typeface="Arial" panose="020B0604020202020204" pitchFamily="34" charset="0"/>
                <a:ea typeface="Calibri" panose="020F0502020204030204" pitchFamily="34" charset="0"/>
                <a:hlinkClick r:id="rId4"/>
              </a:rPr>
              <a:t>https://www.youtube.com/watch?v=6B2wUpJPTu0\</a:t>
            </a:r>
            <a:r>
              <a:rPr lang="en-US" sz="2400" dirty="0">
                <a:latin typeface="Arial" panose="020B0604020202020204" pitchFamily="34" charset="0"/>
                <a:ea typeface="Calibri" panose="020F0502020204030204" pitchFamily="34" charset="0"/>
              </a:rPr>
              <a:t> </a:t>
            </a:r>
            <a:endParaRPr lang="en-US" sz="2400" dirty="0"/>
          </a:p>
        </p:txBody>
      </p:sp>
      <p:pic>
        <p:nvPicPr>
          <p:cNvPr id="5" name="Picture 4">
            <a:extLst>
              <a:ext uri="{FF2B5EF4-FFF2-40B4-BE49-F238E27FC236}">
                <a16:creationId xmlns:a16="http://schemas.microsoft.com/office/drawing/2014/main" id="{25092BEC-165D-364F-81B7-E25D74095E27}"/>
              </a:ext>
            </a:extLst>
          </p:cNvPr>
          <p:cNvPicPr>
            <a:picLocks noChangeAspect="1"/>
          </p:cNvPicPr>
          <p:nvPr/>
        </p:nvPicPr>
        <p:blipFill>
          <a:blip r:embed="rId5"/>
          <a:stretch>
            <a:fillRect/>
          </a:stretch>
        </p:blipFill>
        <p:spPr>
          <a:xfrm>
            <a:off x="6300592" y="1572458"/>
            <a:ext cx="4818606" cy="4276869"/>
          </a:xfrm>
          <a:prstGeom prst="rect">
            <a:avLst/>
          </a:prstGeom>
        </p:spPr>
      </p:pic>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EE38C-1A6E-8E46-A8E4-2980CC82B608}"/>
              </a:ext>
            </a:extLst>
          </p:cNvPr>
          <p:cNvSpPr txBox="1"/>
          <p:nvPr/>
        </p:nvSpPr>
        <p:spPr>
          <a:xfrm>
            <a:off x="2592888" y="350729"/>
            <a:ext cx="6964471" cy="1200329"/>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Relationship of Consumers and Producers to the Economy </a:t>
            </a:r>
          </a:p>
        </p:txBody>
      </p:sp>
      <p:sp>
        <p:nvSpPr>
          <p:cNvPr id="3" name="TextBox 2">
            <a:extLst>
              <a:ext uri="{FF2B5EF4-FFF2-40B4-BE49-F238E27FC236}">
                <a16:creationId xmlns:a16="http://schemas.microsoft.com/office/drawing/2014/main" id="{5FDF0923-4824-B74E-847B-F127FDB9404C}"/>
              </a:ext>
            </a:extLst>
          </p:cNvPr>
          <p:cNvSpPr txBox="1"/>
          <p:nvPr/>
        </p:nvSpPr>
        <p:spPr>
          <a:xfrm>
            <a:off x="3144033" y="1841326"/>
            <a:ext cx="6075122" cy="4185761"/>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Consumers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Limited resources to purchase products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Communicate wants by purchasing or not purchasing</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Producers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Limited resources to make products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Must make sure they produce what consumers want</a:t>
            </a:r>
          </a:p>
        </p:txBody>
      </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2B8E2-B27D-2C4D-B7B8-2CF4EF9E68B3}"/>
              </a:ext>
            </a:extLst>
          </p:cNvPr>
          <p:cNvSpPr txBox="1"/>
          <p:nvPr/>
        </p:nvSpPr>
        <p:spPr>
          <a:xfrm>
            <a:off x="3081403" y="200416"/>
            <a:ext cx="9110597" cy="646331"/>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Consumer or Industrial? </a:t>
            </a:r>
          </a:p>
        </p:txBody>
      </p:sp>
      <p:sp>
        <p:nvSpPr>
          <p:cNvPr id="3" name="Rectangle 2">
            <a:extLst>
              <a:ext uri="{FF2B5EF4-FFF2-40B4-BE49-F238E27FC236}">
                <a16:creationId xmlns:a16="http://schemas.microsoft.com/office/drawing/2014/main" id="{7935C69F-7E46-214A-8085-58212A100B94}"/>
              </a:ext>
            </a:extLst>
          </p:cNvPr>
          <p:cNvSpPr/>
          <p:nvPr/>
        </p:nvSpPr>
        <p:spPr>
          <a:xfrm>
            <a:off x="5340261" y="1552654"/>
            <a:ext cx="6421677" cy="3662541"/>
          </a:xfrm>
          <a:prstGeom prst="rect">
            <a:avLst/>
          </a:prstGeom>
        </p:spPr>
        <p:txBody>
          <a:bodyPr wrap="square">
            <a:spAutoFit/>
          </a:bodyPr>
          <a:lstStyle/>
          <a:p>
            <a:pPr marL="236538" indent="-236538">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Consumer goods and </a:t>
            </a:r>
            <a:r>
              <a:rPr lang="en-US" sz="2400" b="1" dirty="0" smtClean="0">
                <a:latin typeface="Arial" panose="020B0604020202020204" pitchFamily="34" charset="0"/>
                <a:ea typeface="Calibri" panose="020F0502020204030204" pitchFamily="34" charset="0"/>
                <a:cs typeface="Arial" panose="020B0604020202020204" pitchFamily="34" charset="0"/>
              </a:rPr>
              <a:t>services</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purchased and used by the ultimate consumer (final user)</a:t>
            </a:r>
          </a:p>
          <a:p>
            <a:pPr marL="236538" indent="-236538">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Industrial goods and </a:t>
            </a:r>
            <a:r>
              <a:rPr lang="en-US" sz="2400" b="1" dirty="0" smtClean="0">
                <a:latin typeface="Arial" panose="020B0604020202020204" pitchFamily="34" charset="0"/>
                <a:ea typeface="Calibri" panose="020F0502020204030204" pitchFamily="34" charset="0"/>
                <a:cs typeface="Arial" panose="020B0604020202020204" pitchFamily="34" charset="0"/>
              </a:rPr>
              <a:t>services </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purchased by producers:</a:t>
            </a:r>
          </a:p>
          <a:p>
            <a:pPr marL="800100" lvl="1" indent="-342900">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For resale</a:t>
            </a:r>
          </a:p>
          <a:p>
            <a:pPr marL="800100" lvl="1" indent="-342900">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To make other goods and services</a:t>
            </a:r>
          </a:p>
          <a:p>
            <a:pPr marL="800100" lvl="1" indent="-342900">
              <a:spcAft>
                <a:spcPts val="1200"/>
              </a:spcAft>
              <a:buFont typeface="Wingdings"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To use in business operations</a:t>
            </a:r>
            <a:r>
              <a:rPr lang="en-US" sz="24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0D51ADA2-5CFA-514E-909A-1FF90278E961}"/>
              </a:ext>
            </a:extLst>
          </p:cNvPr>
          <p:cNvPicPr>
            <a:picLocks noChangeAspect="1"/>
          </p:cNvPicPr>
          <p:nvPr/>
        </p:nvPicPr>
        <p:blipFill>
          <a:blip r:embed="rId4"/>
          <a:stretch>
            <a:fillRect/>
          </a:stretch>
        </p:blipFill>
        <p:spPr>
          <a:xfrm>
            <a:off x="34968" y="1706671"/>
            <a:ext cx="5049555" cy="3366370"/>
          </a:xfrm>
          <a:prstGeom prst="rect">
            <a:avLst/>
          </a:prstGeom>
        </p:spPr>
      </p:pic>
    </p:spTree>
    <p:extLst>
      <p:ext uri="{BB962C8B-B14F-4D97-AF65-F5344CB8AC3E}">
        <p14:creationId xmlns:p14="http://schemas.microsoft.com/office/powerpoint/2010/main" val="307853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2761B-D429-0348-8A4A-F0D3A3DAA7EE}"/>
              </a:ext>
            </a:extLst>
          </p:cNvPr>
          <p:cNvSpPr txBox="1"/>
          <p:nvPr/>
        </p:nvSpPr>
        <p:spPr>
          <a:xfrm>
            <a:off x="162838" y="375782"/>
            <a:ext cx="11912252"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Product Classifications for Marketing </a:t>
            </a:r>
          </a:p>
        </p:txBody>
      </p:sp>
      <p:sp>
        <p:nvSpPr>
          <p:cNvPr id="3" name="TextBox 2">
            <a:extLst>
              <a:ext uri="{FF2B5EF4-FFF2-40B4-BE49-F238E27FC236}">
                <a16:creationId xmlns:a16="http://schemas.microsoft.com/office/drawing/2014/main" id="{5BFF14E5-88C8-BB41-AE1F-5B3B178C13AA}"/>
              </a:ext>
            </a:extLst>
          </p:cNvPr>
          <p:cNvSpPr txBox="1"/>
          <p:nvPr/>
        </p:nvSpPr>
        <p:spPr>
          <a:xfrm>
            <a:off x="713983" y="2091847"/>
            <a:ext cx="6438378" cy="3447098"/>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Consumer or industrial classification: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Helps marketers plan marketing activities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Serves as guide for:</a:t>
            </a:r>
          </a:p>
          <a:p>
            <a:pPr marL="1257300" lvl="2" indent="-342900">
              <a:spcAft>
                <a:spcPts val="1200"/>
              </a:spcAft>
              <a:buFont typeface="Wingdings" pitchFamily="2" charset="2"/>
              <a:buChar char="§"/>
            </a:pPr>
            <a:r>
              <a:rPr lang="en-US" sz="2400" dirty="0">
                <a:latin typeface="Arial" panose="020B0604020202020204" pitchFamily="34" charset="0"/>
                <a:cs typeface="Arial" panose="020B0604020202020204" pitchFamily="34" charset="0"/>
              </a:rPr>
              <a:t>Promotion</a:t>
            </a:r>
          </a:p>
          <a:p>
            <a:pPr marL="1257300" lvl="2" indent="-342900">
              <a:spcAft>
                <a:spcPts val="1200"/>
              </a:spcAft>
              <a:buFont typeface="Wingdings" pitchFamily="2" charset="2"/>
              <a:buChar char="§"/>
            </a:pPr>
            <a:r>
              <a:rPr lang="en-US" sz="2400" dirty="0">
                <a:latin typeface="Arial" panose="020B0604020202020204" pitchFamily="34" charset="0"/>
                <a:cs typeface="Arial" panose="020B0604020202020204" pitchFamily="34" charset="0"/>
              </a:rPr>
              <a:t>Distribution</a:t>
            </a:r>
          </a:p>
          <a:p>
            <a:pPr marL="1257300" lvl="2" indent="-342900">
              <a:spcAft>
                <a:spcPts val="1200"/>
              </a:spcAft>
              <a:buFont typeface="Wingdings" pitchFamily="2" charset="2"/>
              <a:buChar char="§"/>
            </a:pPr>
            <a:r>
              <a:rPr lang="en-US" sz="2400" dirty="0">
                <a:latin typeface="Arial" panose="020B0604020202020204" pitchFamily="34" charset="0"/>
                <a:cs typeface="Arial" panose="020B0604020202020204" pitchFamily="34" charset="0"/>
              </a:rPr>
              <a:t>Selling</a:t>
            </a:r>
          </a:p>
        </p:txBody>
      </p:sp>
      <p:pic>
        <p:nvPicPr>
          <p:cNvPr id="5" name="Picture 4" descr="SL14 Mktg Planning.jpg">
            <a:extLst>
              <a:ext uri="{FF2B5EF4-FFF2-40B4-BE49-F238E27FC236}">
                <a16:creationId xmlns:a16="http://schemas.microsoft.com/office/drawing/2014/main" id="{EBE830C6-5BDF-E849-BCE7-AE13543DF2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4960" y="1969294"/>
            <a:ext cx="447357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0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54B04-063F-9D4E-A65F-7EE30B41BDB5}"/>
              </a:ext>
            </a:extLst>
          </p:cNvPr>
          <p:cNvSpPr txBox="1"/>
          <p:nvPr/>
        </p:nvSpPr>
        <p:spPr>
          <a:xfrm>
            <a:off x="87682" y="263046"/>
            <a:ext cx="12104318"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Classifications of Consumer Products </a:t>
            </a:r>
          </a:p>
        </p:txBody>
      </p:sp>
      <p:sp>
        <p:nvSpPr>
          <p:cNvPr id="3" name="TextBox 2">
            <a:extLst>
              <a:ext uri="{FF2B5EF4-FFF2-40B4-BE49-F238E27FC236}">
                <a16:creationId xmlns:a16="http://schemas.microsoft.com/office/drawing/2014/main" id="{81DB5A36-C9E8-3742-A839-762754477028}"/>
              </a:ext>
            </a:extLst>
          </p:cNvPr>
          <p:cNvSpPr txBox="1"/>
          <p:nvPr/>
        </p:nvSpPr>
        <p:spPr>
          <a:xfrm>
            <a:off x="4233797" y="2016690"/>
            <a:ext cx="7728559" cy="2923877"/>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Convenience</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Shopping</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Specialty</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Unsought </a:t>
            </a:r>
          </a:p>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“Types of Consumer Products &amp; How To Sell Them”—</a:t>
            </a:r>
            <a:r>
              <a:rPr lang="en-US" sz="2400" u="sng" dirty="0">
                <a:latin typeface="Arial" panose="020B0604020202020204" pitchFamily="34" charset="0"/>
                <a:cs typeface="Arial" panose="020B0604020202020204" pitchFamily="34" charset="0"/>
                <a:hlinkClick r:id="rId4"/>
              </a:rPr>
              <a:t>https://www.youtube.com/watch?v=4mqPAUvXRw0</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CAAB77E-C8A0-D84C-BE93-16500CFF8DEE}"/>
              </a:ext>
            </a:extLst>
          </p:cNvPr>
          <p:cNvPicPr>
            <a:picLocks noChangeAspect="1"/>
          </p:cNvPicPr>
          <p:nvPr/>
        </p:nvPicPr>
        <p:blipFill rotWithShape="1">
          <a:blip r:embed="rId5"/>
          <a:srcRect r="15754"/>
          <a:stretch/>
        </p:blipFill>
        <p:spPr>
          <a:xfrm>
            <a:off x="0" y="2184841"/>
            <a:ext cx="4108537" cy="2743200"/>
          </a:xfrm>
          <a:prstGeom prst="rect">
            <a:avLst/>
          </a:prstGeom>
        </p:spPr>
      </p:pic>
    </p:spTree>
    <p:extLst>
      <p:ext uri="{BB962C8B-B14F-4D97-AF65-F5344CB8AC3E}">
        <p14:creationId xmlns:p14="http://schemas.microsoft.com/office/powerpoint/2010/main" val="16392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2923</Words>
  <Application>Microsoft Office PowerPoint</Application>
  <PresentationFormat>Widescreen</PresentationFormat>
  <Paragraphs>302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Peck, Deanna C.</cp:lastModifiedBy>
  <cp:revision>45</cp:revision>
  <dcterms:created xsi:type="dcterms:W3CDTF">2019-08-22T17:11:17Z</dcterms:created>
  <dcterms:modified xsi:type="dcterms:W3CDTF">2022-01-11T17:34:46Z</dcterms:modified>
</cp:coreProperties>
</file>