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6" r:id="rId3"/>
    <p:sldId id="267" r:id="rId4"/>
    <p:sldId id="257" r:id="rId5"/>
    <p:sldId id="258" r:id="rId6"/>
    <p:sldId id="259" r:id="rId7"/>
    <p:sldId id="260" r:id="rId8"/>
    <p:sldId id="280" r:id="rId9"/>
    <p:sldId id="261" r:id="rId10"/>
    <p:sldId id="268" r:id="rId11"/>
    <p:sldId id="270" r:id="rId12"/>
    <p:sldId id="271" r:id="rId13"/>
    <p:sldId id="272" r:id="rId14"/>
    <p:sldId id="274" r:id="rId15"/>
    <p:sldId id="262" r:id="rId16"/>
    <p:sldId id="265" r:id="rId17"/>
    <p:sldId id="264" r:id="rId18"/>
    <p:sldId id="26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220"/>
  </p:normalViewPr>
  <p:slideViewPr>
    <p:cSldViewPr snapToGrid="0" snapToObjects="1">
      <p:cViewPr varScale="1">
        <p:scale>
          <a:sx n="106" d="100"/>
          <a:sy n="106" d="100"/>
        </p:scale>
        <p:origin x="124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F42D9-9901-D448-B51B-D73BB76FC2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FFD30D-8B8B-A04D-A67D-6BEE47EC2A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0945CF-7811-4E46-8B76-588013FC84B1}" type="datetimeFigureOut">
              <a:rPr lang="en-US" smtClean="0"/>
              <a:t>3/10/20</a:t>
            </a:fld>
            <a:endParaRPr lang="en-US"/>
          </a:p>
        </p:txBody>
      </p:sp>
      <p:sp>
        <p:nvSpPr>
          <p:cNvPr id="4" name="Footer Placeholder 3">
            <a:extLst>
              <a:ext uri="{FF2B5EF4-FFF2-40B4-BE49-F238E27FC236}">
                <a16:creationId xmlns:a16="http://schemas.microsoft.com/office/drawing/2014/main" id="{71F04737-B826-4148-BBEF-F676919D9A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F9F0B2-D4CC-F144-BF9A-6E8D502F5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BC196D-C969-5748-8F1E-C8DFA31705BD}" type="slidenum">
              <a:rPr lang="en-US" smtClean="0"/>
              <a:t>‹#›</a:t>
            </a:fld>
            <a:endParaRPr lang="en-US"/>
          </a:p>
        </p:txBody>
      </p:sp>
    </p:spTree>
    <p:extLst>
      <p:ext uri="{BB962C8B-B14F-4D97-AF65-F5344CB8AC3E}">
        <p14:creationId xmlns:p14="http://schemas.microsoft.com/office/powerpoint/2010/main" val="154906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ADBC-0D78-0048-B154-62140BE89865}" type="datetimeFigureOut">
              <a:rPr lang="en-US" smtClean="0"/>
              <a:t>3/10/20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381F8-294F-9145-AF10-79FF0ABD9A84}" type="slidenum">
              <a:rPr lang="en-US" smtClean="0"/>
              <a:t>‹#›</a:t>
            </a:fld>
            <a:endParaRPr lang="en-US"/>
          </a:p>
        </p:txBody>
      </p:sp>
    </p:spTree>
    <p:extLst>
      <p:ext uri="{BB962C8B-B14F-4D97-AF65-F5344CB8AC3E}">
        <p14:creationId xmlns:p14="http://schemas.microsoft.com/office/powerpoint/2010/main" val="416099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Mco8vBAwOm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mallbusiness.chron.com/four-types-pricing-objectives-33873.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national.ae/arts-culture/comment/can-anyone-compete-with-amazon-1.94897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balancesmb.com/what-is-pricing-39347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formationstation.org/kitchen_table_econ/why-is-price-important-in-the-marketpla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a:t>
            </a:fld>
            <a:endParaRPr lang="en-US"/>
          </a:p>
        </p:txBody>
      </p:sp>
    </p:spTree>
    <p:extLst>
      <p:ext uri="{BB962C8B-B14F-4D97-AF65-F5344CB8AC3E}">
        <p14:creationId xmlns:p14="http://schemas.microsoft.com/office/powerpoint/2010/main" val="265679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10</a:t>
            </a:fld>
            <a:endParaRPr lang="en-US"/>
          </a:p>
        </p:txBody>
      </p:sp>
    </p:spTree>
    <p:extLst>
      <p:ext uri="{BB962C8B-B14F-4D97-AF65-F5344CB8AC3E}">
        <p14:creationId xmlns:p14="http://schemas.microsoft.com/office/powerpoint/2010/main" val="152420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Pricing plays a key role in the marketing mix (product, price, place, and promotion). </a:t>
            </a:r>
          </a:p>
          <a:p>
            <a:pPr marL="228600" indent="-228600">
              <a:buFont typeface="+mj-lt"/>
              <a:buAutoNum type="alphaUcPeriod"/>
            </a:pPr>
            <a:r>
              <a:rPr lang="en-US" sz="1200" kern="1200" dirty="0">
                <a:solidFill>
                  <a:schemeClr val="tx1"/>
                </a:solidFill>
                <a:effectLst/>
                <a:latin typeface="+mn-lt"/>
                <a:ea typeface="+mn-ea"/>
                <a:cs typeface="+mn-cs"/>
              </a:rPr>
              <a:t>The elements of the marketing mix are interdependent because a change in one will affect the others. </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learn what the marketing mix is by watching this video “The 4 Ps of the Marketing Mix Simplified” by Paxton/Patterson: </a:t>
            </a:r>
            <a:r>
              <a:rPr lang="en-US" sz="1200" i="1" u="sng" kern="1200" dirty="0">
                <a:solidFill>
                  <a:schemeClr val="tx1"/>
                </a:solidFill>
                <a:effectLst/>
                <a:latin typeface="+mn-lt"/>
                <a:ea typeface="+mn-ea"/>
                <a:cs typeface="+mn-cs"/>
                <a:hlinkClick r:id="rId3"/>
              </a:rPr>
              <a:t>https://www.youtube.com/watch?v=Mco8vBAwOmA</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Product</a:t>
            </a:r>
          </a:p>
          <a:p>
            <a:pPr marL="685800" lvl="1" indent="-228600">
              <a:buFont typeface="+mj-lt"/>
              <a:buAutoNum type="arabicPeriod"/>
            </a:pPr>
            <a:r>
              <a:rPr lang="en-US" sz="1200" kern="1200" dirty="0">
                <a:solidFill>
                  <a:schemeClr val="tx1"/>
                </a:solidFill>
                <a:effectLst/>
                <a:latin typeface="+mn-lt"/>
                <a:ea typeface="+mn-ea"/>
                <a:cs typeface="+mn-cs"/>
              </a:rPr>
              <a:t>Product decisions involve determining what goods, services, or ideas to produce or sell that will satisfy customers’ needs and wants. </a:t>
            </a:r>
          </a:p>
          <a:p>
            <a:pPr marL="685800" lvl="1" indent="-228600">
              <a:buFont typeface="+mj-lt"/>
              <a:buAutoNum type="arabicPeriod"/>
            </a:pPr>
            <a:r>
              <a:rPr lang="en-US" sz="1200" kern="1200" dirty="0">
                <a:solidFill>
                  <a:schemeClr val="tx1"/>
                </a:solidFill>
                <a:effectLst/>
                <a:latin typeface="+mn-lt"/>
                <a:ea typeface="+mn-ea"/>
                <a:cs typeface="+mn-cs"/>
              </a:rPr>
              <a:t>Pricing affects product decisions in the following ways:</a:t>
            </a:r>
          </a:p>
          <a:p>
            <a:pPr marL="1143000" lvl="2" indent="-228600">
              <a:buFont typeface="+mj-lt"/>
              <a:buAutoNum type="alphaLcPeriod"/>
            </a:pPr>
            <a:r>
              <a:rPr lang="en-US" sz="1200" kern="1200" dirty="0">
                <a:solidFill>
                  <a:schemeClr val="tx1"/>
                </a:solidFill>
                <a:effectLst/>
                <a:latin typeface="+mn-lt"/>
                <a:ea typeface="+mn-ea"/>
                <a:cs typeface="+mn-cs"/>
              </a:rPr>
              <a:t>Research</a:t>
            </a:r>
          </a:p>
          <a:p>
            <a:pPr marL="1600200" lvl="3" indent="-228600">
              <a:buFont typeface="+mj-lt"/>
              <a:buAutoNum type="arabicParenR"/>
            </a:pPr>
            <a:r>
              <a:rPr lang="en-US" sz="1200" kern="1200" dirty="0">
                <a:solidFill>
                  <a:schemeClr val="tx1"/>
                </a:solidFill>
                <a:effectLst/>
                <a:latin typeface="+mn-lt"/>
                <a:ea typeface="+mn-ea"/>
                <a:cs typeface="+mn-cs"/>
              </a:rPr>
              <a:t>Pricing affects the type of research conducted, the length of the research project, and the amount of money spent on research. </a:t>
            </a:r>
          </a:p>
          <a:p>
            <a:pPr marL="1600200" lvl="3" indent="-228600">
              <a:buFont typeface="+mj-lt"/>
              <a:buAutoNum type="arabicParenR"/>
            </a:pPr>
            <a:r>
              <a:rPr lang="en-US" sz="1200" kern="1200" dirty="0">
                <a:solidFill>
                  <a:schemeClr val="tx1"/>
                </a:solidFill>
                <a:effectLst/>
                <a:latin typeface="+mn-lt"/>
                <a:ea typeface="+mn-ea"/>
                <a:cs typeface="+mn-cs"/>
              </a:rPr>
              <a:t>Research costs money. </a:t>
            </a:r>
          </a:p>
          <a:p>
            <a:pPr marL="1600200" lvl="3" indent="-228600">
              <a:buFont typeface="+mj-lt"/>
              <a:buAutoNum type="arabicParenR"/>
            </a:pPr>
            <a:r>
              <a:rPr lang="en-US" sz="1200" kern="1200" dirty="0">
                <a:solidFill>
                  <a:schemeClr val="tx1"/>
                </a:solidFill>
                <a:effectLst/>
                <a:latin typeface="+mn-lt"/>
                <a:ea typeface="+mn-ea"/>
                <a:cs typeface="+mn-cs"/>
              </a:rPr>
              <a:t>If a company wants to introduce a new, low-priced laundry detergent, it cannot afford to spend millions of dollars on research. </a:t>
            </a:r>
          </a:p>
          <a:p>
            <a:pPr marL="1600200" lvl="3" indent="-228600">
              <a:buFont typeface="+mj-lt"/>
              <a:buAutoNum type="arabicParenR"/>
            </a:pPr>
            <a:r>
              <a:rPr lang="en-US" sz="1200" kern="1200" dirty="0">
                <a:solidFill>
                  <a:schemeClr val="tx1"/>
                </a:solidFill>
                <a:effectLst/>
                <a:latin typeface="+mn-lt"/>
                <a:ea typeface="+mn-ea"/>
                <a:cs typeface="+mn-cs"/>
              </a:rPr>
              <a:t>Instead, the company will probably choose a less expensive method of research and may spend only three to six months conducting it.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143000" lvl="2" indent="-228600">
              <a:buFont typeface="+mj-lt"/>
              <a:buAutoNum type="alphaLcPeriod"/>
            </a:pPr>
            <a:r>
              <a:rPr lang="en-US" sz="1200" kern="1200" dirty="0">
                <a:solidFill>
                  <a:schemeClr val="tx1"/>
                </a:solidFill>
                <a:effectLst/>
                <a:latin typeface="+mn-lt"/>
                <a:ea typeface="+mn-ea"/>
                <a:cs typeface="+mn-cs"/>
              </a:rPr>
              <a:t>Materials used in production</a:t>
            </a:r>
          </a:p>
          <a:p>
            <a:pPr marL="1600200" lvl="3" indent="-228600">
              <a:buFont typeface="+mj-lt"/>
              <a:buAutoNum type="arabicParenR"/>
            </a:pPr>
            <a:r>
              <a:rPr lang="en-US" sz="1200" kern="1200" dirty="0">
                <a:solidFill>
                  <a:schemeClr val="tx1"/>
                </a:solidFill>
                <a:effectLst/>
                <a:latin typeface="+mn-lt"/>
                <a:ea typeface="+mn-ea"/>
                <a:cs typeface="+mn-cs"/>
              </a:rPr>
              <a:t>Which costs more—a silver ring or a platinum ring? </a:t>
            </a:r>
          </a:p>
          <a:p>
            <a:pPr marL="1600200" lvl="3" indent="-228600">
              <a:buFont typeface="+mj-lt"/>
              <a:buAutoNum type="arabicParenR"/>
            </a:pPr>
            <a:r>
              <a:rPr lang="en-US" sz="1200" kern="1200" dirty="0">
                <a:solidFill>
                  <a:schemeClr val="tx1"/>
                </a:solidFill>
                <a:effectLst/>
                <a:latin typeface="+mn-lt"/>
                <a:ea typeface="+mn-ea"/>
                <a:cs typeface="+mn-cs"/>
              </a:rPr>
              <a:t>The quality of materials used in production is reflected in the product’s price. </a:t>
            </a:r>
          </a:p>
          <a:p>
            <a:pPr marL="1600200" lvl="3" indent="-228600">
              <a:buFont typeface="+mj-lt"/>
              <a:buAutoNum type="arabicParenR"/>
            </a:pPr>
            <a:r>
              <a:rPr lang="en-US" sz="1200" kern="1200" dirty="0">
                <a:solidFill>
                  <a:schemeClr val="tx1"/>
                </a:solidFill>
                <a:effectLst/>
                <a:latin typeface="+mn-lt"/>
                <a:ea typeface="+mn-ea"/>
                <a:cs typeface="+mn-cs"/>
              </a:rPr>
              <a:t>Companies, therefore, must decide what materials to use in the production of their products. </a:t>
            </a:r>
          </a:p>
          <a:p>
            <a:pPr marL="1600200" lvl="3" indent="-228600">
              <a:buFont typeface="+mj-lt"/>
              <a:buAutoNum type="arabicParenR"/>
            </a:pPr>
            <a:r>
              <a:rPr lang="en-US" sz="1200" kern="1200" dirty="0">
                <a:solidFill>
                  <a:schemeClr val="tx1"/>
                </a:solidFill>
                <a:effectLst/>
                <a:latin typeface="+mn-lt"/>
                <a:ea typeface="+mn-ea"/>
                <a:cs typeface="+mn-cs"/>
              </a:rPr>
              <a:t>If they want to charge lower prices, they may not be able to use more expensive materials. </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if they can think of more examples of similar products with prices that vary due to the materials used.</a:t>
            </a:r>
          </a:p>
          <a:p>
            <a:endParaRPr lang="en-US" sz="1200" kern="1200" dirty="0">
              <a:solidFill>
                <a:schemeClr val="tx1"/>
              </a:solidFill>
              <a:effectLst/>
              <a:latin typeface="+mn-lt"/>
              <a:ea typeface="+mn-ea"/>
              <a:cs typeface="+mn-cs"/>
            </a:endParaRPr>
          </a:p>
          <a:p>
            <a:pPr marL="1143000" lvl="2" indent="-228600">
              <a:buFont typeface="+mj-lt"/>
              <a:buAutoNum type="alphaLcPeriod" startAt="3"/>
            </a:pPr>
            <a:r>
              <a:rPr lang="en-US" sz="1200" kern="1200" dirty="0">
                <a:solidFill>
                  <a:schemeClr val="tx1"/>
                </a:solidFill>
                <a:effectLst/>
                <a:latin typeface="+mn-lt"/>
                <a:ea typeface="+mn-ea"/>
                <a:cs typeface="+mn-cs"/>
              </a:rPr>
              <a:t>Profit decisions</a:t>
            </a:r>
          </a:p>
          <a:p>
            <a:pPr marL="1600200" lvl="3" indent="-228600">
              <a:buFont typeface="+mj-lt"/>
              <a:buAutoNum type="arabicParenR"/>
            </a:pPr>
            <a:r>
              <a:rPr lang="en-US" sz="1200" kern="1200" dirty="0">
                <a:solidFill>
                  <a:schemeClr val="tx1"/>
                </a:solidFill>
                <a:effectLst/>
                <a:latin typeface="+mn-lt"/>
                <a:ea typeface="+mn-ea"/>
                <a:cs typeface="+mn-cs"/>
              </a:rPr>
              <a:t>Just because a good or service looks great on paper doesn’t mean that the good or service will ever hit the market. </a:t>
            </a:r>
          </a:p>
          <a:p>
            <a:pPr marL="1600200" lvl="3" indent="-228600">
              <a:buFont typeface="+mj-lt"/>
              <a:buAutoNum type="arabicParenR"/>
            </a:pPr>
            <a:r>
              <a:rPr lang="en-US" sz="1200" kern="1200" dirty="0">
                <a:solidFill>
                  <a:schemeClr val="tx1"/>
                </a:solidFill>
                <a:effectLst/>
                <a:latin typeface="+mn-lt"/>
                <a:ea typeface="+mn-ea"/>
                <a:cs typeface="+mn-cs"/>
              </a:rPr>
              <a:t>Companies must first determine if there is a market for the product and if there will be sufficient demand for it. </a:t>
            </a:r>
          </a:p>
          <a:p>
            <a:pPr marL="1600200" lvl="3" indent="-228600">
              <a:buFont typeface="+mj-lt"/>
              <a:buAutoNum type="arabicParenR"/>
            </a:pPr>
            <a:r>
              <a:rPr lang="en-US" sz="1200" kern="1200" dirty="0">
                <a:solidFill>
                  <a:schemeClr val="tx1"/>
                </a:solidFill>
                <a:effectLst/>
                <a:latin typeface="+mn-lt"/>
                <a:ea typeface="+mn-ea"/>
                <a:cs typeface="+mn-cs"/>
              </a:rPr>
              <a:t>Before introducing a new product, a company must first determine if it will be profitable. </a:t>
            </a:r>
          </a:p>
          <a:p>
            <a:pPr marL="1600200" lvl="3" indent="-228600">
              <a:buFont typeface="+mj-lt"/>
              <a:buAutoNum type="arabicParenR"/>
            </a:pPr>
            <a:r>
              <a:rPr lang="en-US" sz="1200" kern="1200" dirty="0">
                <a:solidFill>
                  <a:schemeClr val="tx1"/>
                </a:solidFill>
                <a:effectLst/>
                <a:latin typeface="+mn-lt"/>
                <a:ea typeface="+mn-ea"/>
                <a:cs typeface="+mn-cs"/>
              </a:rPr>
              <a:t>Companies must ask the following questions:</a:t>
            </a:r>
          </a:p>
          <a:p>
            <a:pPr marL="2057400" lvl="4" indent="-228600">
              <a:buFont typeface="+mj-lt"/>
              <a:buAutoNum type="alphaLcParenR"/>
            </a:pPr>
            <a:r>
              <a:rPr lang="en-US" sz="1200" kern="1200" dirty="0">
                <a:solidFill>
                  <a:schemeClr val="tx1"/>
                </a:solidFill>
                <a:effectLst/>
                <a:latin typeface="+mn-lt"/>
                <a:ea typeface="+mn-ea"/>
                <a:cs typeface="+mn-cs"/>
              </a:rPr>
              <a:t>Can we make a profit by selling this product?</a:t>
            </a:r>
          </a:p>
          <a:p>
            <a:pPr marL="2057400" lvl="4" indent="-228600">
              <a:buFont typeface="+mj-lt"/>
              <a:buAutoNum type="alphaLcParenR"/>
            </a:pPr>
            <a:r>
              <a:rPr lang="en-US" sz="1200" kern="1200" dirty="0">
                <a:solidFill>
                  <a:schemeClr val="tx1"/>
                </a:solidFill>
                <a:effectLst/>
                <a:latin typeface="+mn-lt"/>
                <a:ea typeface="+mn-ea"/>
                <a:cs typeface="+mn-cs"/>
              </a:rPr>
              <a:t>Can we achieve the return on investment we want?</a:t>
            </a:r>
          </a:p>
          <a:p>
            <a:pPr marL="2057400" lvl="4" indent="-228600">
              <a:buFont typeface="+mj-lt"/>
              <a:buAutoNum type="alphaLcParenR"/>
            </a:pPr>
            <a:r>
              <a:rPr lang="en-US" sz="1200" kern="1200" dirty="0">
                <a:solidFill>
                  <a:schemeClr val="tx1"/>
                </a:solidFill>
                <a:effectLst/>
                <a:latin typeface="+mn-lt"/>
                <a:ea typeface="+mn-ea"/>
                <a:cs typeface="+mn-cs"/>
              </a:rPr>
              <a:t>Can we set our prices high enough to answer the first two questions with a YES?</a:t>
            </a:r>
          </a:p>
          <a:p>
            <a:pPr marL="1143000" lvl="2" indent="-228600">
              <a:buFont typeface="+mj-lt"/>
              <a:buAutoNum type="alphaLcPeriod" startAt="4"/>
            </a:pPr>
            <a:r>
              <a:rPr lang="en-US" sz="1200" kern="1200" dirty="0">
                <a:solidFill>
                  <a:schemeClr val="tx1"/>
                </a:solidFill>
                <a:effectLst/>
                <a:latin typeface="+mn-lt"/>
                <a:ea typeface="+mn-ea"/>
                <a:cs typeface="+mn-cs"/>
              </a:rPr>
              <a:t>Customer decisions</a:t>
            </a:r>
          </a:p>
          <a:p>
            <a:pPr marL="1600200" lvl="3" indent="-228600">
              <a:buFont typeface="+mj-lt"/>
              <a:buAutoNum type="arabicParenR"/>
            </a:pPr>
            <a:r>
              <a:rPr lang="en-US" sz="1200" kern="1200" dirty="0">
                <a:solidFill>
                  <a:schemeClr val="tx1"/>
                </a:solidFill>
                <a:effectLst/>
                <a:latin typeface="+mn-lt"/>
                <a:ea typeface="+mn-ea"/>
                <a:cs typeface="+mn-cs"/>
              </a:rPr>
              <a:t>Different companies seek to attract different types of customers. </a:t>
            </a:r>
          </a:p>
          <a:p>
            <a:pPr marL="1600200" lvl="3" indent="-228600">
              <a:buFont typeface="+mj-lt"/>
              <a:buAutoNum type="arabicParenR"/>
            </a:pPr>
            <a:r>
              <a:rPr lang="en-US" sz="1200" kern="1200" dirty="0">
                <a:solidFill>
                  <a:schemeClr val="tx1"/>
                </a:solidFill>
                <a:effectLst/>
                <a:latin typeface="+mn-lt"/>
                <a:ea typeface="+mn-ea"/>
                <a:cs typeface="+mn-cs"/>
              </a:rPr>
              <a:t>Low prices attract customers who are looking for bargains, while high prices attract customers looking for prestige and high quality. </a:t>
            </a:r>
          </a:p>
          <a:p>
            <a:pPr marL="1600200" lvl="3" indent="-228600">
              <a:buFont typeface="+mj-lt"/>
              <a:buAutoNum type="arabicParenR"/>
            </a:pPr>
            <a:r>
              <a:rPr lang="en-US" sz="1200" kern="1200" dirty="0">
                <a:solidFill>
                  <a:schemeClr val="tx1"/>
                </a:solidFill>
                <a:effectLst/>
                <a:latin typeface="+mn-lt"/>
                <a:ea typeface="+mn-ea"/>
                <a:cs typeface="+mn-cs"/>
              </a:rPr>
              <a:t>For example, Porsche doesn’t price its cars to appeal to people on a budget—the company wants to attract customers who are seeking luxury.</a:t>
            </a:r>
          </a:p>
          <a:p>
            <a:pPr marL="1600200" lvl="3" indent="-228600">
              <a:buFont typeface="+mj-lt"/>
              <a:buAutoNum type="arabicParenR"/>
            </a:pPr>
            <a:r>
              <a:rPr lang="en-US" sz="1200" kern="1200" dirty="0">
                <a:solidFill>
                  <a:schemeClr val="tx1"/>
                </a:solidFill>
                <a:effectLst/>
                <a:latin typeface="+mn-lt"/>
                <a:ea typeface="+mn-ea"/>
                <a:cs typeface="+mn-cs"/>
              </a:rPr>
              <a:t>A company’s pricing strategies will determine the type of customers its products attract.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143000" lvl="2" indent="-228600">
              <a:buFont typeface="+mj-lt"/>
              <a:buAutoNum type="alphaLcPeriod" startAt="5"/>
            </a:pPr>
            <a:r>
              <a:rPr lang="en-US" sz="1200" kern="1200" dirty="0">
                <a:solidFill>
                  <a:schemeClr val="tx1"/>
                </a:solidFill>
                <a:effectLst/>
                <a:latin typeface="+mn-lt"/>
                <a:ea typeface="+mn-ea"/>
                <a:cs typeface="+mn-cs"/>
              </a:rPr>
              <a:t>Company image</a:t>
            </a:r>
          </a:p>
          <a:p>
            <a:pPr marL="1600200" lvl="3" indent="-228600">
              <a:buFont typeface="+mj-lt"/>
              <a:buAutoNum type="arabicParenR"/>
            </a:pPr>
            <a:r>
              <a:rPr lang="en-US" sz="1200" kern="1200" dirty="0">
                <a:solidFill>
                  <a:schemeClr val="tx1"/>
                </a:solidFill>
                <a:effectLst/>
                <a:latin typeface="+mn-lt"/>
                <a:ea typeface="+mn-ea"/>
                <a:cs typeface="+mn-cs"/>
              </a:rPr>
              <a:t>What type of image does a company want to project?</a:t>
            </a:r>
          </a:p>
          <a:p>
            <a:pPr marL="1600200" lvl="3" indent="-228600">
              <a:buFont typeface="+mj-lt"/>
              <a:buAutoNum type="arabicParenR"/>
            </a:pPr>
            <a:r>
              <a:rPr lang="en-US" sz="1200" kern="1200" dirty="0">
                <a:solidFill>
                  <a:schemeClr val="tx1"/>
                </a:solidFill>
                <a:effectLst/>
                <a:latin typeface="+mn-lt"/>
                <a:ea typeface="+mn-ea"/>
                <a:cs typeface="+mn-cs"/>
              </a:rPr>
              <a:t>Pricing will help determine that image.</a:t>
            </a:r>
          </a:p>
          <a:p>
            <a:pPr marL="1600200" lvl="3" indent="-228600">
              <a:buFont typeface="+mj-lt"/>
              <a:buAutoNum type="arabicParenR"/>
            </a:pPr>
            <a:r>
              <a:rPr lang="en-US" sz="1200" kern="1200" dirty="0">
                <a:solidFill>
                  <a:schemeClr val="tx1"/>
                </a:solidFill>
                <a:effectLst/>
                <a:latin typeface="+mn-lt"/>
                <a:ea typeface="+mn-ea"/>
                <a:cs typeface="+mn-cs"/>
              </a:rPr>
              <a:t>Stores that have low prices are thought of as discount stores.</a:t>
            </a:r>
          </a:p>
          <a:p>
            <a:pPr marL="1600200" lvl="3" indent="-228600">
              <a:buFont typeface="+mj-lt"/>
              <a:buAutoNum type="arabicParenR"/>
            </a:pPr>
            <a:r>
              <a:rPr lang="en-US" sz="1200" kern="1200" dirty="0">
                <a:solidFill>
                  <a:schemeClr val="tx1"/>
                </a:solidFill>
                <a:effectLst/>
                <a:latin typeface="+mn-lt"/>
                <a:ea typeface="+mn-ea"/>
                <a:cs typeface="+mn-cs"/>
              </a:rPr>
              <a:t>On the other hand, stores with very high prices usually are perceived as having more prestigious name brands and higher quality products.</a:t>
            </a:r>
          </a:p>
          <a:p>
            <a:pPr marL="1600200" lvl="3" indent="-228600">
              <a:buFont typeface="+mj-lt"/>
              <a:buAutoNum type="arabicParenR"/>
            </a:pPr>
            <a:r>
              <a:rPr lang="en-US" sz="1200" kern="1200" dirty="0">
                <a:solidFill>
                  <a:schemeClr val="tx1"/>
                </a:solidFill>
                <a:effectLst/>
                <a:latin typeface="+mn-lt"/>
                <a:ea typeface="+mn-ea"/>
                <a:cs typeface="+mn-cs"/>
              </a:rPr>
              <a:t>Think of the discount grocery chain Aldi, known for its low prices, versus the higher priced grocery chain Whole Foods.</a:t>
            </a:r>
          </a:p>
          <a:p>
            <a:pPr marL="1600200" lvl="3" indent="-228600">
              <a:buFont typeface="+mj-lt"/>
              <a:buAutoNum type="arabicParenR"/>
            </a:pPr>
            <a:r>
              <a:rPr lang="en-US" sz="1200" kern="1200" dirty="0">
                <a:solidFill>
                  <a:schemeClr val="tx1"/>
                </a:solidFill>
                <a:effectLst/>
                <a:latin typeface="+mn-lt"/>
                <a:ea typeface="+mn-ea"/>
                <a:cs typeface="+mn-cs"/>
              </a:rPr>
              <a:t>How are these companies perceived differently?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if they can think of any stores with a prestigious image in the area. How do the stores’ images relate to price?</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11</a:t>
            </a:fld>
            <a:endParaRPr lang="en-US"/>
          </a:p>
        </p:txBody>
      </p:sp>
    </p:spTree>
    <p:extLst>
      <p:ext uri="{BB962C8B-B14F-4D97-AF65-F5344CB8AC3E}">
        <p14:creationId xmlns:p14="http://schemas.microsoft.com/office/powerpoint/2010/main" val="76908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Promotion</a:t>
            </a:r>
          </a:p>
          <a:p>
            <a:pPr marL="685800" lvl="1" indent="-228600">
              <a:buFont typeface="+mj-lt"/>
              <a:buAutoNum type="arabicPeriod"/>
            </a:pPr>
            <a:r>
              <a:rPr lang="en-US" sz="1200" kern="1200" dirty="0">
                <a:solidFill>
                  <a:schemeClr val="tx1"/>
                </a:solidFill>
                <a:effectLst/>
                <a:latin typeface="+mn-lt"/>
                <a:ea typeface="+mn-ea"/>
                <a:cs typeface="+mn-cs"/>
              </a:rPr>
              <a:t>Promotion involves the various types of communications that marketers use to inform, persuade, or remind customers of their products. </a:t>
            </a:r>
          </a:p>
          <a:p>
            <a:pPr marL="685800" lvl="1" indent="-228600">
              <a:buFont typeface="+mj-lt"/>
              <a:buAutoNum type="arabicPeriod"/>
            </a:pPr>
            <a:r>
              <a:rPr lang="en-US" sz="1200" kern="1200" dirty="0">
                <a:solidFill>
                  <a:schemeClr val="tx1"/>
                </a:solidFill>
                <a:effectLst/>
                <a:latin typeface="+mn-lt"/>
                <a:ea typeface="+mn-ea"/>
                <a:cs typeface="+mn-cs"/>
              </a:rPr>
              <a:t>Pricing affects promotion decisions in the following ways:</a:t>
            </a:r>
          </a:p>
          <a:p>
            <a:pPr marL="1143000" lvl="2" indent="-228600">
              <a:buFont typeface="+mj-lt"/>
              <a:buAutoNum type="alphaLcPeriod"/>
            </a:pPr>
            <a:r>
              <a:rPr lang="en-US" sz="1200" kern="1200" dirty="0">
                <a:solidFill>
                  <a:schemeClr val="tx1"/>
                </a:solidFill>
                <a:effectLst/>
                <a:latin typeface="+mn-lt"/>
                <a:ea typeface="+mn-ea"/>
                <a:cs typeface="+mn-cs"/>
              </a:rPr>
              <a:t>Choice of medium</a:t>
            </a:r>
          </a:p>
          <a:p>
            <a:pPr marL="1600200" lvl="3" indent="-228600">
              <a:buFont typeface="+mj-lt"/>
              <a:buAutoNum type="arabicParenR"/>
            </a:pPr>
            <a:r>
              <a:rPr lang="en-US" sz="1200" kern="1200" dirty="0">
                <a:solidFill>
                  <a:schemeClr val="tx1"/>
                </a:solidFill>
                <a:effectLst/>
                <a:latin typeface="+mn-lt"/>
                <a:ea typeface="+mn-ea"/>
                <a:cs typeface="+mn-cs"/>
              </a:rPr>
              <a:t>Products with very low profit margins are usually promoted in lower priced media. </a:t>
            </a:r>
          </a:p>
          <a:p>
            <a:pPr marL="1600200" lvl="3" indent="-228600">
              <a:buFont typeface="+mj-lt"/>
              <a:buAutoNum type="arabicParenR"/>
            </a:pPr>
            <a:r>
              <a:rPr lang="en-US" sz="1200" kern="1200" dirty="0">
                <a:solidFill>
                  <a:schemeClr val="tx1"/>
                </a:solidFill>
                <a:effectLst/>
                <a:latin typeface="+mn-lt"/>
                <a:ea typeface="+mn-ea"/>
                <a:cs typeface="+mn-cs"/>
              </a:rPr>
              <a:t>Companies that have low profit margins and/or small promotional budgets often promote themselves largely on social media, which usually costs very little.</a:t>
            </a:r>
          </a:p>
          <a:p>
            <a:pPr marL="1600200" lvl="3" indent="-228600">
              <a:buFont typeface="+mj-lt"/>
              <a:buAutoNum type="arabicParenR"/>
            </a:pPr>
            <a:r>
              <a:rPr lang="en-US" sz="1200" kern="1200" dirty="0">
                <a:solidFill>
                  <a:schemeClr val="tx1"/>
                </a:solidFill>
                <a:effectLst/>
                <a:latin typeface="+mn-lt"/>
                <a:ea typeface="+mn-ea"/>
                <a:cs typeface="+mn-cs"/>
              </a:rPr>
              <a:t>Products that have high profit margins are usually promoted in a combination of media, including:</a:t>
            </a:r>
          </a:p>
          <a:p>
            <a:pPr marL="2057400" lvl="4" indent="-228600">
              <a:buFont typeface="+mj-lt"/>
              <a:buAutoNum type="alphaLcParenR"/>
            </a:pPr>
            <a:r>
              <a:rPr lang="en-US" sz="1200" kern="1200" dirty="0">
                <a:solidFill>
                  <a:schemeClr val="tx1"/>
                </a:solidFill>
                <a:effectLst/>
                <a:latin typeface="+mn-lt"/>
                <a:ea typeface="+mn-ea"/>
                <a:cs typeface="+mn-cs"/>
              </a:rPr>
              <a:t>Radio</a:t>
            </a:r>
          </a:p>
          <a:p>
            <a:pPr marL="2057400" lvl="4" indent="-228600">
              <a:buFont typeface="+mj-lt"/>
              <a:buAutoNum type="alphaLcParenR"/>
            </a:pPr>
            <a:r>
              <a:rPr lang="en-US" sz="1200" kern="1200" dirty="0">
                <a:solidFill>
                  <a:schemeClr val="tx1"/>
                </a:solidFill>
                <a:effectLst/>
                <a:latin typeface="+mn-lt"/>
                <a:ea typeface="+mn-ea"/>
                <a:cs typeface="+mn-cs"/>
              </a:rPr>
              <a:t>Television</a:t>
            </a:r>
          </a:p>
          <a:p>
            <a:pPr marL="2057400" lvl="4" indent="-228600">
              <a:buFont typeface="+mj-lt"/>
              <a:buAutoNum type="alphaLcParenR"/>
            </a:pPr>
            <a:r>
              <a:rPr lang="en-US" sz="1200" kern="1200" dirty="0">
                <a:solidFill>
                  <a:schemeClr val="tx1"/>
                </a:solidFill>
                <a:effectLst/>
                <a:latin typeface="+mn-lt"/>
                <a:ea typeface="+mn-ea"/>
                <a:cs typeface="+mn-cs"/>
              </a:rPr>
              <a:t>Newspapers</a:t>
            </a:r>
          </a:p>
          <a:p>
            <a:pPr marL="2057400" lvl="4" indent="-228600">
              <a:buFont typeface="+mj-lt"/>
              <a:buAutoNum type="alphaLcParenR"/>
            </a:pPr>
            <a:r>
              <a:rPr lang="en-US" sz="1200" kern="1200" dirty="0">
                <a:solidFill>
                  <a:schemeClr val="tx1"/>
                </a:solidFill>
                <a:effectLst/>
                <a:latin typeface="+mn-lt"/>
                <a:ea typeface="+mn-ea"/>
                <a:cs typeface="+mn-cs"/>
              </a:rPr>
              <a:t>Magazines</a:t>
            </a:r>
          </a:p>
          <a:p>
            <a:pPr marL="1600200" lvl="3" indent="-228600">
              <a:buFont typeface="+mj-lt"/>
              <a:buAutoNum type="arabicParenR" startAt="4"/>
            </a:pPr>
            <a:r>
              <a:rPr lang="en-US" sz="1200" kern="1200" dirty="0">
                <a:solidFill>
                  <a:schemeClr val="tx1"/>
                </a:solidFill>
                <a:effectLst/>
                <a:latin typeface="+mn-lt"/>
                <a:ea typeface="+mn-ea"/>
                <a:cs typeface="+mn-cs"/>
              </a:rPr>
              <a:t>Also, the bigger the advertisement, the higher its cost. </a:t>
            </a:r>
          </a:p>
          <a:p>
            <a:pPr marL="2057400" lvl="4" indent="-228600">
              <a:buFont typeface="+mj-lt"/>
              <a:buAutoNum type="alphaLcParenR"/>
            </a:pPr>
            <a:r>
              <a:rPr lang="en-US" sz="1200" kern="1200" dirty="0">
                <a:solidFill>
                  <a:schemeClr val="tx1"/>
                </a:solidFill>
                <a:effectLst/>
                <a:latin typeface="+mn-lt"/>
                <a:ea typeface="+mn-ea"/>
                <a:cs typeface="+mn-cs"/>
              </a:rPr>
              <a:t>A one-page ad in your local newspaper will cost more than a two-column or a ¼-page ad. </a:t>
            </a:r>
          </a:p>
          <a:p>
            <a:pPr marL="2057400" lvl="4" indent="-228600">
              <a:buFont typeface="+mj-lt"/>
              <a:buAutoNum type="alphaLcParenR"/>
            </a:pPr>
            <a:r>
              <a:rPr lang="en-US" sz="1200" kern="1200" dirty="0">
                <a:solidFill>
                  <a:schemeClr val="tx1"/>
                </a:solidFill>
                <a:effectLst/>
                <a:latin typeface="+mn-lt"/>
                <a:ea typeface="+mn-ea"/>
                <a:cs typeface="+mn-cs"/>
              </a:rPr>
              <a:t>A 10-second television commercial costs less than a 30- or 60-second commercial.</a:t>
            </a:r>
          </a:p>
          <a:p>
            <a:pPr marL="1143000" lvl="2" indent="-228600">
              <a:buFont typeface="+mj-lt"/>
              <a:buAutoNum type="alphaLcPeriod" startAt="2"/>
            </a:pPr>
            <a:r>
              <a:rPr lang="en-US" sz="1200" kern="1200" dirty="0">
                <a:solidFill>
                  <a:schemeClr val="tx1"/>
                </a:solidFill>
                <a:effectLst/>
                <a:latin typeface="+mn-lt"/>
                <a:ea typeface="+mn-ea"/>
                <a:cs typeface="+mn-cs"/>
              </a:rPr>
              <a:t>The amount of money spent</a:t>
            </a:r>
          </a:p>
          <a:p>
            <a:pPr marL="1600200" lvl="3" indent="-228600">
              <a:buFont typeface="+mj-lt"/>
              <a:buAutoNum type="arabicParenR"/>
            </a:pPr>
            <a:r>
              <a:rPr lang="en-US" sz="1200" kern="1200" dirty="0">
                <a:solidFill>
                  <a:schemeClr val="tx1"/>
                </a:solidFill>
                <a:effectLst/>
                <a:latin typeface="+mn-lt"/>
                <a:ea typeface="+mn-ea"/>
                <a:cs typeface="+mn-cs"/>
              </a:rPr>
              <a:t>Most companies have promotional budgets. </a:t>
            </a:r>
          </a:p>
          <a:p>
            <a:pPr marL="1600200" lvl="3" indent="-228600">
              <a:buFont typeface="+mj-lt"/>
              <a:buAutoNum type="arabicParenR"/>
            </a:pPr>
            <a:r>
              <a:rPr lang="en-US" sz="1200" kern="1200" dirty="0">
                <a:solidFill>
                  <a:schemeClr val="tx1"/>
                </a:solidFill>
                <a:effectLst/>
                <a:latin typeface="+mn-lt"/>
                <a:ea typeface="+mn-ea"/>
                <a:cs typeface="+mn-cs"/>
              </a:rPr>
              <a:t>The amount of money spent on a promotional campaign is built into the cost of the product. </a:t>
            </a:r>
          </a:p>
          <a:p>
            <a:pPr marL="1600200" lvl="3" indent="-228600">
              <a:buFont typeface="+mj-lt"/>
              <a:buAutoNum type="arabicParenR"/>
            </a:pPr>
            <a:r>
              <a:rPr lang="en-US" sz="1200" kern="1200" dirty="0">
                <a:solidFill>
                  <a:schemeClr val="tx1"/>
                </a:solidFill>
                <a:effectLst/>
                <a:latin typeface="+mn-lt"/>
                <a:ea typeface="+mn-ea"/>
                <a:cs typeface="+mn-cs"/>
              </a:rPr>
              <a:t>The higher the promotional budget for a good or service, the higher the price of the good or service for customers.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identify examples of higher priced products with big promotional budgets.</a:t>
            </a:r>
          </a:p>
          <a:p>
            <a:endParaRPr lang="en-US" sz="1200" kern="1200" dirty="0">
              <a:solidFill>
                <a:schemeClr val="tx1"/>
              </a:solidFill>
              <a:effectLst/>
              <a:latin typeface="+mn-lt"/>
              <a:ea typeface="+mn-ea"/>
              <a:cs typeface="+mn-cs"/>
            </a:endParaRPr>
          </a:p>
          <a:p>
            <a:pPr marL="1143000" lvl="2" indent="-228600">
              <a:buFont typeface="+mj-lt"/>
              <a:buAutoNum type="alphaLcPeriod" startAt="3"/>
            </a:pPr>
            <a:r>
              <a:rPr lang="en-US" sz="1200" kern="1200" dirty="0">
                <a:solidFill>
                  <a:schemeClr val="tx1"/>
                </a:solidFill>
                <a:effectLst/>
                <a:latin typeface="+mn-lt"/>
                <a:ea typeface="+mn-ea"/>
                <a:cs typeface="+mn-cs"/>
              </a:rPr>
              <a:t>Time allocated to the promotion</a:t>
            </a:r>
          </a:p>
          <a:p>
            <a:pPr marL="1600200" lvl="3" indent="-228600">
              <a:buFont typeface="+mj-lt"/>
              <a:buAutoNum type="arabicParenR"/>
            </a:pPr>
            <a:r>
              <a:rPr lang="en-US" sz="1200" kern="1200" dirty="0">
                <a:solidFill>
                  <a:schemeClr val="tx1"/>
                </a:solidFill>
                <a:effectLst/>
                <a:latin typeface="+mn-lt"/>
                <a:ea typeface="+mn-ea"/>
                <a:cs typeface="+mn-cs"/>
              </a:rPr>
              <a:t>Since the cost of promotion is built into the cost of the product, goods and services tend to cost more when they are promoted over a long period of time. </a:t>
            </a:r>
          </a:p>
          <a:p>
            <a:pPr marL="1600200" lvl="3" indent="-228600">
              <a:buFont typeface="+mj-lt"/>
              <a:buAutoNum type="arabicParenR"/>
            </a:pPr>
            <a:r>
              <a:rPr lang="en-US" sz="1200" kern="1200" dirty="0">
                <a:solidFill>
                  <a:schemeClr val="tx1"/>
                </a:solidFill>
                <a:effectLst/>
                <a:latin typeface="+mn-lt"/>
                <a:ea typeface="+mn-ea"/>
                <a:cs typeface="+mn-cs"/>
              </a:rPr>
              <a:t>Products that are promoted through displays, television, and radio over a six-month period will probably be priced higher than products that are promoted for only one month. </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12</a:t>
            </a:fld>
            <a:endParaRPr lang="en-US"/>
          </a:p>
        </p:txBody>
      </p:sp>
    </p:spTree>
    <p:extLst>
      <p:ext uri="{BB962C8B-B14F-4D97-AF65-F5344CB8AC3E}">
        <p14:creationId xmlns:p14="http://schemas.microsoft.com/office/powerpoint/2010/main" val="152200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4"/>
            </a:pPr>
            <a:r>
              <a:rPr lang="en-US" sz="1200" kern="1200" dirty="0">
                <a:solidFill>
                  <a:schemeClr val="tx1"/>
                </a:solidFill>
                <a:effectLst/>
                <a:latin typeface="+mn-lt"/>
                <a:ea typeface="+mn-ea"/>
                <a:cs typeface="+mn-cs"/>
              </a:rPr>
              <a:t>Place</a:t>
            </a:r>
          </a:p>
          <a:p>
            <a:pPr marL="685800" lvl="1" indent="-228600">
              <a:buFont typeface="+mj-lt"/>
              <a:buAutoNum type="arabicPeriod"/>
            </a:pPr>
            <a:r>
              <a:rPr lang="en-US" sz="1200" kern="1200" dirty="0">
                <a:solidFill>
                  <a:schemeClr val="tx1"/>
                </a:solidFill>
                <a:effectLst/>
                <a:latin typeface="+mn-lt"/>
                <a:ea typeface="+mn-ea"/>
                <a:cs typeface="+mn-cs"/>
              </a:rPr>
              <a:t>Place involves shipping, handling, and storing products and determining when and where they will be available.</a:t>
            </a:r>
          </a:p>
          <a:p>
            <a:pPr marL="685800" lvl="1" indent="-228600">
              <a:buFont typeface="+mj-lt"/>
              <a:buAutoNum type="arabicPeriod"/>
            </a:pPr>
            <a:r>
              <a:rPr lang="en-US" sz="1200" kern="1200" dirty="0">
                <a:solidFill>
                  <a:schemeClr val="tx1"/>
                </a:solidFill>
                <a:effectLst/>
                <a:latin typeface="+mn-lt"/>
                <a:ea typeface="+mn-ea"/>
                <a:cs typeface="+mn-cs"/>
              </a:rPr>
              <a:t>Pricing affects place decisions in the following ways:</a:t>
            </a:r>
          </a:p>
          <a:p>
            <a:pPr marL="1143000" lvl="2" indent="-228600">
              <a:buFont typeface="+mj-lt"/>
              <a:buAutoNum type="alphaLcPeriod"/>
            </a:pPr>
            <a:r>
              <a:rPr lang="en-US" sz="1200" kern="1200" dirty="0">
                <a:solidFill>
                  <a:schemeClr val="tx1"/>
                </a:solidFill>
                <a:effectLst/>
                <a:latin typeface="+mn-lt"/>
                <a:ea typeface="+mn-ea"/>
                <a:cs typeface="+mn-cs"/>
              </a:rPr>
              <a:t>Choice of transportation channels</a:t>
            </a:r>
          </a:p>
          <a:p>
            <a:pPr marL="1600200" lvl="3" indent="-228600">
              <a:buFont typeface="+mj-lt"/>
              <a:buAutoNum type="arabicParenR"/>
            </a:pPr>
            <a:r>
              <a:rPr lang="en-US" sz="1200" kern="1200" dirty="0">
                <a:solidFill>
                  <a:schemeClr val="tx1"/>
                </a:solidFill>
                <a:effectLst/>
                <a:latin typeface="+mn-lt"/>
                <a:ea typeface="+mn-ea"/>
                <a:cs typeface="+mn-cs"/>
              </a:rPr>
              <a:t>There are a variety of ways that companies can ship their products to their final destinations.</a:t>
            </a:r>
          </a:p>
          <a:p>
            <a:pPr marL="1600200" lvl="3" indent="-228600">
              <a:buFont typeface="+mj-lt"/>
              <a:buAutoNum type="arabicParenR"/>
            </a:pPr>
            <a:r>
              <a:rPr lang="en-US" sz="1200" kern="1200" dirty="0">
                <a:solidFill>
                  <a:schemeClr val="tx1"/>
                </a:solidFill>
                <a:effectLst/>
                <a:latin typeface="+mn-lt"/>
                <a:ea typeface="+mn-ea"/>
                <a:cs typeface="+mn-cs"/>
              </a:rPr>
              <a:t>Trucks, planes, trains, and ships are all used to transport products across town, across the country, and across the globe.</a:t>
            </a:r>
          </a:p>
          <a:p>
            <a:pPr marL="1600200" lvl="3" indent="-228600">
              <a:buFont typeface="+mj-lt"/>
              <a:buAutoNum type="arabicParenR"/>
            </a:pPr>
            <a:r>
              <a:rPr lang="en-US" sz="1200" kern="1200" dirty="0">
                <a:solidFill>
                  <a:schemeClr val="tx1"/>
                </a:solidFill>
                <a:effectLst/>
                <a:latin typeface="+mn-lt"/>
                <a:ea typeface="+mn-ea"/>
                <a:cs typeface="+mn-cs"/>
              </a:rPr>
              <a:t>The cost of each type of transportation varies.</a:t>
            </a:r>
          </a:p>
          <a:p>
            <a:pPr marL="1600200" lvl="3" indent="-228600">
              <a:buFont typeface="+mj-lt"/>
              <a:buAutoNum type="arabicParenR"/>
            </a:pPr>
            <a:r>
              <a:rPr lang="en-US" sz="1200" kern="1200" dirty="0">
                <a:solidFill>
                  <a:schemeClr val="tx1"/>
                </a:solidFill>
                <a:effectLst/>
                <a:latin typeface="+mn-lt"/>
                <a:ea typeface="+mn-ea"/>
                <a:cs typeface="+mn-cs"/>
              </a:rPr>
              <a:t>Companies will choose the method that fits within their budget.</a:t>
            </a:r>
          </a:p>
          <a:p>
            <a:pPr marL="1600200" lvl="3" indent="-228600">
              <a:buFont typeface="+mj-lt"/>
              <a:buAutoNum type="arabicParenR"/>
            </a:pPr>
            <a:r>
              <a:rPr lang="en-US" sz="1200" kern="1200" dirty="0">
                <a:solidFill>
                  <a:schemeClr val="tx1"/>
                </a:solidFill>
                <a:effectLst/>
                <a:latin typeface="+mn-lt"/>
                <a:ea typeface="+mn-ea"/>
                <a:cs typeface="+mn-cs"/>
              </a:rPr>
              <a:t>Remember that the cost of the transportation will be built into the price of the product.</a:t>
            </a:r>
          </a:p>
          <a:p>
            <a:pPr marL="1600200" lvl="3" indent="-228600">
              <a:buFont typeface="+mj-lt"/>
              <a:buAutoNum type="arabicParenR"/>
            </a:pPr>
            <a:r>
              <a:rPr lang="en-US" sz="1200" kern="1200" dirty="0">
                <a:solidFill>
                  <a:schemeClr val="tx1"/>
                </a:solidFill>
                <a:effectLst/>
                <a:latin typeface="+mn-lt"/>
                <a:ea typeface="+mn-ea"/>
                <a:cs typeface="+mn-cs"/>
              </a:rPr>
              <a:t>For example, trucking is less expensive than flying, so an item transported by truck may be less expensive than one transported by plane (think about the cost of goods in remote areas, such as Hawaii). </a:t>
            </a:r>
          </a:p>
          <a:p>
            <a:pPr marL="1600200" lvl="3" indent="-228600">
              <a:buFont typeface="+mj-lt"/>
              <a:buAutoNum type="arabicParenR"/>
            </a:pPr>
            <a:r>
              <a:rPr lang="en-US" sz="1200" kern="1200" dirty="0">
                <a:solidFill>
                  <a:schemeClr val="tx1"/>
                </a:solidFill>
                <a:effectLst/>
                <a:latin typeface="+mn-lt"/>
                <a:ea typeface="+mn-ea"/>
                <a:cs typeface="+mn-cs"/>
              </a:rPr>
              <a:t>Marketers must also consider time when it comes to transportation channels—one channel may be cheaper but might take longer for products to get to their destinations.</a:t>
            </a:r>
          </a:p>
          <a:p>
            <a:pPr marL="1600200" lvl="3" indent="-228600">
              <a:buFont typeface="+mj-lt"/>
              <a:buAutoNum type="arabicParenR"/>
            </a:pPr>
            <a:r>
              <a:rPr lang="en-US" sz="1200" kern="1200" dirty="0">
                <a:solidFill>
                  <a:schemeClr val="tx1"/>
                </a:solidFill>
                <a:effectLst/>
                <a:latin typeface="+mn-lt"/>
                <a:ea typeface="+mn-ea"/>
                <a:cs typeface="+mn-cs"/>
              </a:rPr>
              <a:t>This factor will have an impact on pricing decisions.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143000" lvl="2" indent="-228600">
              <a:buFont typeface="+mj-lt"/>
              <a:buAutoNum type="alphaLcPeriod"/>
            </a:pPr>
            <a:r>
              <a:rPr lang="en-US" sz="1200" kern="1200" dirty="0">
                <a:solidFill>
                  <a:schemeClr val="tx1"/>
                </a:solidFill>
                <a:effectLst/>
                <a:latin typeface="+mn-lt"/>
                <a:ea typeface="+mn-ea"/>
                <a:cs typeface="+mn-cs"/>
              </a:rPr>
              <a:t>Where the product is offered</a:t>
            </a:r>
          </a:p>
          <a:p>
            <a:pPr marL="1600200" lvl="3" indent="-228600">
              <a:buFont typeface="+mj-lt"/>
              <a:buAutoNum type="arabicParenR"/>
            </a:pPr>
            <a:r>
              <a:rPr lang="en-US" sz="1200" kern="1200" dirty="0">
                <a:solidFill>
                  <a:schemeClr val="tx1"/>
                </a:solidFill>
                <a:effectLst/>
                <a:latin typeface="+mn-lt"/>
                <a:ea typeface="+mn-ea"/>
                <a:cs typeface="+mn-cs"/>
              </a:rPr>
              <a:t>A product’s price affects where it is sold. </a:t>
            </a:r>
          </a:p>
          <a:p>
            <a:pPr marL="2057400" lvl="4" indent="-228600">
              <a:buFont typeface="+mj-lt"/>
              <a:buAutoNum type="alphaLcParenR"/>
            </a:pPr>
            <a:r>
              <a:rPr lang="en-US" sz="1200" kern="1200" dirty="0">
                <a:solidFill>
                  <a:schemeClr val="tx1"/>
                </a:solidFill>
                <a:effectLst/>
                <a:latin typeface="+mn-lt"/>
                <a:ea typeface="+mn-ea"/>
                <a:cs typeface="+mn-cs"/>
              </a:rPr>
              <a:t>Goods and services with high prices will be carried by stores that sell higher priced items. </a:t>
            </a:r>
          </a:p>
          <a:p>
            <a:pPr marL="2057400" lvl="4" indent="-228600">
              <a:buFont typeface="+mj-lt"/>
              <a:buAutoNum type="alphaLcParenR"/>
            </a:pPr>
            <a:r>
              <a:rPr lang="en-US" sz="1200" kern="1200" dirty="0">
                <a:solidFill>
                  <a:schemeClr val="tx1"/>
                </a:solidFill>
                <a:effectLst/>
                <a:latin typeface="+mn-lt"/>
                <a:ea typeface="+mn-ea"/>
                <a:cs typeface="+mn-cs"/>
              </a:rPr>
              <a:t>If a product is priced inexpensively, it will sell at a different type of store. </a:t>
            </a:r>
          </a:p>
          <a:p>
            <a:pPr marL="1600200" lvl="3" indent="-228600">
              <a:buFont typeface="+mj-lt"/>
              <a:buAutoNum type="arabicParenR" startAt="2"/>
            </a:pPr>
            <a:r>
              <a:rPr lang="en-US" sz="1200" kern="1200" dirty="0">
                <a:solidFill>
                  <a:schemeClr val="tx1"/>
                </a:solidFill>
                <a:effectLst/>
                <a:latin typeface="+mn-lt"/>
                <a:ea typeface="+mn-ea"/>
                <a:cs typeface="+mn-cs"/>
              </a:rPr>
              <a:t>Example:</a:t>
            </a:r>
          </a:p>
          <a:p>
            <a:pPr marL="2057400" lvl="4" indent="-228600">
              <a:buFont typeface="+mj-lt"/>
              <a:buAutoNum type="alphaLcParenR"/>
            </a:pPr>
            <a:r>
              <a:rPr lang="en-US" sz="1200" kern="1200" dirty="0">
                <a:solidFill>
                  <a:schemeClr val="tx1"/>
                </a:solidFill>
                <a:effectLst/>
                <a:latin typeface="+mn-lt"/>
                <a:ea typeface="+mn-ea"/>
                <a:cs typeface="+mn-cs"/>
              </a:rPr>
              <a:t>A $100 haircut is a service you will most likely find at a fine salon or day spa. </a:t>
            </a:r>
          </a:p>
          <a:p>
            <a:pPr marL="2057400" lvl="4" indent="-228600">
              <a:buFont typeface="+mj-lt"/>
              <a:buAutoNum type="alphaLcParenR"/>
            </a:pPr>
            <a:r>
              <a:rPr lang="en-US" sz="1200" kern="1200" dirty="0">
                <a:solidFill>
                  <a:schemeClr val="tx1"/>
                </a:solidFill>
                <a:effectLst/>
                <a:latin typeface="+mn-lt"/>
                <a:ea typeface="+mn-ea"/>
                <a:cs typeface="+mn-cs"/>
              </a:rPr>
              <a:t>A $10 haircut is a service you will most likely find at a discount salon.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if they can think of any other ways in which pricing might affect place decisions.</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13</a:t>
            </a:fld>
            <a:endParaRPr lang="en-US"/>
          </a:p>
        </p:txBody>
      </p:sp>
    </p:spTree>
    <p:extLst>
      <p:ext uri="{BB962C8B-B14F-4D97-AF65-F5344CB8AC3E}">
        <p14:creationId xmlns:p14="http://schemas.microsoft.com/office/powerpoint/2010/main" val="429201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Each company wants or needs something unique from its pricing strategies. </a:t>
            </a:r>
          </a:p>
          <a:p>
            <a:pPr marL="228600" indent="-228600">
              <a:buFont typeface="+mj-lt"/>
              <a:buAutoNum type="alphaUcPeriod"/>
            </a:pPr>
            <a:r>
              <a:rPr lang="en-US" sz="1200" kern="1200" dirty="0">
                <a:solidFill>
                  <a:schemeClr val="tx1"/>
                </a:solidFill>
                <a:effectLst/>
                <a:latin typeface="+mn-lt"/>
                <a:ea typeface="+mn-ea"/>
                <a:cs typeface="+mn-cs"/>
              </a:rPr>
              <a:t>These pricing objectives or goals are the guiding influences in how marketers go about making pricing decisions. </a:t>
            </a:r>
          </a:p>
          <a:p>
            <a:pPr marL="228600" indent="-228600">
              <a:buFont typeface="+mj-lt"/>
              <a:buAutoNum type="alphaUcPeriod"/>
            </a:pPr>
            <a:r>
              <a:rPr lang="en-US" sz="1200" kern="1200" dirty="0">
                <a:solidFill>
                  <a:schemeClr val="tx1"/>
                </a:solidFill>
                <a:effectLst/>
                <a:latin typeface="+mn-lt"/>
                <a:ea typeface="+mn-ea"/>
                <a:cs typeface="+mn-cs"/>
              </a:rPr>
              <a:t>There are a number of different types of pricing objectives that companies have. </a:t>
            </a:r>
          </a:p>
          <a:p>
            <a:pPr marL="685800" lvl="1" indent="-228600">
              <a:buFont typeface="+mj-lt"/>
              <a:buAutoNum type="arabicPeriod"/>
            </a:pPr>
            <a:r>
              <a:rPr lang="en-US" sz="1200" kern="1200" dirty="0">
                <a:solidFill>
                  <a:schemeClr val="tx1"/>
                </a:solidFill>
                <a:effectLst/>
                <a:latin typeface="+mn-lt"/>
                <a:ea typeface="+mn-ea"/>
                <a:cs typeface="+mn-cs"/>
              </a:rPr>
              <a:t>They may relate to profitability.</a:t>
            </a:r>
          </a:p>
          <a:p>
            <a:pPr marL="1143000" lvl="2" indent="-228600">
              <a:buFont typeface="+mj-lt"/>
              <a:buAutoNum type="alphaLcPeriod"/>
            </a:pPr>
            <a:r>
              <a:rPr lang="en-US" sz="1200" kern="1200" dirty="0">
                <a:solidFill>
                  <a:schemeClr val="tx1"/>
                </a:solidFill>
                <a:effectLst/>
                <a:latin typeface="+mn-lt"/>
                <a:ea typeface="+mn-ea"/>
                <a:cs typeface="+mn-cs"/>
              </a:rPr>
              <a:t>Making as much profit as possible</a:t>
            </a:r>
          </a:p>
          <a:p>
            <a:pPr marL="1143000" lvl="2" indent="-228600">
              <a:buFont typeface="+mj-lt"/>
              <a:buAutoNum type="alphaLcPeriod"/>
            </a:pPr>
            <a:r>
              <a:rPr lang="en-US" sz="1200" kern="1200" dirty="0">
                <a:solidFill>
                  <a:schemeClr val="tx1"/>
                </a:solidFill>
                <a:effectLst/>
                <a:latin typeface="+mn-lt"/>
                <a:ea typeface="+mn-ea"/>
                <a:cs typeface="+mn-cs"/>
              </a:rPr>
              <a:t>Simply covering costs</a:t>
            </a:r>
          </a:p>
          <a:p>
            <a:pPr marL="685800" lvl="1" indent="-228600">
              <a:buFont typeface="+mj-lt"/>
              <a:buAutoNum type="arabicPeriod"/>
            </a:pPr>
            <a:r>
              <a:rPr lang="en-US" sz="1200" kern="1200" dirty="0">
                <a:solidFill>
                  <a:schemeClr val="tx1"/>
                </a:solidFill>
                <a:effectLst/>
                <a:latin typeface="+mn-lt"/>
                <a:ea typeface="+mn-ea"/>
                <a:cs typeface="+mn-cs"/>
              </a:rPr>
              <a:t>They may relate to sales.</a:t>
            </a:r>
          </a:p>
          <a:p>
            <a:pPr marL="1143000" lvl="2" indent="-228600">
              <a:buFont typeface="+mj-lt"/>
              <a:buAutoNum type="alphaLcPeriod"/>
            </a:pPr>
            <a:r>
              <a:rPr lang="en-US" sz="1200" kern="1200" dirty="0">
                <a:solidFill>
                  <a:schemeClr val="tx1"/>
                </a:solidFill>
                <a:effectLst/>
                <a:latin typeface="+mn-lt"/>
                <a:ea typeface="+mn-ea"/>
                <a:cs typeface="+mn-cs"/>
              </a:rPr>
              <a:t>Selling as many units as possible</a:t>
            </a:r>
          </a:p>
          <a:p>
            <a:pPr marL="1143000" lvl="2" indent="-228600">
              <a:buFont typeface="+mj-lt"/>
              <a:buAutoNum type="alphaLcPeriod"/>
            </a:pPr>
            <a:r>
              <a:rPr lang="en-US" sz="1200" kern="1200" dirty="0">
                <a:solidFill>
                  <a:schemeClr val="tx1"/>
                </a:solidFill>
                <a:effectLst/>
                <a:latin typeface="+mn-lt"/>
                <a:ea typeface="+mn-ea"/>
                <a:cs typeface="+mn-cs"/>
              </a:rPr>
              <a:t>Gaining a certain market share</a:t>
            </a:r>
          </a:p>
          <a:p>
            <a:pPr marL="685800" lvl="1" indent="-228600">
              <a:buFont typeface="+mj-lt"/>
              <a:buAutoNum type="arabicPeriod"/>
            </a:pPr>
            <a:r>
              <a:rPr lang="en-US" sz="1200" kern="1200" dirty="0">
                <a:solidFill>
                  <a:schemeClr val="tx1"/>
                </a:solidFill>
                <a:effectLst/>
                <a:latin typeface="+mn-lt"/>
                <a:ea typeface="+mn-ea"/>
                <a:cs typeface="+mn-cs"/>
              </a:rPr>
              <a:t>They may relate to the competition—keeping prices competitive is very important in many industries, such as the airline industry. </a:t>
            </a:r>
          </a:p>
          <a:p>
            <a:pPr marL="685800" lvl="1" indent="-228600">
              <a:buFont typeface="+mj-lt"/>
              <a:buAutoNum type="arabicPeriod"/>
            </a:pPr>
            <a:r>
              <a:rPr lang="en-US" sz="1200" kern="1200" dirty="0">
                <a:solidFill>
                  <a:schemeClr val="tx1"/>
                </a:solidFill>
                <a:effectLst/>
                <a:latin typeface="+mn-lt"/>
                <a:ea typeface="+mn-ea"/>
                <a:cs typeface="+mn-cs"/>
              </a:rPr>
              <a:t>They may relate to image or prestige.</a:t>
            </a:r>
          </a:p>
          <a:p>
            <a:pPr marL="1143000" lvl="2" indent="-228600">
              <a:buFont typeface="+mj-lt"/>
              <a:buAutoNum type="alphaLcPeriod"/>
            </a:pPr>
            <a:r>
              <a:rPr lang="en-US" sz="1200" kern="1200" dirty="0">
                <a:solidFill>
                  <a:schemeClr val="tx1"/>
                </a:solidFill>
                <a:effectLst/>
                <a:latin typeface="+mn-lt"/>
                <a:ea typeface="+mn-ea"/>
                <a:cs typeface="+mn-cs"/>
              </a:rPr>
              <a:t>Companies may set prices that will help them maintain a certain image in customers’ minds.</a:t>
            </a:r>
          </a:p>
          <a:p>
            <a:pPr marL="1143000" lvl="2" indent="-228600">
              <a:buFont typeface="+mj-lt"/>
              <a:buAutoNum type="alphaLcPeriod"/>
            </a:pPr>
            <a:r>
              <a:rPr lang="en-US" sz="1200" kern="1200" dirty="0">
                <a:solidFill>
                  <a:schemeClr val="tx1"/>
                </a:solidFill>
                <a:effectLst/>
                <a:latin typeface="+mn-lt"/>
                <a:ea typeface="+mn-ea"/>
                <a:cs typeface="+mn-cs"/>
              </a:rPr>
              <a:t>Think about luxury cars or jewelry.</a:t>
            </a:r>
          </a:p>
          <a:p>
            <a:pPr marL="228600" lvl="0" indent="-228600">
              <a:buFont typeface="+mj-lt"/>
              <a:buAutoNum type="alphaUcPeriod" startAt="3"/>
            </a:pPr>
            <a:r>
              <a:rPr lang="en-US" sz="1200" kern="1200" dirty="0">
                <a:solidFill>
                  <a:schemeClr val="tx1"/>
                </a:solidFill>
                <a:effectLst/>
                <a:latin typeface="+mn-lt"/>
                <a:ea typeface="+mn-ea"/>
                <a:cs typeface="+mn-cs"/>
              </a:rPr>
              <a:t>Companies may use any combination of these pricing objectives when setting prices for goods or services.</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For more information about how and why marketers make pricing decisions, read </a:t>
            </a:r>
            <a:r>
              <a:rPr lang="en-US" sz="1200" i="1" kern="1200" dirty="0" err="1">
                <a:solidFill>
                  <a:schemeClr val="tx1"/>
                </a:solidFill>
                <a:effectLst/>
                <a:latin typeface="+mn-lt"/>
                <a:ea typeface="+mn-ea"/>
                <a:cs typeface="+mn-cs"/>
              </a:rPr>
              <a:t>Devra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Gartenstein's</a:t>
            </a:r>
            <a:r>
              <a:rPr lang="en-US" sz="1200" i="1" kern="1200" dirty="0">
                <a:solidFill>
                  <a:schemeClr val="tx1"/>
                </a:solidFill>
                <a:effectLst/>
                <a:latin typeface="+mn-lt"/>
                <a:ea typeface="+mn-ea"/>
                <a:cs typeface="+mn-cs"/>
              </a:rPr>
              <a:t> article "Four Types of Pricing Objectives" at </a:t>
            </a:r>
            <a:r>
              <a:rPr lang="en-US" sz="1200" i="1" u="sng" kern="1200" dirty="0">
                <a:solidFill>
                  <a:schemeClr val="tx1"/>
                </a:solidFill>
                <a:effectLst/>
                <a:latin typeface="+mn-lt"/>
                <a:ea typeface="+mn-ea"/>
                <a:cs typeface="+mn-cs"/>
                <a:hlinkClick r:id="rId3"/>
              </a:rPr>
              <a:t>https://smallbusiness.chron.com/four-types-pricing-objectives-33873.html</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if they can identify other examples of pricing objectives a company might set. </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14</a:t>
            </a:fld>
            <a:endParaRPr lang="en-US"/>
          </a:p>
        </p:txBody>
      </p:sp>
    </p:spTree>
    <p:extLst>
      <p:ext uri="{BB962C8B-B14F-4D97-AF65-F5344CB8AC3E}">
        <p14:creationId xmlns:p14="http://schemas.microsoft.com/office/powerpoint/2010/main" val="142506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Gray Zone</a:t>
            </a:r>
          </a:p>
          <a:p>
            <a:pPr marL="228600" indent="-228600">
              <a:buFont typeface="+mj-lt"/>
              <a:buAutoNum type="alphaUcPeriod"/>
            </a:pPr>
            <a:r>
              <a:rPr lang="en-US" sz="1200" kern="1200" dirty="0">
                <a:solidFill>
                  <a:schemeClr val="tx1"/>
                </a:solidFill>
                <a:effectLst/>
                <a:latin typeface="+mn-lt"/>
                <a:ea typeface="+mn-ea"/>
                <a:cs typeface="+mn-cs"/>
              </a:rPr>
              <a:t>You’re no doubt familiar with </a:t>
            </a:r>
            <a:r>
              <a:rPr lang="en-US" sz="1200" kern="1200" dirty="0" err="1">
                <a:solidFill>
                  <a:schemeClr val="tx1"/>
                </a:solidFill>
                <a:effectLst/>
                <a:latin typeface="+mn-lt"/>
                <a:ea typeface="+mn-ea"/>
                <a:cs typeface="+mn-cs"/>
              </a:rPr>
              <a:t>Amazon.com</a:t>
            </a:r>
            <a:r>
              <a:rPr lang="en-US" sz="1200" kern="1200" dirty="0">
                <a:solidFill>
                  <a:schemeClr val="tx1"/>
                </a:solidFill>
                <a:effectLst/>
                <a:latin typeface="+mn-lt"/>
                <a:ea typeface="+mn-ea"/>
                <a:cs typeface="+mn-cs"/>
              </a:rPr>
              <a:t>—perhaps you’ve even purchased something from the online retailer recently!</a:t>
            </a:r>
          </a:p>
          <a:p>
            <a:pPr marL="228600" indent="-228600">
              <a:buFont typeface="+mj-lt"/>
              <a:buAutoNum type="alphaUcPeriod"/>
            </a:pPr>
            <a:r>
              <a:rPr lang="en-US" sz="1200" kern="1200" dirty="0">
                <a:solidFill>
                  <a:schemeClr val="tx1"/>
                </a:solidFill>
                <a:effectLst/>
                <a:latin typeface="+mn-lt"/>
                <a:ea typeface="+mn-ea"/>
                <a:cs typeface="+mn-cs"/>
              </a:rPr>
              <a:t>Amazon’s often unbelievably low prices are one of the biggest reasons for its success, but those prices are also the cause of controversy. </a:t>
            </a:r>
          </a:p>
          <a:p>
            <a:pPr marL="228600" indent="-228600">
              <a:buFont typeface="+mj-lt"/>
              <a:buAutoNum type="alphaUcPeriod"/>
            </a:pPr>
            <a:r>
              <a:rPr lang="en-US" sz="1200" kern="1200" dirty="0">
                <a:solidFill>
                  <a:schemeClr val="tx1"/>
                </a:solidFill>
                <a:effectLst/>
                <a:latin typeface="+mn-lt"/>
                <a:ea typeface="+mn-ea"/>
                <a:cs typeface="+mn-cs"/>
              </a:rPr>
              <a:t>In fact, some people have accused Amazon of predatory pricing, the practice of selling a product at a very low price in an attempt to drive competitors out of the market.</a:t>
            </a:r>
          </a:p>
          <a:p>
            <a:pPr marL="228600" indent="-228600">
              <a:buFont typeface="+mj-lt"/>
              <a:buAutoNum type="alphaUcPeriod"/>
            </a:pPr>
            <a:r>
              <a:rPr lang="en-US" sz="1200" kern="1200" dirty="0">
                <a:solidFill>
                  <a:schemeClr val="tx1"/>
                </a:solidFill>
                <a:effectLst/>
                <a:latin typeface="+mn-lt"/>
                <a:ea typeface="+mn-ea"/>
                <a:cs typeface="+mn-cs"/>
              </a:rPr>
              <a:t>This practice is illegal in the United States and many other countries. </a:t>
            </a:r>
          </a:p>
          <a:p>
            <a:pPr marL="228600" indent="-228600">
              <a:buFont typeface="+mj-lt"/>
              <a:buAutoNum type="alphaUcPeriod"/>
            </a:pPr>
            <a:r>
              <a:rPr lang="en-US" sz="1200" kern="1200" dirty="0">
                <a:solidFill>
                  <a:schemeClr val="tx1"/>
                </a:solidFill>
                <a:effectLst/>
                <a:latin typeface="+mn-lt"/>
                <a:ea typeface="+mn-ea"/>
                <a:cs typeface="+mn-cs"/>
              </a:rPr>
              <a:t>Amazon and its defenders maintain that the company hasn’t done anything wrong.</a:t>
            </a:r>
          </a:p>
          <a:p>
            <a:pPr marL="228600" indent="-228600">
              <a:buFont typeface="+mj-lt"/>
              <a:buAutoNum type="alphaUcPeriod"/>
            </a:pPr>
            <a:r>
              <a:rPr lang="en-US" sz="1200" kern="1200" dirty="0">
                <a:solidFill>
                  <a:schemeClr val="tx1"/>
                </a:solidFill>
                <a:effectLst/>
                <a:latin typeface="+mn-lt"/>
                <a:ea typeface="+mn-ea"/>
                <a:cs typeface="+mn-cs"/>
              </a:rPr>
              <a:t>They claim that in a private enterprise system, businesses should be allowed to price their products as low as they want to, regardless of how their actions impact the competition.</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Read the following article “Can Anyone Compete With Amazon?” by Rhodri Marsden to learn more: </a:t>
            </a:r>
            <a:r>
              <a:rPr lang="en-US" sz="1200" i="1" u="sng" kern="1200" dirty="0">
                <a:solidFill>
                  <a:schemeClr val="tx1"/>
                </a:solidFill>
                <a:effectLst/>
                <a:latin typeface="+mn-lt"/>
                <a:ea typeface="+mn-ea"/>
                <a:cs typeface="+mn-cs"/>
                <a:hlinkClick r:id="rId3"/>
              </a:rPr>
              <a:t>https://www.thenational.ae/arts-culture/comment/can-anyone-compete-with-amazon-1.948975</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7"/>
            </a:pPr>
            <a:r>
              <a:rPr lang="en-US" sz="1200" kern="1200" dirty="0">
                <a:solidFill>
                  <a:schemeClr val="tx1"/>
                </a:solidFill>
                <a:effectLst/>
                <a:latin typeface="+mn-lt"/>
                <a:ea typeface="+mn-ea"/>
                <a:cs typeface="+mn-cs"/>
              </a:rPr>
              <a:t>What do you think? </a:t>
            </a:r>
          </a:p>
          <a:p>
            <a:pPr marL="228600" indent="-228600">
              <a:buFont typeface="+mj-lt"/>
              <a:buAutoNum type="alphaUcPeriod" startAt="7"/>
            </a:pPr>
            <a:r>
              <a:rPr lang="en-US" sz="1200" kern="1200" dirty="0">
                <a:solidFill>
                  <a:schemeClr val="tx1"/>
                </a:solidFill>
                <a:effectLst/>
                <a:latin typeface="+mn-lt"/>
                <a:ea typeface="+mn-ea"/>
                <a:cs typeface="+mn-cs"/>
              </a:rPr>
              <a:t>Are Amazon’s practices wrong, or is the company simply being competitive?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15</a:t>
            </a:fld>
            <a:endParaRPr lang="en-US"/>
          </a:p>
        </p:txBody>
      </p:sp>
    </p:spTree>
    <p:extLst>
      <p:ext uri="{BB962C8B-B14F-4D97-AF65-F5344CB8AC3E}">
        <p14:creationId xmlns:p14="http://schemas.microsoft.com/office/powerpoint/2010/main" val="427894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16</a:t>
            </a:fld>
            <a:endParaRPr lang="en-US"/>
          </a:p>
        </p:txBody>
      </p:sp>
    </p:spTree>
    <p:extLst>
      <p:ext uri="{BB962C8B-B14F-4D97-AF65-F5344CB8AC3E}">
        <p14:creationId xmlns:p14="http://schemas.microsoft.com/office/powerpoint/2010/main" val="265124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17</a:t>
            </a:fld>
            <a:endParaRPr lang="en-US"/>
          </a:p>
        </p:txBody>
      </p:sp>
    </p:spTree>
    <p:extLst>
      <p:ext uri="{BB962C8B-B14F-4D97-AF65-F5344CB8AC3E}">
        <p14:creationId xmlns:p14="http://schemas.microsoft.com/office/powerpoint/2010/main" val="183510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18</a:t>
            </a:fld>
            <a:endParaRPr lang="en-US"/>
          </a:p>
        </p:txBody>
      </p:sp>
    </p:spTree>
    <p:extLst>
      <p:ext uri="{BB962C8B-B14F-4D97-AF65-F5344CB8AC3E}">
        <p14:creationId xmlns:p14="http://schemas.microsoft.com/office/powerpoint/2010/main" val="69808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19</a:t>
            </a:fld>
            <a:endParaRPr lang="en-US"/>
          </a:p>
        </p:txBody>
      </p:sp>
    </p:spTree>
    <p:extLst>
      <p:ext uri="{BB962C8B-B14F-4D97-AF65-F5344CB8AC3E}">
        <p14:creationId xmlns:p14="http://schemas.microsoft.com/office/powerpoint/2010/main" val="93396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2</a:t>
            </a:fld>
            <a:endParaRPr lang="en-US"/>
          </a:p>
        </p:txBody>
      </p:sp>
    </p:spTree>
    <p:extLst>
      <p:ext uri="{BB962C8B-B14F-4D97-AF65-F5344CB8AC3E}">
        <p14:creationId xmlns:p14="http://schemas.microsoft.com/office/powerpoint/2010/main" val="416954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81F8-294F-9145-AF10-79FF0ABD9A84}" type="slidenum">
              <a:rPr lang="en-US" smtClean="0"/>
              <a:t>3</a:t>
            </a:fld>
            <a:endParaRPr lang="en-US"/>
          </a:p>
        </p:txBody>
      </p:sp>
    </p:spTree>
    <p:extLst>
      <p:ext uri="{BB962C8B-B14F-4D97-AF65-F5344CB8AC3E}">
        <p14:creationId xmlns:p14="http://schemas.microsoft.com/office/powerpoint/2010/main" val="272132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Pricing is a marketing function that involves the determination of an exchange price at which the buyer and seller perceive optimum value for a good or service. </a:t>
            </a:r>
          </a:p>
          <a:p>
            <a:pPr marL="228600" indent="-228600">
              <a:buFont typeface="+mj-lt"/>
              <a:buAutoNum type="alphaUcPeriod"/>
            </a:pPr>
            <a:r>
              <a:rPr lang="en-US" sz="1200" kern="1200" dirty="0">
                <a:solidFill>
                  <a:schemeClr val="tx1"/>
                </a:solidFill>
                <a:effectLst/>
                <a:latin typeface="+mn-lt"/>
                <a:ea typeface="+mn-ea"/>
                <a:cs typeface="+mn-cs"/>
              </a:rPr>
              <a:t>Effective pricing is important for:</a:t>
            </a:r>
          </a:p>
          <a:p>
            <a:pPr marL="685800" lvl="1" indent="-228600">
              <a:buFont typeface="+mj-lt"/>
              <a:buAutoNum type="arabicPeriod"/>
            </a:pPr>
            <a:r>
              <a:rPr lang="en-US" sz="1200" kern="1200" dirty="0">
                <a:solidFill>
                  <a:schemeClr val="tx1"/>
                </a:solidFill>
                <a:effectLst/>
                <a:latin typeface="+mn-lt"/>
                <a:ea typeface="+mn-ea"/>
                <a:cs typeface="+mn-cs"/>
              </a:rPr>
              <a:t>Customer satisfaction</a:t>
            </a:r>
          </a:p>
          <a:p>
            <a:pPr marL="685800" lvl="1" indent="-228600">
              <a:buFont typeface="+mj-lt"/>
              <a:buAutoNum type="arabicPeriod"/>
            </a:pPr>
            <a:r>
              <a:rPr lang="en-US" sz="1200" kern="1200" dirty="0">
                <a:solidFill>
                  <a:schemeClr val="tx1"/>
                </a:solidFill>
                <a:effectLst/>
                <a:latin typeface="+mn-lt"/>
                <a:ea typeface="+mn-ea"/>
                <a:cs typeface="+mn-cs"/>
              </a:rPr>
              <a:t>The continued success of a business</a:t>
            </a:r>
          </a:p>
          <a:p>
            <a:pPr marL="228600" lvl="0" indent="-228600">
              <a:buFont typeface="+mj-lt"/>
              <a:buAutoNum type="alphaUcPeriod"/>
            </a:pPr>
            <a:r>
              <a:rPr lang="en-US" sz="1200" kern="1200" dirty="0">
                <a:solidFill>
                  <a:schemeClr val="tx1"/>
                </a:solidFill>
                <a:effectLst/>
                <a:latin typeface="+mn-lt"/>
                <a:ea typeface="+mn-ea"/>
                <a:cs typeface="+mn-cs"/>
              </a:rPr>
              <a:t>Pricing isn’t as simple as just placing a tag on an item that tells customers how much they owe.</a:t>
            </a:r>
          </a:p>
          <a:p>
            <a:pPr marL="228600" indent="-228600">
              <a:buFont typeface="+mj-lt"/>
              <a:buAutoNum type="alphaUcPeriod"/>
            </a:pPr>
            <a:r>
              <a:rPr lang="en-US" sz="1200" kern="1200" dirty="0">
                <a:solidFill>
                  <a:schemeClr val="tx1"/>
                </a:solidFill>
                <a:effectLst/>
                <a:latin typeface="+mn-lt"/>
                <a:ea typeface="+mn-ea"/>
                <a:cs typeface="+mn-cs"/>
              </a:rPr>
              <a:t>It involves:</a:t>
            </a:r>
          </a:p>
          <a:p>
            <a:pPr marL="685800" lvl="1" indent="-228600">
              <a:buFont typeface="+mj-lt"/>
              <a:buAutoNum type="arabicPeriod"/>
            </a:pPr>
            <a:r>
              <a:rPr lang="en-US" sz="1200" kern="1200" dirty="0">
                <a:solidFill>
                  <a:schemeClr val="tx1"/>
                </a:solidFill>
                <a:effectLst/>
                <a:latin typeface="+mn-lt"/>
                <a:ea typeface="+mn-ea"/>
                <a:cs typeface="+mn-cs"/>
              </a:rPr>
              <a:t>Determining an exchange price</a:t>
            </a:r>
          </a:p>
          <a:p>
            <a:pPr marL="1143000" lvl="2" indent="-228600">
              <a:buFont typeface="+mj-lt"/>
              <a:buAutoNum type="alphaLcPeriod"/>
            </a:pPr>
            <a:r>
              <a:rPr lang="en-US" sz="1200" kern="1200" dirty="0">
                <a:solidFill>
                  <a:schemeClr val="tx1"/>
                </a:solidFill>
                <a:effectLst/>
                <a:latin typeface="+mn-lt"/>
                <a:ea typeface="+mn-ea"/>
                <a:cs typeface="+mn-cs"/>
              </a:rPr>
              <a:t>When a good or service is sold, the buyers and sellers have agreed on a value for the product. </a:t>
            </a:r>
          </a:p>
          <a:p>
            <a:pPr marL="1143000" lvl="2" indent="-228600">
              <a:buFont typeface="+mj-lt"/>
              <a:buAutoNum type="alphaLcPeriod"/>
            </a:pPr>
            <a:r>
              <a:rPr lang="en-US" sz="1200" kern="1200" dirty="0">
                <a:solidFill>
                  <a:schemeClr val="tx1"/>
                </a:solidFill>
                <a:effectLst/>
                <a:latin typeface="+mn-lt"/>
                <a:ea typeface="+mn-ea"/>
                <a:cs typeface="+mn-cs"/>
              </a:rPr>
              <a:t>That initial value is usually stated as a monetary amount, such as $39.99. </a:t>
            </a:r>
          </a:p>
          <a:p>
            <a:pPr marL="1143000" lvl="2" indent="-228600">
              <a:buFont typeface="+mj-lt"/>
              <a:buAutoNum type="alphaLcPeriod"/>
            </a:pPr>
            <a:r>
              <a:rPr lang="en-US" sz="1200" kern="1200" dirty="0">
                <a:solidFill>
                  <a:schemeClr val="tx1"/>
                </a:solidFill>
                <a:effectLst/>
                <a:latin typeface="+mn-lt"/>
                <a:ea typeface="+mn-ea"/>
                <a:cs typeface="+mn-cs"/>
              </a:rPr>
              <a:t>At this point, the buyer has decided that s/he is willing and able to pay that amount of money to obtain the product, while the seller has decided that s/he will accept that amount as payment. </a:t>
            </a:r>
          </a:p>
          <a:p>
            <a:pPr marL="1143000" lvl="2" indent="-228600">
              <a:buFont typeface="+mj-lt"/>
              <a:buAutoNum type="alphaLcPeriod"/>
            </a:pPr>
            <a:r>
              <a:rPr lang="en-US" sz="1200" kern="1200" dirty="0">
                <a:solidFill>
                  <a:schemeClr val="tx1"/>
                </a:solidFill>
                <a:effectLst/>
                <a:latin typeface="+mn-lt"/>
                <a:ea typeface="+mn-ea"/>
                <a:cs typeface="+mn-cs"/>
              </a:rPr>
              <a:t>This amount of money is known as the exchange price. </a:t>
            </a:r>
          </a:p>
          <a:p>
            <a:pPr marL="1143000" lvl="2" indent="-228600">
              <a:buFont typeface="+mj-lt"/>
              <a:buAutoNum type="alphaLcPeriod"/>
            </a:pPr>
            <a:r>
              <a:rPr lang="en-US" sz="1200" kern="1200" dirty="0">
                <a:solidFill>
                  <a:schemeClr val="tx1"/>
                </a:solidFill>
                <a:effectLst/>
                <a:latin typeface="+mn-lt"/>
                <a:ea typeface="+mn-ea"/>
                <a:cs typeface="+mn-cs"/>
              </a:rPr>
              <a:t>Before sellers can set this exchange price, they must consider a number of factors. </a:t>
            </a:r>
          </a:p>
          <a:p>
            <a:pPr marL="685800" lvl="1" indent="-228600">
              <a:buFont typeface="+mj-lt"/>
              <a:buAutoNum type="arabicPeriod"/>
            </a:pPr>
            <a:r>
              <a:rPr lang="en-US" sz="1200" kern="1200" dirty="0">
                <a:solidFill>
                  <a:schemeClr val="tx1"/>
                </a:solidFill>
                <a:effectLst/>
                <a:latin typeface="+mn-lt"/>
                <a:ea typeface="+mn-ea"/>
                <a:cs typeface="+mn-cs"/>
              </a:rPr>
              <a:t>Perceiving optimum value</a:t>
            </a:r>
          </a:p>
          <a:p>
            <a:pPr marL="1143000" lvl="2" indent="-228600">
              <a:buFont typeface="+mj-lt"/>
              <a:buAutoNum type="alphaLcPeriod"/>
            </a:pPr>
            <a:r>
              <a:rPr lang="en-US" sz="1200" kern="1200" dirty="0">
                <a:solidFill>
                  <a:schemeClr val="tx1"/>
                </a:solidFill>
                <a:effectLst/>
                <a:latin typeface="+mn-lt"/>
                <a:ea typeface="+mn-ea"/>
                <a:cs typeface="+mn-cs"/>
              </a:rPr>
              <a:t>Buyers and sellers must feel that they are receiving the most, or optimum, value from the product. </a:t>
            </a:r>
          </a:p>
          <a:p>
            <a:pPr marL="1143000" lvl="2" indent="-228600">
              <a:buFont typeface="+mj-lt"/>
              <a:buAutoNum type="alphaLcPeriod"/>
            </a:pPr>
            <a:r>
              <a:rPr lang="en-US" sz="1200" kern="1200" dirty="0">
                <a:solidFill>
                  <a:schemeClr val="tx1"/>
                </a:solidFill>
                <a:effectLst/>
                <a:latin typeface="+mn-lt"/>
                <a:ea typeface="+mn-ea"/>
                <a:cs typeface="+mn-cs"/>
              </a:rPr>
              <a:t>When you buy something, you want to make sure that it is the best purchase you can make for your money. </a:t>
            </a:r>
          </a:p>
          <a:p>
            <a:pPr marL="1143000" lvl="2" indent="-228600">
              <a:buFont typeface="+mj-lt"/>
              <a:buAutoNum type="alphaLcPeriod"/>
            </a:pPr>
            <a:r>
              <a:rPr lang="en-US" sz="1200" kern="1200" dirty="0">
                <a:solidFill>
                  <a:schemeClr val="tx1"/>
                </a:solidFill>
                <a:effectLst/>
                <a:latin typeface="+mn-lt"/>
                <a:ea typeface="+mn-ea"/>
                <a:cs typeface="+mn-cs"/>
              </a:rPr>
              <a:t>After all, when you spend your money on one product, you will no longer have it available to buy something else.</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 </a:t>
            </a:r>
            <a:r>
              <a:rPr lang="en-US" sz="1200" i="1" kern="1200" dirty="0">
                <a:solidFill>
                  <a:schemeClr val="tx1"/>
                </a:solidFill>
                <a:effectLst/>
                <a:latin typeface="+mn-lt"/>
                <a:ea typeface="+mn-ea"/>
                <a:cs typeface="+mn-cs"/>
              </a:rPr>
              <a:t>Ask students to relate a time when they made a purchase that didn’t turn out to be a good value for their money.  </a:t>
            </a:r>
          </a:p>
          <a:p>
            <a:endParaRPr lang="en-US" sz="1200" kern="1200" dirty="0">
              <a:solidFill>
                <a:schemeClr val="tx1"/>
              </a:solidFill>
              <a:effectLst/>
              <a:latin typeface="+mn-lt"/>
              <a:ea typeface="+mn-ea"/>
              <a:cs typeface="+mn-cs"/>
            </a:endParaRPr>
          </a:p>
          <a:p>
            <a:pPr marL="1143000" lvl="2" indent="-228600">
              <a:buFont typeface="+mj-lt"/>
              <a:buAutoNum type="alphaLcPeriod" startAt="4"/>
            </a:pPr>
            <a:r>
              <a:rPr lang="en-US" sz="1200" kern="1200" dirty="0">
                <a:solidFill>
                  <a:schemeClr val="tx1"/>
                </a:solidFill>
                <a:effectLst/>
                <a:latin typeface="+mn-lt"/>
                <a:ea typeface="+mn-ea"/>
                <a:cs typeface="+mn-cs"/>
              </a:rPr>
              <a:t>Likewise, sellers want to feel that they are selling their products at the best price—the highest price that will still attract the most buyers. </a:t>
            </a:r>
          </a:p>
          <a:p>
            <a:pPr marL="1143000" lvl="2" indent="-228600">
              <a:buFont typeface="+mj-lt"/>
              <a:buAutoNum type="alphaLcPeriod" startAt="4"/>
            </a:pPr>
            <a:r>
              <a:rPr lang="en-US" sz="1200" kern="1200" dirty="0">
                <a:solidFill>
                  <a:schemeClr val="tx1"/>
                </a:solidFill>
                <a:effectLst/>
                <a:latin typeface="+mn-lt"/>
                <a:ea typeface="+mn-ea"/>
                <a:cs typeface="+mn-cs"/>
              </a:rPr>
              <a:t>The price that the seller sets will affect the number of sales and the amount of income that the company will make. </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4</a:t>
            </a:fld>
            <a:endParaRPr lang="en-US"/>
          </a:p>
        </p:txBody>
      </p:sp>
    </p:spTree>
    <p:extLst>
      <p:ext uri="{BB962C8B-B14F-4D97-AF65-F5344CB8AC3E}">
        <p14:creationId xmlns:p14="http://schemas.microsoft.com/office/powerpoint/2010/main" val="60648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Pricing is like a tug-of-war between the buyers and the sellers. </a:t>
            </a:r>
          </a:p>
          <a:p>
            <a:pPr marL="228600" indent="-228600">
              <a:buFont typeface="+mj-lt"/>
              <a:buAutoNum type="alphaUcPeriod"/>
            </a:pPr>
            <a:r>
              <a:rPr lang="en-US" sz="1200" kern="1200" dirty="0">
                <a:solidFill>
                  <a:schemeClr val="tx1"/>
                </a:solidFill>
                <a:effectLst/>
                <a:latin typeface="+mn-lt"/>
                <a:ea typeface="+mn-ea"/>
                <a:cs typeface="+mn-cs"/>
              </a:rPr>
              <a:t>Both are trying to get the most value from the good or service. </a:t>
            </a:r>
          </a:p>
          <a:p>
            <a:pPr marL="228600" indent="-228600">
              <a:buFont typeface="+mj-lt"/>
              <a:buAutoNum type="alphaUcPeriod"/>
            </a:pPr>
            <a:r>
              <a:rPr lang="en-US" sz="1200" kern="1200" dirty="0">
                <a:solidFill>
                  <a:schemeClr val="tx1"/>
                </a:solidFill>
                <a:effectLst/>
                <a:latin typeface="+mn-lt"/>
                <a:ea typeface="+mn-ea"/>
                <a:cs typeface="+mn-cs"/>
              </a:rPr>
              <a:t>Naturally, buyers want low prices, while sellers want high prices. </a:t>
            </a:r>
          </a:p>
          <a:p>
            <a:pPr marL="228600" indent="-228600">
              <a:buFont typeface="+mj-lt"/>
              <a:buAutoNum type="alphaUcPeriod"/>
            </a:pPr>
            <a:r>
              <a:rPr lang="en-US" sz="1200" kern="1200" dirty="0">
                <a:solidFill>
                  <a:schemeClr val="tx1"/>
                </a:solidFill>
                <a:effectLst/>
                <a:latin typeface="+mn-lt"/>
                <a:ea typeface="+mn-ea"/>
                <a:cs typeface="+mn-cs"/>
              </a:rPr>
              <a:t>The trick to pricing comes in balance and satisfying both groups. </a:t>
            </a:r>
          </a:p>
          <a:p>
            <a:pPr marL="228600" indent="-228600">
              <a:buFont typeface="+mj-lt"/>
              <a:buAutoNum type="alphaUcPeriod"/>
            </a:pPr>
            <a:r>
              <a:rPr lang="en-US" sz="1200" kern="1200" dirty="0">
                <a:solidFill>
                  <a:schemeClr val="tx1"/>
                </a:solidFill>
                <a:effectLst/>
                <a:latin typeface="+mn-lt"/>
                <a:ea typeface="+mn-ea"/>
                <a:cs typeface="+mn-cs"/>
              </a:rPr>
              <a:t>Both buyers and sellers need to perceive that they are getting the best possible value they can.</a:t>
            </a:r>
          </a:p>
          <a:p>
            <a:pPr marL="228600" indent="-228600">
              <a:buFont typeface="+mj-lt"/>
              <a:buAutoNum type="alphaUcPeriod"/>
            </a:pPr>
            <a:r>
              <a:rPr lang="en-US" sz="1200" kern="1200" dirty="0">
                <a:solidFill>
                  <a:schemeClr val="tx1"/>
                </a:solidFill>
                <a:effectLst/>
                <a:latin typeface="+mn-lt"/>
                <a:ea typeface="+mn-ea"/>
                <a:cs typeface="+mn-cs"/>
              </a:rPr>
              <a:t>If this doesn’t happen, several things might occur:</a:t>
            </a:r>
          </a:p>
          <a:p>
            <a:pPr marL="685800" lvl="1" indent="-228600">
              <a:buFont typeface="+mj-lt"/>
              <a:buAutoNum type="arabicPeriod"/>
            </a:pPr>
            <a:r>
              <a:rPr lang="en-US" sz="1200" kern="1200" dirty="0">
                <a:solidFill>
                  <a:schemeClr val="tx1"/>
                </a:solidFill>
                <a:effectLst/>
                <a:latin typeface="+mn-lt"/>
                <a:ea typeface="+mn-ea"/>
                <a:cs typeface="+mn-cs"/>
              </a:rPr>
              <a:t>Customers will spend their money elsewhere, either on a similar product (if one is available) or on an entirely different product. </a:t>
            </a:r>
          </a:p>
          <a:p>
            <a:pPr marL="685800" lvl="1" indent="-228600">
              <a:buFont typeface="+mj-lt"/>
              <a:buAutoNum type="arabicPeriod"/>
            </a:pPr>
            <a:r>
              <a:rPr lang="en-US" sz="1200" kern="1200" dirty="0">
                <a:solidFill>
                  <a:schemeClr val="tx1"/>
                </a:solidFill>
                <a:effectLst/>
                <a:latin typeface="+mn-lt"/>
                <a:ea typeface="+mn-ea"/>
                <a:cs typeface="+mn-cs"/>
              </a:rPr>
              <a:t>A business’s sales will decline, and it will be forced to discontinue offering the product or to change its prices.</a:t>
            </a:r>
          </a:p>
          <a:p>
            <a:pPr marL="228600" indent="-228600">
              <a:buFont typeface="+mj-lt"/>
              <a:buAutoNum type="alphaUcPeriod"/>
            </a:pPr>
            <a:r>
              <a:rPr lang="en-US" sz="1200" kern="1200" dirty="0">
                <a:solidFill>
                  <a:schemeClr val="tx1"/>
                </a:solidFill>
                <a:effectLst/>
                <a:latin typeface="+mn-lt"/>
                <a:ea typeface="+mn-ea"/>
                <a:cs typeface="+mn-cs"/>
              </a:rPr>
              <a:t>Effective pricing, therefore, is important for both customer satisfaction and the continued success of the business.</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Keep in mind that price is not the same as cost. To learn more about the difference between these terms, read Rosemary </a:t>
            </a:r>
            <a:r>
              <a:rPr lang="en-US" sz="1200" i="1" kern="1200" dirty="0" err="1">
                <a:solidFill>
                  <a:schemeClr val="tx1"/>
                </a:solidFill>
                <a:effectLst/>
                <a:latin typeface="+mn-lt"/>
                <a:ea typeface="+mn-ea"/>
                <a:cs typeface="+mn-cs"/>
              </a:rPr>
              <a:t>Peavler's</a:t>
            </a:r>
            <a:r>
              <a:rPr lang="en-US" sz="1200" i="1" kern="1200" dirty="0">
                <a:solidFill>
                  <a:schemeClr val="tx1"/>
                </a:solidFill>
                <a:effectLst/>
                <a:latin typeface="+mn-lt"/>
                <a:ea typeface="+mn-ea"/>
                <a:cs typeface="+mn-cs"/>
              </a:rPr>
              <a:t> article "What Is Pricing and What Are Some Common Pricing Strategies?" at </a:t>
            </a:r>
            <a:r>
              <a:rPr lang="en-US" sz="1200" i="1" u="sng" kern="1200" dirty="0">
                <a:solidFill>
                  <a:schemeClr val="tx1"/>
                </a:solidFill>
                <a:effectLst/>
                <a:latin typeface="+mn-lt"/>
                <a:ea typeface="+mn-ea"/>
                <a:cs typeface="+mn-cs"/>
                <a:hlinkClick r:id="rId3"/>
              </a:rPr>
              <a:t>https://www.thebalancesmb.com/what-is-pricing-393477</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5</a:t>
            </a:fld>
            <a:endParaRPr lang="en-US"/>
          </a:p>
        </p:txBody>
      </p:sp>
    </p:spTree>
    <p:extLst>
      <p:ext uri="{BB962C8B-B14F-4D97-AF65-F5344CB8AC3E}">
        <p14:creationId xmlns:p14="http://schemas.microsoft.com/office/powerpoint/2010/main" val="331564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Characteristics of effective pricing:</a:t>
            </a:r>
          </a:p>
          <a:p>
            <a:pPr marL="228600" indent="-228600">
              <a:buFont typeface="+mj-lt"/>
              <a:buAutoNum type="alphaUcPeriod"/>
            </a:pPr>
            <a:r>
              <a:rPr lang="en-US" sz="1200" kern="1200" dirty="0">
                <a:solidFill>
                  <a:schemeClr val="tx1"/>
                </a:solidFill>
                <a:effectLst/>
                <a:latin typeface="+mn-lt"/>
                <a:ea typeface="+mn-ea"/>
                <a:cs typeface="+mn-cs"/>
              </a:rPr>
              <a:t>No single factor makes an effective price. </a:t>
            </a:r>
          </a:p>
          <a:p>
            <a:pPr marL="228600" indent="-228600">
              <a:buFont typeface="+mj-lt"/>
              <a:buAutoNum type="alphaUcPeriod"/>
            </a:pPr>
            <a:r>
              <a:rPr lang="en-US" sz="1200" kern="1200" dirty="0">
                <a:solidFill>
                  <a:schemeClr val="tx1"/>
                </a:solidFill>
                <a:effectLst/>
                <a:latin typeface="+mn-lt"/>
                <a:ea typeface="+mn-ea"/>
                <a:cs typeface="+mn-cs"/>
              </a:rPr>
              <a:t>Marketers must keep a number of characteristics in mind when setting effective prices. </a:t>
            </a:r>
          </a:p>
          <a:p>
            <a:pPr marL="228600" indent="-228600">
              <a:buFont typeface="+mj-lt"/>
              <a:buAutoNum type="alphaUcPeriod"/>
            </a:pPr>
            <a:r>
              <a:rPr lang="en-US" sz="1200" kern="1200" dirty="0">
                <a:solidFill>
                  <a:schemeClr val="tx1"/>
                </a:solidFill>
                <a:effectLst/>
                <a:latin typeface="+mn-lt"/>
                <a:ea typeface="+mn-ea"/>
                <a:cs typeface="+mn-cs"/>
              </a:rPr>
              <a:t>These include:</a:t>
            </a:r>
          </a:p>
          <a:p>
            <a:pPr marL="685800" lvl="1" indent="-228600">
              <a:buFont typeface="+mj-lt"/>
              <a:buAutoNum type="arabicPeriod"/>
            </a:pPr>
            <a:r>
              <a:rPr lang="en-US" sz="1200" kern="1200" dirty="0">
                <a:solidFill>
                  <a:schemeClr val="tx1"/>
                </a:solidFill>
                <a:effectLst/>
                <a:latin typeface="+mn-lt"/>
                <a:ea typeface="+mn-ea"/>
                <a:cs typeface="+mn-cs"/>
              </a:rPr>
              <a:t>Being realistic</a:t>
            </a:r>
          </a:p>
          <a:p>
            <a:pPr marL="1143000" lvl="2" indent="-228600">
              <a:buFont typeface="+mj-lt"/>
              <a:buAutoNum type="alphaLcPeriod"/>
            </a:pPr>
            <a:r>
              <a:rPr lang="en-US" sz="1200" kern="1200" dirty="0">
                <a:solidFill>
                  <a:schemeClr val="tx1"/>
                </a:solidFill>
                <a:effectLst/>
                <a:latin typeface="+mn-lt"/>
                <a:ea typeface="+mn-ea"/>
                <a:cs typeface="+mn-cs"/>
              </a:rPr>
              <a:t>Believe it or not, prices can be set too low.</a:t>
            </a:r>
          </a:p>
          <a:p>
            <a:pPr marL="1143000" lvl="2" indent="-228600">
              <a:buFont typeface="+mj-lt"/>
              <a:buAutoNum type="alphaLcPeriod"/>
            </a:pPr>
            <a:r>
              <a:rPr lang="en-US" sz="1200" kern="1200" dirty="0">
                <a:solidFill>
                  <a:schemeClr val="tx1"/>
                </a:solidFill>
                <a:effectLst/>
                <a:latin typeface="+mn-lt"/>
                <a:ea typeface="+mn-ea"/>
                <a:cs typeface="+mn-cs"/>
              </a:rPr>
              <a:t>Many businesses have found that if their prices are not what customers expect to pay, even if that price is lower than expected, customers will not buy. </a:t>
            </a:r>
          </a:p>
          <a:p>
            <a:pPr marL="1143000" lvl="2" indent="-228600">
              <a:buFont typeface="+mj-lt"/>
              <a:buAutoNum type="alphaLcPeriod"/>
            </a:pPr>
            <a:r>
              <a:rPr lang="en-US" sz="1200" kern="1200" dirty="0">
                <a:solidFill>
                  <a:schemeClr val="tx1"/>
                </a:solidFill>
                <a:effectLst/>
                <a:latin typeface="+mn-lt"/>
                <a:ea typeface="+mn-ea"/>
                <a:cs typeface="+mn-cs"/>
              </a:rPr>
              <a:t>When these businesses increased their prices, their sales actually increased as well. </a:t>
            </a:r>
          </a:p>
          <a:p>
            <a:pPr marL="1143000" lvl="2" indent="-228600">
              <a:buFont typeface="+mj-lt"/>
              <a:buAutoNum type="alphaLcPeriod"/>
            </a:pPr>
            <a:r>
              <a:rPr lang="en-US" sz="1200" kern="1200" dirty="0">
                <a:solidFill>
                  <a:schemeClr val="tx1"/>
                </a:solidFill>
                <a:effectLst/>
                <a:latin typeface="+mn-lt"/>
                <a:ea typeface="+mn-ea"/>
                <a:cs typeface="+mn-cs"/>
              </a:rPr>
              <a:t>Customers associate price with quality.</a:t>
            </a:r>
          </a:p>
          <a:p>
            <a:pPr marL="1600200" lvl="3" indent="-228600">
              <a:buFont typeface="+mj-lt"/>
              <a:buAutoNum type="arabicParenR"/>
            </a:pPr>
            <a:r>
              <a:rPr lang="en-US" sz="1200" kern="1200" dirty="0">
                <a:solidFill>
                  <a:schemeClr val="tx1"/>
                </a:solidFill>
                <a:effectLst/>
                <a:latin typeface="+mn-lt"/>
                <a:ea typeface="+mn-ea"/>
                <a:cs typeface="+mn-cs"/>
              </a:rPr>
              <a:t>If the price is high, the quality is high.</a:t>
            </a:r>
          </a:p>
          <a:p>
            <a:pPr marL="1600200" lvl="3" indent="-228600">
              <a:buFont typeface="+mj-lt"/>
              <a:buAutoNum type="arabicParenR"/>
            </a:pPr>
            <a:r>
              <a:rPr lang="en-US" sz="1200" kern="1200" dirty="0">
                <a:solidFill>
                  <a:schemeClr val="tx1"/>
                </a:solidFill>
                <a:effectLst/>
                <a:latin typeface="+mn-lt"/>
                <a:ea typeface="+mn-ea"/>
                <a:cs typeface="+mn-cs"/>
              </a:rPr>
              <a:t>If the price is low, the quality is low. </a:t>
            </a:r>
          </a:p>
          <a:p>
            <a:pPr marL="1143000" lvl="2" indent="-228600">
              <a:buFont typeface="+mj-lt"/>
              <a:buAutoNum type="alphaLcPeriod"/>
            </a:pPr>
            <a:r>
              <a:rPr lang="en-US" sz="1200" kern="1200" dirty="0">
                <a:solidFill>
                  <a:schemeClr val="tx1"/>
                </a:solidFill>
                <a:effectLst/>
                <a:latin typeface="+mn-lt"/>
                <a:ea typeface="+mn-ea"/>
                <a:cs typeface="+mn-cs"/>
              </a:rPr>
              <a:t>Wouldn’t you be skeptical if you found a brand new laptop that only cost $15? </a:t>
            </a:r>
          </a:p>
          <a:p>
            <a:pPr marL="1143000" lvl="2" indent="-228600">
              <a:buFont typeface="+mj-lt"/>
              <a:buAutoNum type="alphaLcPeriod"/>
            </a:pPr>
            <a:r>
              <a:rPr lang="en-US" sz="1200" kern="1200" dirty="0">
                <a:solidFill>
                  <a:schemeClr val="tx1"/>
                </a:solidFill>
                <a:effectLst/>
                <a:latin typeface="+mn-lt"/>
                <a:ea typeface="+mn-ea"/>
                <a:cs typeface="+mn-cs"/>
              </a:rPr>
              <a:t>Businesses must set prices that are realistic to customers—neither too high nor too low.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if they can recall a time they saw a product that seemed to be priced too low. What was the product? Why do they think the price was so low?</a:t>
            </a:r>
          </a:p>
          <a:p>
            <a:endParaRPr lang="en-US" sz="1200" kern="1200" dirty="0">
              <a:solidFill>
                <a:schemeClr val="tx1"/>
              </a:solidFill>
              <a:effectLst/>
              <a:latin typeface="+mn-lt"/>
              <a:ea typeface="+mn-ea"/>
              <a:cs typeface="+mn-cs"/>
            </a:endParaRPr>
          </a:p>
          <a:p>
            <a:pPr marL="685800" lvl="1" indent="-228600">
              <a:buFont typeface="+mj-lt"/>
              <a:buAutoNum type="arabicPeriod" startAt="2"/>
            </a:pPr>
            <a:r>
              <a:rPr lang="en-US" sz="1200" kern="1200" dirty="0">
                <a:solidFill>
                  <a:schemeClr val="tx1"/>
                </a:solidFill>
                <a:effectLst/>
                <a:latin typeface="+mn-lt"/>
                <a:ea typeface="+mn-ea"/>
                <a:cs typeface="+mn-cs"/>
              </a:rPr>
              <a:t>Being flexible</a:t>
            </a:r>
          </a:p>
          <a:p>
            <a:pPr marL="1143000" lvl="2" indent="-228600">
              <a:buFont typeface="+mj-lt"/>
              <a:buAutoNum type="alphaLcPeriod"/>
            </a:pPr>
            <a:r>
              <a:rPr lang="en-US" sz="1200" kern="1200" dirty="0">
                <a:solidFill>
                  <a:schemeClr val="tx1"/>
                </a:solidFill>
                <a:effectLst/>
                <a:latin typeface="+mn-lt"/>
                <a:ea typeface="+mn-ea"/>
                <a:cs typeface="+mn-cs"/>
              </a:rPr>
              <a:t>Marketers must understand that the prices they set are written on paper—not in stone. </a:t>
            </a:r>
          </a:p>
          <a:p>
            <a:pPr marL="1143000" lvl="2" indent="-228600">
              <a:buFont typeface="+mj-lt"/>
              <a:buAutoNum type="alphaLcPeriod"/>
            </a:pPr>
            <a:r>
              <a:rPr lang="en-US" sz="1200" kern="1200" dirty="0">
                <a:solidFill>
                  <a:schemeClr val="tx1"/>
                </a:solidFill>
                <a:effectLst/>
                <a:latin typeface="+mn-lt"/>
                <a:ea typeface="+mn-ea"/>
                <a:cs typeface="+mn-cs"/>
              </a:rPr>
              <a:t>Because pricing is a tug-of-war and a constant quest for balance, businesses must be willing to adjust their prices as necessary. </a:t>
            </a:r>
          </a:p>
          <a:p>
            <a:pPr marL="1143000" lvl="2" indent="-228600">
              <a:buFont typeface="+mj-lt"/>
              <a:buAutoNum type="alphaLcPeriod"/>
            </a:pPr>
            <a:r>
              <a:rPr lang="en-US" sz="1200" kern="1200" dirty="0">
                <a:solidFill>
                  <a:schemeClr val="tx1"/>
                </a:solidFill>
                <a:effectLst/>
                <a:latin typeface="+mn-lt"/>
                <a:ea typeface="+mn-ea"/>
                <a:cs typeface="+mn-cs"/>
              </a:rPr>
              <a:t>These adjustments may be increases or decreases, depending on the circumstances the business faces.</a:t>
            </a:r>
          </a:p>
          <a:p>
            <a:pPr marL="1143000" lvl="2" indent="-228600">
              <a:buFont typeface="+mj-lt"/>
              <a:buAutoNum type="alphaLcPeriod"/>
            </a:pPr>
            <a:r>
              <a:rPr lang="en-US" sz="1200" kern="1200" dirty="0">
                <a:solidFill>
                  <a:schemeClr val="tx1"/>
                </a:solidFill>
                <a:effectLst/>
                <a:latin typeface="+mn-lt"/>
                <a:ea typeface="+mn-ea"/>
                <a:cs typeface="+mn-cs"/>
              </a:rPr>
              <a:t>Example:</a:t>
            </a:r>
          </a:p>
          <a:p>
            <a:pPr marL="1600200" lvl="3" indent="-228600">
              <a:buFont typeface="+mj-lt"/>
              <a:buAutoNum type="arabicParenR"/>
            </a:pPr>
            <a:r>
              <a:rPr lang="en-US" sz="1200" kern="1200" dirty="0">
                <a:solidFill>
                  <a:schemeClr val="tx1"/>
                </a:solidFill>
                <a:effectLst/>
                <a:latin typeface="+mn-lt"/>
                <a:ea typeface="+mn-ea"/>
                <a:cs typeface="+mn-cs"/>
              </a:rPr>
              <a:t>During bad economic times, customers are quite cautious about how they spend their money. </a:t>
            </a:r>
          </a:p>
          <a:p>
            <a:pPr marL="1600200" lvl="3" indent="-228600">
              <a:buFont typeface="+mj-lt"/>
              <a:buAutoNum type="arabicParenR"/>
            </a:pPr>
            <a:r>
              <a:rPr lang="en-US" sz="1200" kern="1200" dirty="0">
                <a:solidFill>
                  <a:schemeClr val="tx1"/>
                </a:solidFill>
                <a:effectLst/>
                <a:latin typeface="+mn-lt"/>
                <a:ea typeface="+mn-ea"/>
                <a:cs typeface="+mn-cs"/>
              </a:rPr>
              <a:t>To attract these customers, businesses may need to lower prices. </a:t>
            </a:r>
          </a:p>
          <a:p>
            <a:pPr marL="1600200" lvl="3" indent="-228600">
              <a:buFont typeface="+mj-lt"/>
              <a:buAutoNum type="arabicParenR"/>
            </a:pPr>
            <a:r>
              <a:rPr lang="en-US" sz="1200" kern="1200" dirty="0">
                <a:solidFill>
                  <a:schemeClr val="tx1"/>
                </a:solidFill>
                <a:effectLst/>
                <a:latin typeface="+mn-lt"/>
                <a:ea typeface="+mn-ea"/>
                <a:cs typeface="+mn-cs"/>
              </a:rPr>
              <a:t>However, when economic conditions are good, businesses might increase prices because customers are less cautious with their spending.</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identify goods and services that suffer poor sales and may be priced lower when economic conditions are bad. </a:t>
            </a:r>
          </a:p>
          <a:p>
            <a:endParaRPr lang="en-US" sz="1200" kern="1200" dirty="0">
              <a:solidFill>
                <a:schemeClr val="tx1"/>
              </a:solidFill>
              <a:effectLst/>
              <a:latin typeface="+mn-lt"/>
              <a:ea typeface="+mn-ea"/>
              <a:cs typeface="+mn-cs"/>
            </a:endParaRPr>
          </a:p>
          <a:p>
            <a:pPr marL="685800" lvl="1" indent="-228600">
              <a:buFont typeface="+mj-lt"/>
              <a:buAutoNum type="arabicPeriod" startAt="3"/>
            </a:pPr>
            <a:r>
              <a:rPr lang="en-US" sz="1200" kern="1200" dirty="0">
                <a:solidFill>
                  <a:schemeClr val="tx1"/>
                </a:solidFill>
                <a:effectLst/>
                <a:latin typeface="+mn-lt"/>
                <a:ea typeface="+mn-ea"/>
                <a:cs typeface="+mn-cs"/>
              </a:rPr>
              <a:t>Being competitive</a:t>
            </a:r>
          </a:p>
          <a:p>
            <a:pPr marL="1143000" lvl="2" indent="-228600">
              <a:buFont typeface="+mj-lt"/>
              <a:buAutoNum type="alphaLcPeriod"/>
            </a:pPr>
            <a:r>
              <a:rPr lang="en-US" sz="1200" kern="1200" dirty="0">
                <a:solidFill>
                  <a:schemeClr val="tx1"/>
                </a:solidFill>
                <a:effectLst/>
                <a:latin typeface="+mn-lt"/>
                <a:ea typeface="+mn-ea"/>
                <a:cs typeface="+mn-cs"/>
              </a:rPr>
              <a:t>Would you pay $4 for a can of Pepsi? </a:t>
            </a:r>
          </a:p>
          <a:p>
            <a:pPr marL="1600200" lvl="3" indent="-228600">
              <a:buFont typeface="+mj-lt"/>
              <a:buAutoNum type="arabicParenR"/>
            </a:pPr>
            <a:r>
              <a:rPr lang="en-US" sz="1200" kern="1200" dirty="0">
                <a:solidFill>
                  <a:schemeClr val="tx1"/>
                </a:solidFill>
                <a:effectLst/>
                <a:latin typeface="+mn-lt"/>
                <a:ea typeface="+mn-ea"/>
                <a:cs typeface="+mn-cs"/>
              </a:rPr>
              <a:t>Under normal circumstances, probably not. </a:t>
            </a:r>
          </a:p>
          <a:p>
            <a:pPr marL="1600200" lvl="3" indent="-228600">
              <a:buFont typeface="+mj-lt"/>
              <a:buAutoNum type="arabicParenR"/>
            </a:pPr>
            <a:r>
              <a:rPr lang="en-US" sz="1200" kern="1200" dirty="0">
                <a:solidFill>
                  <a:schemeClr val="tx1"/>
                </a:solidFill>
                <a:effectLst/>
                <a:latin typeface="+mn-lt"/>
                <a:ea typeface="+mn-ea"/>
                <a:cs typeface="+mn-cs"/>
              </a:rPr>
              <a:t>You would know that you could get the same product for a much lower price at another store. </a:t>
            </a:r>
          </a:p>
          <a:p>
            <a:pPr marL="1143000" lvl="2" indent="-228600">
              <a:buFont typeface="+mj-lt"/>
              <a:buAutoNum type="alphaLcPeriod"/>
            </a:pPr>
            <a:r>
              <a:rPr lang="en-US" sz="1200" kern="1200" dirty="0">
                <a:solidFill>
                  <a:schemeClr val="tx1"/>
                </a:solidFill>
                <a:effectLst/>
                <a:latin typeface="+mn-lt"/>
                <a:ea typeface="+mn-ea"/>
                <a:cs typeface="+mn-cs"/>
              </a:rPr>
              <a:t>When a similar product is offered by competitors, a business needs to be aware of the prices others are charging. </a:t>
            </a:r>
          </a:p>
          <a:p>
            <a:pPr marL="1143000" lvl="2" indent="-228600">
              <a:buFont typeface="+mj-lt"/>
              <a:buAutoNum type="alphaLcPeriod"/>
            </a:pPr>
            <a:r>
              <a:rPr lang="en-US" sz="1200" kern="1200" dirty="0">
                <a:solidFill>
                  <a:schemeClr val="tx1"/>
                </a:solidFill>
                <a:effectLst/>
                <a:latin typeface="+mn-lt"/>
                <a:ea typeface="+mn-ea"/>
                <a:cs typeface="+mn-cs"/>
              </a:rPr>
              <a:t>If not, the business will probably lose customers because its prices are not competitive. </a:t>
            </a:r>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6</a:t>
            </a:fld>
            <a:endParaRPr lang="en-US"/>
          </a:p>
        </p:txBody>
      </p:sp>
    </p:spTree>
    <p:extLst>
      <p:ext uri="{BB962C8B-B14F-4D97-AF65-F5344CB8AC3E}">
        <p14:creationId xmlns:p14="http://schemas.microsoft.com/office/powerpoint/2010/main" val="77208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Prices are attached to anything of value for which we are willing to make a money exchange. </a:t>
            </a:r>
          </a:p>
          <a:p>
            <a:pPr marL="228600" indent="-228600">
              <a:buFont typeface="+mj-lt"/>
              <a:buAutoNum type="alphaUcPeriod"/>
            </a:pPr>
            <a:r>
              <a:rPr lang="en-US" sz="1200" kern="1200" dirty="0">
                <a:solidFill>
                  <a:schemeClr val="tx1"/>
                </a:solidFill>
                <a:effectLst/>
                <a:latin typeface="+mn-lt"/>
                <a:ea typeface="+mn-ea"/>
                <a:cs typeface="+mn-cs"/>
              </a:rPr>
              <a:t>They are associated with such things as:</a:t>
            </a:r>
          </a:p>
          <a:p>
            <a:pPr marL="685800" lvl="1" indent="-228600">
              <a:buFont typeface="+mj-lt"/>
              <a:buAutoNum type="arabicPeriod"/>
            </a:pPr>
            <a:r>
              <a:rPr lang="en-US" sz="1200" kern="1200" dirty="0">
                <a:solidFill>
                  <a:schemeClr val="tx1"/>
                </a:solidFill>
                <a:effectLst/>
                <a:latin typeface="+mn-lt"/>
                <a:ea typeface="+mn-ea"/>
                <a:cs typeface="+mn-cs"/>
              </a:rPr>
              <a:t>A loan from a bank (interest)</a:t>
            </a:r>
          </a:p>
          <a:p>
            <a:pPr marL="685800" lvl="1" indent="-228600">
              <a:buFont typeface="+mj-lt"/>
              <a:buAutoNum type="arabicPeriod"/>
            </a:pPr>
            <a:r>
              <a:rPr lang="en-US" sz="1200" kern="1200" dirty="0">
                <a:solidFill>
                  <a:schemeClr val="tx1"/>
                </a:solidFill>
                <a:effectLst/>
                <a:latin typeface="+mn-lt"/>
                <a:ea typeface="+mn-ea"/>
                <a:cs typeface="+mn-cs"/>
              </a:rPr>
              <a:t>The work that you do (wages/salary)</a:t>
            </a:r>
          </a:p>
          <a:p>
            <a:pPr marL="685800" lvl="1" indent="-228600">
              <a:buFont typeface="+mj-lt"/>
              <a:buAutoNum type="arabicPeriod"/>
            </a:pPr>
            <a:r>
              <a:rPr lang="en-US" sz="1200" kern="1200" dirty="0">
                <a:solidFill>
                  <a:schemeClr val="tx1"/>
                </a:solidFill>
                <a:effectLst/>
                <a:latin typeface="+mn-lt"/>
                <a:ea typeface="+mn-ea"/>
                <a:cs typeface="+mn-cs"/>
              </a:rPr>
              <a:t>A lawyer’s services (legal fees)</a:t>
            </a:r>
          </a:p>
          <a:p>
            <a:pPr marL="685800" lvl="1" indent="-228600">
              <a:buFont typeface="+mj-lt"/>
              <a:buAutoNum type="arabicPeriod"/>
            </a:pPr>
            <a:r>
              <a:rPr lang="en-US" sz="1200" kern="1200" dirty="0">
                <a:solidFill>
                  <a:schemeClr val="tx1"/>
                </a:solidFill>
                <a:effectLst/>
                <a:latin typeface="+mn-lt"/>
                <a:ea typeface="+mn-ea"/>
                <a:cs typeface="+mn-cs"/>
              </a:rPr>
              <a:t>Membership in a professional organization (dues)</a:t>
            </a:r>
          </a:p>
          <a:p>
            <a:pPr marL="685800" lvl="1" indent="-228600">
              <a:buFont typeface="+mj-lt"/>
              <a:buAutoNum type="arabicPeriod"/>
            </a:pPr>
            <a:r>
              <a:rPr lang="en-US" sz="1200" kern="1200" dirty="0">
                <a:solidFill>
                  <a:schemeClr val="tx1"/>
                </a:solidFill>
                <a:effectLst/>
                <a:latin typeface="+mn-lt"/>
                <a:ea typeface="+mn-ea"/>
                <a:cs typeface="+mn-cs"/>
              </a:rPr>
              <a:t>An airline or bus ticket (fare)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7</a:t>
            </a:fld>
            <a:endParaRPr lang="en-US"/>
          </a:p>
        </p:txBody>
      </p:sp>
    </p:spTree>
    <p:extLst>
      <p:ext uri="{BB962C8B-B14F-4D97-AF65-F5344CB8AC3E}">
        <p14:creationId xmlns:p14="http://schemas.microsoft.com/office/powerpoint/2010/main" val="89400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startAt="6"/>
            </a:pPr>
            <a:r>
              <a:rPr lang="en-US" sz="1200" kern="1200" dirty="0">
                <a:solidFill>
                  <a:schemeClr val="tx1"/>
                </a:solidFill>
                <a:effectLst/>
                <a:latin typeface="+mn-lt"/>
                <a:ea typeface="+mn-ea"/>
                <a:cs typeface="+mn-cs"/>
              </a:rPr>
              <a:t>A movie or theater ticket (admission)</a:t>
            </a:r>
          </a:p>
          <a:p>
            <a:pPr marL="685800" lvl="1" indent="-228600">
              <a:buFont typeface="+mj-lt"/>
              <a:buAutoNum type="arabicPeriod" startAt="6"/>
            </a:pPr>
            <a:r>
              <a:rPr lang="en-US" sz="1200" kern="1200" dirty="0">
                <a:solidFill>
                  <a:schemeClr val="tx1"/>
                </a:solidFill>
                <a:effectLst/>
                <a:latin typeface="+mn-lt"/>
                <a:ea typeface="+mn-ea"/>
                <a:cs typeface="+mn-cs"/>
              </a:rPr>
              <a:t>Service charge for room service</a:t>
            </a:r>
          </a:p>
          <a:p>
            <a:pPr marL="685800" lvl="1" indent="-228600">
              <a:buFont typeface="+mj-lt"/>
              <a:buAutoNum type="arabicPeriod" startAt="6"/>
            </a:pPr>
            <a:r>
              <a:rPr lang="en-US" sz="1200" kern="1200" dirty="0">
                <a:solidFill>
                  <a:schemeClr val="tx1"/>
                </a:solidFill>
                <a:effectLst/>
                <a:latin typeface="+mn-lt"/>
                <a:ea typeface="+mn-ea"/>
                <a:cs typeface="+mn-cs"/>
              </a:rPr>
              <a:t>Tuition</a:t>
            </a:r>
          </a:p>
          <a:p>
            <a:pPr marL="685800" lvl="1" indent="-228600">
              <a:buFont typeface="+mj-lt"/>
              <a:buAutoNum type="arabicPeriod" startAt="6"/>
            </a:pPr>
            <a:r>
              <a:rPr lang="en-US" sz="1200" kern="1200" dirty="0">
                <a:solidFill>
                  <a:schemeClr val="tx1"/>
                </a:solidFill>
                <a:effectLst/>
                <a:latin typeface="+mn-lt"/>
                <a:ea typeface="+mn-ea"/>
                <a:cs typeface="+mn-cs"/>
              </a:rPr>
              <a:t>Rent</a:t>
            </a:r>
          </a:p>
          <a:p>
            <a:pPr marL="228600" indent="-228600">
              <a:buFont typeface="+mj-lt"/>
              <a:buAutoNum type="alphaUcPeriod" startAt="2"/>
            </a:pPr>
            <a:r>
              <a:rPr lang="en-US" sz="1200" kern="1200" dirty="0">
                <a:solidFill>
                  <a:schemeClr val="tx1"/>
                </a:solidFill>
                <a:effectLst/>
                <a:latin typeface="+mn-lt"/>
                <a:ea typeface="+mn-ea"/>
                <a:cs typeface="+mn-cs"/>
              </a:rPr>
              <a:t>All of these are prices—they are just known by different names.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identify more alternative names for prices.</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What is actually being priced? </a:t>
            </a:r>
          </a:p>
          <a:p>
            <a:pPr marL="685800" lvl="1" indent="-228600">
              <a:buFont typeface="+mj-lt"/>
              <a:buAutoNum type="arabicPeriod"/>
            </a:pPr>
            <a:r>
              <a:rPr lang="en-US" sz="1200" kern="1200" dirty="0">
                <a:solidFill>
                  <a:schemeClr val="tx1"/>
                </a:solidFill>
                <a:effectLst/>
                <a:latin typeface="+mn-lt"/>
                <a:ea typeface="+mn-ea"/>
                <a:cs typeface="+mn-cs"/>
              </a:rPr>
              <a:t>In the case of a car, it’s not just the car itself. </a:t>
            </a:r>
          </a:p>
          <a:p>
            <a:pPr marL="685800" lvl="1" indent="-228600">
              <a:buFont typeface="+mj-lt"/>
              <a:buAutoNum type="arabicPeriod"/>
            </a:pPr>
            <a:r>
              <a:rPr lang="en-US" sz="1200" kern="1200" dirty="0">
                <a:solidFill>
                  <a:schemeClr val="tx1"/>
                </a:solidFill>
                <a:effectLst/>
                <a:latin typeface="+mn-lt"/>
                <a:ea typeface="+mn-ea"/>
                <a:cs typeface="+mn-cs"/>
              </a:rPr>
              <a:t>The price includes the car and all of the associated services—transportation and delivery charges, credit, etc. </a:t>
            </a:r>
          </a:p>
          <a:p>
            <a:pPr marL="685800" lvl="1" indent="-228600">
              <a:buFont typeface="+mj-lt"/>
              <a:buAutoNum type="arabicPeriod"/>
            </a:pPr>
            <a:r>
              <a:rPr lang="en-US" sz="1200" kern="1200" dirty="0">
                <a:solidFill>
                  <a:schemeClr val="tx1"/>
                </a:solidFill>
                <a:effectLst/>
                <a:latin typeface="+mn-lt"/>
                <a:ea typeface="+mn-ea"/>
                <a:cs typeface="+mn-cs"/>
              </a:rPr>
              <a:t>This makes pricing more difficult because marketers must look beyond the cost of the immediate product to consider its associated services. </a:t>
            </a:r>
          </a:p>
          <a:p>
            <a:pPr marL="685800" lvl="1" indent="-228600">
              <a:buFont typeface="+mj-lt"/>
              <a:buAutoNum type="arabicPeriod"/>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Who sets prices:</a:t>
            </a:r>
          </a:p>
          <a:p>
            <a:pPr marL="228600" indent="-228600">
              <a:buFont typeface="+mj-lt"/>
              <a:buAutoNum type="alphaUcPeriod"/>
            </a:pPr>
            <a:r>
              <a:rPr lang="en-US" sz="1200" kern="1200" dirty="0">
                <a:solidFill>
                  <a:schemeClr val="tx1"/>
                </a:solidFill>
                <a:effectLst/>
                <a:latin typeface="+mn-lt"/>
                <a:ea typeface="+mn-ea"/>
                <a:cs typeface="+mn-cs"/>
              </a:rPr>
              <a:t>Depending on the size of the business, many people may be involved in establishing prices. </a:t>
            </a:r>
          </a:p>
          <a:p>
            <a:pPr marL="228600" indent="-228600">
              <a:buFont typeface="+mj-lt"/>
              <a:buAutoNum type="alphaUcPeriod"/>
            </a:pPr>
            <a:r>
              <a:rPr lang="en-US" sz="1200" kern="1200" dirty="0">
                <a:solidFill>
                  <a:schemeClr val="tx1"/>
                </a:solidFill>
                <a:effectLst/>
                <a:latin typeface="+mn-lt"/>
                <a:ea typeface="+mn-ea"/>
                <a:cs typeface="+mn-cs"/>
              </a:rPr>
              <a:t>In a smaller business, the person most often responsible for setting prices is the manager or owner. </a:t>
            </a:r>
          </a:p>
          <a:p>
            <a:pPr marL="228600" indent="-228600">
              <a:buFont typeface="+mj-lt"/>
              <a:buAutoNum type="alphaUcPeriod"/>
            </a:pPr>
            <a:r>
              <a:rPr lang="en-US" sz="1200" kern="1200" dirty="0">
                <a:solidFill>
                  <a:schemeClr val="tx1"/>
                </a:solidFill>
                <a:effectLst/>
                <a:latin typeface="+mn-lt"/>
                <a:ea typeface="+mn-ea"/>
                <a:cs typeface="+mn-cs"/>
              </a:rPr>
              <a:t>This person will check competitors’ prices and use the company’s own records to establish prices for the goods and services the business offers. </a:t>
            </a:r>
          </a:p>
          <a:p>
            <a:pPr marL="228600" indent="-228600">
              <a:buFont typeface="+mj-lt"/>
              <a:buAutoNum type="alphaUcPeriod"/>
            </a:pPr>
            <a:r>
              <a:rPr lang="en-US" sz="1200" kern="1200" dirty="0">
                <a:solidFill>
                  <a:schemeClr val="tx1"/>
                </a:solidFill>
                <a:effectLst/>
                <a:latin typeface="+mn-lt"/>
                <a:ea typeface="+mn-ea"/>
                <a:cs typeface="+mn-cs"/>
              </a:rPr>
              <a:t>In larger companies, an entire department (part of marketing) is usually responsible for setting prices for the company. </a:t>
            </a:r>
          </a:p>
          <a:p>
            <a:pPr marL="685800" lvl="1" indent="-228600">
              <a:buFont typeface="+mj-lt"/>
              <a:buAutoNum type="arabicPeriod"/>
            </a:pPr>
            <a:r>
              <a:rPr lang="en-US" sz="1200" kern="1200" dirty="0">
                <a:solidFill>
                  <a:schemeClr val="tx1"/>
                </a:solidFill>
                <a:effectLst/>
                <a:latin typeface="+mn-lt"/>
                <a:ea typeface="+mn-ea"/>
                <a:cs typeface="+mn-cs"/>
              </a:rPr>
              <a:t>The department may use more sophisticated means to determine prices for the company’s products. </a:t>
            </a:r>
          </a:p>
          <a:p>
            <a:pPr marL="685800" lvl="1" indent="-228600">
              <a:buFont typeface="+mj-lt"/>
              <a:buAutoNum type="arabicPeriod"/>
            </a:pPr>
            <a:r>
              <a:rPr lang="en-US" sz="1200" kern="1200" dirty="0">
                <a:solidFill>
                  <a:schemeClr val="tx1"/>
                </a:solidFill>
                <a:effectLst/>
                <a:latin typeface="+mn-lt"/>
                <a:ea typeface="+mn-ea"/>
                <a:cs typeface="+mn-cs"/>
              </a:rPr>
              <a:t>It may analyze market research, conduct customer surveys, study competitors’ prices, and analyze current and past sales records and trends to help with pricing decisions.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For more information about the relationship between price, research, and the marketplace, read the article “Why Is ‘Price’ Important in the Marketplace?” at </a:t>
            </a:r>
            <a:r>
              <a:rPr lang="en-US" sz="1200" i="1" u="sng" kern="1200" dirty="0">
                <a:solidFill>
                  <a:schemeClr val="tx1"/>
                </a:solidFill>
                <a:effectLst/>
                <a:latin typeface="+mn-lt"/>
                <a:ea typeface="+mn-ea"/>
                <a:cs typeface="+mn-cs"/>
                <a:hlinkClick r:id="rId3"/>
              </a:rPr>
              <a:t>https://informationstation.org/kitchen_table_econ/why-is-price-important-in-the-marketplace/</a:t>
            </a:r>
            <a:r>
              <a:rPr lang="en-US" i="1" dirty="0">
                <a:effectLst/>
              </a:rPr>
              <a:t>.</a:t>
            </a:r>
            <a:endParaRPr lang="en-US" i="1" dirty="0"/>
          </a:p>
        </p:txBody>
      </p:sp>
      <p:sp>
        <p:nvSpPr>
          <p:cNvPr id="4" name="Slide Number Placeholder 3"/>
          <p:cNvSpPr>
            <a:spLocks noGrp="1"/>
          </p:cNvSpPr>
          <p:nvPr>
            <p:ph type="sldNum" sz="quarter" idx="5"/>
          </p:nvPr>
        </p:nvSpPr>
        <p:spPr/>
        <p:txBody>
          <a:bodyPr/>
          <a:lstStyle/>
          <a:p>
            <a:fld id="{E38381F8-294F-9145-AF10-79FF0ABD9A84}" type="slidenum">
              <a:rPr lang="en-US" smtClean="0"/>
              <a:t>8</a:t>
            </a:fld>
            <a:endParaRPr lang="en-US"/>
          </a:p>
        </p:txBody>
      </p:sp>
    </p:spTree>
    <p:extLst>
      <p:ext uri="{BB962C8B-B14F-4D97-AF65-F5344CB8AC3E}">
        <p14:creationId xmlns:p14="http://schemas.microsoft.com/office/powerpoint/2010/main" val="72822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Many factors, both internal and external, affect the final price decision:</a:t>
            </a:r>
          </a:p>
          <a:p>
            <a:pPr marL="228600" indent="-228600">
              <a:buFont typeface="+mj-lt"/>
              <a:buAutoNum type="alphaUcPeriod"/>
            </a:pPr>
            <a:r>
              <a:rPr lang="en-US" sz="1200" kern="1200" dirty="0">
                <a:solidFill>
                  <a:schemeClr val="tx1"/>
                </a:solidFill>
                <a:effectLst/>
                <a:latin typeface="+mn-lt"/>
                <a:ea typeface="+mn-ea"/>
                <a:cs typeface="+mn-cs"/>
              </a:rPr>
              <a:t>Costs</a:t>
            </a:r>
          </a:p>
          <a:p>
            <a:pPr marL="228600" indent="-228600">
              <a:buFont typeface="+mj-lt"/>
              <a:buAutoNum type="alphaUcPeriod"/>
            </a:pPr>
            <a:r>
              <a:rPr lang="en-US" sz="1200" kern="1200" dirty="0">
                <a:solidFill>
                  <a:schemeClr val="tx1"/>
                </a:solidFill>
                <a:effectLst/>
                <a:latin typeface="+mn-lt"/>
                <a:ea typeface="+mn-ea"/>
                <a:cs typeface="+mn-cs"/>
              </a:rPr>
              <a:t>Supply and demand</a:t>
            </a:r>
          </a:p>
          <a:p>
            <a:pPr marL="228600" indent="-228600">
              <a:buFont typeface="+mj-lt"/>
              <a:buAutoNum type="alphaUcPeriod"/>
            </a:pPr>
            <a:r>
              <a:rPr lang="en-US" sz="1200" kern="1200" dirty="0">
                <a:solidFill>
                  <a:schemeClr val="tx1"/>
                </a:solidFill>
                <a:effectLst/>
                <a:latin typeface="+mn-lt"/>
                <a:ea typeface="+mn-ea"/>
                <a:cs typeface="+mn-cs"/>
              </a:rPr>
              <a:t>Economic conditions</a:t>
            </a:r>
          </a:p>
          <a:p>
            <a:pPr marL="228600" indent="-228600">
              <a:buFont typeface="+mj-lt"/>
              <a:buAutoNum type="alphaUcPeriod"/>
            </a:pPr>
            <a:r>
              <a:rPr lang="en-US" sz="1200" kern="1200" dirty="0">
                <a:solidFill>
                  <a:schemeClr val="tx1"/>
                </a:solidFill>
                <a:effectLst/>
                <a:latin typeface="+mn-lt"/>
                <a:ea typeface="+mn-ea"/>
                <a:cs typeface="+mn-cs"/>
              </a:rPr>
              <a:t>Competition</a:t>
            </a:r>
          </a:p>
          <a:p>
            <a:pPr marL="228600" indent="-228600">
              <a:buFont typeface="+mj-lt"/>
              <a:buAutoNum type="alphaUcPeriod"/>
            </a:pPr>
            <a:r>
              <a:rPr lang="en-US" sz="1200" kern="1200" dirty="0">
                <a:solidFill>
                  <a:schemeClr val="tx1"/>
                </a:solidFill>
                <a:effectLst/>
                <a:latin typeface="+mn-lt"/>
                <a:ea typeface="+mn-ea"/>
                <a:cs typeface="+mn-cs"/>
              </a:rPr>
              <a:t>Government regulations</a:t>
            </a:r>
          </a:p>
          <a:p>
            <a:pPr marL="228600" indent="-228600">
              <a:buFont typeface="+mj-lt"/>
              <a:buAutoNum type="alphaUcPeriod"/>
            </a:pPr>
            <a:r>
              <a:rPr lang="en-US" sz="1200" kern="1200" dirty="0">
                <a:solidFill>
                  <a:schemeClr val="tx1"/>
                </a:solidFill>
                <a:effectLst/>
                <a:latin typeface="+mn-lt"/>
                <a:ea typeface="+mn-ea"/>
                <a:cs typeface="+mn-cs"/>
              </a:rPr>
              <a:t>Channel members</a:t>
            </a:r>
          </a:p>
          <a:p>
            <a:pPr marL="228600" indent="-228600">
              <a:buFont typeface="+mj-lt"/>
              <a:buAutoNum type="alphaUcPeriod"/>
            </a:pPr>
            <a:r>
              <a:rPr lang="en-US" sz="1200" kern="1200" dirty="0">
                <a:solidFill>
                  <a:schemeClr val="tx1"/>
                </a:solidFill>
                <a:effectLst/>
                <a:latin typeface="+mn-lt"/>
                <a:ea typeface="+mn-ea"/>
                <a:cs typeface="+mn-cs"/>
              </a:rPr>
              <a:t>Company objectives and strategies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if they can identify more factors that might affect the final price decision for a product.</a:t>
            </a:r>
          </a:p>
          <a:p>
            <a:endParaRPr lang="en-US" dirty="0"/>
          </a:p>
        </p:txBody>
      </p:sp>
      <p:sp>
        <p:nvSpPr>
          <p:cNvPr id="4" name="Slide Number Placeholder 3"/>
          <p:cNvSpPr>
            <a:spLocks noGrp="1"/>
          </p:cNvSpPr>
          <p:nvPr>
            <p:ph type="sldNum" sz="quarter" idx="5"/>
          </p:nvPr>
        </p:nvSpPr>
        <p:spPr/>
        <p:txBody>
          <a:bodyPr/>
          <a:lstStyle/>
          <a:p>
            <a:fld id="{E38381F8-294F-9145-AF10-79FF0ABD9A84}" type="slidenum">
              <a:rPr lang="en-US" smtClean="0"/>
              <a:t>9</a:t>
            </a:fld>
            <a:endParaRPr lang="en-US"/>
          </a:p>
        </p:txBody>
      </p:sp>
    </p:spTree>
    <p:extLst>
      <p:ext uri="{BB962C8B-B14F-4D97-AF65-F5344CB8AC3E}">
        <p14:creationId xmlns:p14="http://schemas.microsoft.com/office/powerpoint/2010/main" val="99895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3/10/20</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3/10/20</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smallbusiness.chron.com/four-types-pricing-objectives-33873.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www.thenational.ae/arts-culture/comment/can-anyone-compete-with-amazon-1.94897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thebalancesmb.com/what-is-pricing-393477"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68E3A8A1-D36A-964A-9D57-E7E304F32ACC}"/>
              </a:ext>
            </a:extLst>
          </p:cNvPr>
          <p:cNvSpPr txBox="1">
            <a:spLocks noChangeArrowheads="1"/>
          </p:cNvSpPr>
          <p:nvPr/>
        </p:nvSpPr>
        <p:spPr bwMode="auto">
          <a:xfrm>
            <a:off x="3865605" y="6018756"/>
            <a:ext cx="4572000" cy="46166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b="0" dirty="0">
                <a:solidFill>
                  <a:srgbClr val="FFFFFF"/>
                </a:solidFill>
                <a:effectLst>
                  <a:outerShdw blurRad="38100" dist="38100" dir="2700000" algn="tl">
                    <a:srgbClr val="000000"/>
                  </a:outerShdw>
                </a:effectLst>
              </a:rPr>
              <a:t>Pricing LAP 1</a:t>
            </a:r>
          </a:p>
        </p:txBody>
      </p:sp>
      <p:sp>
        <p:nvSpPr>
          <p:cNvPr id="9" name="Text Box 3">
            <a:extLst>
              <a:ext uri="{FF2B5EF4-FFF2-40B4-BE49-F238E27FC236}">
                <a16:creationId xmlns:a16="http://schemas.microsoft.com/office/drawing/2014/main" id="{8A2AAAC6-52E5-0041-A97F-C005630304B6}"/>
              </a:ext>
            </a:extLst>
          </p:cNvPr>
          <p:cNvSpPr txBox="1">
            <a:spLocks noChangeArrowheads="1"/>
          </p:cNvSpPr>
          <p:nvPr/>
        </p:nvSpPr>
        <p:spPr bwMode="auto">
          <a:xfrm>
            <a:off x="98854" y="1075730"/>
            <a:ext cx="12093146" cy="36933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sz="1800" b="0" dirty="0">
                <a:solidFill>
                  <a:srgbClr val="FFFFFF"/>
                </a:solidFill>
                <a:effectLst>
                  <a:outerShdw blurRad="38100" dist="38100" dir="2700000" algn="tl">
                    <a:srgbClr val="000000"/>
                  </a:outerShdw>
                </a:effectLst>
              </a:rPr>
              <a:t>Nature of Pricing</a:t>
            </a:r>
          </a:p>
        </p:txBody>
      </p:sp>
      <p:sp>
        <p:nvSpPr>
          <p:cNvPr id="10" name="Text Box 3">
            <a:extLst>
              <a:ext uri="{FF2B5EF4-FFF2-40B4-BE49-F238E27FC236}">
                <a16:creationId xmlns:a16="http://schemas.microsoft.com/office/drawing/2014/main" id="{612826D3-AA6C-3340-AC2A-6CEC452D82DA}"/>
              </a:ext>
            </a:extLst>
          </p:cNvPr>
          <p:cNvSpPr txBox="1">
            <a:spLocks noChangeArrowheads="1"/>
          </p:cNvSpPr>
          <p:nvPr/>
        </p:nvSpPr>
        <p:spPr bwMode="auto">
          <a:xfrm>
            <a:off x="12357" y="152400"/>
            <a:ext cx="12093146" cy="92333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sz="5400" b="0" dirty="0">
                <a:solidFill>
                  <a:srgbClr val="FFFFFF"/>
                </a:solidFill>
                <a:effectLst>
                  <a:outerShdw blurRad="38100" dist="38100" dir="2700000" algn="tl">
                    <a:srgbClr val="000000"/>
                  </a:outerShdw>
                </a:effectLst>
              </a:rPr>
              <a:t>The Price Is Right</a:t>
            </a:r>
          </a:p>
        </p:txBody>
      </p:sp>
      <p:pic>
        <p:nvPicPr>
          <p:cNvPr id="5" name="Picture 4">
            <a:extLst>
              <a:ext uri="{FF2B5EF4-FFF2-40B4-BE49-F238E27FC236}">
                <a16:creationId xmlns:a16="http://schemas.microsoft.com/office/drawing/2014/main" id="{EE1390F6-F578-9E44-84E7-1035C0F7B25E}"/>
              </a:ext>
            </a:extLst>
          </p:cNvPr>
          <p:cNvPicPr>
            <a:picLocks noChangeAspect="1"/>
          </p:cNvPicPr>
          <p:nvPr/>
        </p:nvPicPr>
        <p:blipFill>
          <a:blip r:embed="rId4"/>
          <a:stretch>
            <a:fillRect/>
          </a:stretch>
        </p:blipFill>
        <p:spPr>
          <a:xfrm>
            <a:off x="1623672" y="1710048"/>
            <a:ext cx="8870515" cy="4136054"/>
          </a:xfrm>
          <a:prstGeom prst="rect">
            <a:avLst/>
          </a:prstGeom>
        </p:spPr>
      </p:pic>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BA2E7-8CA5-0343-B93E-ACEB107975CA}"/>
              </a:ext>
            </a:extLst>
          </p:cNvPr>
          <p:cNvSpPr/>
          <p:nvPr/>
        </p:nvSpPr>
        <p:spPr>
          <a:xfrm>
            <a:off x="-127001" y="2428875"/>
            <a:ext cx="12442825" cy="1174750"/>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E8F44053-2A38-BD4C-8AF4-35445FDDA6AE}"/>
              </a:ext>
            </a:extLst>
          </p:cNvPr>
          <p:cNvSpPr>
            <a:spLocks noChangeArrowheads="1"/>
          </p:cNvSpPr>
          <p:nvPr/>
        </p:nvSpPr>
        <p:spPr bwMode="auto">
          <a:xfrm>
            <a:off x="2019299" y="2693471"/>
            <a:ext cx="9836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buNone/>
            </a:pPr>
            <a:r>
              <a:rPr lang="en-US" b="1" dirty="0">
                <a:solidFill>
                  <a:schemeClr val="bg1"/>
                </a:solidFill>
                <a:latin typeface="Arial" panose="020B0604020202020204" pitchFamily="34" charset="0"/>
                <a:cs typeface="Arial" panose="020B0604020202020204" pitchFamily="34" charset="0"/>
              </a:rPr>
              <a:t>Explain the role of pricing in marketing. </a:t>
            </a:r>
          </a:p>
        </p:txBody>
      </p:sp>
      <p:sp>
        <p:nvSpPr>
          <p:cNvPr id="7" name="Rectangle 6">
            <a:extLst>
              <a:ext uri="{FF2B5EF4-FFF2-40B4-BE49-F238E27FC236}">
                <a16:creationId xmlns:a16="http://schemas.microsoft.com/office/drawing/2014/main" id="{F317C26A-0790-2B4B-A943-7F461B5FC73A}"/>
              </a:ext>
            </a:extLst>
          </p:cNvPr>
          <p:cNvSpPr/>
          <p:nvPr/>
        </p:nvSpPr>
        <p:spPr>
          <a:xfrm>
            <a:off x="523875" y="2270125"/>
            <a:ext cx="1016000" cy="1508125"/>
          </a:xfrm>
          <a:prstGeom prst="rect">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5" descr="Treefrog_ObjB_art.jpg">
            <a:extLst>
              <a:ext uri="{FF2B5EF4-FFF2-40B4-BE49-F238E27FC236}">
                <a16:creationId xmlns:a16="http://schemas.microsoft.com/office/drawing/2014/main" id="{A03B052F-95C4-434D-AAC9-ADDB04C96EEC}"/>
              </a:ext>
            </a:extLst>
          </p:cNvPr>
          <p:cNvPicPr>
            <a:picLocks noChangeAspect="1"/>
          </p:cNvPicPr>
          <p:nvPr/>
        </p:nvPicPr>
        <p:blipFill>
          <a:blip r:embed="rId4">
            <a:extLst>
              <a:ext uri="{28A0092B-C50C-407E-A947-70E740481C1C}">
                <a14:useLocalDpi xmlns:a14="http://schemas.microsoft.com/office/drawing/2010/main" val="0"/>
              </a:ext>
            </a:extLst>
          </a:blip>
          <a:srcRect l="5983" r="5983"/>
          <a:stretch>
            <a:fillRect/>
          </a:stretch>
        </p:blipFill>
        <p:spPr bwMode="auto">
          <a:xfrm>
            <a:off x="566738" y="2552700"/>
            <a:ext cx="87312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3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A11C1-924D-084E-9038-1CF0770C9DBD}"/>
              </a:ext>
            </a:extLst>
          </p:cNvPr>
          <p:cNvSpPr txBox="1"/>
          <p:nvPr/>
        </p:nvSpPr>
        <p:spPr>
          <a:xfrm>
            <a:off x="3331923" y="363256"/>
            <a:ext cx="8755693" cy="646331"/>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How Pricing Affects Product Decisions </a:t>
            </a:r>
          </a:p>
        </p:txBody>
      </p:sp>
      <p:sp>
        <p:nvSpPr>
          <p:cNvPr id="3" name="TextBox 2">
            <a:extLst>
              <a:ext uri="{FF2B5EF4-FFF2-40B4-BE49-F238E27FC236}">
                <a16:creationId xmlns:a16="http://schemas.microsoft.com/office/drawing/2014/main" id="{DB5EB0F7-4934-4241-B8F5-1F2DB23624E8}"/>
              </a:ext>
            </a:extLst>
          </p:cNvPr>
          <p:cNvSpPr txBox="1"/>
          <p:nvPr/>
        </p:nvSpPr>
        <p:spPr>
          <a:xfrm>
            <a:off x="7352778" y="1806879"/>
            <a:ext cx="4359057" cy="255454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Research</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Materials used in production</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Profit decisions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Customer decisions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Company image</a:t>
            </a:r>
          </a:p>
        </p:txBody>
      </p:sp>
      <p:pic>
        <p:nvPicPr>
          <p:cNvPr id="5" name="Picture 4">
            <a:extLst>
              <a:ext uri="{FF2B5EF4-FFF2-40B4-BE49-F238E27FC236}">
                <a16:creationId xmlns:a16="http://schemas.microsoft.com/office/drawing/2014/main" id="{D1D50233-956C-7049-8E4E-42980FCB3F42}"/>
              </a:ext>
            </a:extLst>
          </p:cNvPr>
          <p:cNvPicPr>
            <a:picLocks noChangeAspect="1"/>
          </p:cNvPicPr>
          <p:nvPr/>
        </p:nvPicPr>
        <p:blipFill>
          <a:blip r:embed="rId4"/>
          <a:stretch>
            <a:fillRect/>
          </a:stretch>
        </p:blipFill>
        <p:spPr>
          <a:xfrm>
            <a:off x="548013" y="1556357"/>
            <a:ext cx="6153412" cy="3692047"/>
          </a:xfrm>
          <a:prstGeom prst="rect">
            <a:avLst/>
          </a:prstGeom>
          <a:ln>
            <a:solidFill>
              <a:schemeClr val="tx1"/>
            </a:solidFill>
          </a:ln>
        </p:spPr>
      </p:pic>
    </p:spTree>
    <p:extLst>
      <p:ext uri="{BB962C8B-B14F-4D97-AF65-F5344CB8AC3E}">
        <p14:creationId xmlns:p14="http://schemas.microsoft.com/office/powerpoint/2010/main" val="1222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4E40-8E02-1846-8CB1-A2F8F14765E6}"/>
              </a:ext>
            </a:extLst>
          </p:cNvPr>
          <p:cNvSpPr txBox="1"/>
          <p:nvPr/>
        </p:nvSpPr>
        <p:spPr>
          <a:xfrm>
            <a:off x="400833" y="338203"/>
            <a:ext cx="11398685"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How Pricing Affects Promotion Decisions </a:t>
            </a:r>
          </a:p>
        </p:txBody>
      </p:sp>
      <p:sp>
        <p:nvSpPr>
          <p:cNvPr id="3" name="TextBox 2">
            <a:extLst>
              <a:ext uri="{FF2B5EF4-FFF2-40B4-BE49-F238E27FC236}">
                <a16:creationId xmlns:a16="http://schemas.microsoft.com/office/drawing/2014/main" id="{4447AFC7-5D61-0246-89C5-A53BA87369BF}"/>
              </a:ext>
            </a:extLst>
          </p:cNvPr>
          <p:cNvSpPr txBox="1"/>
          <p:nvPr/>
        </p:nvSpPr>
        <p:spPr>
          <a:xfrm>
            <a:off x="951978" y="2354893"/>
            <a:ext cx="4471792" cy="1565753"/>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Choice of medium</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Amount of money spent</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Time allocated to promotion</a:t>
            </a:r>
          </a:p>
        </p:txBody>
      </p:sp>
      <p:pic>
        <p:nvPicPr>
          <p:cNvPr id="5" name="Picture 4">
            <a:extLst>
              <a:ext uri="{FF2B5EF4-FFF2-40B4-BE49-F238E27FC236}">
                <a16:creationId xmlns:a16="http://schemas.microsoft.com/office/drawing/2014/main" id="{2BDE11D6-6DF0-034E-AE6A-36F319A144BE}"/>
              </a:ext>
            </a:extLst>
          </p:cNvPr>
          <p:cNvPicPr>
            <a:picLocks noChangeAspect="1"/>
          </p:cNvPicPr>
          <p:nvPr/>
        </p:nvPicPr>
        <p:blipFill>
          <a:blip r:embed="rId4"/>
          <a:stretch>
            <a:fillRect/>
          </a:stretch>
        </p:blipFill>
        <p:spPr>
          <a:xfrm>
            <a:off x="5632189" y="2079146"/>
            <a:ext cx="5537200" cy="3683000"/>
          </a:xfrm>
          <a:prstGeom prst="rect">
            <a:avLst/>
          </a:prstGeom>
        </p:spPr>
      </p:pic>
    </p:spTree>
    <p:extLst>
      <p:ext uri="{BB962C8B-B14F-4D97-AF65-F5344CB8AC3E}">
        <p14:creationId xmlns:p14="http://schemas.microsoft.com/office/powerpoint/2010/main" val="852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6B272-5BCF-6546-9C69-241532888597}"/>
              </a:ext>
            </a:extLst>
          </p:cNvPr>
          <p:cNvSpPr txBox="1"/>
          <p:nvPr/>
        </p:nvSpPr>
        <p:spPr>
          <a:xfrm>
            <a:off x="363255" y="288099"/>
            <a:ext cx="11423737"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How Pricing Affects Place Decisions </a:t>
            </a:r>
          </a:p>
        </p:txBody>
      </p:sp>
      <p:sp>
        <p:nvSpPr>
          <p:cNvPr id="3" name="TextBox 2">
            <a:extLst>
              <a:ext uri="{FF2B5EF4-FFF2-40B4-BE49-F238E27FC236}">
                <a16:creationId xmlns:a16="http://schemas.microsoft.com/office/drawing/2014/main" id="{FCBD6668-04CD-DA4D-BC29-A72B67401E2F}"/>
              </a:ext>
            </a:extLst>
          </p:cNvPr>
          <p:cNvSpPr txBox="1"/>
          <p:nvPr/>
        </p:nvSpPr>
        <p:spPr>
          <a:xfrm>
            <a:off x="3544864" y="4747366"/>
            <a:ext cx="5899759" cy="98488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Choice of transportation channels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Where the product is offered</a:t>
            </a:r>
          </a:p>
        </p:txBody>
      </p:sp>
      <p:pic>
        <p:nvPicPr>
          <p:cNvPr id="5" name="Picture 4">
            <a:extLst>
              <a:ext uri="{FF2B5EF4-FFF2-40B4-BE49-F238E27FC236}">
                <a16:creationId xmlns:a16="http://schemas.microsoft.com/office/drawing/2014/main" id="{FAC7118F-A048-BC4E-BC28-5F37C76389AC}"/>
              </a:ext>
            </a:extLst>
          </p:cNvPr>
          <p:cNvPicPr>
            <a:picLocks noChangeAspect="1"/>
          </p:cNvPicPr>
          <p:nvPr/>
        </p:nvPicPr>
        <p:blipFill rotWithShape="1">
          <a:blip r:embed="rId4"/>
          <a:srcRect t="13291" b="8376"/>
          <a:stretch/>
        </p:blipFill>
        <p:spPr>
          <a:xfrm>
            <a:off x="2557223" y="1465546"/>
            <a:ext cx="7035800" cy="3093929"/>
          </a:xfrm>
          <a:prstGeom prst="rect">
            <a:avLst/>
          </a:prstGeom>
        </p:spPr>
      </p:pic>
    </p:spTree>
    <p:extLst>
      <p:ext uri="{BB962C8B-B14F-4D97-AF65-F5344CB8AC3E}">
        <p14:creationId xmlns:p14="http://schemas.microsoft.com/office/powerpoint/2010/main" val="33437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7A513-B5CF-2346-BFC0-72132DAE847D}"/>
              </a:ext>
            </a:extLst>
          </p:cNvPr>
          <p:cNvSpPr txBox="1"/>
          <p:nvPr/>
        </p:nvSpPr>
        <p:spPr>
          <a:xfrm>
            <a:off x="2254685" y="250521"/>
            <a:ext cx="7578247" cy="646331"/>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Pricing Objectives </a:t>
            </a:r>
          </a:p>
        </p:txBody>
      </p:sp>
      <p:sp>
        <p:nvSpPr>
          <p:cNvPr id="3" name="TextBox 2">
            <a:extLst>
              <a:ext uri="{FF2B5EF4-FFF2-40B4-BE49-F238E27FC236}">
                <a16:creationId xmlns:a16="http://schemas.microsoft.com/office/drawing/2014/main" id="{671F71F1-6D74-1146-9E81-4EAB9596AC4C}"/>
              </a:ext>
            </a:extLst>
          </p:cNvPr>
          <p:cNvSpPr txBox="1"/>
          <p:nvPr/>
        </p:nvSpPr>
        <p:spPr>
          <a:xfrm>
            <a:off x="3169084" y="1222529"/>
            <a:ext cx="6187858" cy="5078313"/>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Goals marketers have for their pricing strategies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May relate to:</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Profitability</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Sales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Competition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Image/Prestige</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"Four Types of Pricing Objectives" by </a:t>
            </a:r>
            <a:r>
              <a:rPr lang="en-US" sz="2400" dirty="0" err="1">
                <a:latin typeface="Arial" panose="020B0604020202020204" pitchFamily="34" charset="0"/>
                <a:cs typeface="Arial" panose="020B0604020202020204" pitchFamily="34" charset="0"/>
              </a:rPr>
              <a:t>Devra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Gartenstein</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hlinkClick r:id="rId4"/>
              </a:rPr>
              <a:t>https://smallbusiness.chron.com/four-types-pricing-objectives-33873.html</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BA7FC-058F-AD49-92D1-001C37F5B371}"/>
              </a:ext>
            </a:extLst>
          </p:cNvPr>
          <p:cNvSpPr txBox="1"/>
          <p:nvPr/>
        </p:nvSpPr>
        <p:spPr>
          <a:xfrm>
            <a:off x="1816275" y="2605414"/>
            <a:ext cx="8893479" cy="2769989"/>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Amazon’s success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Predatory pricing</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“Can Anyone Compete With Amazon?” at </a:t>
            </a:r>
            <a:r>
              <a:rPr lang="en-US" sz="2400" u="sng" dirty="0">
                <a:latin typeface="Arial" panose="020B0604020202020204" pitchFamily="34" charset="0"/>
                <a:cs typeface="Arial" panose="020B0604020202020204" pitchFamily="34" charset="0"/>
                <a:hlinkClick r:id="rId4"/>
              </a:rPr>
              <a:t>https://www.thenational.ae/arts-culture/comment/can-anyone-compete-with-amazon-1.948975</a:t>
            </a:r>
            <a:endParaRPr lang="en-US" sz="2400" dirty="0">
              <a:latin typeface="Arial" panose="020B0604020202020204" pitchFamily="34" charset="0"/>
              <a:cs typeface="Arial" panose="020B0604020202020204" pitchFamily="34" charset="0"/>
            </a:endParaRP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What do you think?</a:t>
            </a:r>
          </a:p>
        </p:txBody>
      </p:sp>
      <p:pic>
        <p:nvPicPr>
          <p:cNvPr id="4" name="Picture 3">
            <a:extLst>
              <a:ext uri="{FF2B5EF4-FFF2-40B4-BE49-F238E27FC236}">
                <a16:creationId xmlns:a16="http://schemas.microsoft.com/office/drawing/2014/main" id="{4137690B-DC85-8442-AA51-EF59AEEA7358}"/>
              </a:ext>
            </a:extLst>
          </p:cNvPr>
          <p:cNvPicPr>
            <a:picLocks noChangeAspect="1"/>
          </p:cNvPicPr>
          <p:nvPr/>
        </p:nvPicPr>
        <p:blipFill>
          <a:blip r:embed="rId5"/>
          <a:stretch>
            <a:fillRect/>
          </a:stretch>
        </p:blipFill>
        <p:spPr>
          <a:xfrm>
            <a:off x="5644019" y="2481719"/>
            <a:ext cx="3810000" cy="1143000"/>
          </a:xfrm>
          <a:prstGeom prst="rect">
            <a:avLst/>
          </a:prstGeom>
        </p:spPr>
      </p:pic>
    </p:spTree>
    <p:extLst>
      <p:ext uri="{BB962C8B-B14F-4D97-AF65-F5344CB8AC3E}">
        <p14:creationId xmlns:p14="http://schemas.microsoft.com/office/powerpoint/2010/main" val="16542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C8B36C2-0E6F-F741-8C3A-21F03AE2BDC8}"/>
              </a:ext>
            </a:extLst>
          </p:cNvPr>
          <p:cNvSpPr>
            <a:spLocks noChangeArrowheads="1"/>
          </p:cNvSpPr>
          <p:nvPr/>
        </p:nvSpPr>
        <p:spPr bwMode="auto">
          <a:xfrm>
            <a:off x="1000898" y="971508"/>
            <a:ext cx="10330248"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100000"/>
              </a:spcAft>
              <a:buFontTx/>
              <a:buNone/>
            </a:pPr>
            <a:r>
              <a:rPr lang="en-US" altLang="en-US" dirty="0">
                <a:solidFill>
                  <a:schemeClr val="bg1"/>
                </a:solidFill>
                <a:latin typeface="Arial Black" panose="020B0604020202020204" pitchFamily="34" charset="0"/>
              </a:rPr>
              <a:t>Acknowledgments</a:t>
            </a:r>
          </a:p>
          <a:p>
            <a:pPr algn="ctr">
              <a:spcBef>
                <a:spcPct val="0"/>
              </a:spcBef>
              <a:buFontTx/>
              <a:buNone/>
            </a:pPr>
            <a:r>
              <a:rPr lang="en-US" altLang="en-US" sz="2800" b="0" dirty="0">
                <a:solidFill>
                  <a:schemeClr val="bg1"/>
                </a:solidFill>
                <a:latin typeface="Calibri" panose="020F0502020204030204" pitchFamily="34" charset="0"/>
              </a:rPr>
              <a:t>Original Developers:</a:t>
            </a:r>
          </a:p>
          <a:p>
            <a:pPr algn="ctr">
              <a:spcBef>
                <a:spcPct val="0"/>
              </a:spcBef>
              <a:buFontTx/>
              <a:buNone/>
            </a:pPr>
            <a:endParaRPr lang="en-US" altLang="en-US" sz="2800" b="0" dirty="0">
              <a:solidFill>
                <a:schemeClr val="bg1"/>
              </a:solidFill>
              <a:latin typeface="Calibri" panose="020F0502020204030204" pitchFamily="34" charset="0"/>
            </a:endParaRPr>
          </a:p>
          <a:p>
            <a:pPr algn="ctr">
              <a:spcBef>
                <a:spcPct val="0"/>
              </a:spcBef>
              <a:spcAft>
                <a:spcPct val="40000"/>
              </a:spcAft>
              <a:buFontTx/>
              <a:buNone/>
            </a:pPr>
            <a:r>
              <a:rPr lang="en-US" altLang="en-US" sz="2800" b="0" dirty="0">
                <a:solidFill>
                  <a:schemeClr val="bg1"/>
                </a:solidFill>
                <a:latin typeface="Calibri" panose="020F0502020204030204" pitchFamily="34" charset="0"/>
              </a:rPr>
              <a:t>Christopher C. Burke and Kate </a:t>
            </a:r>
            <a:r>
              <a:rPr lang="en-US" altLang="en-US" sz="2800" b="0" dirty="0" err="1">
                <a:solidFill>
                  <a:schemeClr val="bg1"/>
                </a:solidFill>
                <a:latin typeface="Calibri" panose="020F0502020204030204" pitchFamily="34" charset="0"/>
              </a:rPr>
              <a:t>Terentyev</a:t>
            </a:r>
            <a:r>
              <a:rPr lang="en-US" altLang="en-US" sz="2800" b="0" dirty="0">
                <a:solidFill>
                  <a:schemeClr val="bg1"/>
                </a:solidFill>
                <a:latin typeface="Calibri" panose="020F0502020204030204" pitchFamily="34" charset="0"/>
              </a:rPr>
              <a:t>, MBA Research</a:t>
            </a:r>
          </a:p>
          <a:p>
            <a:pPr algn="ctr">
              <a:spcBef>
                <a:spcPct val="0"/>
              </a:spcBef>
              <a:spcAft>
                <a:spcPct val="40000"/>
              </a:spcAft>
              <a:buFontTx/>
              <a:buNone/>
            </a:pPr>
            <a:r>
              <a:rPr lang="en-US" altLang="en-US" sz="1800" i="1" dirty="0">
                <a:solidFill>
                  <a:schemeClr val="bg1"/>
                </a:solidFill>
                <a:latin typeface="Calibri" panose="020F0502020204030204" pitchFamily="34" charset="0"/>
              </a:rPr>
              <a:t>Version 2.0</a:t>
            </a: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dirty="0">
              <a:solidFill>
                <a:schemeClr val="bg1"/>
              </a:solidFill>
            </a:endParaRPr>
          </a:p>
          <a:p>
            <a:pPr algn="ctr">
              <a:spcBef>
                <a:spcPct val="0"/>
              </a:spcBef>
              <a:buFontTx/>
              <a:buNone/>
            </a:pPr>
            <a:r>
              <a:rPr lang="en-US" altLang="en-US" sz="1800" b="0" dirty="0">
                <a:solidFill>
                  <a:schemeClr val="bg1"/>
                </a:solidFill>
                <a:latin typeface="Calibri" panose="020F0502020204030204" pitchFamily="34" charset="0"/>
              </a:rPr>
              <a:t>Copyright © 2020</a:t>
            </a:r>
          </a:p>
          <a:p>
            <a:pPr algn="ctr">
              <a:spcBef>
                <a:spcPct val="0"/>
              </a:spcBef>
              <a:buFontTx/>
              <a:buNone/>
            </a:pPr>
            <a:r>
              <a:rPr lang="en-US" altLang="en-US" sz="1800" b="0" dirty="0">
                <a:solidFill>
                  <a:schemeClr val="bg1"/>
                </a:solidFill>
                <a:latin typeface="Calibri" panose="020F0502020204030204" pitchFamily="34" charset="0"/>
              </a:rPr>
              <a:t>MBA Research and Curriculum Center</a:t>
            </a:r>
          </a:p>
        </p:txBody>
      </p:sp>
      <p:pic>
        <p:nvPicPr>
          <p:cNvPr id="3" name="Picture 2" descr="MBA_bl_white">
            <a:extLst>
              <a:ext uri="{FF2B5EF4-FFF2-40B4-BE49-F238E27FC236}">
                <a16:creationId xmlns:a16="http://schemas.microsoft.com/office/drawing/2014/main" id="{2DD32C62-3D9A-2B4E-80D5-21014E56E84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69825" y="4449462"/>
            <a:ext cx="2819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6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836441-4D52-3D44-9AA2-A96B15D84A4B}"/>
              </a:ext>
            </a:extLst>
          </p:cNvPr>
          <p:cNvSpPr txBox="1">
            <a:spLocks noChangeArrowheads="1"/>
          </p:cNvSpPr>
          <p:nvPr/>
        </p:nvSpPr>
        <p:spPr bwMode="auto">
          <a:xfrm>
            <a:off x="0" y="680909"/>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70000"/>
              </a:spcAft>
              <a:buFontTx/>
              <a:buNone/>
            </a:pPr>
            <a:r>
              <a:rPr lang="en-US" altLang="en-US" sz="2800" dirty="0">
                <a:solidFill>
                  <a:schemeClr val="bg1"/>
                </a:solidFill>
                <a:latin typeface="Arial Black" panose="020B0604020202020204" pitchFamily="34" charset="0"/>
              </a:rPr>
              <a:t>Digital-Based Photography Sources</a:t>
            </a:r>
            <a:endParaRPr lang="en-US" altLang="en-US" sz="1500" b="0" dirty="0">
              <a:solidFill>
                <a:schemeClr val="bg1"/>
              </a:solidFill>
              <a:latin typeface="Calibri" panose="020F0502020204030204" pitchFamily="34" charset="0"/>
            </a:endParaRPr>
          </a:p>
        </p:txBody>
      </p:sp>
      <p:sp>
        <p:nvSpPr>
          <p:cNvPr id="3" name="Text Box 2">
            <a:extLst>
              <a:ext uri="{FF2B5EF4-FFF2-40B4-BE49-F238E27FC236}">
                <a16:creationId xmlns:a16="http://schemas.microsoft.com/office/drawing/2014/main" id="{A8E316B1-33C6-1746-9CF9-2D66DD6B975A}"/>
              </a:ext>
            </a:extLst>
          </p:cNvPr>
          <p:cNvSpPr txBox="1">
            <a:spLocks noChangeArrowheads="1"/>
          </p:cNvSpPr>
          <p:nvPr/>
        </p:nvSpPr>
        <p:spPr bwMode="auto">
          <a:xfrm>
            <a:off x="2456935" y="2263346"/>
            <a:ext cx="807102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dirty="0" err="1">
                <a:solidFill>
                  <a:schemeClr val="bg1"/>
                </a:solidFill>
                <a:latin typeface="Arial Black" panose="020B0604020202020204" pitchFamily="34" charset="0"/>
              </a:rPr>
              <a:t>ThinkStock</a:t>
            </a:r>
            <a:r>
              <a:rPr lang="en-US" altLang="en-US" sz="1500" dirty="0">
                <a:solidFill>
                  <a:schemeClr val="bg1"/>
                </a:solidFill>
                <a:latin typeface="Arial Black" panose="020B0604020202020204" pitchFamily="34" charset="0"/>
              </a:rPr>
              <a:t> Photos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©2020 </a:t>
            </a:r>
            <a:r>
              <a:rPr lang="en-US" altLang="en-US" sz="1500" b="0" dirty="0" err="1">
                <a:solidFill>
                  <a:schemeClr val="bg1"/>
                </a:solidFill>
                <a:latin typeface="Calibri" panose="020F0502020204030204" pitchFamily="34" charset="0"/>
              </a:rPr>
              <a:t>ThinkStock</a:t>
            </a:r>
            <a:r>
              <a:rPr lang="en-US" altLang="en-US" sz="1500" b="0" dirty="0">
                <a:solidFill>
                  <a:schemeClr val="bg1"/>
                </a:solidFill>
                <a:latin typeface="Calibri" panose="020F0502020204030204" pitchFamily="34" charset="0"/>
              </a:rPr>
              <a:t>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www.ThinkStockPhotos.com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dirty="0">
              <a:solidFill>
                <a:schemeClr val="bg1"/>
              </a:solidFill>
              <a:latin typeface="Arial Black" panose="020B0604020202020204" pitchFamily="34" charset="0"/>
            </a:endParaRPr>
          </a:p>
          <a:p>
            <a:pPr>
              <a:spcBef>
                <a:spcPct val="0"/>
              </a:spcBef>
              <a:buFontTx/>
              <a:buNone/>
            </a:pPr>
            <a:r>
              <a:rPr lang="en-US" altLang="en-US" sz="1500" dirty="0">
                <a:solidFill>
                  <a:schemeClr val="bg1"/>
                </a:solidFill>
                <a:latin typeface="Arial Black" panose="020B0604020202020204" pitchFamily="34" charset="0"/>
              </a:rPr>
              <a:t>Getty Images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©2020 Getty Images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www.gettyimages.com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92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2892397-63EE-3545-82D3-7161A15A0015}"/>
              </a:ext>
            </a:extLst>
          </p:cNvPr>
          <p:cNvSpPr txBox="1">
            <a:spLocks noChangeArrowheads="1"/>
          </p:cNvSpPr>
          <p:nvPr/>
        </p:nvSpPr>
        <p:spPr bwMode="auto">
          <a:xfrm>
            <a:off x="2104572" y="1836057"/>
            <a:ext cx="80772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spcBef>
                <a:spcPct val="50000"/>
              </a:spcBef>
              <a:buFontTx/>
              <a:buNone/>
            </a:pPr>
            <a:r>
              <a:rPr lang="en-US" altLang="en-US" b="1" dirty="0">
                <a:solidFill>
                  <a:srgbClr val="FFFFFF"/>
                </a:solidFill>
                <a:latin typeface="Arial" charset="0"/>
              </a:rPr>
              <a:t>Copyright</a:t>
            </a:r>
          </a:p>
          <a:p>
            <a:pPr eaLnBrk="1" hangingPunct="1">
              <a:lnSpc>
                <a:spcPct val="120000"/>
              </a:lnSpc>
              <a:spcBef>
                <a:spcPct val="50000"/>
              </a:spcBef>
              <a:buFontTx/>
              <a:buNone/>
            </a:pPr>
            <a:r>
              <a:rPr lang="en-US" altLang="en-US" sz="1800" dirty="0">
                <a:solidFill>
                  <a:schemeClr val="bg1"/>
                </a:solidFill>
                <a:ea typeface="ＭＳ Ｐゴシック" charset="-128"/>
              </a:rPr>
              <a:t>All photographic digital images in this PowerPoint are owned by the aforementioned photographic resources or their licensors and are protected by the United States copyright laws, international treaty provisions, and applicable laws. No title to or intellectual property rights to the images in this PowerPoint are transferred to you. These sources retain all rights and are not to be used, digitally copied, transferred, </a:t>
            </a:r>
            <a:br>
              <a:rPr lang="en-US" altLang="en-US" sz="1800" dirty="0">
                <a:solidFill>
                  <a:schemeClr val="bg1"/>
                </a:solidFill>
                <a:ea typeface="ＭＳ Ｐゴシック" charset="-128"/>
              </a:rPr>
            </a:br>
            <a:r>
              <a:rPr lang="en-US" altLang="en-US" sz="1800" dirty="0">
                <a:solidFill>
                  <a:schemeClr val="bg1"/>
                </a:solidFill>
                <a:ea typeface="ＭＳ Ｐゴシック" charset="-128"/>
              </a:rPr>
              <a:t>or manipulated in any way. To do so is a violation of federal copyright laws.</a:t>
            </a:r>
            <a:endParaRPr lang="en-US" altLang="en-US" sz="1800" dirty="0">
              <a:ea typeface="ＭＳ Ｐゴシック" charset="-128"/>
            </a:endParaRPr>
          </a:p>
        </p:txBody>
      </p:sp>
    </p:spTree>
    <p:extLst>
      <p:ext uri="{BB962C8B-B14F-4D97-AF65-F5344CB8AC3E}">
        <p14:creationId xmlns:p14="http://schemas.microsoft.com/office/powerpoint/2010/main" val="19605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0E47A9-6043-5D42-BFFD-9DF97DAE4D72}"/>
              </a:ext>
            </a:extLst>
          </p:cNvPr>
          <p:cNvSpPr txBox="1">
            <a:spLocks noChangeArrowheads="1"/>
          </p:cNvSpPr>
          <p:nvPr/>
        </p:nvSpPr>
        <p:spPr>
          <a:xfrm>
            <a:off x="3008956" y="492862"/>
            <a:ext cx="6559587" cy="10135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dirty="0">
                <a:solidFill>
                  <a:schemeClr val="accent1">
                    <a:lumMod val="75000"/>
                  </a:schemeClr>
                </a:solidFill>
                <a:latin typeface="Arial" panose="020B0604020202020204" pitchFamily="34" charset="0"/>
                <a:cs typeface="Arial" panose="020B0604020202020204" pitchFamily="34" charset="0"/>
              </a:rPr>
              <a:t>Objectives</a:t>
            </a:r>
          </a:p>
        </p:txBody>
      </p:sp>
      <p:grpSp>
        <p:nvGrpSpPr>
          <p:cNvPr id="6" name="Group 5">
            <a:extLst>
              <a:ext uri="{FF2B5EF4-FFF2-40B4-BE49-F238E27FC236}">
                <a16:creationId xmlns:a16="http://schemas.microsoft.com/office/drawing/2014/main" id="{F4025816-8D06-6F4B-AD88-D891A8E7DBA8}"/>
              </a:ext>
            </a:extLst>
          </p:cNvPr>
          <p:cNvGrpSpPr/>
          <p:nvPr/>
        </p:nvGrpSpPr>
        <p:grpSpPr>
          <a:xfrm>
            <a:off x="1811981" y="3542270"/>
            <a:ext cx="10236736" cy="1039291"/>
            <a:chOff x="1811981" y="3542270"/>
            <a:chExt cx="10236736" cy="1039291"/>
          </a:xfrm>
        </p:grpSpPr>
        <p:sp>
          <p:nvSpPr>
            <p:cNvPr id="4" name="Text Box 12">
              <a:extLst>
                <a:ext uri="{FF2B5EF4-FFF2-40B4-BE49-F238E27FC236}">
                  <a16:creationId xmlns:a16="http://schemas.microsoft.com/office/drawing/2014/main" id="{85D7A799-09F0-BF40-BBCD-6D882D40FD96}"/>
                </a:ext>
              </a:extLst>
            </p:cNvPr>
            <p:cNvSpPr txBox="1">
              <a:spLocks noChangeArrowheads="1"/>
            </p:cNvSpPr>
            <p:nvPr/>
          </p:nvSpPr>
          <p:spPr bwMode="auto">
            <a:xfrm>
              <a:off x="3263063" y="3800305"/>
              <a:ext cx="8785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sz="2800" dirty="0"/>
                <a:t>Explain the role of pricing in marketing. </a:t>
              </a:r>
              <a:endParaRPr lang="en-US" altLang="en-US" sz="2800" b="0" dirty="0"/>
            </a:p>
          </p:txBody>
        </p:sp>
        <p:pic>
          <p:nvPicPr>
            <p:cNvPr id="5" name="Picture 11" descr="Treefrog_ObjB_art.jpg">
              <a:extLst>
                <a:ext uri="{FF2B5EF4-FFF2-40B4-BE49-F238E27FC236}">
                  <a16:creationId xmlns:a16="http://schemas.microsoft.com/office/drawing/2014/main" id="{8AE286F8-1CB9-6846-BC66-49E0B63A29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981" y="3542270"/>
              <a:ext cx="1139825" cy="10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181135E8-40CA-4B43-BF7C-563F89DD7141}"/>
              </a:ext>
            </a:extLst>
          </p:cNvPr>
          <p:cNvGrpSpPr/>
          <p:nvPr/>
        </p:nvGrpSpPr>
        <p:grpSpPr>
          <a:xfrm>
            <a:off x="1824681" y="1942070"/>
            <a:ext cx="8524979" cy="1131842"/>
            <a:chOff x="1824681" y="1942070"/>
            <a:chExt cx="8524979" cy="1131842"/>
          </a:xfrm>
        </p:grpSpPr>
        <p:sp>
          <p:nvSpPr>
            <p:cNvPr id="7" name="Text Box 11">
              <a:extLst>
                <a:ext uri="{FF2B5EF4-FFF2-40B4-BE49-F238E27FC236}">
                  <a16:creationId xmlns:a16="http://schemas.microsoft.com/office/drawing/2014/main" id="{BB51E3C2-2ECA-F248-B4D8-4CAE632B0A4B}"/>
                </a:ext>
              </a:extLst>
            </p:cNvPr>
            <p:cNvSpPr txBox="1">
              <a:spLocks noChangeArrowheads="1"/>
            </p:cNvSpPr>
            <p:nvPr/>
          </p:nvSpPr>
          <p:spPr bwMode="auto">
            <a:xfrm>
              <a:off x="3265120" y="2268144"/>
              <a:ext cx="7084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sz="2800" dirty="0"/>
                <a:t>Describe the pricing function. </a:t>
              </a:r>
              <a:endParaRPr lang="en-US" altLang="en-US" sz="2800" b="0" dirty="0"/>
            </a:p>
          </p:txBody>
        </p:sp>
        <p:pic>
          <p:nvPicPr>
            <p:cNvPr id="8" name="Picture 12" descr="Treefrog_objA_art.jpg">
              <a:extLst>
                <a:ext uri="{FF2B5EF4-FFF2-40B4-BE49-F238E27FC236}">
                  <a16:creationId xmlns:a16="http://schemas.microsoft.com/office/drawing/2014/main" id="{0218E523-E189-7841-B7E7-09310CF10A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4681" y="1942070"/>
              <a:ext cx="1184275" cy="113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65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20872-FEF6-FB49-98E4-A8904F89F89C}"/>
              </a:ext>
            </a:extLst>
          </p:cNvPr>
          <p:cNvSpPr/>
          <p:nvPr/>
        </p:nvSpPr>
        <p:spPr>
          <a:xfrm>
            <a:off x="-127001" y="2428875"/>
            <a:ext cx="12483757" cy="1174750"/>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94F335F-37C5-4446-83A5-3FC16E5D8403}"/>
              </a:ext>
            </a:extLst>
          </p:cNvPr>
          <p:cNvSpPr/>
          <p:nvPr/>
        </p:nvSpPr>
        <p:spPr>
          <a:xfrm>
            <a:off x="523875" y="2270125"/>
            <a:ext cx="1016000" cy="1508125"/>
          </a:xfrm>
          <a:prstGeom prst="rect">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F09E97D2-FD9F-8E43-9DEA-7D746E4EBE22}"/>
              </a:ext>
            </a:extLst>
          </p:cNvPr>
          <p:cNvSpPr>
            <a:spLocks noChangeArrowheads="1"/>
          </p:cNvSpPr>
          <p:nvPr/>
        </p:nvSpPr>
        <p:spPr bwMode="auto">
          <a:xfrm>
            <a:off x="1820014" y="2715131"/>
            <a:ext cx="100918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buNone/>
            </a:pPr>
            <a:r>
              <a:rPr lang="en-US" b="1" dirty="0">
                <a:solidFill>
                  <a:schemeClr val="bg1"/>
                </a:solidFill>
                <a:latin typeface="Arial" panose="020B0604020202020204" pitchFamily="34" charset="0"/>
                <a:cs typeface="Arial" panose="020B0604020202020204" pitchFamily="34" charset="0"/>
              </a:rPr>
              <a:t>Describe the pricing function. </a:t>
            </a:r>
          </a:p>
        </p:txBody>
      </p:sp>
      <p:pic>
        <p:nvPicPr>
          <p:cNvPr id="7" name="Picture 5" descr="Treefrog_objA_art.jpg">
            <a:extLst>
              <a:ext uri="{FF2B5EF4-FFF2-40B4-BE49-F238E27FC236}">
                <a16:creationId xmlns:a16="http://schemas.microsoft.com/office/drawing/2014/main" id="{9133A15F-7F32-CE4F-B5EB-E2FEE72C373F}"/>
              </a:ext>
            </a:extLst>
          </p:cNvPr>
          <p:cNvPicPr>
            <a:picLocks noChangeAspect="1"/>
          </p:cNvPicPr>
          <p:nvPr/>
        </p:nvPicPr>
        <p:blipFill>
          <a:blip r:embed="rId4">
            <a:extLst>
              <a:ext uri="{28A0092B-C50C-407E-A947-70E740481C1C}">
                <a14:useLocalDpi xmlns:a14="http://schemas.microsoft.com/office/drawing/2010/main" val="0"/>
              </a:ext>
            </a:extLst>
          </a:blip>
          <a:srcRect l="5168" r="11407"/>
          <a:stretch>
            <a:fillRect/>
          </a:stretch>
        </p:blipFill>
        <p:spPr bwMode="auto">
          <a:xfrm>
            <a:off x="601663" y="2438400"/>
            <a:ext cx="8366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B7447-2BB0-0C4C-8BCD-4796E9FF9DE0}"/>
              </a:ext>
            </a:extLst>
          </p:cNvPr>
          <p:cNvSpPr txBox="1"/>
          <p:nvPr/>
        </p:nvSpPr>
        <p:spPr>
          <a:xfrm>
            <a:off x="3595634" y="482322"/>
            <a:ext cx="8098972" cy="646331"/>
          </a:xfrm>
          <a:prstGeom prst="rect">
            <a:avLst/>
          </a:prstGeom>
          <a:noFill/>
        </p:spPr>
        <p:txBody>
          <a:bodyPr wrap="square" rtlCol="0">
            <a:sp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What Is Pricing? </a:t>
            </a:r>
          </a:p>
        </p:txBody>
      </p:sp>
      <p:sp>
        <p:nvSpPr>
          <p:cNvPr id="3" name="Rectangle 2">
            <a:extLst>
              <a:ext uri="{FF2B5EF4-FFF2-40B4-BE49-F238E27FC236}">
                <a16:creationId xmlns:a16="http://schemas.microsoft.com/office/drawing/2014/main" id="{EE3A6752-54DB-6648-83EF-B75030AB85C4}"/>
              </a:ext>
            </a:extLst>
          </p:cNvPr>
          <p:cNvSpPr/>
          <p:nvPr/>
        </p:nvSpPr>
        <p:spPr>
          <a:xfrm>
            <a:off x="3942303" y="1622088"/>
            <a:ext cx="7405635" cy="3066224"/>
          </a:xfrm>
          <a:prstGeom prst="rect">
            <a:avLst/>
          </a:prstGeom>
        </p:spPr>
        <p:txBody>
          <a:bodyPr wrap="square">
            <a:spAutoFit/>
          </a:bodyPr>
          <a:lstStyle/>
          <a:p>
            <a:pPr marL="228600" indent="-228600">
              <a:lnSpc>
                <a:spcPct val="115000"/>
              </a:lnSpc>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A marketing function that involves the determination of an exchange price at which the buyer and seller perceive optimum value for a good or service</a:t>
            </a:r>
          </a:p>
          <a:p>
            <a:pPr marL="228600" indent="-228600">
              <a:lnSpc>
                <a:spcPct val="115000"/>
              </a:lnSpc>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Important for:</a:t>
            </a:r>
          </a:p>
          <a:p>
            <a:pPr marL="800100" lvl="1" indent="-342900">
              <a:lnSpc>
                <a:spcPct val="115000"/>
              </a:lnSpc>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Customer satisfaction</a:t>
            </a:r>
          </a:p>
          <a:p>
            <a:pPr marL="800100" lvl="1" indent="-342900">
              <a:lnSpc>
                <a:spcPct val="115000"/>
              </a:lnSpc>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Continued success of a business</a:t>
            </a:r>
          </a:p>
        </p:txBody>
      </p:sp>
    </p:spTree>
    <p:extLst>
      <p:ext uri="{BB962C8B-B14F-4D97-AF65-F5344CB8AC3E}">
        <p14:creationId xmlns:p14="http://schemas.microsoft.com/office/powerpoint/2010/main" val="6789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BC1431-095A-F043-B23F-F8BB3FB2026A}"/>
              </a:ext>
            </a:extLst>
          </p:cNvPr>
          <p:cNvPicPr>
            <a:picLocks noChangeAspect="1"/>
          </p:cNvPicPr>
          <p:nvPr/>
        </p:nvPicPr>
        <p:blipFill>
          <a:blip r:embed="rId4"/>
          <a:stretch>
            <a:fillRect/>
          </a:stretch>
        </p:blipFill>
        <p:spPr>
          <a:xfrm>
            <a:off x="4964482" y="1788075"/>
            <a:ext cx="7037466" cy="2358040"/>
          </a:xfrm>
          <a:prstGeom prst="rect">
            <a:avLst/>
          </a:prstGeom>
        </p:spPr>
      </p:pic>
      <p:sp>
        <p:nvSpPr>
          <p:cNvPr id="2" name="TextBox 1">
            <a:extLst>
              <a:ext uri="{FF2B5EF4-FFF2-40B4-BE49-F238E27FC236}">
                <a16:creationId xmlns:a16="http://schemas.microsoft.com/office/drawing/2014/main" id="{DBE254B2-061E-4740-91A9-5027B0A08234}"/>
              </a:ext>
            </a:extLst>
          </p:cNvPr>
          <p:cNvSpPr txBox="1"/>
          <p:nvPr/>
        </p:nvSpPr>
        <p:spPr>
          <a:xfrm>
            <a:off x="425885" y="325677"/>
            <a:ext cx="11411211"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Pricing </a:t>
            </a:r>
          </a:p>
        </p:txBody>
      </p:sp>
      <p:sp>
        <p:nvSpPr>
          <p:cNvPr id="3" name="TextBox 2">
            <a:extLst>
              <a:ext uri="{FF2B5EF4-FFF2-40B4-BE49-F238E27FC236}">
                <a16:creationId xmlns:a16="http://schemas.microsoft.com/office/drawing/2014/main" id="{7E1B1494-196E-5B4D-BAE7-B097F3A5F8FB}"/>
              </a:ext>
            </a:extLst>
          </p:cNvPr>
          <p:cNvSpPr txBox="1"/>
          <p:nvPr/>
        </p:nvSpPr>
        <p:spPr>
          <a:xfrm>
            <a:off x="425885" y="1603331"/>
            <a:ext cx="6526060" cy="4555093"/>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Like a tug-of-war between buyers and sellers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Buyers—want low prices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Sellers—want high prices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Must find balance</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Pricing is not the same as cost. </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“What Is Pricing and What Are Some Common Pricing Strategies?” by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Rosemary </a:t>
            </a:r>
            <a:r>
              <a:rPr lang="en-US" sz="2400" dirty="0" err="1">
                <a:latin typeface="Arial" panose="020B0604020202020204" pitchFamily="34" charset="0"/>
                <a:cs typeface="Arial" panose="020B0604020202020204" pitchFamily="34" charset="0"/>
              </a:rPr>
              <a:t>Peavler</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hlinkClick r:id="rId5"/>
              </a:rPr>
              <a:t>https://www.thebalancesmb.com/what-is-pricing-393477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FCA08F-C231-0840-8751-550280FC6BD4}"/>
              </a:ext>
            </a:extLst>
          </p:cNvPr>
          <p:cNvPicPr>
            <a:picLocks noChangeAspect="1"/>
          </p:cNvPicPr>
          <p:nvPr/>
        </p:nvPicPr>
        <p:blipFill>
          <a:blip r:embed="rId4"/>
          <a:stretch>
            <a:fillRect/>
          </a:stretch>
        </p:blipFill>
        <p:spPr>
          <a:xfrm>
            <a:off x="3567538" y="1459088"/>
            <a:ext cx="7029483" cy="4443072"/>
          </a:xfrm>
          <a:prstGeom prst="rect">
            <a:avLst/>
          </a:prstGeom>
          <a:ln>
            <a:solidFill>
              <a:schemeClr val="tx1"/>
            </a:solidFill>
          </a:ln>
        </p:spPr>
      </p:pic>
      <p:sp>
        <p:nvSpPr>
          <p:cNvPr id="2" name="TextBox 1">
            <a:extLst>
              <a:ext uri="{FF2B5EF4-FFF2-40B4-BE49-F238E27FC236}">
                <a16:creationId xmlns:a16="http://schemas.microsoft.com/office/drawing/2014/main" id="{58B380FC-D04F-FC48-952E-7FD5ACFBB4DA}"/>
              </a:ext>
            </a:extLst>
          </p:cNvPr>
          <p:cNvSpPr txBox="1"/>
          <p:nvPr/>
        </p:nvSpPr>
        <p:spPr>
          <a:xfrm>
            <a:off x="375781" y="237995"/>
            <a:ext cx="11473841"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Characteristics of Effective Pricing </a:t>
            </a:r>
          </a:p>
        </p:txBody>
      </p:sp>
      <p:sp>
        <p:nvSpPr>
          <p:cNvPr id="3" name="Rectangle 2">
            <a:extLst>
              <a:ext uri="{FF2B5EF4-FFF2-40B4-BE49-F238E27FC236}">
                <a16:creationId xmlns:a16="http://schemas.microsoft.com/office/drawing/2014/main" id="{1D86D4D5-EF18-0849-824A-61689A4F94B4}"/>
              </a:ext>
            </a:extLst>
          </p:cNvPr>
          <p:cNvSpPr/>
          <p:nvPr/>
        </p:nvSpPr>
        <p:spPr>
          <a:xfrm>
            <a:off x="655529" y="1885156"/>
            <a:ext cx="2400822" cy="1586845"/>
          </a:xfrm>
          <a:prstGeom prst="rect">
            <a:avLst/>
          </a:prstGeom>
        </p:spPr>
        <p:txBody>
          <a:bodyPr wrap="square">
            <a:spAutoFit/>
          </a:bodyPr>
          <a:lstStyle/>
          <a:p>
            <a:pPr marL="236538" indent="-236538">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Realistic</a:t>
            </a:r>
          </a:p>
          <a:p>
            <a:pPr marL="236538" indent="-236538">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Flexible</a:t>
            </a:r>
          </a:p>
          <a:p>
            <a:pPr marL="236538" indent="-236538">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Competitive</a:t>
            </a:r>
          </a:p>
        </p:txBody>
      </p:sp>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91900B-AC44-1541-914C-027CD5599C27}"/>
              </a:ext>
            </a:extLst>
          </p:cNvPr>
          <p:cNvPicPr>
            <a:picLocks noChangeAspect="1"/>
          </p:cNvPicPr>
          <p:nvPr/>
        </p:nvPicPr>
        <p:blipFill rotWithShape="1">
          <a:blip r:embed="rId4"/>
          <a:srcRect b="13110"/>
          <a:stretch/>
        </p:blipFill>
        <p:spPr>
          <a:xfrm>
            <a:off x="3967707" y="1753644"/>
            <a:ext cx="6235700" cy="3816089"/>
          </a:xfrm>
          <a:prstGeom prst="rect">
            <a:avLst/>
          </a:prstGeom>
        </p:spPr>
      </p:pic>
      <p:sp>
        <p:nvSpPr>
          <p:cNvPr id="2" name="TextBox 1">
            <a:extLst>
              <a:ext uri="{FF2B5EF4-FFF2-40B4-BE49-F238E27FC236}">
                <a16:creationId xmlns:a16="http://schemas.microsoft.com/office/drawing/2014/main" id="{6FFEB852-B5F4-A34A-8ADB-3E12ED41D5F3}"/>
              </a:ext>
            </a:extLst>
          </p:cNvPr>
          <p:cNvSpPr txBox="1"/>
          <p:nvPr/>
        </p:nvSpPr>
        <p:spPr>
          <a:xfrm>
            <a:off x="1102290" y="889348"/>
            <a:ext cx="9983244" cy="646331"/>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Prices Have Many Names </a:t>
            </a:r>
          </a:p>
        </p:txBody>
      </p:sp>
      <p:sp>
        <p:nvSpPr>
          <p:cNvPr id="3" name="TextBox 2">
            <a:extLst>
              <a:ext uri="{FF2B5EF4-FFF2-40B4-BE49-F238E27FC236}">
                <a16:creationId xmlns:a16="http://schemas.microsoft.com/office/drawing/2014/main" id="{B7EC4FF3-1C6D-7D44-9FDC-43F3D364D056}"/>
              </a:ext>
            </a:extLst>
          </p:cNvPr>
          <p:cNvSpPr txBox="1"/>
          <p:nvPr/>
        </p:nvSpPr>
        <p:spPr>
          <a:xfrm>
            <a:off x="1240077" y="1753644"/>
            <a:ext cx="5135671" cy="255454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Interest</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Wages/Salary</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Fees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Dues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Fare</a:t>
            </a:r>
          </a:p>
        </p:txBody>
      </p:sp>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EB852-B5F4-A34A-8ADB-3E12ED41D5F3}"/>
              </a:ext>
            </a:extLst>
          </p:cNvPr>
          <p:cNvSpPr txBox="1"/>
          <p:nvPr/>
        </p:nvSpPr>
        <p:spPr>
          <a:xfrm>
            <a:off x="1102290" y="889348"/>
            <a:ext cx="9983244" cy="646331"/>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Prices Have Many Names </a:t>
            </a:r>
          </a:p>
        </p:txBody>
      </p:sp>
      <p:sp>
        <p:nvSpPr>
          <p:cNvPr id="3" name="TextBox 2">
            <a:extLst>
              <a:ext uri="{FF2B5EF4-FFF2-40B4-BE49-F238E27FC236}">
                <a16:creationId xmlns:a16="http://schemas.microsoft.com/office/drawing/2014/main" id="{B7EC4FF3-1C6D-7D44-9FDC-43F3D364D056}"/>
              </a:ext>
            </a:extLst>
          </p:cNvPr>
          <p:cNvSpPr txBox="1"/>
          <p:nvPr/>
        </p:nvSpPr>
        <p:spPr>
          <a:xfrm>
            <a:off x="1240077" y="1753644"/>
            <a:ext cx="5135671" cy="203132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Admission</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Service charge</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Tuition</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Rent </a:t>
            </a:r>
          </a:p>
        </p:txBody>
      </p:sp>
      <p:pic>
        <p:nvPicPr>
          <p:cNvPr id="6" name="Picture 5">
            <a:extLst>
              <a:ext uri="{FF2B5EF4-FFF2-40B4-BE49-F238E27FC236}">
                <a16:creationId xmlns:a16="http://schemas.microsoft.com/office/drawing/2014/main" id="{A6A64355-58B3-8A4D-9D0D-D2D928B189ED}"/>
              </a:ext>
            </a:extLst>
          </p:cNvPr>
          <p:cNvPicPr>
            <a:picLocks noChangeAspect="1"/>
          </p:cNvPicPr>
          <p:nvPr/>
        </p:nvPicPr>
        <p:blipFill rotWithShape="1">
          <a:blip r:embed="rId4"/>
          <a:srcRect l="13087" t="8468" r="14152" b="8612"/>
          <a:stretch/>
        </p:blipFill>
        <p:spPr>
          <a:xfrm>
            <a:off x="3757137" y="1535679"/>
            <a:ext cx="5815880" cy="4414184"/>
          </a:xfrm>
          <a:prstGeom prst="rect">
            <a:avLst/>
          </a:prstGeom>
        </p:spPr>
      </p:pic>
    </p:spTree>
    <p:extLst>
      <p:ext uri="{BB962C8B-B14F-4D97-AF65-F5344CB8AC3E}">
        <p14:creationId xmlns:p14="http://schemas.microsoft.com/office/powerpoint/2010/main" val="117975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8CC1C-B4C5-B743-B908-4B4C3C127D47}"/>
              </a:ext>
            </a:extLst>
          </p:cNvPr>
          <p:cNvSpPr txBox="1"/>
          <p:nvPr/>
        </p:nvSpPr>
        <p:spPr>
          <a:xfrm>
            <a:off x="2718148" y="526093"/>
            <a:ext cx="6651320" cy="646331"/>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Factors Affecting Price </a:t>
            </a:r>
          </a:p>
        </p:txBody>
      </p:sp>
      <p:sp>
        <p:nvSpPr>
          <p:cNvPr id="3" name="TextBox 2">
            <a:extLst>
              <a:ext uri="{FF2B5EF4-FFF2-40B4-BE49-F238E27FC236}">
                <a16:creationId xmlns:a16="http://schemas.microsoft.com/office/drawing/2014/main" id="{08564338-F370-1045-9808-C0CFF6DB5831}"/>
              </a:ext>
            </a:extLst>
          </p:cNvPr>
          <p:cNvSpPr txBox="1"/>
          <p:nvPr/>
        </p:nvSpPr>
        <p:spPr>
          <a:xfrm>
            <a:off x="3494762" y="1515649"/>
            <a:ext cx="5599134" cy="3600986"/>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Costs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Supply and demand</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Economic conditions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Competition</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Government regulations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Channel members</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Company objectives and strategies</a:t>
            </a:r>
          </a:p>
        </p:txBody>
      </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3375</Words>
  <Application>Microsoft Macintosh PowerPoint</Application>
  <PresentationFormat>Widescreen</PresentationFormat>
  <Paragraphs>327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ＭＳ Ｐゴシック</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Chris Burke</cp:lastModifiedBy>
  <cp:revision>38</cp:revision>
  <cp:lastPrinted>2020-01-14T17:20:35Z</cp:lastPrinted>
  <dcterms:created xsi:type="dcterms:W3CDTF">2019-08-22T17:11:17Z</dcterms:created>
  <dcterms:modified xsi:type="dcterms:W3CDTF">2020-03-10T14:46:59Z</dcterms:modified>
</cp:coreProperties>
</file>