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0" r:id="rId6"/>
    <p:sldId id="262" r:id="rId7"/>
    <p:sldId id="263" r:id="rId8"/>
    <p:sldId id="264" r:id="rId9"/>
    <p:sldId id="265" r:id="rId10"/>
    <p:sldId id="266" r:id="rId11"/>
    <p:sldId id="267" r:id="rId12"/>
    <p:sldId id="270" r:id="rId13"/>
    <p:sldId id="271" r:id="rId14"/>
    <p:sldId id="269" r:id="rId15"/>
    <p:sldId id="256" r:id="rId16"/>
    <p:sldId id="272" r:id="rId17"/>
    <p:sldId id="273" r:id="rId18"/>
    <p:sldId id="274" r:id="rId19"/>
    <p:sldId id="275" r:id="rId20"/>
    <p:sldId id="276" r:id="rId21"/>
    <p:sldId id="277" r:id="rId22"/>
    <p:sldId id="278" r:id="rId23"/>
    <p:sldId id="280" r:id="rId24"/>
    <p:sldId id="281" r:id="rId25"/>
    <p:sldId id="282" r:id="rId26"/>
    <p:sldId id="283" r:id="rId27"/>
    <p:sldId id="284" r:id="rId28"/>
    <p:sldId id="285" r:id="rId29"/>
    <p:sldId id="286" r:id="rId30"/>
    <p:sldId id="287" r:id="rId31"/>
    <p:sldId id="288" r:id="rId32"/>
    <p:sldId id="289" r:id="rId33"/>
    <p:sldId id="290" r:id="rId34"/>
    <p:sldId id="27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BAF3A-AA13-4353-9938-F58DEA6B56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8DF922-E1CD-42C5-916A-B89310507A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07564F1-A2DA-43C4-8E0C-BF24270ECE4A}"/>
              </a:ext>
            </a:extLst>
          </p:cNvPr>
          <p:cNvSpPr>
            <a:spLocks noGrp="1"/>
          </p:cNvSpPr>
          <p:nvPr>
            <p:ph type="dt" sz="half" idx="10"/>
          </p:nvPr>
        </p:nvSpPr>
        <p:spPr/>
        <p:txBody>
          <a:bodyPr/>
          <a:lstStyle/>
          <a:p>
            <a:fld id="{76DD2D49-F36F-471E-8340-8C698616EE2F}" type="datetimeFigureOut">
              <a:rPr lang="en-US" smtClean="0"/>
              <a:t>9/14/2021</a:t>
            </a:fld>
            <a:endParaRPr lang="en-US"/>
          </a:p>
        </p:txBody>
      </p:sp>
      <p:sp>
        <p:nvSpPr>
          <p:cNvPr id="5" name="Footer Placeholder 4">
            <a:extLst>
              <a:ext uri="{FF2B5EF4-FFF2-40B4-BE49-F238E27FC236}">
                <a16:creationId xmlns:a16="http://schemas.microsoft.com/office/drawing/2014/main" id="{89AF09F3-E097-4868-9C70-FEE61064AA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91DF59-DDD4-4FCC-832C-8339C5327A80}"/>
              </a:ext>
            </a:extLst>
          </p:cNvPr>
          <p:cNvSpPr>
            <a:spLocks noGrp="1"/>
          </p:cNvSpPr>
          <p:nvPr>
            <p:ph type="sldNum" sz="quarter" idx="12"/>
          </p:nvPr>
        </p:nvSpPr>
        <p:spPr/>
        <p:txBody>
          <a:bodyPr/>
          <a:lstStyle/>
          <a:p>
            <a:fld id="{A4D35A7D-9C28-4A74-9A52-F97C13FD8F76}" type="slidenum">
              <a:rPr lang="en-US" smtClean="0"/>
              <a:t>‹#›</a:t>
            </a:fld>
            <a:endParaRPr lang="en-US"/>
          </a:p>
        </p:txBody>
      </p:sp>
    </p:spTree>
    <p:extLst>
      <p:ext uri="{BB962C8B-B14F-4D97-AF65-F5344CB8AC3E}">
        <p14:creationId xmlns:p14="http://schemas.microsoft.com/office/powerpoint/2010/main" val="133045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D0761-EACA-4CD3-8497-D1703E296A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573C11-914A-4F82-A7EC-54259899E1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A3CDE6-48F2-4A7D-8CBA-EBD6A68B4249}"/>
              </a:ext>
            </a:extLst>
          </p:cNvPr>
          <p:cNvSpPr>
            <a:spLocks noGrp="1"/>
          </p:cNvSpPr>
          <p:nvPr>
            <p:ph type="dt" sz="half" idx="10"/>
          </p:nvPr>
        </p:nvSpPr>
        <p:spPr/>
        <p:txBody>
          <a:bodyPr/>
          <a:lstStyle/>
          <a:p>
            <a:fld id="{76DD2D49-F36F-471E-8340-8C698616EE2F}" type="datetimeFigureOut">
              <a:rPr lang="en-US" smtClean="0"/>
              <a:t>9/14/2021</a:t>
            </a:fld>
            <a:endParaRPr lang="en-US"/>
          </a:p>
        </p:txBody>
      </p:sp>
      <p:sp>
        <p:nvSpPr>
          <p:cNvPr id="5" name="Footer Placeholder 4">
            <a:extLst>
              <a:ext uri="{FF2B5EF4-FFF2-40B4-BE49-F238E27FC236}">
                <a16:creationId xmlns:a16="http://schemas.microsoft.com/office/drawing/2014/main" id="{BF147553-939A-447D-84D7-6E6F4077C7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187198-6593-4F2D-A39B-0DD5692753DA}"/>
              </a:ext>
            </a:extLst>
          </p:cNvPr>
          <p:cNvSpPr>
            <a:spLocks noGrp="1"/>
          </p:cNvSpPr>
          <p:nvPr>
            <p:ph type="sldNum" sz="quarter" idx="12"/>
          </p:nvPr>
        </p:nvSpPr>
        <p:spPr/>
        <p:txBody>
          <a:bodyPr/>
          <a:lstStyle/>
          <a:p>
            <a:fld id="{A4D35A7D-9C28-4A74-9A52-F97C13FD8F76}" type="slidenum">
              <a:rPr lang="en-US" smtClean="0"/>
              <a:t>‹#›</a:t>
            </a:fld>
            <a:endParaRPr lang="en-US"/>
          </a:p>
        </p:txBody>
      </p:sp>
    </p:spTree>
    <p:extLst>
      <p:ext uri="{BB962C8B-B14F-4D97-AF65-F5344CB8AC3E}">
        <p14:creationId xmlns:p14="http://schemas.microsoft.com/office/powerpoint/2010/main" val="3272874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6DB1CE-1E6A-4237-A0DA-0EC1D0B306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5633CB-09DA-4D5A-AB2E-C16DFEBC81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F7FD7D-240F-4D92-B433-920978509A3B}"/>
              </a:ext>
            </a:extLst>
          </p:cNvPr>
          <p:cNvSpPr>
            <a:spLocks noGrp="1"/>
          </p:cNvSpPr>
          <p:nvPr>
            <p:ph type="dt" sz="half" idx="10"/>
          </p:nvPr>
        </p:nvSpPr>
        <p:spPr/>
        <p:txBody>
          <a:bodyPr/>
          <a:lstStyle/>
          <a:p>
            <a:fld id="{76DD2D49-F36F-471E-8340-8C698616EE2F}" type="datetimeFigureOut">
              <a:rPr lang="en-US" smtClean="0"/>
              <a:t>9/14/2021</a:t>
            </a:fld>
            <a:endParaRPr lang="en-US"/>
          </a:p>
        </p:txBody>
      </p:sp>
      <p:sp>
        <p:nvSpPr>
          <p:cNvPr id="5" name="Footer Placeholder 4">
            <a:extLst>
              <a:ext uri="{FF2B5EF4-FFF2-40B4-BE49-F238E27FC236}">
                <a16:creationId xmlns:a16="http://schemas.microsoft.com/office/drawing/2014/main" id="{C252C41D-5EEE-4271-BFDA-5A0680B66C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4C99B-1435-469C-BCB1-DF600810227A}"/>
              </a:ext>
            </a:extLst>
          </p:cNvPr>
          <p:cNvSpPr>
            <a:spLocks noGrp="1"/>
          </p:cNvSpPr>
          <p:nvPr>
            <p:ph type="sldNum" sz="quarter" idx="12"/>
          </p:nvPr>
        </p:nvSpPr>
        <p:spPr/>
        <p:txBody>
          <a:bodyPr/>
          <a:lstStyle/>
          <a:p>
            <a:fld id="{A4D35A7D-9C28-4A74-9A52-F97C13FD8F76}" type="slidenum">
              <a:rPr lang="en-US" smtClean="0"/>
              <a:t>‹#›</a:t>
            </a:fld>
            <a:endParaRPr lang="en-US"/>
          </a:p>
        </p:txBody>
      </p:sp>
    </p:spTree>
    <p:extLst>
      <p:ext uri="{BB962C8B-B14F-4D97-AF65-F5344CB8AC3E}">
        <p14:creationId xmlns:p14="http://schemas.microsoft.com/office/powerpoint/2010/main" val="738755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C6825-A07B-43E3-A81C-91B527F385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2DCF60-909B-4EE8-BC94-424A21E7F5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002982-96BF-4D7B-9B47-BD038CA6D81F}"/>
              </a:ext>
            </a:extLst>
          </p:cNvPr>
          <p:cNvSpPr>
            <a:spLocks noGrp="1"/>
          </p:cNvSpPr>
          <p:nvPr>
            <p:ph type="dt" sz="half" idx="10"/>
          </p:nvPr>
        </p:nvSpPr>
        <p:spPr/>
        <p:txBody>
          <a:bodyPr/>
          <a:lstStyle/>
          <a:p>
            <a:fld id="{76DD2D49-F36F-471E-8340-8C698616EE2F}" type="datetimeFigureOut">
              <a:rPr lang="en-US" smtClean="0"/>
              <a:t>9/14/2021</a:t>
            </a:fld>
            <a:endParaRPr lang="en-US"/>
          </a:p>
        </p:txBody>
      </p:sp>
      <p:sp>
        <p:nvSpPr>
          <p:cNvPr id="5" name="Footer Placeholder 4">
            <a:extLst>
              <a:ext uri="{FF2B5EF4-FFF2-40B4-BE49-F238E27FC236}">
                <a16:creationId xmlns:a16="http://schemas.microsoft.com/office/drawing/2014/main" id="{354C1C3C-7A88-4DE9-A67F-FA0BAFEBDC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E52AE1-B42E-4819-8BA4-6923DC8D0B3B}"/>
              </a:ext>
            </a:extLst>
          </p:cNvPr>
          <p:cNvSpPr>
            <a:spLocks noGrp="1"/>
          </p:cNvSpPr>
          <p:nvPr>
            <p:ph type="sldNum" sz="quarter" idx="12"/>
          </p:nvPr>
        </p:nvSpPr>
        <p:spPr/>
        <p:txBody>
          <a:bodyPr/>
          <a:lstStyle/>
          <a:p>
            <a:fld id="{A4D35A7D-9C28-4A74-9A52-F97C13FD8F76}" type="slidenum">
              <a:rPr lang="en-US" smtClean="0"/>
              <a:t>‹#›</a:t>
            </a:fld>
            <a:endParaRPr lang="en-US"/>
          </a:p>
        </p:txBody>
      </p:sp>
    </p:spTree>
    <p:extLst>
      <p:ext uri="{BB962C8B-B14F-4D97-AF65-F5344CB8AC3E}">
        <p14:creationId xmlns:p14="http://schemas.microsoft.com/office/powerpoint/2010/main" val="2599755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29B17-E602-446A-8D1C-DCCF611149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99978F-98CC-4D19-8E23-A67AE9B0FD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73CA14-5283-4176-B0DA-AF9608C45D6C}"/>
              </a:ext>
            </a:extLst>
          </p:cNvPr>
          <p:cNvSpPr>
            <a:spLocks noGrp="1"/>
          </p:cNvSpPr>
          <p:nvPr>
            <p:ph type="dt" sz="half" idx="10"/>
          </p:nvPr>
        </p:nvSpPr>
        <p:spPr/>
        <p:txBody>
          <a:bodyPr/>
          <a:lstStyle/>
          <a:p>
            <a:fld id="{76DD2D49-F36F-471E-8340-8C698616EE2F}" type="datetimeFigureOut">
              <a:rPr lang="en-US" smtClean="0"/>
              <a:t>9/14/2021</a:t>
            </a:fld>
            <a:endParaRPr lang="en-US"/>
          </a:p>
        </p:txBody>
      </p:sp>
      <p:sp>
        <p:nvSpPr>
          <p:cNvPr id="5" name="Footer Placeholder 4">
            <a:extLst>
              <a:ext uri="{FF2B5EF4-FFF2-40B4-BE49-F238E27FC236}">
                <a16:creationId xmlns:a16="http://schemas.microsoft.com/office/drawing/2014/main" id="{FD2C4A7F-C991-4385-B8E9-3283B6D506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284A1-9EBF-4156-9F9D-A059D35B8CD1}"/>
              </a:ext>
            </a:extLst>
          </p:cNvPr>
          <p:cNvSpPr>
            <a:spLocks noGrp="1"/>
          </p:cNvSpPr>
          <p:nvPr>
            <p:ph type="sldNum" sz="quarter" idx="12"/>
          </p:nvPr>
        </p:nvSpPr>
        <p:spPr/>
        <p:txBody>
          <a:bodyPr/>
          <a:lstStyle/>
          <a:p>
            <a:fld id="{A4D35A7D-9C28-4A74-9A52-F97C13FD8F76}" type="slidenum">
              <a:rPr lang="en-US" smtClean="0"/>
              <a:t>‹#›</a:t>
            </a:fld>
            <a:endParaRPr lang="en-US"/>
          </a:p>
        </p:txBody>
      </p:sp>
    </p:spTree>
    <p:extLst>
      <p:ext uri="{BB962C8B-B14F-4D97-AF65-F5344CB8AC3E}">
        <p14:creationId xmlns:p14="http://schemas.microsoft.com/office/powerpoint/2010/main" val="3464448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77FA8-7C3C-4DE1-ACD7-C8B2220D8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B46178-BE9E-4925-8B50-ACBCF8CAB9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10431C-9BE4-4FFF-85EB-B83CFCAE97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EA0D74-5BA1-4E83-8A39-44D98A96775C}"/>
              </a:ext>
            </a:extLst>
          </p:cNvPr>
          <p:cNvSpPr>
            <a:spLocks noGrp="1"/>
          </p:cNvSpPr>
          <p:nvPr>
            <p:ph type="dt" sz="half" idx="10"/>
          </p:nvPr>
        </p:nvSpPr>
        <p:spPr/>
        <p:txBody>
          <a:bodyPr/>
          <a:lstStyle/>
          <a:p>
            <a:fld id="{76DD2D49-F36F-471E-8340-8C698616EE2F}" type="datetimeFigureOut">
              <a:rPr lang="en-US" smtClean="0"/>
              <a:t>9/14/2021</a:t>
            </a:fld>
            <a:endParaRPr lang="en-US"/>
          </a:p>
        </p:txBody>
      </p:sp>
      <p:sp>
        <p:nvSpPr>
          <p:cNvPr id="6" name="Footer Placeholder 5">
            <a:extLst>
              <a:ext uri="{FF2B5EF4-FFF2-40B4-BE49-F238E27FC236}">
                <a16:creationId xmlns:a16="http://schemas.microsoft.com/office/drawing/2014/main" id="{E67C0E4F-C9D3-4097-803C-5FA87349F5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DC1AD1-A138-4F70-BA81-FC3206D120A8}"/>
              </a:ext>
            </a:extLst>
          </p:cNvPr>
          <p:cNvSpPr>
            <a:spLocks noGrp="1"/>
          </p:cNvSpPr>
          <p:nvPr>
            <p:ph type="sldNum" sz="quarter" idx="12"/>
          </p:nvPr>
        </p:nvSpPr>
        <p:spPr/>
        <p:txBody>
          <a:bodyPr/>
          <a:lstStyle/>
          <a:p>
            <a:fld id="{A4D35A7D-9C28-4A74-9A52-F97C13FD8F76}" type="slidenum">
              <a:rPr lang="en-US" smtClean="0"/>
              <a:t>‹#›</a:t>
            </a:fld>
            <a:endParaRPr lang="en-US"/>
          </a:p>
        </p:txBody>
      </p:sp>
    </p:spTree>
    <p:extLst>
      <p:ext uri="{BB962C8B-B14F-4D97-AF65-F5344CB8AC3E}">
        <p14:creationId xmlns:p14="http://schemas.microsoft.com/office/powerpoint/2010/main" val="367371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67DF4-873A-471B-BC90-DCE47A8403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BD3B18-295B-4B4A-95AC-576B8A88EC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6A34E7-834E-44A5-BF44-5FA4283D2F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144FB4-782D-471A-AB0C-D27149944C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A94072-0387-41E1-8D97-C6D5D404F7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FBB446-536B-4281-A30E-E15B0290791D}"/>
              </a:ext>
            </a:extLst>
          </p:cNvPr>
          <p:cNvSpPr>
            <a:spLocks noGrp="1"/>
          </p:cNvSpPr>
          <p:nvPr>
            <p:ph type="dt" sz="half" idx="10"/>
          </p:nvPr>
        </p:nvSpPr>
        <p:spPr/>
        <p:txBody>
          <a:bodyPr/>
          <a:lstStyle/>
          <a:p>
            <a:fld id="{76DD2D49-F36F-471E-8340-8C698616EE2F}" type="datetimeFigureOut">
              <a:rPr lang="en-US" smtClean="0"/>
              <a:t>9/14/2021</a:t>
            </a:fld>
            <a:endParaRPr lang="en-US"/>
          </a:p>
        </p:txBody>
      </p:sp>
      <p:sp>
        <p:nvSpPr>
          <p:cNvPr id="8" name="Footer Placeholder 7">
            <a:extLst>
              <a:ext uri="{FF2B5EF4-FFF2-40B4-BE49-F238E27FC236}">
                <a16:creationId xmlns:a16="http://schemas.microsoft.com/office/drawing/2014/main" id="{39EAFA1A-A43A-452E-BD44-3C11D7E0D3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20848B-AB6E-41D1-9219-97D07F9137A8}"/>
              </a:ext>
            </a:extLst>
          </p:cNvPr>
          <p:cNvSpPr>
            <a:spLocks noGrp="1"/>
          </p:cNvSpPr>
          <p:nvPr>
            <p:ph type="sldNum" sz="quarter" idx="12"/>
          </p:nvPr>
        </p:nvSpPr>
        <p:spPr/>
        <p:txBody>
          <a:bodyPr/>
          <a:lstStyle/>
          <a:p>
            <a:fld id="{A4D35A7D-9C28-4A74-9A52-F97C13FD8F76}" type="slidenum">
              <a:rPr lang="en-US" smtClean="0"/>
              <a:t>‹#›</a:t>
            </a:fld>
            <a:endParaRPr lang="en-US"/>
          </a:p>
        </p:txBody>
      </p:sp>
    </p:spTree>
    <p:extLst>
      <p:ext uri="{BB962C8B-B14F-4D97-AF65-F5344CB8AC3E}">
        <p14:creationId xmlns:p14="http://schemas.microsoft.com/office/powerpoint/2010/main" val="1178673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78198-D327-49C6-8C63-9D18D0EC00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ECD90E-5649-4DDD-AFAC-E6001ABC9158}"/>
              </a:ext>
            </a:extLst>
          </p:cNvPr>
          <p:cNvSpPr>
            <a:spLocks noGrp="1"/>
          </p:cNvSpPr>
          <p:nvPr>
            <p:ph type="dt" sz="half" idx="10"/>
          </p:nvPr>
        </p:nvSpPr>
        <p:spPr/>
        <p:txBody>
          <a:bodyPr/>
          <a:lstStyle/>
          <a:p>
            <a:fld id="{76DD2D49-F36F-471E-8340-8C698616EE2F}" type="datetimeFigureOut">
              <a:rPr lang="en-US" smtClean="0"/>
              <a:t>9/14/2021</a:t>
            </a:fld>
            <a:endParaRPr lang="en-US"/>
          </a:p>
        </p:txBody>
      </p:sp>
      <p:sp>
        <p:nvSpPr>
          <p:cNvPr id="4" name="Footer Placeholder 3">
            <a:extLst>
              <a:ext uri="{FF2B5EF4-FFF2-40B4-BE49-F238E27FC236}">
                <a16:creationId xmlns:a16="http://schemas.microsoft.com/office/drawing/2014/main" id="{EAB27736-B82A-4B9E-9E33-9D51B37F5E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6E581C-040C-4A91-9E71-F3E503C48280}"/>
              </a:ext>
            </a:extLst>
          </p:cNvPr>
          <p:cNvSpPr>
            <a:spLocks noGrp="1"/>
          </p:cNvSpPr>
          <p:nvPr>
            <p:ph type="sldNum" sz="quarter" idx="12"/>
          </p:nvPr>
        </p:nvSpPr>
        <p:spPr/>
        <p:txBody>
          <a:bodyPr/>
          <a:lstStyle/>
          <a:p>
            <a:fld id="{A4D35A7D-9C28-4A74-9A52-F97C13FD8F76}" type="slidenum">
              <a:rPr lang="en-US" smtClean="0"/>
              <a:t>‹#›</a:t>
            </a:fld>
            <a:endParaRPr lang="en-US"/>
          </a:p>
        </p:txBody>
      </p:sp>
    </p:spTree>
    <p:extLst>
      <p:ext uri="{BB962C8B-B14F-4D97-AF65-F5344CB8AC3E}">
        <p14:creationId xmlns:p14="http://schemas.microsoft.com/office/powerpoint/2010/main" val="3310363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A441E6-6B94-4716-8C76-AB2BBE39D7B2}"/>
              </a:ext>
            </a:extLst>
          </p:cNvPr>
          <p:cNvSpPr>
            <a:spLocks noGrp="1"/>
          </p:cNvSpPr>
          <p:nvPr>
            <p:ph type="dt" sz="half" idx="10"/>
          </p:nvPr>
        </p:nvSpPr>
        <p:spPr/>
        <p:txBody>
          <a:bodyPr/>
          <a:lstStyle/>
          <a:p>
            <a:fld id="{76DD2D49-F36F-471E-8340-8C698616EE2F}" type="datetimeFigureOut">
              <a:rPr lang="en-US" smtClean="0"/>
              <a:t>9/14/2021</a:t>
            </a:fld>
            <a:endParaRPr lang="en-US"/>
          </a:p>
        </p:txBody>
      </p:sp>
      <p:sp>
        <p:nvSpPr>
          <p:cNvPr id="3" name="Footer Placeholder 2">
            <a:extLst>
              <a:ext uri="{FF2B5EF4-FFF2-40B4-BE49-F238E27FC236}">
                <a16:creationId xmlns:a16="http://schemas.microsoft.com/office/drawing/2014/main" id="{7C8CCFD5-1B35-48A6-84C5-11A59A2C5F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F00B00-1104-420F-B8D4-4C923374A30C}"/>
              </a:ext>
            </a:extLst>
          </p:cNvPr>
          <p:cNvSpPr>
            <a:spLocks noGrp="1"/>
          </p:cNvSpPr>
          <p:nvPr>
            <p:ph type="sldNum" sz="quarter" idx="12"/>
          </p:nvPr>
        </p:nvSpPr>
        <p:spPr/>
        <p:txBody>
          <a:bodyPr/>
          <a:lstStyle/>
          <a:p>
            <a:fld id="{A4D35A7D-9C28-4A74-9A52-F97C13FD8F76}" type="slidenum">
              <a:rPr lang="en-US" smtClean="0"/>
              <a:t>‹#›</a:t>
            </a:fld>
            <a:endParaRPr lang="en-US"/>
          </a:p>
        </p:txBody>
      </p:sp>
    </p:spTree>
    <p:extLst>
      <p:ext uri="{BB962C8B-B14F-4D97-AF65-F5344CB8AC3E}">
        <p14:creationId xmlns:p14="http://schemas.microsoft.com/office/powerpoint/2010/main" val="42659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AF3F0-2A90-4BCC-9572-065030B1CB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86F6AB5-9225-4E85-AA6F-4A2CFB29BA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E557F7-E375-4B93-9CF6-62377FFD06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D7EFC0-A8B9-4FA5-8F8F-01E9A9B16250}"/>
              </a:ext>
            </a:extLst>
          </p:cNvPr>
          <p:cNvSpPr>
            <a:spLocks noGrp="1"/>
          </p:cNvSpPr>
          <p:nvPr>
            <p:ph type="dt" sz="half" idx="10"/>
          </p:nvPr>
        </p:nvSpPr>
        <p:spPr/>
        <p:txBody>
          <a:bodyPr/>
          <a:lstStyle/>
          <a:p>
            <a:fld id="{76DD2D49-F36F-471E-8340-8C698616EE2F}" type="datetimeFigureOut">
              <a:rPr lang="en-US" smtClean="0"/>
              <a:t>9/14/2021</a:t>
            </a:fld>
            <a:endParaRPr lang="en-US"/>
          </a:p>
        </p:txBody>
      </p:sp>
      <p:sp>
        <p:nvSpPr>
          <p:cNvPr id="6" name="Footer Placeholder 5">
            <a:extLst>
              <a:ext uri="{FF2B5EF4-FFF2-40B4-BE49-F238E27FC236}">
                <a16:creationId xmlns:a16="http://schemas.microsoft.com/office/drawing/2014/main" id="{F0F2BFD9-7BF2-4986-9671-315034C947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9B6DFA-D2DD-4BEE-BB1D-1EAA7E795548}"/>
              </a:ext>
            </a:extLst>
          </p:cNvPr>
          <p:cNvSpPr>
            <a:spLocks noGrp="1"/>
          </p:cNvSpPr>
          <p:nvPr>
            <p:ph type="sldNum" sz="quarter" idx="12"/>
          </p:nvPr>
        </p:nvSpPr>
        <p:spPr/>
        <p:txBody>
          <a:bodyPr/>
          <a:lstStyle/>
          <a:p>
            <a:fld id="{A4D35A7D-9C28-4A74-9A52-F97C13FD8F76}" type="slidenum">
              <a:rPr lang="en-US" smtClean="0"/>
              <a:t>‹#›</a:t>
            </a:fld>
            <a:endParaRPr lang="en-US"/>
          </a:p>
        </p:txBody>
      </p:sp>
    </p:spTree>
    <p:extLst>
      <p:ext uri="{BB962C8B-B14F-4D97-AF65-F5344CB8AC3E}">
        <p14:creationId xmlns:p14="http://schemas.microsoft.com/office/powerpoint/2010/main" val="1049058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4B570-039E-42F9-B33B-9D1DF826D5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4A17B7-62A7-4911-A674-C8A0246F0E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99DCA1-940B-42A4-9AF1-6DB7B7FB31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8F0C10-AE18-44FE-91E0-A0B991068C7E}"/>
              </a:ext>
            </a:extLst>
          </p:cNvPr>
          <p:cNvSpPr>
            <a:spLocks noGrp="1"/>
          </p:cNvSpPr>
          <p:nvPr>
            <p:ph type="dt" sz="half" idx="10"/>
          </p:nvPr>
        </p:nvSpPr>
        <p:spPr/>
        <p:txBody>
          <a:bodyPr/>
          <a:lstStyle/>
          <a:p>
            <a:fld id="{76DD2D49-F36F-471E-8340-8C698616EE2F}" type="datetimeFigureOut">
              <a:rPr lang="en-US" smtClean="0"/>
              <a:t>9/14/2021</a:t>
            </a:fld>
            <a:endParaRPr lang="en-US"/>
          </a:p>
        </p:txBody>
      </p:sp>
      <p:sp>
        <p:nvSpPr>
          <p:cNvPr id="6" name="Footer Placeholder 5">
            <a:extLst>
              <a:ext uri="{FF2B5EF4-FFF2-40B4-BE49-F238E27FC236}">
                <a16:creationId xmlns:a16="http://schemas.microsoft.com/office/drawing/2014/main" id="{711069C7-55C6-43FC-BE55-BF656B47FF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9AD2D9-94B0-4504-9EC1-0E1C5FC6AC01}"/>
              </a:ext>
            </a:extLst>
          </p:cNvPr>
          <p:cNvSpPr>
            <a:spLocks noGrp="1"/>
          </p:cNvSpPr>
          <p:nvPr>
            <p:ph type="sldNum" sz="quarter" idx="12"/>
          </p:nvPr>
        </p:nvSpPr>
        <p:spPr/>
        <p:txBody>
          <a:bodyPr/>
          <a:lstStyle/>
          <a:p>
            <a:fld id="{A4D35A7D-9C28-4A74-9A52-F97C13FD8F76}" type="slidenum">
              <a:rPr lang="en-US" smtClean="0"/>
              <a:t>‹#›</a:t>
            </a:fld>
            <a:endParaRPr lang="en-US"/>
          </a:p>
        </p:txBody>
      </p:sp>
    </p:spTree>
    <p:extLst>
      <p:ext uri="{BB962C8B-B14F-4D97-AF65-F5344CB8AC3E}">
        <p14:creationId xmlns:p14="http://schemas.microsoft.com/office/powerpoint/2010/main" val="1713737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95A511-09A2-49CF-9E4A-59975EF505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FA96AE-F154-4EF9-B5EF-4397F34CFA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B1862D-7924-43A5-8A12-2CB87A8FEE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DD2D49-F36F-471E-8340-8C698616EE2F}" type="datetimeFigureOut">
              <a:rPr lang="en-US" smtClean="0"/>
              <a:t>9/14/2021</a:t>
            </a:fld>
            <a:endParaRPr lang="en-US"/>
          </a:p>
        </p:txBody>
      </p:sp>
      <p:sp>
        <p:nvSpPr>
          <p:cNvPr id="5" name="Footer Placeholder 4">
            <a:extLst>
              <a:ext uri="{FF2B5EF4-FFF2-40B4-BE49-F238E27FC236}">
                <a16:creationId xmlns:a16="http://schemas.microsoft.com/office/drawing/2014/main" id="{53AE1275-9376-4C99-9324-493973E333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559FDA-8009-4346-83DD-959794720F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D35A7D-9C28-4A74-9A52-F97C13FD8F76}" type="slidenum">
              <a:rPr lang="en-US" smtClean="0"/>
              <a:t>‹#›</a:t>
            </a:fld>
            <a:endParaRPr lang="en-US"/>
          </a:p>
        </p:txBody>
      </p:sp>
    </p:spTree>
    <p:extLst>
      <p:ext uri="{BB962C8B-B14F-4D97-AF65-F5344CB8AC3E}">
        <p14:creationId xmlns:p14="http://schemas.microsoft.com/office/powerpoint/2010/main" val="3378805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datacamp.com/community/tutorials/scope-of-variables-python"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python-textbok.readthedocs.io/en/1.0/Variables_and_Scope.html"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343348"/>
            <a:ext cx="9144000" cy="477837"/>
          </a:xfrm>
        </p:spPr>
        <p:txBody>
          <a:bodyPr>
            <a:normAutofit/>
          </a:bodyPr>
          <a:lstStyle/>
          <a:p>
            <a:r>
              <a:rPr lang="en-US" sz="2800" dirty="0"/>
              <a:t>Functions and Scopes                      </a:t>
            </a:r>
            <a:r>
              <a:rPr lang="en-US" sz="1600" dirty="0"/>
              <a:t>4.4.1.1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18983" y="920981"/>
            <a:ext cx="11481786" cy="5593671"/>
          </a:xfrm>
        </p:spPr>
        <p:txBody>
          <a:bodyPr>
            <a:normAutofit fontScale="925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a:ln>
                  <a:noFill/>
                </a:ln>
                <a:solidFill>
                  <a:srgbClr val="3D4251"/>
                </a:solidFill>
                <a:effectLst/>
              </a:rPr>
              <a:t>A variable is a label or a name given to a certain location in memory. This location holds the value you want your program to remember, for use later on. What's great in Python is that you do not have to explicitly state what the type of variable you want to define is - it can be of any type (string, integer, float, etc.). To create a new variable in Python, you simply use the </a:t>
            </a:r>
            <a:r>
              <a:rPr kumimoji="0" lang="en-US" altLang="en-US" sz="2600" b="1" i="0" u="none" strike="noStrike" cap="none" normalizeH="0" baseline="0" dirty="0">
                <a:ln>
                  <a:noFill/>
                </a:ln>
                <a:solidFill>
                  <a:srgbClr val="3D4251"/>
                </a:solidFill>
                <a:effectLst/>
              </a:rPr>
              <a:t>assignment operator</a:t>
            </a:r>
            <a:r>
              <a:rPr kumimoji="0" lang="en-US" altLang="en-US" sz="2600" b="0" i="0" u="none" strike="noStrike" cap="none" normalizeH="0" baseline="0" dirty="0">
                <a:ln>
                  <a:noFill/>
                </a:ln>
                <a:solidFill>
                  <a:srgbClr val="3D4251"/>
                </a:solidFill>
                <a:effectLst/>
              </a:rPr>
              <a:t> ( = , a single equals sign) and assign the desired value to it.</a:t>
            </a:r>
            <a:r>
              <a:rPr kumimoji="0" lang="en-US" altLang="en-US" sz="2600" b="0" i="0" u="none" strike="noStrike" cap="none" normalizeH="0" baseline="0" dirty="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6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600" b="0" i="0" u="none" strike="noStrike" cap="none" normalizeH="0" baseline="0" dirty="0">
              <a:ln>
                <a:noFill/>
              </a:ln>
              <a:solidFill>
                <a:schemeClr val="tx1"/>
              </a:solidFill>
              <a:effectLst/>
            </a:endParaRPr>
          </a:p>
          <a:p>
            <a:pPr algn="l"/>
            <a:r>
              <a:rPr kumimoji="0" lang="en-US" altLang="en-US" sz="2600" b="0" i="0" u="none" strike="noStrike" cap="none" normalizeH="0" baseline="0" dirty="0">
                <a:ln>
                  <a:noFill/>
                </a:ln>
                <a:solidFill>
                  <a:srgbClr val="3D4251"/>
                </a:solidFill>
                <a:effectLst/>
              </a:rPr>
              <a:t>Assigning an initial value to a variable is called </a:t>
            </a:r>
            <a:r>
              <a:rPr kumimoji="0" lang="en-US" altLang="en-US" sz="2600" b="1" i="0" u="none" strike="noStrike" cap="none" normalizeH="0" baseline="0" dirty="0">
                <a:ln>
                  <a:noFill/>
                </a:ln>
                <a:solidFill>
                  <a:srgbClr val="3D4251"/>
                </a:solidFill>
                <a:effectLst/>
              </a:rPr>
              <a:t>initializing</a:t>
            </a:r>
            <a:r>
              <a:rPr kumimoji="0" lang="en-US" altLang="en-US" sz="2600" b="0" i="0" u="none" strike="noStrike" cap="none" normalizeH="0" baseline="0" dirty="0">
                <a:ln>
                  <a:noFill/>
                </a:ln>
                <a:solidFill>
                  <a:srgbClr val="3D4251"/>
                </a:solidFill>
                <a:effectLst/>
              </a:rPr>
              <a:t> the variable. You just initialized the variable: </a:t>
            </a:r>
            <a:r>
              <a:rPr kumimoji="0" lang="en-US" altLang="en-US" sz="2600" b="0" i="0" u="none" strike="noStrike" cap="none" normalizeH="0" baseline="0" dirty="0" err="1">
                <a:ln>
                  <a:noFill/>
                </a:ln>
                <a:solidFill>
                  <a:srgbClr val="3D4251"/>
                </a:solidFill>
                <a:effectLst/>
              </a:rPr>
              <a:t>first_string_var</a:t>
            </a:r>
            <a:r>
              <a:rPr kumimoji="0" lang="en-US" altLang="en-US" sz="2600" b="0" i="0" u="none" strike="noStrike" cap="none" normalizeH="0" baseline="0" dirty="0">
                <a:ln>
                  <a:noFill/>
                </a:ln>
                <a:solidFill>
                  <a:srgbClr val="3D4251"/>
                </a:solidFill>
                <a:effectLst/>
              </a:rPr>
              <a:t> with a string value of </a:t>
            </a:r>
            <a:r>
              <a:rPr kumimoji="0" lang="en-US" altLang="en-US" sz="2600" b="0" i="1" u="none" strike="noStrike" cap="none" normalizeH="0" baseline="0" dirty="0">
                <a:ln>
                  <a:noFill/>
                </a:ln>
                <a:solidFill>
                  <a:srgbClr val="3D4251"/>
                </a:solidFill>
                <a:effectLst/>
              </a:rPr>
              <a:t>First String</a:t>
            </a:r>
            <a:r>
              <a:rPr kumimoji="0" lang="en-US" altLang="en-US" sz="2600" b="0" i="0" u="none" strike="noStrike" cap="none" normalizeH="0" baseline="0" dirty="0">
                <a:ln>
                  <a:noFill/>
                </a:ln>
                <a:solidFill>
                  <a:srgbClr val="3D4251"/>
                </a:solidFill>
                <a:effectLst/>
              </a:rPr>
              <a:t> and variable </a:t>
            </a:r>
            <a:r>
              <a:rPr kumimoji="0" lang="en-US" altLang="en-US" sz="2600" b="0" i="0" u="none" strike="noStrike" cap="none" normalizeH="0" baseline="0" dirty="0" err="1">
                <a:ln>
                  <a:noFill/>
                </a:ln>
                <a:solidFill>
                  <a:srgbClr val="3D4251"/>
                </a:solidFill>
                <a:effectLst/>
              </a:rPr>
              <a:t>first_int_var</a:t>
            </a:r>
            <a:r>
              <a:rPr kumimoji="0" lang="en-US" altLang="en-US" sz="2600" b="0" i="0" u="none" strike="noStrike" cap="none" normalizeH="0" baseline="0" dirty="0">
                <a:ln>
                  <a:noFill/>
                </a:ln>
                <a:solidFill>
                  <a:srgbClr val="3D4251"/>
                </a:solidFill>
                <a:effectLst/>
              </a:rPr>
              <a:t> with an integer or numeric value of </a:t>
            </a:r>
            <a:r>
              <a:rPr kumimoji="0" lang="en-US" altLang="en-US" sz="2600" b="0" i="1" u="none" strike="noStrike" cap="none" normalizeH="0" baseline="0" dirty="0">
                <a:ln>
                  <a:noFill/>
                </a:ln>
                <a:solidFill>
                  <a:srgbClr val="3D4251"/>
                </a:solidFill>
                <a:effectLst/>
              </a:rPr>
              <a:t>1</a:t>
            </a:r>
            <a:r>
              <a:rPr kumimoji="0" lang="en-US" altLang="en-US" sz="2600" b="0" i="0" u="none" strike="noStrike" cap="none" normalizeH="0" baseline="0" dirty="0">
                <a:ln>
                  <a:noFill/>
                </a:ln>
                <a:solidFill>
                  <a:srgbClr val="3D4251"/>
                </a:solidFill>
                <a:effectLst/>
              </a:rPr>
              <a:t>.</a:t>
            </a:r>
            <a:br>
              <a:rPr kumimoji="0" lang="en-US" altLang="en-US" sz="2600" b="0" i="0" u="none" strike="noStrike" cap="none" normalizeH="0" baseline="0" dirty="0">
                <a:ln>
                  <a:noFill/>
                </a:ln>
                <a:solidFill>
                  <a:schemeClr val="tx1"/>
                </a:solidFill>
                <a:effectLst/>
              </a:rPr>
            </a:br>
            <a:endParaRPr kumimoji="0" lang="en-US" altLang="en-US" sz="2600" b="0" i="0" u="none" strike="noStrike" cap="none" normalizeH="0" baseline="0" dirty="0">
              <a:ln>
                <a:noFill/>
              </a:ln>
              <a:solidFill>
                <a:schemeClr val="tx1"/>
              </a:solidFill>
              <a:effectLst/>
            </a:endParaRPr>
          </a:p>
          <a:p>
            <a:pPr algn="l"/>
            <a:r>
              <a:rPr lang="en-US" sz="2600" b="1" i="0" dirty="0">
                <a:solidFill>
                  <a:srgbClr val="3D4251"/>
                </a:solidFill>
                <a:effectLst/>
              </a:rPr>
              <a:t>Python has some rules that you must follow when creating a variable</a:t>
            </a:r>
            <a:r>
              <a:rPr lang="en-US" sz="2600" b="0" i="0" dirty="0">
                <a:solidFill>
                  <a:srgbClr val="3D4251"/>
                </a:solidFill>
                <a:effectLst/>
              </a:rPr>
              <a:t>...</a:t>
            </a:r>
          </a:p>
          <a:p>
            <a:pPr algn="l">
              <a:buFont typeface="Arial" panose="020B0604020202020204" pitchFamily="34" charset="0"/>
              <a:buChar char="•"/>
            </a:pPr>
            <a:r>
              <a:rPr lang="en-US" sz="2600" b="0" i="0" dirty="0">
                <a:solidFill>
                  <a:srgbClr val="3D4251"/>
                </a:solidFill>
                <a:effectLst/>
              </a:rPr>
              <a:t>It may only contain letters (uppercase or lowercase), numbers or the underscore character _.</a:t>
            </a:r>
          </a:p>
          <a:p>
            <a:pPr algn="l">
              <a:buFont typeface="Arial" panose="020B0604020202020204" pitchFamily="34" charset="0"/>
              <a:buChar char="•"/>
            </a:pPr>
            <a:r>
              <a:rPr lang="en-US" sz="2600" b="0" i="0" dirty="0">
                <a:solidFill>
                  <a:srgbClr val="3D4251"/>
                </a:solidFill>
                <a:effectLst/>
              </a:rPr>
              <a:t>It may not start with a number.</a:t>
            </a:r>
          </a:p>
          <a:p>
            <a:pPr algn="l">
              <a:buFont typeface="Arial" panose="020B0604020202020204" pitchFamily="34" charset="0"/>
              <a:buChar char="•"/>
            </a:pPr>
            <a:r>
              <a:rPr lang="en-US" sz="2600" b="0" i="0" dirty="0">
                <a:solidFill>
                  <a:srgbClr val="3D4251"/>
                </a:solidFill>
                <a:effectLst/>
              </a:rPr>
              <a:t>It may not be a keyword (you will learn about them later on).</a:t>
            </a:r>
          </a:p>
          <a:p>
            <a:pPr algn="l"/>
            <a:endParaRPr lang="en-US" sz="3000" dirty="0"/>
          </a:p>
        </p:txBody>
      </p:sp>
      <p:sp>
        <p:nvSpPr>
          <p:cNvPr id="4" name="Rectangle 1">
            <a:extLst>
              <a:ext uri="{FF2B5EF4-FFF2-40B4-BE49-F238E27FC236}">
                <a16:creationId xmlns:a16="http://schemas.microsoft.com/office/drawing/2014/main" id="{DFF4727E-D283-495B-860B-53AEBED7E3AC}"/>
              </a:ext>
            </a:extLst>
          </p:cNvPr>
          <p:cNvSpPr>
            <a:spLocks noChangeArrowheads="1"/>
          </p:cNvSpPr>
          <p:nvPr/>
        </p:nvSpPr>
        <p:spPr bwMode="auto">
          <a:xfrm>
            <a:off x="0" y="-184666"/>
            <a:ext cx="184731" cy="369332"/>
          </a:xfrm>
          <a:prstGeom prst="rect">
            <a:avLst/>
          </a:prstGeom>
          <a:solidFill>
            <a:srgbClr val="E6EAE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86894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343348"/>
            <a:ext cx="9144000" cy="477837"/>
          </a:xfrm>
        </p:spPr>
        <p:txBody>
          <a:bodyPr>
            <a:normAutofit/>
          </a:bodyPr>
          <a:lstStyle/>
          <a:p>
            <a:r>
              <a:rPr lang="en-US" sz="2800" dirty="0"/>
              <a:t>Functions and Scopes                      </a:t>
            </a:r>
            <a:r>
              <a:rPr lang="en-US" sz="1600" dirty="0"/>
              <a:t>4.4.1.1 Scopes in Python</a:t>
            </a:r>
          </a:p>
        </p:txBody>
      </p:sp>
      <p:sp>
        <p:nvSpPr>
          <p:cNvPr id="7" name="Subtitle 6">
            <a:extLst>
              <a:ext uri="{FF2B5EF4-FFF2-40B4-BE49-F238E27FC236}">
                <a16:creationId xmlns:a16="http://schemas.microsoft.com/office/drawing/2014/main" id="{49F7C0D4-ABF3-423A-A421-FC5AA61B310D}"/>
              </a:ext>
            </a:extLst>
          </p:cNvPr>
          <p:cNvSpPr>
            <a:spLocks noGrp="1"/>
          </p:cNvSpPr>
          <p:nvPr>
            <p:ph type="subTitle" idx="1"/>
          </p:nvPr>
        </p:nvSpPr>
        <p:spPr>
          <a:xfrm>
            <a:off x="207818" y="969673"/>
            <a:ext cx="11670146" cy="5644191"/>
          </a:xfrm>
        </p:spPr>
        <p:txBody>
          <a:bodyPr>
            <a:noAutofit/>
          </a:bodyPr>
          <a:lstStyle/>
          <a:p>
            <a:pPr lvl="0" algn="l" eaLnBrk="0" fontAlgn="base" hangingPunct="0">
              <a:lnSpc>
                <a:spcPct val="100000"/>
              </a:lnSpc>
              <a:spcBef>
                <a:spcPct val="0"/>
              </a:spcBef>
              <a:spcAft>
                <a:spcPct val="0"/>
              </a:spcAft>
            </a:pPr>
            <a:r>
              <a:rPr lang="en-US" altLang="en-US" sz="2000" dirty="0">
                <a:solidFill>
                  <a:srgbClr val="3D4251"/>
                </a:solidFill>
                <a:latin typeface="Lora" pitchFamily="2" charset="0"/>
              </a:rPr>
              <a:t>So far, so good!</a:t>
            </a:r>
            <a:endParaRPr lang="en-US" altLang="en-US" sz="2000" dirty="0"/>
          </a:p>
          <a:p>
            <a:pPr lvl="0" algn="l" eaLnBrk="0" fontAlgn="base" hangingPunct="0">
              <a:lnSpc>
                <a:spcPct val="100000"/>
              </a:lnSpc>
              <a:spcBef>
                <a:spcPct val="0"/>
              </a:spcBef>
              <a:spcAft>
                <a:spcPct val="0"/>
              </a:spcAft>
            </a:pPr>
            <a:r>
              <a:rPr lang="en-US" altLang="en-US" sz="2000" dirty="0">
                <a:solidFill>
                  <a:srgbClr val="3D4251"/>
                </a:solidFill>
                <a:latin typeface="Lora" pitchFamily="2" charset="0"/>
              </a:rPr>
              <a:t>Next, let's revisit some examples from before to see if they can create problems when the use-case becomes slightly more complex.</a:t>
            </a:r>
            <a:endParaRPr lang="en-US" altLang="en-US" sz="2000" b="1" dirty="0">
              <a:solidFill>
                <a:srgbClr val="3D4251"/>
              </a:solidFill>
              <a:latin typeface="Lato" panose="020F0502020204030203" pitchFamily="34" charset="0"/>
            </a:endParaRPr>
          </a:p>
          <a:p>
            <a:pPr lvl="0" algn="l" eaLnBrk="0" fontAlgn="base" hangingPunct="0">
              <a:lnSpc>
                <a:spcPct val="100000"/>
              </a:lnSpc>
              <a:spcBef>
                <a:spcPct val="0"/>
              </a:spcBef>
              <a:spcAft>
                <a:spcPct val="0"/>
              </a:spcAft>
            </a:pPr>
            <a:r>
              <a:rPr lang="en-US" altLang="en-US" sz="2000" b="1" dirty="0">
                <a:solidFill>
                  <a:srgbClr val="3D4251"/>
                </a:solidFill>
                <a:latin typeface="Lato" panose="020F0502020204030203" pitchFamily="34" charset="0"/>
              </a:rPr>
              <a:t>Scenario 1: Global Scope</a:t>
            </a:r>
          </a:p>
          <a:p>
            <a:pPr lvl="0" algn="l" eaLnBrk="0" fontAlgn="base" hangingPunct="0">
              <a:lnSpc>
                <a:spcPct val="100000"/>
              </a:lnSpc>
              <a:spcBef>
                <a:spcPct val="0"/>
              </a:spcBef>
              <a:spcAft>
                <a:spcPct val="0"/>
              </a:spcAft>
            </a:pPr>
            <a:r>
              <a:rPr lang="en-US" altLang="en-US" sz="2000" dirty="0">
                <a:solidFill>
                  <a:srgbClr val="3D4251"/>
                </a:solidFill>
                <a:latin typeface="Lora" pitchFamily="2" charset="0"/>
              </a:rPr>
              <a:t>Remember the </a:t>
            </a:r>
            <a:r>
              <a:rPr lang="en-US" altLang="en-US" sz="2000" dirty="0" err="1">
                <a:solidFill>
                  <a:srgbClr val="3D4251"/>
                </a:solidFill>
                <a:latin typeface="Roboto Mono"/>
              </a:rPr>
              <a:t>greeting_world</a:t>
            </a:r>
            <a:r>
              <a:rPr lang="en-US" altLang="en-US" sz="2000" dirty="0">
                <a:solidFill>
                  <a:srgbClr val="3D4251"/>
                </a:solidFill>
                <a:latin typeface="Roboto Mono"/>
              </a:rPr>
              <a:t>()</a:t>
            </a:r>
            <a:r>
              <a:rPr lang="en-US" altLang="en-US" sz="2000" dirty="0">
                <a:solidFill>
                  <a:srgbClr val="3D4251"/>
                </a:solidFill>
                <a:latin typeface="Lora" pitchFamily="2" charset="0"/>
              </a:rPr>
              <a:t> function from earlier? Let's say you wanted to be able to change the global variable </a:t>
            </a:r>
            <a:r>
              <a:rPr lang="en-US" altLang="en-US" sz="2000" dirty="0">
                <a:solidFill>
                  <a:srgbClr val="3D4251"/>
                </a:solidFill>
                <a:latin typeface="Roboto Mono"/>
              </a:rPr>
              <a:t>greeting</a:t>
            </a:r>
            <a:r>
              <a:rPr lang="en-US" altLang="en-US" sz="2000" dirty="0">
                <a:solidFill>
                  <a:srgbClr val="3D4251"/>
                </a:solidFill>
                <a:latin typeface="Lora" pitchFamily="2" charset="0"/>
              </a:rPr>
              <a:t>("Hello") to set a new value ("Hi") for the greeting, so that </a:t>
            </a:r>
            <a:r>
              <a:rPr lang="en-US" altLang="en-US" sz="2000" dirty="0" err="1">
                <a:solidFill>
                  <a:srgbClr val="3D4251"/>
                </a:solidFill>
                <a:latin typeface="Roboto Mono"/>
              </a:rPr>
              <a:t>greeting_world</a:t>
            </a:r>
            <a:r>
              <a:rPr lang="en-US" altLang="en-US" sz="2000" dirty="0">
                <a:solidFill>
                  <a:srgbClr val="3D4251"/>
                </a:solidFill>
                <a:latin typeface="Roboto Mono"/>
              </a:rPr>
              <a:t>()</a:t>
            </a:r>
            <a:r>
              <a:rPr lang="en-US" altLang="en-US" sz="2000" dirty="0">
                <a:solidFill>
                  <a:srgbClr val="3D4251"/>
                </a:solidFill>
                <a:latin typeface="Lora" pitchFamily="2" charset="0"/>
              </a:rPr>
              <a:t> prints "Hi World</a:t>
            </a:r>
          </a:p>
          <a:p>
            <a:pPr lvl="0" algn="l" eaLnBrk="0" fontAlgn="base" hangingPunct="0">
              <a:lnSpc>
                <a:spcPct val="100000"/>
              </a:lnSpc>
              <a:spcBef>
                <a:spcPct val="0"/>
              </a:spcBef>
              <a:spcAft>
                <a:spcPct val="0"/>
              </a:spcAft>
            </a:pPr>
            <a:endParaRPr lang="en-US" sz="2000" b="0" i="0" dirty="0">
              <a:solidFill>
                <a:srgbClr val="3D4251"/>
              </a:solidFill>
              <a:effectLst/>
              <a:latin typeface="Lora" pitchFamily="2" charset="0"/>
            </a:endParaRPr>
          </a:p>
          <a:p>
            <a:pPr lvl="0" algn="l" eaLnBrk="0" fontAlgn="base" hangingPunct="0">
              <a:lnSpc>
                <a:spcPct val="100000"/>
              </a:lnSpc>
              <a:spcBef>
                <a:spcPct val="0"/>
              </a:spcBef>
              <a:spcAft>
                <a:spcPct val="0"/>
              </a:spcAft>
            </a:pPr>
            <a:r>
              <a:rPr lang="en-US" sz="2000" b="0" i="0" dirty="0">
                <a:solidFill>
                  <a:srgbClr val="839496"/>
                </a:solidFill>
                <a:effectLst/>
                <a:latin typeface="Courier New" panose="02070309020205020404" pitchFamily="49" charset="0"/>
              </a:rPr>
              <a:t>greeting = </a:t>
            </a:r>
            <a:r>
              <a:rPr lang="en-US" sz="2000" b="0" i="0" dirty="0">
                <a:solidFill>
                  <a:srgbClr val="2AA198"/>
                </a:solidFill>
                <a:effectLst/>
                <a:latin typeface="Courier New" panose="02070309020205020404" pitchFamily="49" charset="0"/>
              </a:rPr>
              <a:t>"Hello"</a:t>
            </a:r>
            <a:r>
              <a:rPr lang="en-US" sz="2000" b="0" i="0" dirty="0">
                <a:solidFill>
                  <a:srgbClr val="839496"/>
                </a:solidFill>
                <a:effectLst/>
                <a:latin typeface="Courier New" panose="02070309020205020404" pitchFamily="49" charset="0"/>
              </a:rPr>
              <a:t> </a:t>
            </a:r>
          </a:p>
          <a:p>
            <a:pPr lvl="0" algn="l" eaLnBrk="0" fontAlgn="base" hangingPunct="0">
              <a:lnSpc>
                <a:spcPct val="100000"/>
              </a:lnSpc>
              <a:spcBef>
                <a:spcPct val="0"/>
              </a:spcBef>
              <a:spcAft>
                <a:spcPct val="0"/>
              </a:spcAft>
            </a:pPr>
            <a:r>
              <a:rPr lang="en-US" sz="2000" b="0" i="0" dirty="0">
                <a:solidFill>
                  <a:srgbClr val="859900"/>
                </a:solidFill>
                <a:effectLst/>
                <a:latin typeface="Courier New" panose="02070309020205020404" pitchFamily="49" charset="0"/>
              </a:rPr>
              <a:t>def</a:t>
            </a:r>
            <a:r>
              <a:rPr lang="en-US" sz="2000" b="0" i="0" dirty="0">
                <a:solidFill>
                  <a:srgbClr val="839496"/>
                </a:solidFill>
                <a:effectLst/>
                <a:latin typeface="Courier New" panose="02070309020205020404" pitchFamily="49" charset="0"/>
              </a:rPr>
              <a:t> </a:t>
            </a:r>
            <a:r>
              <a:rPr lang="en-US" sz="2000" b="0" i="0" dirty="0" err="1">
                <a:solidFill>
                  <a:srgbClr val="268BD2"/>
                </a:solidFill>
                <a:effectLst/>
                <a:latin typeface="Courier New" panose="02070309020205020404" pitchFamily="49" charset="0"/>
              </a:rPr>
              <a:t>change_greeting</a:t>
            </a:r>
            <a:r>
              <a:rPr lang="en-US" sz="2000" b="0" i="0" dirty="0">
                <a:solidFill>
                  <a:srgbClr val="839496"/>
                </a:solidFill>
                <a:effectLst/>
                <a:latin typeface="Courier New" panose="02070309020205020404" pitchFamily="49" charset="0"/>
              </a:rPr>
              <a:t>(</a:t>
            </a:r>
            <a:r>
              <a:rPr lang="en-US" sz="2000" b="0" i="0" dirty="0" err="1">
                <a:solidFill>
                  <a:srgbClr val="839496"/>
                </a:solidFill>
                <a:effectLst/>
                <a:latin typeface="Courier New" panose="02070309020205020404" pitchFamily="49" charset="0"/>
              </a:rPr>
              <a:t>new_greeting</a:t>
            </a:r>
            <a:r>
              <a:rPr lang="en-US" sz="2000" b="0" i="0" dirty="0">
                <a:solidFill>
                  <a:srgbClr val="839496"/>
                </a:solidFill>
                <a:effectLst/>
                <a:latin typeface="Courier New" panose="02070309020205020404" pitchFamily="49" charset="0"/>
              </a:rPr>
              <a:t>): </a:t>
            </a:r>
          </a:p>
          <a:p>
            <a:pPr lvl="0" algn="l" eaLnBrk="0" fontAlgn="base" hangingPunct="0">
              <a:lnSpc>
                <a:spcPct val="100000"/>
              </a:lnSpc>
              <a:spcBef>
                <a:spcPct val="0"/>
              </a:spcBef>
              <a:spcAft>
                <a:spcPct val="0"/>
              </a:spcAft>
            </a:pPr>
            <a:r>
              <a:rPr lang="en-US" sz="2000" b="0" i="0" dirty="0">
                <a:solidFill>
                  <a:srgbClr val="839496"/>
                </a:solidFill>
                <a:effectLst/>
                <a:latin typeface="Courier New" panose="02070309020205020404" pitchFamily="49" charset="0"/>
              </a:rPr>
              <a:t>    greeting = </a:t>
            </a:r>
            <a:r>
              <a:rPr lang="en-US" sz="2000" b="0" i="0" dirty="0" err="1">
                <a:solidFill>
                  <a:srgbClr val="839496"/>
                </a:solidFill>
                <a:effectLst/>
                <a:latin typeface="Courier New" panose="02070309020205020404" pitchFamily="49" charset="0"/>
              </a:rPr>
              <a:t>new_greeting</a:t>
            </a:r>
            <a:r>
              <a:rPr lang="en-US" sz="2000" b="0" i="0" dirty="0">
                <a:solidFill>
                  <a:srgbClr val="839496"/>
                </a:solidFill>
                <a:effectLst/>
                <a:latin typeface="Courier New" panose="02070309020205020404" pitchFamily="49" charset="0"/>
              </a:rPr>
              <a:t> </a:t>
            </a:r>
          </a:p>
          <a:p>
            <a:pPr lvl="0" algn="l" eaLnBrk="0" fontAlgn="base" hangingPunct="0">
              <a:lnSpc>
                <a:spcPct val="100000"/>
              </a:lnSpc>
              <a:spcBef>
                <a:spcPct val="0"/>
              </a:spcBef>
              <a:spcAft>
                <a:spcPct val="0"/>
              </a:spcAft>
            </a:pPr>
            <a:r>
              <a:rPr lang="en-US" sz="2000" b="0" i="0" dirty="0">
                <a:solidFill>
                  <a:srgbClr val="859900"/>
                </a:solidFill>
                <a:effectLst/>
                <a:latin typeface="Courier New" panose="02070309020205020404" pitchFamily="49" charset="0"/>
              </a:rPr>
              <a:t>def</a:t>
            </a:r>
            <a:r>
              <a:rPr lang="en-US" sz="2000" b="0" i="0" dirty="0">
                <a:solidFill>
                  <a:srgbClr val="839496"/>
                </a:solidFill>
                <a:effectLst/>
                <a:latin typeface="Courier New" panose="02070309020205020404" pitchFamily="49" charset="0"/>
              </a:rPr>
              <a:t> </a:t>
            </a:r>
            <a:r>
              <a:rPr lang="en-US" sz="2000" b="0" i="0" dirty="0" err="1">
                <a:solidFill>
                  <a:srgbClr val="268BD2"/>
                </a:solidFill>
                <a:effectLst/>
                <a:latin typeface="Courier New" panose="02070309020205020404" pitchFamily="49" charset="0"/>
              </a:rPr>
              <a:t>greeting_world</a:t>
            </a:r>
            <a:r>
              <a:rPr lang="en-US" sz="2000" b="0" i="0" dirty="0">
                <a:solidFill>
                  <a:srgbClr val="839496"/>
                </a:solidFill>
                <a:effectLst/>
                <a:latin typeface="Courier New" panose="02070309020205020404" pitchFamily="49" charset="0"/>
              </a:rPr>
              <a:t>(): </a:t>
            </a:r>
          </a:p>
          <a:p>
            <a:pPr lvl="0" algn="l" eaLnBrk="0" fontAlgn="base" hangingPunct="0">
              <a:lnSpc>
                <a:spcPct val="100000"/>
              </a:lnSpc>
              <a:spcBef>
                <a:spcPct val="0"/>
              </a:spcBef>
              <a:spcAft>
                <a:spcPct val="0"/>
              </a:spcAft>
            </a:pPr>
            <a:r>
              <a:rPr lang="en-US" sz="2000" b="0" i="0" dirty="0">
                <a:solidFill>
                  <a:srgbClr val="839496"/>
                </a:solidFill>
                <a:effectLst/>
                <a:latin typeface="Courier New" panose="02070309020205020404" pitchFamily="49" charset="0"/>
              </a:rPr>
              <a:t>    world = </a:t>
            </a:r>
            <a:r>
              <a:rPr lang="en-US" sz="2000" b="0" i="0" dirty="0">
                <a:solidFill>
                  <a:srgbClr val="2AA198"/>
                </a:solidFill>
                <a:effectLst/>
                <a:latin typeface="Courier New" panose="02070309020205020404" pitchFamily="49" charset="0"/>
              </a:rPr>
              <a:t>"World"</a:t>
            </a:r>
            <a:r>
              <a:rPr lang="en-US" sz="2000" b="0" i="0" dirty="0">
                <a:solidFill>
                  <a:srgbClr val="839496"/>
                </a:solidFill>
                <a:effectLst/>
                <a:latin typeface="Courier New" panose="02070309020205020404" pitchFamily="49" charset="0"/>
              </a:rPr>
              <a:t> </a:t>
            </a:r>
          </a:p>
          <a:p>
            <a:pPr lvl="0" algn="l" eaLnBrk="0" fontAlgn="base" hangingPunct="0">
              <a:lnSpc>
                <a:spcPct val="100000"/>
              </a:lnSpc>
              <a:spcBef>
                <a:spcPct val="0"/>
              </a:spcBef>
              <a:spcAft>
                <a:spcPct val="0"/>
              </a:spcAft>
            </a:pPr>
            <a:r>
              <a:rPr lang="en-US" sz="2000" b="0" i="0" dirty="0">
                <a:solidFill>
                  <a:srgbClr val="839496"/>
                </a:solidFill>
                <a:effectLst/>
                <a:latin typeface="Courier New" panose="02070309020205020404" pitchFamily="49" charset="0"/>
              </a:rPr>
              <a:t>    print(greeting, world) </a:t>
            </a:r>
          </a:p>
          <a:p>
            <a:pPr lvl="0" algn="l" eaLnBrk="0" fontAlgn="base" hangingPunct="0">
              <a:lnSpc>
                <a:spcPct val="100000"/>
              </a:lnSpc>
              <a:spcBef>
                <a:spcPct val="0"/>
              </a:spcBef>
              <a:spcAft>
                <a:spcPct val="0"/>
              </a:spcAft>
            </a:pPr>
            <a:r>
              <a:rPr lang="en-US" sz="2000" b="0" i="0" dirty="0" err="1">
                <a:solidFill>
                  <a:srgbClr val="839496"/>
                </a:solidFill>
                <a:effectLst/>
                <a:latin typeface="Courier New" panose="02070309020205020404" pitchFamily="49" charset="0"/>
              </a:rPr>
              <a:t>change_greeting</a:t>
            </a:r>
            <a:r>
              <a:rPr lang="en-US" sz="2000" b="0" i="0" dirty="0">
                <a:solidFill>
                  <a:srgbClr val="839496"/>
                </a:solidFill>
                <a:effectLst/>
                <a:latin typeface="Courier New" panose="02070309020205020404" pitchFamily="49" charset="0"/>
              </a:rPr>
              <a:t>(</a:t>
            </a:r>
            <a:r>
              <a:rPr lang="en-US" sz="2000" b="0" i="0" dirty="0">
                <a:solidFill>
                  <a:srgbClr val="2AA198"/>
                </a:solidFill>
                <a:effectLst/>
                <a:latin typeface="Courier New" panose="02070309020205020404" pitchFamily="49" charset="0"/>
              </a:rPr>
              <a:t>"Hi"</a:t>
            </a:r>
            <a:r>
              <a:rPr lang="en-US" sz="2000" b="0" i="0" dirty="0">
                <a:solidFill>
                  <a:srgbClr val="839496"/>
                </a:solidFill>
                <a:effectLst/>
                <a:latin typeface="Courier New" panose="02070309020205020404" pitchFamily="49" charset="0"/>
              </a:rPr>
              <a:t>) </a:t>
            </a:r>
          </a:p>
          <a:p>
            <a:pPr lvl="0" algn="l" eaLnBrk="0" fontAlgn="base" hangingPunct="0">
              <a:lnSpc>
                <a:spcPct val="100000"/>
              </a:lnSpc>
              <a:spcBef>
                <a:spcPct val="0"/>
              </a:spcBef>
              <a:spcAft>
                <a:spcPct val="0"/>
              </a:spcAft>
            </a:pPr>
            <a:r>
              <a:rPr lang="en-US" sz="2000" b="0" i="0" dirty="0" err="1">
                <a:solidFill>
                  <a:srgbClr val="839496"/>
                </a:solidFill>
                <a:effectLst/>
                <a:latin typeface="Courier New" panose="02070309020205020404" pitchFamily="49" charset="0"/>
              </a:rPr>
              <a:t>greeting_world</a:t>
            </a:r>
            <a:r>
              <a:rPr lang="en-US" sz="2000" b="0" i="0" dirty="0">
                <a:solidFill>
                  <a:srgbClr val="839496"/>
                </a:solidFill>
                <a:effectLst/>
                <a:latin typeface="Courier New" panose="02070309020205020404" pitchFamily="49" charset="0"/>
              </a:rPr>
              <a:t>() 				</a:t>
            </a:r>
          </a:p>
          <a:p>
            <a:pPr lvl="0" algn="l" eaLnBrk="0" fontAlgn="base" hangingPunct="0">
              <a:lnSpc>
                <a:spcPct val="100000"/>
              </a:lnSpc>
              <a:spcBef>
                <a:spcPct val="0"/>
              </a:spcBef>
              <a:spcAft>
                <a:spcPct val="0"/>
              </a:spcAft>
            </a:pPr>
            <a:endParaRPr lang="en-US" sz="2000" dirty="0">
              <a:solidFill>
                <a:srgbClr val="839496"/>
              </a:solidFill>
              <a:latin typeface="Courier New" panose="02070309020205020404" pitchFamily="49" charset="0"/>
            </a:endParaRPr>
          </a:p>
          <a:p>
            <a:pPr lvl="0" algn="l" eaLnBrk="0" fontAlgn="base" hangingPunct="0">
              <a:lnSpc>
                <a:spcPct val="100000"/>
              </a:lnSpc>
              <a:spcBef>
                <a:spcPct val="0"/>
              </a:spcBef>
              <a:spcAft>
                <a:spcPct val="0"/>
              </a:spcAft>
            </a:pPr>
            <a:r>
              <a:rPr lang="en-US" sz="2000" b="0" i="0" dirty="0">
                <a:solidFill>
                  <a:srgbClr val="839496"/>
                </a:solidFill>
                <a:effectLst/>
                <a:latin typeface="Courier New" panose="02070309020205020404" pitchFamily="49" charset="0"/>
              </a:rPr>
              <a:t>printed: Hello World   ------  WHY????</a:t>
            </a:r>
            <a:endParaRPr lang="en-US" sz="2000" b="0" i="0" dirty="0">
              <a:solidFill>
                <a:srgbClr val="3D4251"/>
              </a:solidFill>
              <a:effectLst/>
              <a:latin typeface="Lora" pitchFamily="2" charset="0"/>
            </a:endParaRPr>
          </a:p>
        </p:txBody>
      </p:sp>
      <p:sp>
        <p:nvSpPr>
          <p:cNvPr id="3" name="Rectangle 1">
            <a:extLst>
              <a:ext uri="{FF2B5EF4-FFF2-40B4-BE49-F238E27FC236}">
                <a16:creationId xmlns:a16="http://schemas.microsoft.com/office/drawing/2014/main" id="{3448A271-C3E0-4011-9115-FCBC5A585F9A}"/>
              </a:ext>
            </a:extLst>
          </p:cNvPr>
          <p:cNvSpPr>
            <a:spLocks noChangeArrowheads="1"/>
          </p:cNvSpPr>
          <p:nvPr/>
        </p:nvSpPr>
        <p:spPr bwMode="auto">
          <a:xfrm>
            <a:off x="0" y="-54760"/>
            <a:ext cx="70532" cy="566721"/>
          </a:xfrm>
          <a:prstGeom prst="rect">
            <a:avLst/>
          </a:prstGeom>
          <a:solidFill>
            <a:srgbClr val="E6EAE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238050" rIns="0" bIns="7935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3D4251"/>
                </a:solidFill>
                <a:effectLst/>
                <a:latin typeface="Lora" pitchFamily="2" charset="0"/>
              </a:rPr>
              <a: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19128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343348"/>
            <a:ext cx="9144000" cy="477837"/>
          </a:xfrm>
        </p:spPr>
        <p:txBody>
          <a:bodyPr>
            <a:normAutofit/>
          </a:bodyPr>
          <a:lstStyle/>
          <a:p>
            <a:r>
              <a:rPr lang="en-US" sz="2800" dirty="0"/>
              <a:t>Functions and Scopes                      </a:t>
            </a:r>
            <a:r>
              <a:rPr lang="en-US" sz="1600" dirty="0"/>
              <a:t>4.4.1.1 Scopes in Python</a:t>
            </a:r>
          </a:p>
        </p:txBody>
      </p:sp>
      <p:sp>
        <p:nvSpPr>
          <p:cNvPr id="7" name="Subtitle 6">
            <a:extLst>
              <a:ext uri="{FF2B5EF4-FFF2-40B4-BE49-F238E27FC236}">
                <a16:creationId xmlns:a16="http://schemas.microsoft.com/office/drawing/2014/main" id="{49F7C0D4-ABF3-423A-A421-FC5AA61B310D}"/>
              </a:ext>
            </a:extLst>
          </p:cNvPr>
          <p:cNvSpPr>
            <a:spLocks noGrp="1"/>
          </p:cNvSpPr>
          <p:nvPr>
            <p:ph type="subTitle" idx="1"/>
          </p:nvPr>
        </p:nvSpPr>
        <p:spPr>
          <a:xfrm>
            <a:off x="207818" y="969673"/>
            <a:ext cx="11670146" cy="5644191"/>
          </a:xfrm>
        </p:spPr>
        <p:txBody>
          <a:bodyPr>
            <a:noAutofit/>
          </a:bodyPr>
          <a:lstStyle/>
          <a:p>
            <a:pPr algn="l"/>
            <a:r>
              <a:rPr lang="en-US" sz="2000" b="1" i="0" dirty="0">
                <a:solidFill>
                  <a:srgbClr val="3D4251"/>
                </a:solidFill>
                <a:effectLst/>
                <a:latin typeface="Lato" panose="020F0502020204030203" pitchFamily="34" charset="0"/>
              </a:rPr>
              <a:t>Global Keyword</a:t>
            </a:r>
          </a:p>
          <a:p>
            <a:pPr algn="l"/>
            <a:r>
              <a:rPr lang="en-US" sz="2000" b="0" i="0" dirty="0">
                <a:solidFill>
                  <a:srgbClr val="3D4251"/>
                </a:solidFill>
                <a:effectLst/>
                <a:latin typeface="Lora" pitchFamily="2" charset="0"/>
              </a:rPr>
              <a:t>With </a:t>
            </a:r>
            <a:r>
              <a:rPr lang="en-US" sz="2000" b="1" i="0" dirty="0">
                <a:solidFill>
                  <a:srgbClr val="3D4251"/>
                </a:solidFill>
                <a:effectLst/>
                <a:latin typeface="Lora" pitchFamily="2" charset="0"/>
              </a:rPr>
              <a:t>global</a:t>
            </a:r>
            <a:r>
              <a:rPr lang="en-US" sz="2000" b="0" i="0" dirty="0">
                <a:solidFill>
                  <a:srgbClr val="3D4251"/>
                </a:solidFill>
                <a:effectLst/>
                <a:latin typeface="Lora" pitchFamily="2" charset="0"/>
              </a:rPr>
              <a:t>, you're telling Python to use the globally defined variable instead of locally creating one. To use the keyword, simply type 'global', followed by the variable name. Let's see this in action on Scenario 1.</a:t>
            </a:r>
          </a:p>
          <a:p>
            <a:pPr algn="l"/>
            <a:endParaRPr lang="en-US" sz="2000" b="0" i="0" dirty="0">
              <a:solidFill>
                <a:srgbClr val="3D4251"/>
              </a:solidFill>
              <a:effectLst/>
              <a:latin typeface="Lora" pitchFamily="2" charset="0"/>
            </a:endParaRPr>
          </a:p>
          <a:p>
            <a:pPr lvl="0" algn="l" eaLnBrk="0" fontAlgn="base" hangingPunct="0">
              <a:lnSpc>
                <a:spcPct val="100000"/>
              </a:lnSpc>
              <a:spcBef>
                <a:spcPct val="0"/>
              </a:spcBef>
              <a:spcAft>
                <a:spcPct val="0"/>
              </a:spcAft>
            </a:pPr>
            <a:r>
              <a:rPr lang="en-US" sz="2000" b="0" i="0" dirty="0">
                <a:solidFill>
                  <a:srgbClr val="839496"/>
                </a:solidFill>
                <a:effectLst/>
                <a:latin typeface="Courier New" panose="02070309020205020404" pitchFamily="49" charset="0"/>
              </a:rPr>
              <a:t>greeting = </a:t>
            </a:r>
            <a:r>
              <a:rPr lang="en-US" sz="2000" b="0" i="0" dirty="0">
                <a:solidFill>
                  <a:srgbClr val="2AA198"/>
                </a:solidFill>
                <a:effectLst/>
                <a:latin typeface="Courier New" panose="02070309020205020404" pitchFamily="49" charset="0"/>
              </a:rPr>
              <a:t>"Hello"</a:t>
            </a:r>
            <a:r>
              <a:rPr lang="en-US" sz="2000" b="0" i="0" dirty="0">
                <a:solidFill>
                  <a:srgbClr val="839496"/>
                </a:solidFill>
                <a:effectLst/>
                <a:latin typeface="Courier New" panose="02070309020205020404" pitchFamily="49" charset="0"/>
              </a:rPr>
              <a:t> </a:t>
            </a:r>
          </a:p>
          <a:p>
            <a:pPr lvl="0" algn="l" eaLnBrk="0" fontAlgn="base" hangingPunct="0">
              <a:lnSpc>
                <a:spcPct val="100000"/>
              </a:lnSpc>
              <a:spcBef>
                <a:spcPct val="0"/>
              </a:spcBef>
              <a:spcAft>
                <a:spcPct val="0"/>
              </a:spcAft>
            </a:pPr>
            <a:r>
              <a:rPr lang="en-US" sz="2000" b="0" i="0" dirty="0">
                <a:solidFill>
                  <a:srgbClr val="859900"/>
                </a:solidFill>
                <a:effectLst/>
                <a:latin typeface="Courier New" panose="02070309020205020404" pitchFamily="49" charset="0"/>
              </a:rPr>
              <a:t>def</a:t>
            </a:r>
            <a:r>
              <a:rPr lang="en-US" sz="2000" b="0" i="0" dirty="0">
                <a:solidFill>
                  <a:srgbClr val="839496"/>
                </a:solidFill>
                <a:effectLst/>
                <a:latin typeface="Courier New" panose="02070309020205020404" pitchFamily="49" charset="0"/>
              </a:rPr>
              <a:t> </a:t>
            </a:r>
            <a:r>
              <a:rPr lang="en-US" sz="2000" b="0" i="0" dirty="0" err="1">
                <a:solidFill>
                  <a:srgbClr val="268BD2"/>
                </a:solidFill>
                <a:effectLst/>
                <a:latin typeface="Courier New" panose="02070309020205020404" pitchFamily="49" charset="0"/>
              </a:rPr>
              <a:t>change_greeting</a:t>
            </a:r>
            <a:r>
              <a:rPr lang="en-US" sz="2000" b="0" i="0" dirty="0">
                <a:solidFill>
                  <a:srgbClr val="839496"/>
                </a:solidFill>
                <a:effectLst/>
                <a:latin typeface="Courier New" panose="02070309020205020404" pitchFamily="49" charset="0"/>
              </a:rPr>
              <a:t>(</a:t>
            </a:r>
            <a:r>
              <a:rPr lang="en-US" sz="2000" b="0" i="0" dirty="0" err="1">
                <a:solidFill>
                  <a:srgbClr val="839496"/>
                </a:solidFill>
                <a:effectLst/>
                <a:latin typeface="Courier New" panose="02070309020205020404" pitchFamily="49" charset="0"/>
              </a:rPr>
              <a:t>new_greeting</a:t>
            </a:r>
            <a:r>
              <a:rPr lang="en-US" sz="2000" b="0" i="0" dirty="0">
                <a:solidFill>
                  <a:srgbClr val="839496"/>
                </a:solidFill>
                <a:effectLst/>
                <a:latin typeface="Courier New" panose="02070309020205020404" pitchFamily="49" charset="0"/>
              </a:rPr>
              <a:t>): </a:t>
            </a:r>
          </a:p>
          <a:p>
            <a:pPr lvl="0" algn="l" eaLnBrk="0" fontAlgn="base" hangingPunct="0">
              <a:lnSpc>
                <a:spcPct val="100000"/>
              </a:lnSpc>
              <a:spcBef>
                <a:spcPct val="0"/>
              </a:spcBef>
              <a:spcAft>
                <a:spcPct val="0"/>
              </a:spcAft>
            </a:pPr>
            <a:r>
              <a:rPr lang="en-US" sz="2000" b="0" i="0" dirty="0">
                <a:solidFill>
                  <a:srgbClr val="839496"/>
                </a:solidFill>
                <a:effectLst/>
                <a:latin typeface="Courier New" panose="02070309020205020404" pitchFamily="49" charset="0"/>
              </a:rPr>
              <a:t>    	</a:t>
            </a:r>
            <a:r>
              <a:rPr lang="en-US" sz="2000" dirty="0">
                <a:solidFill>
                  <a:srgbClr val="839496"/>
                </a:solidFill>
                <a:latin typeface="Courier New" panose="02070309020205020404" pitchFamily="49" charset="0"/>
              </a:rPr>
              <a:t>global greeting</a:t>
            </a:r>
          </a:p>
          <a:p>
            <a:pPr lvl="0" algn="l" eaLnBrk="0" fontAlgn="base" hangingPunct="0">
              <a:lnSpc>
                <a:spcPct val="100000"/>
              </a:lnSpc>
              <a:spcBef>
                <a:spcPct val="0"/>
              </a:spcBef>
              <a:spcAft>
                <a:spcPct val="0"/>
              </a:spcAft>
            </a:pPr>
            <a:r>
              <a:rPr lang="en-US" sz="2000" b="0" i="0" dirty="0">
                <a:solidFill>
                  <a:srgbClr val="839496"/>
                </a:solidFill>
                <a:effectLst/>
                <a:latin typeface="Courier New" panose="02070309020205020404" pitchFamily="49" charset="0"/>
              </a:rPr>
              <a:t>	greeting = </a:t>
            </a:r>
            <a:r>
              <a:rPr lang="en-US" sz="2000" b="0" i="0" dirty="0" err="1">
                <a:solidFill>
                  <a:srgbClr val="839496"/>
                </a:solidFill>
                <a:effectLst/>
                <a:latin typeface="Courier New" panose="02070309020205020404" pitchFamily="49" charset="0"/>
              </a:rPr>
              <a:t>new_greeting</a:t>
            </a:r>
            <a:r>
              <a:rPr lang="en-US" sz="2000" b="0" i="0" dirty="0">
                <a:solidFill>
                  <a:srgbClr val="839496"/>
                </a:solidFill>
                <a:effectLst/>
                <a:latin typeface="Courier New" panose="02070309020205020404" pitchFamily="49" charset="0"/>
              </a:rPr>
              <a:t> </a:t>
            </a:r>
          </a:p>
          <a:p>
            <a:pPr lvl="0" algn="l" eaLnBrk="0" fontAlgn="base" hangingPunct="0">
              <a:lnSpc>
                <a:spcPct val="100000"/>
              </a:lnSpc>
              <a:spcBef>
                <a:spcPct val="0"/>
              </a:spcBef>
              <a:spcAft>
                <a:spcPct val="0"/>
              </a:spcAft>
            </a:pPr>
            <a:endParaRPr lang="en-US" sz="2000" b="0" i="0" dirty="0">
              <a:solidFill>
                <a:srgbClr val="839496"/>
              </a:solidFill>
              <a:effectLst/>
              <a:latin typeface="Courier New" panose="02070309020205020404" pitchFamily="49" charset="0"/>
            </a:endParaRPr>
          </a:p>
          <a:p>
            <a:pPr lvl="0" algn="l" eaLnBrk="0" fontAlgn="base" hangingPunct="0">
              <a:lnSpc>
                <a:spcPct val="100000"/>
              </a:lnSpc>
              <a:spcBef>
                <a:spcPct val="0"/>
              </a:spcBef>
              <a:spcAft>
                <a:spcPct val="0"/>
              </a:spcAft>
            </a:pPr>
            <a:r>
              <a:rPr lang="en-US" sz="2000" b="0" i="0" dirty="0">
                <a:solidFill>
                  <a:srgbClr val="859900"/>
                </a:solidFill>
                <a:effectLst/>
                <a:latin typeface="Courier New" panose="02070309020205020404" pitchFamily="49" charset="0"/>
              </a:rPr>
              <a:t>def</a:t>
            </a:r>
            <a:r>
              <a:rPr lang="en-US" sz="2000" b="0" i="0" dirty="0">
                <a:solidFill>
                  <a:srgbClr val="839496"/>
                </a:solidFill>
                <a:effectLst/>
                <a:latin typeface="Courier New" panose="02070309020205020404" pitchFamily="49" charset="0"/>
              </a:rPr>
              <a:t> </a:t>
            </a:r>
            <a:r>
              <a:rPr lang="en-US" sz="2000" b="0" i="0" dirty="0" err="1">
                <a:solidFill>
                  <a:srgbClr val="268BD2"/>
                </a:solidFill>
                <a:effectLst/>
                <a:latin typeface="Courier New" panose="02070309020205020404" pitchFamily="49" charset="0"/>
              </a:rPr>
              <a:t>greeting_world</a:t>
            </a:r>
            <a:r>
              <a:rPr lang="en-US" sz="2000" b="0" i="0" dirty="0">
                <a:solidFill>
                  <a:srgbClr val="839496"/>
                </a:solidFill>
                <a:effectLst/>
                <a:latin typeface="Courier New" panose="02070309020205020404" pitchFamily="49" charset="0"/>
              </a:rPr>
              <a:t>(): </a:t>
            </a:r>
          </a:p>
          <a:p>
            <a:pPr lvl="0" algn="l" eaLnBrk="0" fontAlgn="base" hangingPunct="0">
              <a:lnSpc>
                <a:spcPct val="100000"/>
              </a:lnSpc>
              <a:spcBef>
                <a:spcPct val="0"/>
              </a:spcBef>
              <a:spcAft>
                <a:spcPct val="0"/>
              </a:spcAft>
            </a:pPr>
            <a:r>
              <a:rPr lang="en-US" sz="2000" b="0" i="0" dirty="0">
                <a:solidFill>
                  <a:srgbClr val="839496"/>
                </a:solidFill>
                <a:effectLst/>
                <a:latin typeface="Courier New" panose="02070309020205020404" pitchFamily="49" charset="0"/>
              </a:rPr>
              <a:t>    world = </a:t>
            </a:r>
            <a:r>
              <a:rPr lang="en-US" sz="2000" b="0" i="0" dirty="0">
                <a:solidFill>
                  <a:srgbClr val="2AA198"/>
                </a:solidFill>
                <a:effectLst/>
                <a:latin typeface="Courier New" panose="02070309020205020404" pitchFamily="49" charset="0"/>
              </a:rPr>
              <a:t>"World"</a:t>
            </a:r>
            <a:r>
              <a:rPr lang="en-US" sz="2000" b="0" i="0" dirty="0">
                <a:solidFill>
                  <a:srgbClr val="839496"/>
                </a:solidFill>
                <a:effectLst/>
                <a:latin typeface="Courier New" panose="02070309020205020404" pitchFamily="49" charset="0"/>
              </a:rPr>
              <a:t> </a:t>
            </a:r>
          </a:p>
          <a:p>
            <a:pPr lvl="0" algn="l" eaLnBrk="0" fontAlgn="base" hangingPunct="0">
              <a:lnSpc>
                <a:spcPct val="100000"/>
              </a:lnSpc>
              <a:spcBef>
                <a:spcPct val="0"/>
              </a:spcBef>
              <a:spcAft>
                <a:spcPct val="0"/>
              </a:spcAft>
            </a:pPr>
            <a:r>
              <a:rPr lang="en-US" sz="2000" b="0" i="0" dirty="0">
                <a:solidFill>
                  <a:srgbClr val="839496"/>
                </a:solidFill>
                <a:effectLst/>
                <a:latin typeface="Courier New" panose="02070309020205020404" pitchFamily="49" charset="0"/>
              </a:rPr>
              <a:t>    print(greeting, world) </a:t>
            </a:r>
          </a:p>
          <a:p>
            <a:pPr lvl="0" algn="l" eaLnBrk="0" fontAlgn="base" hangingPunct="0">
              <a:lnSpc>
                <a:spcPct val="100000"/>
              </a:lnSpc>
              <a:spcBef>
                <a:spcPct val="0"/>
              </a:spcBef>
              <a:spcAft>
                <a:spcPct val="0"/>
              </a:spcAft>
            </a:pPr>
            <a:endParaRPr lang="en-US" sz="2000" b="0" i="0" dirty="0">
              <a:solidFill>
                <a:srgbClr val="839496"/>
              </a:solidFill>
              <a:effectLst/>
              <a:latin typeface="Courier New" panose="02070309020205020404" pitchFamily="49" charset="0"/>
            </a:endParaRPr>
          </a:p>
          <a:p>
            <a:pPr lvl="0" algn="l" eaLnBrk="0" fontAlgn="base" hangingPunct="0">
              <a:lnSpc>
                <a:spcPct val="100000"/>
              </a:lnSpc>
              <a:spcBef>
                <a:spcPct val="0"/>
              </a:spcBef>
              <a:spcAft>
                <a:spcPct val="0"/>
              </a:spcAft>
            </a:pPr>
            <a:r>
              <a:rPr lang="en-US" sz="2000" b="0" i="0" dirty="0" err="1">
                <a:solidFill>
                  <a:srgbClr val="839496"/>
                </a:solidFill>
                <a:effectLst/>
                <a:latin typeface="Courier New" panose="02070309020205020404" pitchFamily="49" charset="0"/>
              </a:rPr>
              <a:t>change_greeting</a:t>
            </a:r>
            <a:r>
              <a:rPr lang="en-US" sz="2000" b="0" i="0" dirty="0">
                <a:solidFill>
                  <a:srgbClr val="839496"/>
                </a:solidFill>
                <a:effectLst/>
                <a:latin typeface="Courier New" panose="02070309020205020404" pitchFamily="49" charset="0"/>
              </a:rPr>
              <a:t>(</a:t>
            </a:r>
            <a:r>
              <a:rPr lang="en-US" sz="2000" b="0" i="0" dirty="0">
                <a:solidFill>
                  <a:srgbClr val="2AA198"/>
                </a:solidFill>
                <a:effectLst/>
                <a:latin typeface="Courier New" panose="02070309020205020404" pitchFamily="49" charset="0"/>
              </a:rPr>
              <a:t>"Hi"</a:t>
            </a:r>
            <a:r>
              <a:rPr lang="en-US" sz="2000" b="0" i="0" dirty="0">
                <a:solidFill>
                  <a:srgbClr val="839496"/>
                </a:solidFill>
                <a:effectLst/>
                <a:latin typeface="Courier New" panose="02070309020205020404" pitchFamily="49" charset="0"/>
              </a:rPr>
              <a:t>) </a:t>
            </a:r>
          </a:p>
          <a:p>
            <a:pPr lvl="0" algn="l" eaLnBrk="0" fontAlgn="base" hangingPunct="0">
              <a:lnSpc>
                <a:spcPct val="100000"/>
              </a:lnSpc>
              <a:spcBef>
                <a:spcPct val="0"/>
              </a:spcBef>
              <a:spcAft>
                <a:spcPct val="0"/>
              </a:spcAft>
            </a:pPr>
            <a:r>
              <a:rPr lang="en-US" sz="2000" b="0" i="0" dirty="0" err="1">
                <a:solidFill>
                  <a:srgbClr val="839496"/>
                </a:solidFill>
                <a:effectLst/>
                <a:latin typeface="Courier New" panose="02070309020205020404" pitchFamily="49" charset="0"/>
              </a:rPr>
              <a:t>greeting_world</a:t>
            </a:r>
            <a:r>
              <a:rPr lang="en-US" sz="2000" b="0" i="0" dirty="0">
                <a:solidFill>
                  <a:srgbClr val="839496"/>
                </a:solidFill>
                <a:effectLst/>
                <a:latin typeface="Courier New" panose="02070309020205020404" pitchFamily="49" charset="0"/>
              </a:rPr>
              <a:t>() </a:t>
            </a:r>
            <a:r>
              <a:rPr lang="en-US" b="0" i="0" dirty="0">
                <a:solidFill>
                  <a:srgbClr val="839496"/>
                </a:solidFill>
                <a:effectLst/>
                <a:latin typeface="Courier New" panose="02070309020205020404" pitchFamily="49" charset="0"/>
              </a:rPr>
              <a:t>	</a:t>
            </a:r>
            <a:r>
              <a:rPr lang="en-US" sz="1600" b="0" i="0" dirty="0">
                <a:solidFill>
                  <a:srgbClr val="839496"/>
                </a:solidFill>
                <a:effectLst/>
                <a:latin typeface="Courier New" panose="02070309020205020404" pitchFamily="49" charset="0"/>
              </a:rPr>
              <a:t>		</a:t>
            </a:r>
            <a:endParaRPr lang="en-US" sz="1600" b="0" i="0" dirty="0">
              <a:solidFill>
                <a:srgbClr val="3D4251"/>
              </a:solidFill>
              <a:effectLst/>
              <a:latin typeface="Lora" pitchFamily="2" charset="0"/>
            </a:endParaRPr>
          </a:p>
          <a:p>
            <a:pPr algn="l"/>
            <a:endParaRPr lang="en-US" sz="1600" dirty="0">
              <a:solidFill>
                <a:srgbClr val="3D4251"/>
              </a:solidFill>
              <a:latin typeface="Lora" pitchFamily="2" charset="0"/>
            </a:endParaRPr>
          </a:p>
          <a:p>
            <a:pPr algn="l"/>
            <a:r>
              <a:rPr lang="en-US" sz="1600" b="0" i="0" dirty="0">
                <a:solidFill>
                  <a:srgbClr val="3D4251"/>
                </a:solidFill>
                <a:effectLst/>
                <a:latin typeface="Lora" pitchFamily="2" charset="0"/>
              </a:rPr>
              <a:t>Printed = “Hi World”</a:t>
            </a:r>
          </a:p>
        </p:txBody>
      </p:sp>
      <p:sp>
        <p:nvSpPr>
          <p:cNvPr id="3" name="Rectangle 1">
            <a:extLst>
              <a:ext uri="{FF2B5EF4-FFF2-40B4-BE49-F238E27FC236}">
                <a16:creationId xmlns:a16="http://schemas.microsoft.com/office/drawing/2014/main" id="{3448A271-C3E0-4011-9115-FCBC5A585F9A}"/>
              </a:ext>
            </a:extLst>
          </p:cNvPr>
          <p:cNvSpPr>
            <a:spLocks noChangeArrowheads="1"/>
          </p:cNvSpPr>
          <p:nvPr/>
        </p:nvSpPr>
        <p:spPr bwMode="auto">
          <a:xfrm>
            <a:off x="0" y="-54760"/>
            <a:ext cx="70532" cy="566721"/>
          </a:xfrm>
          <a:prstGeom prst="rect">
            <a:avLst/>
          </a:prstGeom>
          <a:solidFill>
            <a:srgbClr val="E6EAE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238050" rIns="0" bIns="7935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3D4251"/>
                </a:solidFill>
                <a:effectLst/>
                <a:latin typeface="Lora" pitchFamily="2" charset="0"/>
              </a:rPr>
              <a: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831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343348"/>
            <a:ext cx="9144000" cy="477837"/>
          </a:xfrm>
        </p:spPr>
        <p:txBody>
          <a:bodyPr>
            <a:normAutofit/>
          </a:bodyPr>
          <a:lstStyle/>
          <a:p>
            <a:r>
              <a:rPr lang="en-US" sz="2800" dirty="0"/>
              <a:t>Functions and Scopes                      </a:t>
            </a:r>
            <a:r>
              <a:rPr lang="en-US" sz="1600" dirty="0"/>
              <a:t>4.4.1.1 Scopes in Python</a:t>
            </a:r>
          </a:p>
        </p:txBody>
      </p:sp>
      <p:sp>
        <p:nvSpPr>
          <p:cNvPr id="7" name="Subtitle 6">
            <a:extLst>
              <a:ext uri="{FF2B5EF4-FFF2-40B4-BE49-F238E27FC236}">
                <a16:creationId xmlns:a16="http://schemas.microsoft.com/office/drawing/2014/main" id="{49F7C0D4-ABF3-423A-A421-FC5AA61B310D}"/>
              </a:ext>
            </a:extLst>
          </p:cNvPr>
          <p:cNvSpPr>
            <a:spLocks noGrp="1"/>
          </p:cNvSpPr>
          <p:nvPr>
            <p:ph type="subTitle" idx="1"/>
          </p:nvPr>
        </p:nvSpPr>
        <p:spPr>
          <a:xfrm>
            <a:off x="207818" y="969673"/>
            <a:ext cx="11670146" cy="5644191"/>
          </a:xfrm>
        </p:spPr>
        <p:txBody>
          <a:bodyPr>
            <a:noAutofit/>
          </a:bodyPr>
          <a:lstStyle/>
          <a:p>
            <a:pPr lvl="0" algn="l" eaLnBrk="0" fontAlgn="base" hangingPunct="0">
              <a:lnSpc>
                <a:spcPct val="100000"/>
              </a:lnSpc>
              <a:spcBef>
                <a:spcPct val="0"/>
              </a:spcBef>
              <a:spcAft>
                <a:spcPct val="0"/>
              </a:spcAft>
            </a:pPr>
            <a:r>
              <a:rPr lang="en-US" altLang="en-US" sz="2000" b="1" dirty="0">
                <a:solidFill>
                  <a:srgbClr val="3D4251"/>
                </a:solidFill>
                <a:latin typeface="Lato" panose="020F0502020204030203" pitchFamily="34" charset="0"/>
              </a:rPr>
              <a:t>Scenario 2: Enclosing Scope</a:t>
            </a:r>
          </a:p>
          <a:p>
            <a:pPr lvl="0" algn="l" eaLnBrk="0" fontAlgn="base" hangingPunct="0">
              <a:lnSpc>
                <a:spcPct val="100000"/>
              </a:lnSpc>
              <a:spcBef>
                <a:spcPct val="0"/>
              </a:spcBef>
              <a:spcAft>
                <a:spcPct val="0"/>
              </a:spcAft>
            </a:pPr>
            <a:r>
              <a:rPr lang="en-US" altLang="en-US" sz="2000" dirty="0">
                <a:solidFill>
                  <a:srgbClr val="3D4251"/>
                </a:solidFill>
                <a:latin typeface="Lora" pitchFamily="2" charset="0"/>
              </a:rPr>
              <a:t>Here, we have a look at the </a:t>
            </a:r>
            <a:r>
              <a:rPr lang="en-US" altLang="en-US" sz="2000" dirty="0">
                <a:solidFill>
                  <a:srgbClr val="3D4251"/>
                </a:solidFill>
                <a:latin typeface="Roboto Mono"/>
              </a:rPr>
              <a:t>outer()</a:t>
            </a:r>
            <a:r>
              <a:rPr lang="en-US" altLang="en-US" sz="2000" dirty="0">
                <a:solidFill>
                  <a:srgbClr val="3D4251"/>
                </a:solidFill>
                <a:latin typeface="Lora" pitchFamily="2" charset="0"/>
              </a:rPr>
              <a:t> and </a:t>
            </a:r>
            <a:r>
              <a:rPr lang="en-US" altLang="en-US" sz="2000" dirty="0">
                <a:solidFill>
                  <a:srgbClr val="3D4251"/>
                </a:solidFill>
                <a:latin typeface="Roboto Mono"/>
              </a:rPr>
              <a:t>inner()</a:t>
            </a:r>
            <a:r>
              <a:rPr lang="en-US" altLang="en-US" sz="2000" dirty="0">
                <a:solidFill>
                  <a:srgbClr val="3D4251"/>
                </a:solidFill>
                <a:latin typeface="Lora" pitchFamily="2" charset="0"/>
              </a:rPr>
              <a:t> nested functions from the Enclosing Scope example. Let's try to change the value of </a:t>
            </a:r>
            <a:r>
              <a:rPr lang="en-US" altLang="en-US" sz="2000" dirty="0" err="1">
                <a:solidFill>
                  <a:srgbClr val="3D4251"/>
                </a:solidFill>
                <a:latin typeface="Roboto Mono"/>
              </a:rPr>
              <a:t>first_num</a:t>
            </a:r>
            <a:r>
              <a:rPr lang="en-US" altLang="en-US" sz="2000" dirty="0">
                <a:solidFill>
                  <a:srgbClr val="3D4251"/>
                </a:solidFill>
                <a:latin typeface="Lora" pitchFamily="2" charset="0"/>
              </a:rPr>
              <a:t> from 1 to 0 from within </a:t>
            </a:r>
            <a:r>
              <a:rPr lang="en-US" altLang="en-US" sz="2000" dirty="0">
                <a:solidFill>
                  <a:srgbClr val="3D4251"/>
                </a:solidFill>
                <a:latin typeface="Roboto Mono"/>
              </a:rPr>
              <a:t>inner()</a:t>
            </a:r>
            <a:r>
              <a:rPr lang="en-US" altLang="en-US" sz="2000" dirty="0">
                <a:solidFill>
                  <a:srgbClr val="3D4251"/>
                </a:solidFill>
                <a:latin typeface="Lora" pitchFamily="2" charset="0"/>
              </a:rPr>
              <a:t>.</a:t>
            </a:r>
          </a:p>
          <a:p>
            <a:pPr lvl="0" algn="l" eaLnBrk="0" fontAlgn="base" hangingPunct="0">
              <a:lnSpc>
                <a:spcPct val="100000"/>
              </a:lnSpc>
              <a:spcBef>
                <a:spcPct val="0"/>
              </a:spcBef>
              <a:spcAft>
                <a:spcPct val="0"/>
              </a:spcAft>
            </a:pPr>
            <a:endParaRPr lang="en-US" altLang="en-US" sz="2000" dirty="0">
              <a:solidFill>
                <a:srgbClr val="3D4251"/>
              </a:solidFill>
              <a:latin typeface="Lora" pitchFamily="2" charset="0"/>
            </a:endParaRPr>
          </a:p>
          <a:p>
            <a:pPr lvl="0" algn="l" eaLnBrk="0" fontAlgn="base" hangingPunct="0">
              <a:lnSpc>
                <a:spcPct val="100000"/>
              </a:lnSpc>
              <a:spcBef>
                <a:spcPct val="0"/>
              </a:spcBef>
              <a:spcAft>
                <a:spcPct val="0"/>
              </a:spcAft>
            </a:pPr>
            <a:r>
              <a:rPr lang="en-US" sz="1600" b="0" i="0" dirty="0">
                <a:solidFill>
                  <a:srgbClr val="859900"/>
                </a:solidFill>
                <a:effectLst/>
                <a:latin typeface="Courier New" panose="02070309020205020404" pitchFamily="49" charset="0"/>
              </a:rPr>
              <a:t>def</a:t>
            </a:r>
            <a:r>
              <a:rPr lang="en-US" sz="1600" b="0" i="0" dirty="0">
                <a:solidFill>
                  <a:srgbClr val="839496"/>
                </a:solidFill>
                <a:effectLst/>
                <a:latin typeface="Courier New" panose="02070309020205020404" pitchFamily="49" charset="0"/>
              </a:rPr>
              <a:t> </a:t>
            </a:r>
            <a:r>
              <a:rPr lang="en-US" sz="1600" b="0" i="0" dirty="0">
                <a:solidFill>
                  <a:srgbClr val="268BD2"/>
                </a:solidFill>
                <a:effectLst/>
                <a:latin typeface="Courier New" panose="02070309020205020404" pitchFamily="49" charset="0"/>
              </a:rPr>
              <a:t>outer</a:t>
            </a:r>
            <a:r>
              <a:rPr lang="en-US" sz="1600" b="0" i="0" dirty="0">
                <a:solidFill>
                  <a:srgbClr val="839496"/>
                </a:solidFill>
                <a:effectLst/>
                <a:latin typeface="Courier New" panose="02070309020205020404" pitchFamily="49" charset="0"/>
              </a:rPr>
              <a:t>(): </a:t>
            </a:r>
          </a:p>
          <a:p>
            <a:pPr lvl="0" algn="l" eaLnBrk="0" fontAlgn="base" hangingPunct="0">
              <a:lnSpc>
                <a:spcPct val="100000"/>
              </a:lnSpc>
              <a:spcBef>
                <a:spcPct val="0"/>
              </a:spcBef>
              <a:spcAft>
                <a:spcPct val="0"/>
              </a:spcAft>
            </a:pPr>
            <a:endParaRPr lang="en-US" sz="1600" b="0" i="0" dirty="0">
              <a:solidFill>
                <a:srgbClr val="839496"/>
              </a:solidFill>
              <a:effectLst/>
              <a:latin typeface="Courier New" panose="02070309020205020404" pitchFamily="49" charset="0"/>
            </a:endParaRPr>
          </a:p>
          <a:p>
            <a:pPr lvl="0" algn="l" eaLnBrk="0" fontAlgn="base" hangingPunct="0">
              <a:lnSpc>
                <a:spcPct val="100000"/>
              </a:lnSpc>
              <a:spcBef>
                <a:spcPct val="0"/>
              </a:spcBef>
              <a:spcAft>
                <a:spcPct val="0"/>
              </a:spcAft>
            </a:pPr>
            <a:r>
              <a:rPr lang="en-US" sz="1600" b="0" i="0" dirty="0">
                <a:solidFill>
                  <a:srgbClr val="839496"/>
                </a:solidFill>
                <a:effectLst/>
                <a:latin typeface="Courier New" panose="02070309020205020404" pitchFamily="49" charset="0"/>
              </a:rPr>
              <a:t>	</a:t>
            </a:r>
            <a:r>
              <a:rPr lang="en-US" sz="1600" b="0" i="0" dirty="0" err="1">
                <a:solidFill>
                  <a:srgbClr val="839496"/>
                </a:solidFill>
                <a:effectLst/>
                <a:latin typeface="Courier New" panose="02070309020205020404" pitchFamily="49" charset="0"/>
              </a:rPr>
              <a:t>first_num</a:t>
            </a:r>
            <a:r>
              <a:rPr lang="en-US" sz="1600" b="0" i="0" dirty="0">
                <a:solidFill>
                  <a:srgbClr val="839496"/>
                </a:solidFill>
                <a:effectLst/>
                <a:latin typeface="Courier New" panose="02070309020205020404" pitchFamily="49" charset="0"/>
              </a:rPr>
              <a:t> = </a:t>
            </a:r>
            <a:r>
              <a:rPr lang="en-US" sz="1600" b="0" i="0" dirty="0">
                <a:solidFill>
                  <a:srgbClr val="2AA198"/>
                </a:solidFill>
                <a:effectLst/>
                <a:latin typeface="Courier New" panose="02070309020205020404" pitchFamily="49" charset="0"/>
              </a:rPr>
              <a:t>1</a:t>
            </a:r>
            <a:r>
              <a:rPr lang="en-US" sz="1600" b="0" i="0" dirty="0">
                <a:solidFill>
                  <a:srgbClr val="839496"/>
                </a:solidFill>
                <a:effectLst/>
                <a:latin typeface="Courier New" panose="02070309020205020404" pitchFamily="49" charset="0"/>
              </a:rPr>
              <a:t> </a:t>
            </a:r>
          </a:p>
          <a:p>
            <a:pPr lvl="0" algn="l" eaLnBrk="0" fontAlgn="base" hangingPunct="0">
              <a:lnSpc>
                <a:spcPct val="100000"/>
              </a:lnSpc>
              <a:spcBef>
                <a:spcPct val="0"/>
              </a:spcBef>
              <a:spcAft>
                <a:spcPct val="0"/>
              </a:spcAft>
            </a:pPr>
            <a:endParaRPr lang="en-US" sz="1600" b="0" i="0" dirty="0">
              <a:solidFill>
                <a:srgbClr val="839496"/>
              </a:solidFill>
              <a:effectLst/>
              <a:latin typeface="Courier New" panose="02070309020205020404" pitchFamily="49" charset="0"/>
            </a:endParaRPr>
          </a:p>
          <a:p>
            <a:pPr lvl="0" algn="l" eaLnBrk="0" fontAlgn="base" hangingPunct="0">
              <a:lnSpc>
                <a:spcPct val="100000"/>
              </a:lnSpc>
              <a:spcBef>
                <a:spcPct val="0"/>
              </a:spcBef>
              <a:spcAft>
                <a:spcPct val="0"/>
              </a:spcAft>
            </a:pPr>
            <a:r>
              <a:rPr lang="en-US" sz="1600" b="0" i="0" dirty="0">
                <a:solidFill>
                  <a:srgbClr val="859900"/>
                </a:solidFill>
                <a:effectLst/>
                <a:latin typeface="Courier New" panose="02070309020205020404" pitchFamily="49" charset="0"/>
              </a:rPr>
              <a:t>	def</a:t>
            </a:r>
            <a:r>
              <a:rPr lang="en-US" sz="1600" b="0" i="0" dirty="0">
                <a:solidFill>
                  <a:srgbClr val="839496"/>
                </a:solidFill>
                <a:effectLst/>
                <a:latin typeface="Courier New" panose="02070309020205020404" pitchFamily="49" charset="0"/>
              </a:rPr>
              <a:t> </a:t>
            </a:r>
            <a:r>
              <a:rPr lang="en-US" sz="1600" b="0" i="0" dirty="0">
                <a:solidFill>
                  <a:srgbClr val="268BD2"/>
                </a:solidFill>
                <a:effectLst/>
                <a:latin typeface="Courier New" panose="02070309020205020404" pitchFamily="49" charset="0"/>
              </a:rPr>
              <a:t>inner</a:t>
            </a:r>
            <a:r>
              <a:rPr lang="en-US" sz="1600" b="0" i="0" dirty="0">
                <a:solidFill>
                  <a:srgbClr val="839496"/>
                </a:solidFill>
                <a:effectLst/>
                <a:latin typeface="Courier New" panose="02070309020205020404" pitchFamily="49" charset="0"/>
              </a:rPr>
              <a:t>(): </a:t>
            </a:r>
          </a:p>
          <a:p>
            <a:pPr lvl="0" algn="l" eaLnBrk="0" fontAlgn="base" hangingPunct="0">
              <a:lnSpc>
                <a:spcPct val="100000"/>
              </a:lnSpc>
              <a:spcBef>
                <a:spcPct val="0"/>
              </a:spcBef>
              <a:spcAft>
                <a:spcPct val="0"/>
              </a:spcAft>
            </a:pPr>
            <a:endParaRPr lang="en-US" sz="1600" b="0" i="0" dirty="0">
              <a:solidFill>
                <a:srgbClr val="839496"/>
              </a:solidFill>
              <a:effectLst/>
              <a:latin typeface="Courier New" panose="02070309020205020404" pitchFamily="49" charset="0"/>
            </a:endParaRPr>
          </a:p>
          <a:p>
            <a:pPr lvl="0" algn="l" eaLnBrk="0" fontAlgn="base" hangingPunct="0">
              <a:lnSpc>
                <a:spcPct val="100000"/>
              </a:lnSpc>
              <a:spcBef>
                <a:spcPct val="0"/>
              </a:spcBef>
              <a:spcAft>
                <a:spcPct val="0"/>
              </a:spcAft>
            </a:pPr>
            <a:r>
              <a:rPr lang="en-US" sz="1600" b="0" i="0" dirty="0">
                <a:solidFill>
                  <a:srgbClr val="839496"/>
                </a:solidFill>
                <a:effectLst/>
                <a:latin typeface="Courier New" panose="02070309020205020404" pitchFamily="49" charset="0"/>
              </a:rPr>
              <a:t>		</a:t>
            </a:r>
            <a:r>
              <a:rPr lang="en-US" sz="1600" b="0" i="0" dirty="0" err="1">
                <a:solidFill>
                  <a:srgbClr val="839496"/>
                </a:solidFill>
                <a:effectLst/>
                <a:latin typeface="Courier New" panose="02070309020205020404" pitchFamily="49" charset="0"/>
              </a:rPr>
              <a:t>first_num</a:t>
            </a:r>
            <a:r>
              <a:rPr lang="en-US" sz="1600" b="0" i="0" dirty="0">
                <a:solidFill>
                  <a:srgbClr val="839496"/>
                </a:solidFill>
                <a:effectLst/>
                <a:latin typeface="Courier New" panose="02070309020205020404" pitchFamily="49" charset="0"/>
              </a:rPr>
              <a:t> = </a:t>
            </a:r>
            <a:r>
              <a:rPr lang="en-US" sz="1600" b="0" i="0" dirty="0">
                <a:solidFill>
                  <a:srgbClr val="2AA198"/>
                </a:solidFill>
                <a:effectLst/>
                <a:latin typeface="Courier New" panose="02070309020205020404" pitchFamily="49" charset="0"/>
              </a:rPr>
              <a:t>0</a:t>
            </a:r>
            <a:r>
              <a:rPr lang="en-US" sz="1600" b="0" i="0" dirty="0">
                <a:solidFill>
                  <a:srgbClr val="839496"/>
                </a:solidFill>
                <a:effectLst/>
                <a:latin typeface="Courier New" panose="02070309020205020404" pitchFamily="49" charset="0"/>
              </a:rPr>
              <a:t> </a:t>
            </a:r>
          </a:p>
          <a:p>
            <a:pPr lvl="0" algn="l" eaLnBrk="0" fontAlgn="base" hangingPunct="0">
              <a:lnSpc>
                <a:spcPct val="100000"/>
              </a:lnSpc>
              <a:spcBef>
                <a:spcPct val="0"/>
              </a:spcBef>
              <a:spcAft>
                <a:spcPct val="0"/>
              </a:spcAft>
            </a:pPr>
            <a:r>
              <a:rPr lang="en-US" sz="1600" b="0" i="0" dirty="0">
                <a:solidFill>
                  <a:srgbClr val="839496"/>
                </a:solidFill>
                <a:effectLst/>
                <a:latin typeface="Courier New" panose="02070309020205020404" pitchFamily="49" charset="0"/>
              </a:rPr>
              <a:t>		</a:t>
            </a:r>
            <a:r>
              <a:rPr lang="en-US" sz="1600" b="0" i="0" dirty="0" err="1">
                <a:solidFill>
                  <a:srgbClr val="839496"/>
                </a:solidFill>
                <a:effectLst/>
                <a:latin typeface="Courier New" panose="02070309020205020404" pitchFamily="49" charset="0"/>
              </a:rPr>
              <a:t>second_num</a:t>
            </a:r>
            <a:r>
              <a:rPr lang="en-US" sz="1600" b="0" i="0" dirty="0">
                <a:solidFill>
                  <a:srgbClr val="839496"/>
                </a:solidFill>
                <a:effectLst/>
                <a:latin typeface="Courier New" panose="02070309020205020404" pitchFamily="49" charset="0"/>
              </a:rPr>
              <a:t> = </a:t>
            </a:r>
            <a:r>
              <a:rPr lang="en-US" sz="1600" b="0" i="0" dirty="0">
                <a:solidFill>
                  <a:srgbClr val="2AA198"/>
                </a:solidFill>
                <a:effectLst/>
                <a:latin typeface="Courier New" panose="02070309020205020404" pitchFamily="49" charset="0"/>
              </a:rPr>
              <a:t>1</a:t>
            </a:r>
            <a:r>
              <a:rPr lang="en-US" sz="1600" b="0" i="0" dirty="0">
                <a:solidFill>
                  <a:srgbClr val="839496"/>
                </a:solidFill>
                <a:effectLst/>
                <a:latin typeface="Courier New" panose="02070309020205020404" pitchFamily="49" charset="0"/>
              </a:rPr>
              <a:t> </a:t>
            </a:r>
          </a:p>
          <a:p>
            <a:pPr lvl="0" algn="l" eaLnBrk="0" fontAlgn="base" hangingPunct="0">
              <a:lnSpc>
                <a:spcPct val="100000"/>
              </a:lnSpc>
              <a:spcBef>
                <a:spcPct val="0"/>
              </a:spcBef>
              <a:spcAft>
                <a:spcPct val="0"/>
              </a:spcAft>
            </a:pPr>
            <a:r>
              <a:rPr lang="en-US" sz="1600" b="0" i="0" dirty="0">
                <a:solidFill>
                  <a:srgbClr val="839496"/>
                </a:solidFill>
                <a:effectLst/>
                <a:latin typeface="Courier New" panose="02070309020205020404" pitchFamily="49" charset="0"/>
              </a:rPr>
              <a:t>		print(</a:t>
            </a:r>
            <a:r>
              <a:rPr lang="en-US" sz="1600" b="0" i="0" dirty="0">
                <a:solidFill>
                  <a:srgbClr val="2AA198"/>
                </a:solidFill>
                <a:effectLst/>
                <a:latin typeface="Courier New" panose="02070309020205020404" pitchFamily="49" charset="0"/>
              </a:rPr>
              <a:t>"inner - </a:t>
            </a:r>
            <a:r>
              <a:rPr lang="en-US" sz="1600" b="0" i="0" dirty="0" err="1">
                <a:solidFill>
                  <a:srgbClr val="2AA198"/>
                </a:solidFill>
                <a:effectLst/>
                <a:latin typeface="Courier New" panose="02070309020205020404" pitchFamily="49" charset="0"/>
              </a:rPr>
              <a:t>second_num</a:t>
            </a:r>
            <a:r>
              <a:rPr lang="en-US" sz="1600" b="0" i="0" dirty="0">
                <a:solidFill>
                  <a:srgbClr val="2AA198"/>
                </a:solidFill>
                <a:effectLst/>
                <a:latin typeface="Courier New" panose="02070309020205020404" pitchFamily="49" charset="0"/>
              </a:rPr>
              <a:t> is: "</a:t>
            </a:r>
            <a:r>
              <a:rPr lang="en-US" sz="1600" b="0" i="0" dirty="0">
                <a:solidFill>
                  <a:srgbClr val="839496"/>
                </a:solidFill>
                <a:effectLst/>
                <a:latin typeface="Courier New" panose="02070309020205020404" pitchFamily="49" charset="0"/>
              </a:rPr>
              <a:t>, </a:t>
            </a:r>
            <a:r>
              <a:rPr lang="en-US" sz="1600" b="0" i="0" dirty="0" err="1">
                <a:solidFill>
                  <a:srgbClr val="839496"/>
                </a:solidFill>
                <a:effectLst/>
                <a:latin typeface="Courier New" panose="02070309020205020404" pitchFamily="49" charset="0"/>
              </a:rPr>
              <a:t>second_num</a:t>
            </a:r>
            <a:r>
              <a:rPr lang="en-US" sz="1600" b="0" i="0" dirty="0">
                <a:solidFill>
                  <a:srgbClr val="839496"/>
                </a:solidFill>
                <a:effectLst/>
                <a:latin typeface="Courier New" panose="02070309020205020404" pitchFamily="49" charset="0"/>
              </a:rPr>
              <a:t>) </a:t>
            </a:r>
          </a:p>
          <a:p>
            <a:pPr lvl="0" algn="l" eaLnBrk="0" fontAlgn="base" hangingPunct="0">
              <a:lnSpc>
                <a:spcPct val="100000"/>
              </a:lnSpc>
              <a:spcBef>
                <a:spcPct val="0"/>
              </a:spcBef>
              <a:spcAft>
                <a:spcPct val="0"/>
              </a:spcAft>
            </a:pPr>
            <a:endParaRPr lang="en-US" sz="1600" b="0" i="0" dirty="0">
              <a:solidFill>
                <a:srgbClr val="839496"/>
              </a:solidFill>
              <a:effectLst/>
              <a:latin typeface="Courier New" panose="02070309020205020404" pitchFamily="49" charset="0"/>
            </a:endParaRPr>
          </a:p>
          <a:p>
            <a:pPr lvl="0" algn="l" eaLnBrk="0" fontAlgn="base" hangingPunct="0">
              <a:lnSpc>
                <a:spcPct val="100000"/>
              </a:lnSpc>
              <a:spcBef>
                <a:spcPct val="0"/>
              </a:spcBef>
              <a:spcAft>
                <a:spcPct val="0"/>
              </a:spcAft>
            </a:pPr>
            <a:r>
              <a:rPr lang="en-US" sz="1600" b="0" i="0" dirty="0">
                <a:solidFill>
                  <a:srgbClr val="839496"/>
                </a:solidFill>
                <a:effectLst/>
                <a:latin typeface="Courier New" panose="02070309020205020404" pitchFamily="49" charset="0"/>
              </a:rPr>
              <a:t>	inner() </a:t>
            </a:r>
          </a:p>
          <a:p>
            <a:pPr lvl="0" algn="l" eaLnBrk="0" fontAlgn="base" hangingPunct="0">
              <a:lnSpc>
                <a:spcPct val="100000"/>
              </a:lnSpc>
              <a:spcBef>
                <a:spcPct val="0"/>
              </a:spcBef>
              <a:spcAft>
                <a:spcPct val="0"/>
              </a:spcAft>
            </a:pPr>
            <a:endParaRPr lang="en-US" sz="1600" b="0" i="0" dirty="0">
              <a:solidFill>
                <a:srgbClr val="839496"/>
              </a:solidFill>
              <a:effectLst/>
              <a:latin typeface="Courier New" panose="02070309020205020404" pitchFamily="49" charset="0"/>
            </a:endParaRPr>
          </a:p>
          <a:p>
            <a:pPr lvl="0" algn="l" eaLnBrk="0" fontAlgn="base" hangingPunct="0">
              <a:lnSpc>
                <a:spcPct val="100000"/>
              </a:lnSpc>
              <a:spcBef>
                <a:spcPct val="0"/>
              </a:spcBef>
              <a:spcAft>
                <a:spcPct val="0"/>
              </a:spcAft>
            </a:pPr>
            <a:r>
              <a:rPr lang="en-US" sz="1600" b="0" i="0" dirty="0">
                <a:solidFill>
                  <a:srgbClr val="839496"/>
                </a:solidFill>
                <a:effectLst/>
                <a:latin typeface="Courier New" panose="02070309020205020404" pitchFamily="49" charset="0"/>
              </a:rPr>
              <a:t>	print(</a:t>
            </a:r>
            <a:r>
              <a:rPr lang="en-US" sz="1600" b="0" i="0" dirty="0">
                <a:solidFill>
                  <a:srgbClr val="2AA198"/>
                </a:solidFill>
                <a:effectLst/>
                <a:latin typeface="Courier New" panose="02070309020205020404" pitchFamily="49" charset="0"/>
              </a:rPr>
              <a:t>"outer - </a:t>
            </a:r>
            <a:r>
              <a:rPr lang="en-US" sz="1600" b="0" i="0" dirty="0" err="1">
                <a:solidFill>
                  <a:srgbClr val="2AA198"/>
                </a:solidFill>
                <a:effectLst/>
                <a:latin typeface="Courier New" panose="02070309020205020404" pitchFamily="49" charset="0"/>
              </a:rPr>
              <a:t>first_num</a:t>
            </a:r>
            <a:r>
              <a:rPr lang="en-US" sz="1600" b="0" i="0" dirty="0">
                <a:solidFill>
                  <a:srgbClr val="2AA198"/>
                </a:solidFill>
                <a:effectLst/>
                <a:latin typeface="Courier New" panose="02070309020205020404" pitchFamily="49" charset="0"/>
              </a:rPr>
              <a:t> is: "</a:t>
            </a:r>
            <a:r>
              <a:rPr lang="en-US" sz="1600" b="0" i="0" dirty="0">
                <a:solidFill>
                  <a:srgbClr val="839496"/>
                </a:solidFill>
                <a:effectLst/>
                <a:latin typeface="Courier New" panose="02070309020205020404" pitchFamily="49" charset="0"/>
              </a:rPr>
              <a:t>, </a:t>
            </a:r>
            <a:r>
              <a:rPr lang="en-US" sz="1600" b="0" i="0" dirty="0" err="1">
                <a:solidFill>
                  <a:srgbClr val="839496"/>
                </a:solidFill>
                <a:effectLst/>
                <a:latin typeface="Courier New" panose="02070309020205020404" pitchFamily="49" charset="0"/>
              </a:rPr>
              <a:t>first_num</a:t>
            </a:r>
            <a:r>
              <a:rPr lang="en-US" sz="1600" b="0" i="0" dirty="0">
                <a:solidFill>
                  <a:srgbClr val="839496"/>
                </a:solidFill>
                <a:effectLst/>
                <a:latin typeface="Courier New" panose="02070309020205020404" pitchFamily="49" charset="0"/>
              </a:rPr>
              <a:t>) </a:t>
            </a:r>
          </a:p>
          <a:p>
            <a:pPr lvl="0" algn="l" eaLnBrk="0" fontAlgn="base" hangingPunct="0">
              <a:lnSpc>
                <a:spcPct val="100000"/>
              </a:lnSpc>
              <a:spcBef>
                <a:spcPct val="0"/>
              </a:spcBef>
              <a:spcAft>
                <a:spcPct val="0"/>
              </a:spcAft>
            </a:pPr>
            <a:endParaRPr lang="en-US" sz="1600" b="0" i="0" dirty="0">
              <a:solidFill>
                <a:srgbClr val="839496"/>
              </a:solidFill>
              <a:effectLst/>
              <a:latin typeface="Courier New" panose="02070309020205020404" pitchFamily="49" charset="0"/>
            </a:endParaRPr>
          </a:p>
          <a:p>
            <a:pPr lvl="0" algn="l" eaLnBrk="0" fontAlgn="base" hangingPunct="0">
              <a:lnSpc>
                <a:spcPct val="100000"/>
              </a:lnSpc>
              <a:spcBef>
                <a:spcPct val="0"/>
              </a:spcBef>
              <a:spcAft>
                <a:spcPct val="0"/>
              </a:spcAft>
            </a:pPr>
            <a:r>
              <a:rPr lang="en-US" sz="1600" b="0" i="0" dirty="0">
                <a:solidFill>
                  <a:srgbClr val="839496"/>
                </a:solidFill>
                <a:effectLst/>
                <a:latin typeface="Courier New" panose="02070309020205020404" pitchFamily="49" charset="0"/>
              </a:rPr>
              <a:t>outer()</a:t>
            </a:r>
          </a:p>
          <a:p>
            <a:pPr lvl="0" algn="l" eaLnBrk="0" fontAlgn="base" hangingPunct="0">
              <a:lnSpc>
                <a:spcPct val="100000"/>
              </a:lnSpc>
              <a:spcBef>
                <a:spcPct val="0"/>
              </a:spcBef>
              <a:spcAft>
                <a:spcPct val="0"/>
              </a:spcAft>
            </a:pPr>
            <a:endParaRPr lang="en-US" altLang="en-US" sz="2000" dirty="0">
              <a:latin typeface="Arial" panose="020B0604020202020204" pitchFamily="34" charset="0"/>
            </a:endParaRPr>
          </a:p>
          <a:p>
            <a:pPr lvl="0" algn="l" eaLnBrk="0" fontAlgn="base" hangingPunct="0">
              <a:lnSpc>
                <a:spcPct val="100000"/>
              </a:lnSpc>
              <a:spcBef>
                <a:spcPct val="0"/>
              </a:spcBef>
              <a:spcAft>
                <a:spcPct val="0"/>
              </a:spcAft>
            </a:pPr>
            <a:r>
              <a:rPr lang="en-US" altLang="en-US" sz="2000" dirty="0">
                <a:latin typeface="Arial" panose="020B0604020202020204" pitchFamily="34" charset="0"/>
              </a:rPr>
              <a:t>inner – </a:t>
            </a:r>
            <a:r>
              <a:rPr lang="en-US" altLang="en-US" sz="2000" dirty="0" err="1">
                <a:latin typeface="Arial" panose="020B0604020202020204" pitchFamily="34" charset="0"/>
              </a:rPr>
              <a:t>second_num</a:t>
            </a:r>
            <a:r>
              <a:rPr lang="en-US" altLang="en-US" sz="2000" dirty="0">
                <a:latin typeface="Arial" panose="020B0604020202020204" pitchFamily="34" charset="0"/>
              </a:rPr>
              <a:t> is: 1</a:t>
            </a:r>
          </a:p>
          <a:p>
            <a:pPr lvl="0" algn="l" eaLnBrk="0" fontAlgn="base" hangingPunct="0">
              <a:lnSpc>
                <a:spcPct val="100000"/>
              </a:lnSpc>
              <a:spcBef>
                <a:spcPct val="0"/>
              </a:spcBef>
              <a:spcAft>
                <a:spcPct val="0"/>
              </a:spcAft>
            </a:pPr>
            <a:r>
              <a:rPr lang="en-US" altLang="en-US" sz="2000" dirty="0">
                <a:latin typeface="Arial" panose="020B0604020202020204" pitchFamily="34" charset="0"/>
              </a:rPr>
              <a:t>outer – </a:t>
            </a:r>
            <a:r>
              <a:rPr lang="en-US" altLang="en-US" sz="2000" dirty="0" err="1">
                <a:latin typeface="Arial" panose="020B0604020202020204" pitchFamily="34" charset="0"/>
              </a:rPr>
              <a:t>first_num</a:t>
            </a:r>
            <a:r>
              <a:rPr lang="en-US" altLang="en-US" sz="2000" dirty="0">
                <a:latin typeface="Arial" panose="020B0604020202020204" pitchFamily="34" charset="0"/>
              </a:rPr>
              <a:t> is: 1</a:t>
            </a:r>
          </a:p>
        </p:txBody>
      </p:sp>
    </p:spTree>
    <p:extLst>
      <p:ext uri="{BB962C8B-B14F-4D97-AF65-F5344CB8AC3E}">
        <p14:creationId xmlns:p14="http://schemas.microsoft.com/office/powerpoint/2010/main" val="3181032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343348"/>
            <a:ext cx="9144000" cy="477837"/>
          </a:xfrm>
        </p:spPr>
        <p:txBody>
          <a:bodyPr>
            <a:normAutofit/>
          </a:bodyPr>
          <a:lstStyle/>
          <a:p>
            <a:r>
              <a:rPr lang="en-US" sz="2800" dirty="0"/>
              <a:t>Functions and Scopes                      </a:t>
            </a:r>
            <a:r>
              <a:rPr lang="en-US" sz="1600" dirty="0"/>
              <a:t>4.4.1.1 Scopes in Python</a:t>
            </a:r>
          </a:p>
        </p:txBody>
      </p:sp>
      <p:sp>
        <p:nvSpPr>
          <p:cNvPr id="7" name="Subtitle 6">
            <a:extLst>
              <a:ext uri="{FF2B5EF4-FFF2-40B4-BE49-F238E27FC236}">
                <a16:creationId xmlns:a16="http://schemas.microsoft.com/office/drawing/2014/main" id="{49F7C0D4-ABF3-423A-A421-FC5AA61B310D}"/>
              </a:ext>
            </a:extLst>
          </p:cNvPr>
          <p:cNvSpPr>
            <a:spLocks noGrp="1"/>
          </p:cNvSpPr>
          <p:nvPr>
            <p:ph type="subTitle" idx="1"/>
          </p:nvPr>
        </p:nvSpPr>
        <p:spPr>
          <a:xfrm>
            <a:off x="207818" y="969673"/>
            <a:ext cx="11670146" cy="5644191"/>
          </a:xfrm>
        </p:spPr>
        <p:txBody>
          <a:bodyPr>
            <a:noAutofit/>
          </a:bodyPr>
          <a:lstStyle/>
          <a:p>
            <a:pPr algn="l"/>
            <a:r>
              <a:rPr lang="en-US" sz="1600" b="1" i="0" dirty="0">
                <a:solidFill>
                  <a:srgbClr val="3D4251"/>
                </a:solidFill>
                <a:effectLst/>
                <a:latin typeface="Lato" panose="020F0502020204030203" pitchFamily="34" charset="0"/>
              </a:rPr>
              <a:t>Nonlocal Keyword</a:t>
            </a:r>
          </a:p>
          <a:p>
            <a:pPr algn="l"/>
            <a:r>
              <a:rPr lang="en-US" sz="1600" b="0" i="0" dirty="0">
                <a:solidFill>
                  <a:srgbClr val="3D4251"/>
                </a:solidFill>
                <a:effectLst/>
                <a:latin typeface="Lora" pitchFamily="2" charset="0"/>
              </a:rPr>
              <a:t>This is another handy keyword that allows us to work more flexibly and tidily with variable scopes. The </a:t>
            </a:r>
            <a:r>
              <a:rPr lang="en-US" sz="1600" b="1" i="0" dirty="0">
                <a:solidFill>
                  <a:srgbClr val="3D4251"/>
                </a:solidFill>
                <a:effectLst/>
                <a:latin typeface="Lora" pitchFamily="2" charset="0"/>
              </a:rPr>
              <a:t>nonlocal</a:t>
            </a:r>
            <a:r>
              <a:rPr lang="en-US" sz="1600" b="0" i="0" dirty="0">
                <a:solidFill>
                  <a:srgbClr val="3D4251"/>
                </a:solidFill>
                <a:effectLst/>
                <a:latin typeface="Lora" pitchFamily="2" charset="0"/>
              </a:rPr>
              <a:t> keyword is useful in nested functions. It causes the variable to refer to the previously bound variable in the closest enclosing scope. In other words, it will prevent the variable from trying to bind locally first, and force it to go a level 'higher up'. The syntax is similar to the global keyword.</a:t>
            </a:r>
            <a:endParaRPr lang="en-US" sz="1600" dirty="0">
              <a:solidFill>
                <a:srgbClr val="3D4251"/>
              </a:solidFill>
              <a:latin typeface="Lora" pitchFamily="2" charset="0"/>
            </a:endParaRPr>
          </a:p>
          <a:p>
            <a:pPr algn="l"/>
            <a:r>
              <a:rPr lang="en-US" sz="1600" b="0" i="0" dirty="0">
                <a:solidFill>
                  <a:srgbClr val="859900"/>
                </a:solidFill>
                <a:effectLst/>
                <a:latin typeface="Courier New" panose="02070309020205020404" pitchFamily="49" charset="0"/>
              </a:rPr>
              <a:t>def</a:t>
            </a:r>
            <a:r>
              <a:rPr lang="en-US" sz="1600" b="0" i="0" dirty="0">
                <a:solidFill>
                  <a:srgbClr val="839496"/>
                </a:solidFill>
                <a:effectLst/>
                <a:latin typeface="Courier New" panose="02070309020205020404" pitchFamily="49" charset="0"/>
              </a:rPr>
              <a:t> </a:t>
            </a:r>
            <a:r>
              <a:rPr lang="en-US" sz="1600" b="0" i="0" dirty="0">
                <a:solidFill>
                  <a:srgbClr val="268BD2"/>
                </a:solidFill>
                <a:effectLst/>
                <a:latin typeface="Courier New" panose="02070309020205020404" pitchFamily="49" charset="0"/>
              </a:rPr>
              <a:t>outer</a:t>
            </a:r>
            <a:r>
              <a:rPr lang="en-US" sz="1600" b="0" i="0" dirty="0">
                <a:solidFill>
                  <a:srgbClr val="839496"/>
                </a:solidFill>
                <a:effectLst/>
                <a:latin typeface="Courier New" panose="02070309020205020404" pitchFamily="49" charset="0"/>
              </a:rPr>
              <a:t>(): </a:t>
            </a:r>
          </a:p>
          <a:p>
            <a:pPr algn="l"/>
            <a:r>
              <a:rPr lang="en-US" sz="1600" b="0" i="0" dirty="0">
                <a:solidFill>
                  <a:srgbClr val="839496"/>
                </a:solidFill>
                <a:effectLst/>
                <a:latin typeface="Courier New" panose="02070309020205020404" pitchFamily="49" charset="0"/>
              </a:rPr>
              <a:t>	</a:t>
            </a:r>
            <a:r>
              <a:rPr lang="en-US" sz="1600" b="0" i="0" dirty="0" err="1">
                <a:solidFill>
                  <a:srgbClr val="839496"/>
                </a:solidFill>
                <a:effectLst/>
                <a:latin typeface="Courier New" panose="02070309020205020404" pitchFamily="49" charset="0"/>
              </a:rPr>
              <a:t>first_num</a:t>
            </a:r>
            <a:r>
              <a:rPr lang="en-US" sz="1600" b="0" i="0" dirty="0">
                <a:solidFill>
                  <a:srgbClr val="839496"/>
                </a:solidFill>
                <a:effectLst/>
                <a:latin typeface="Courier New" panose="02070309020205020404" pitchFamily="49" charset="0"/>
              </a:rPr>
              <a:t> = </a:t>
            </a:r>
            <a:r>
              <a:rPr lang="en-US" sz="1600" b="0" i="0" dirty="0">
                <a:solidFill>
                  <a:srgbClr val="2AA198"/>
                </a:solidFill>
                <a:effectLst/>
                <a:latin typeface="Courier New" panose="02070309020205020404" pitchFamily="49" charset="0"/>
              </a:rPr>
              <a:t>1</a:t>
            </a:r>
            <a:r>
              <a:rPr lang="en-US" sz="1600" b="0" i="0" dirty="0">
                <a:solidFill>
                  <a:srgbClr val="839496"/>
                </a:solidFill>
                <a:effectLst/>
                <a:latin typeface="Courier New" panose="02070309020205020404" pitchFamily="49" charset="0"/>
              </a:rPr>
              <a:t> </a:t>
            </a:r>
          </a:p>
          <a:p>
            <a:pPr algn="l"/>
            <a:r>
              <a:rPr lang="en-US" sz="1600" b="0" i="0" dirty="0">
                <a:solidFill>
                  <a:srgbClr val="859900"/>
                </a:solidFill>
                <a:effectLst/>
                <a:latin typeface="Courier New" panose="02070309020205020404" pitchFamily="49" charset="0"/>
              </a:rPr>
              <a:t>	def</a:t>
            </a:r>
            <a:r>
              <a:rPr lang="en-US" sz="1600" b="0" i="0" dirty="0">
                <a:solidFill>
                  <a:srgbClr val="839496"/>
                </a:solidFill>
                <a:effectLst/>
                <a:latin typeface="Courier New" panose="02070309020205020404" pitchFamily="49" charset="0"/>
              </a:rPr>
              <a:t> </a:t>
            </a:r>
            <a:r>
              <a:rPr lang="en-US" sz="1600" b="0" i="0" dirty="0">
                <a:solidFill>
                  <a:srgbClr val="268BD2"/>
                </a:solidFill>
                <a:effectLst/>
                <a:latin typeface="Courier New" panose="02070309020205020404" pitchFamily="49" charset="0"/>
              </a:rPr>
              <a:t>inner</a:t>
            </a:r>
            <a:r>
              <a:rPr lang="en-US" sz="1600" b="0" i="0" dirty="0">
                <a:solidFill>
                  <a:srgbClr val="839496"/>
                </a:solidFill>
                <a:effectLst/>
                <a:latin typeface="Courier New" panose="02070309020205020404" pitchFamily="49" charset="0"/>
              </a:rPr>
              <a:t>(): </a:t>
            </a:r>
          </a:p>
          <a:p>
            <a:pPr algn="l"/>
            <a:r>
              <a:rPr lang="en-US" sz="1600" b="0" i="0" dirty="0">
                <a:solidFill>
                  <a:srgbClr val="859900"/>
                </a:solidFill>
                <a:effectLst/>
                <a:latin typeface="Courier New" panose="02070309020205020404" pitchFamily="49" charset="0"/>
              </a:rPr>
              <a:t>		nonlocal</a:t>
            </a:r>
            <a:r>
              <a:rPr lang="en-US" sz="1600" b="0" i="0" dirty="0">
                <a:solidFill>
                  <a:srgbClr val="839496"/>
                </a:solidFill>
                <a:effectLst/>
                <a:latin typeface="Courier New" panose="02070309020205020404" pitchFamily="49" charset="0"/>
              </a:rPr>
              <a:t> </a:t>
            </a:r>
            <a:r>
              <a:rPr lang="en-US" sz="1600" b="0" i="0" dirty="0" err="1">
                <a:solidFill>
                  <a:srgbClr val="839496"/>
                </a:solidFill>
                <a:effectLst/>
                <a:latin typeface="Courier New" panose="02070309020205020404" pitchFamily="49" charset="0"/>
              </a:rPr>
              <a:t>first_num</a:t>
            </a:r>
            <a:r>
              <a:rPr lang="en-US" sz="1600" b="0" i="0" dirty="0">
                <a:solidFill>
                  <a:srgbClr val="839496"/>
                </a:solidFill>
                <a:effectLst/>
                <a:latin typeface="Courier New" panose="02070309020205020404" pitchFamily="49" charset="0"/>
              </a:rPr>
              <a:t> </a:t>
            </a:r>
          </a:p>
          <a:p>
            <a:pPr algn="l"/>
            <a:r>
              <a:rPr lang="en-US" sz="1600" b="0" i="0" dirty="0">
                <a:solidFill>
                  <a:srgbClr val="839496"/>
                </a:solidFill>
                <a:effectLst/>
                <a:latin typeface="Courier New" panose="02070309020205020404" pitchFamily="49" charset="0"/>
              </a:rPr>
              <a:t>		</a:t>
            </a:r>
            <a:r>
              <a:rPr lang="en-US" sz="1600" b="0" i="0" dirty="0" err="1">
                <a:solidFill>
                  <a:srgbClr val="839496"/>
                </a:solidFill>
                <a:effectLst/>
                <a:latin typeface="Courier New" panose="02070309020205020404" pitchFamily="49" charset="0"/>
              </a:rPr>
              <a:t>first_num</a:t>
            </a:r>
            <a:r>
              <a:rPr lang="en-US" sz="1600" b="0" i="0" dirty="0">
                <a:solidFill>
                  <a:srgbClr val="839496"/>
                </a:solidFill>
                <a:effectLst/>
                <a:latin typeface="Courier New" panose="02070309020205020404" pitchFamily="49" charset="0"/>
              </a:rPr>
              <a:t> = </a:t>
            </a:r>
            <a:r>
              <a:rPr lang="en-US" sz="1600" b="0" i="0" dirty="0">
                <a:solidFill>
                  <a:srgbClr val="2AA198"/>
                </a:solidFill>
                <a:effectLst/>
                <a:latin typeface="Courier New" panose="02070309020205020404" pitchFamily="49" charset="0"/>
              </a:rPr>
              <a:t>0</a:t>
            </a:r>
            <a:r>
              <a:rPr lang="en-US" sz="1600" b="0" i="0" dirty="0">
                <a:solidFill>
                  <a:srgbClr val="839496"/>
                </a:solidFill>
                <a:effectLst/>
                <a:latin typeface="Courier New" panose="02070309020205020404" pitchFamily="49" charset="0"/>
              </a:rPr>
              <a:t> </a:t>
            </a:r>
          </a:p>
          <a:p>
            <a:pPr algn="l"/>
            <a:r>
              <a:rPr lang="en-US" sz="1600" b="0" i="0" dirty="0">
                <a:solidFill>
                  <a:srgbClr val="839496"/>
                </a:solidFill>
                <a:effectLst/>
                <a:latin typeface="Courier New" panose="02070309020205020404" pitchFamily="49" charset="0"/>
              </a:rPr>
              <a:t>		</a:t>
            </a:r>
            <a:r>
              <a:rPr lang="en-US" sz="1600" b="0" i="0" dirty="0" err="1">
                <a:solidFill>
                  <a:srgbClr val="839496"/>
                </a:solidFill>
                <a:effectLst/>
                <a:latin typeface="Courier New" panose="02070309020205020404" pitchFamily="49" charset="0"/>
              </a:rPr>
              <a:t>second_num</a:t>
            </a:r>
            <a:r>
              <a:rPr lang="en-US" sz="1600" b="0" i="0" dirty="0">
                <a:solidFill>
                  <a:srgbClr val="839496"/>
                </a:solidFill>
                <a:effectLst/>
                <a:latin typeface="Courier New" panose="02070309020205020404" pitchFamily="49" charset="0"/>
              </a:rPr>
              <a:t> = </a:t>
            </a:r>
            <a:r>
              <a:rPr lang="en-US" sz="1600" b="0" i="0" dirty="0">
                <a:solidFill>
                  <a:srgbClr val="2AA198"/>
                </a:solidFill>
                <a:effectLst/>
                <a:latin typeface="Courier New" panose="02070309020205020404" pitchFamily="49" charset="0"/>
              </a:rPr>
              <a:t>1</a:t>
            </a:r>
            <a:r>
              <a:rPr lang="en-US" sz="1600" b="0" i="0" dirty="0">
                <a:solidFill>
                  <a:srgbClr val="839496"/>
                </a:solidFill>
                <a:effectLst/>
                <a:latin typeface="Courier New" panose="02070309020205020404" pitchFamily="49" charset="0"/>
              </a:rPr>
              <a:t> </a:t>
            </a:r>
          </a:p>
          <a:p>
            <a:pPr algn="l"/>
            <a:r>
              <a:rPr lang="en-US" sz="1600" b="0" i="0" dirty="0">
                <a:solidFill>
                  <a:srgbClr val="839496"/>
                </a:solidFill>
                <a:effectLst/>
                <a:latin typeface="Courier New" panose="02070309020205020404" pitchFamily="49" charset="0"/>
              </a:rPr>
              <a:t>		print(</a:t>
            </a:r>
            <a:r>
              <a:rPr lang="en-US" sz="1600" b="0" i="0" dirty="0">
                <a:solidFill>
                  <a:srgbClr val="2AA198"/>
                </a:solidFill>
                <a:effectLst/>
                <a:latin typeface="Courier New" panose="02070309020205020404" pitchFamily="49" charset="0"/>
              </a:rPr>
              <a:t>"inner - </a:t>
            </a:r>
            <a:r>
              <a:rPr lang="en-US" sz="1600" b="0" i="0" dirty="0" err="1">
                <a:solidFill>
                  <a:srgbClr val="2AA198"/>
                </a:solidFill>
                <a:effectLst/>
                <a:latin typeface="Courier New" panose="02070309020205020404" pitchFamily="49" charset="0"/>
              </a:rPr>
              <a:t>second_num</a:t>
            </a:r>
            <a:r>
              <a:rPr lang="en-US" sz="1600" b="0" i="0" dirty="0">
                <a:solidFill>
                  <a:srgbClr val="2AA198"/>
                </a:solidFill>
                <a:effectLst/>
                <a:latin typeface="Courier New" panose="02070309020205020404" pitchFamily="49" charset="0"/>
              </a:rPr>
              <a:t> is: "</a:t>
            </a:r>
            <a:r>
              <a:rPr lang="en-US" sz="1600" b="0" i="0" dirty="0">
                <a:solidFill>
                  <a:srgbClr val="839496"/>
                </a:solidFill>
                <a:effectLst/>
                <a:latin typeface="Courier New" panose="02070309020205020404" pitchFamily="49" charset="0"/>
              </a:rPr>
              <a:t>, </a:t>
            </a:r>
            <a:r>
              <a:rPr lang="en-US" sz="1600" b="0" i="0" dirty="0" err="1">
                <a:solidFill>
                  <a:srgbClr val="839496"/>
                </a:solidFill>
                <a:effectLst/>
                <a:latin typeface="Courier New" panose="02070309020205020404" pitchFamily="49" charset="0"/>
              </a:rPr>
              <a:t>second_num</a:t>
            </a:r>
            <a:r>
              <a:rPr lang="en-US" sz="1600" b="0" i="0" dirty="0">
                <a:solidFill>
                  <a:srgbClr val="839496"/>
                </a:solidFill>
                <a:effectLst/>
                <a:latin typeface="Courier New" panose="02070309020205020404" pitchFamily="49" charset="0"/>
              </a:rPr>
              <a:t>) </a:t>
            </a:r>
          </a:p>
          <a:p>
            <a:pPr algn="l"/>
            <a:r>
              <a:rPr lang="en-US" sz="1600" b="0" i="0" dirty="0">
                <a:solidFill>
                  <a:srgbClr val="839496"/>
                </a:solidFill>
                <a:effectLst/>
                <a:latin typeface="Courier New" panose="02070309020205020404" pitchFamily="49" charset="0"/>
              </a:rPr>
              <a:t>	inner() </a:t>
            </a:r>
          </a:p>
          <a:p>
            <a:pPr algn="l"/>
            <a:r>
              <a:rPr lang="en-US" sz="1600" b="0" i="0" dirty="0">
                <a:solidFill>
                  <a:srgbClr val="839496"/>
                </a:solidFill>
                <a:effectLst/>
                <a:latin typeface="Courier New" panose="02070309020205020404" pitchFamily="49" charset="0"/>
              </a:rPr>
              <a:t>	print(</a:t>
            </a:r>
            <a:r>
              <a:rPr lang="en-US" sz="1600" b="0" i="0" dirty="0">
                <a:solidFill>
                  <a:srgbClr val="2AA198"/>
                </a:solidFill>
                <a:effectLst/>
                <a:latin typeface="Courier New" panose="02070309020205020404" pitchFamily="49" charset="0"/>
              </a:rPr>
              <a:t>"outer - </a:t>
            </a:r>
            <a:r>
              <a:rPr lang="en-US" sz="1600" b="0" i="0" dirty="0" err="1">
                <a:solidFill>
                  <a:srgbClr val="2AA198"/>
                </a:solidFill>
                <a:effectLst/>
                <a:latin typeface="Courier New" panose="02070309020205020404" pitchFamily="49" charset="0"/>
              </a:rPr>
              <a:t>first_num</a:t>
            </a:r>
            <a:r>
              <a:rPr lang="en-US" sz="1600" b="0" i="0" dirty="0">
                <a:solidFill>
                  <a:srgbClr val="2AA198"/>
                </a:solidFill>
                <a:effectLst/>
                <a:latin typeface="Courier New" panose="02070309020205020404" pitchFamily="49" charset="0"/>
              </a:rPr>
              <a:t> is: "</a:t>
            </a:r>
            <a:r>
              <a:rPr lang="en-US" sz="1600" b="0" i="0" dirty="0">
                <a:solidFill>
                  <a:srgbClr val="839496"/>
                </a:solidFill>
                <a:effectLst/>
                <a:latin typeface="Courier New" panose="02070309020205020404" pitchFamily="49" charset="0"/>
              </a:rPr>
              <a:t>, </a:t>
            </a:r>
            <a:r>
              <a:rPr lang="en-US" sz="1600" b="0" i="0" dirty="0" err="1">
                <a:solidFill>
                  <a:srgbClr val="839496"/>
                </a:solidFill>
                <a:effectLst/>
                <a:latin typeface="Courier New" panose="02070309020205020404" pitchFamily="49" charset="0"/>
              </a:rPr>
              <a:t>first_num</a:t>
            </a:r>
            <a:r>
              <a:rPr lang="en-US" sz="1600" b="0" i="0" dirty="0">
                <a:solidFill>
                  <a:srgbClr val="839496"/>
                </a:solidFill>
                <a:effectLst/>
                <a:latin typeface="Courier New" panose="02070309020205020404" pitchFamily="49" charset="0"/>
              </a:rPr>
              <a:t>) </a:t>
            </a:r>
          </a:p>
          <a:p>
            <a:pPr algn="l"/>
            <a:r>
              <a:rPr lang="en-US" sz="1600" b="0" i="0" dirty="0">
                <a:solidFill>
                  <a:srgbClr val="839496"/>
                </a:solidFill>
                <a:effectLst/>
                <a:latin typeface="Courier New" panose="02070309020205020404" pitchFamily="49" charset="0"/>
              </a:rPr>
              <a:t>outer()</a:t>
            </a:r>
          </a:p>
          <a:p>
            <a:pPr algn="l"/>
            <a:endParaRPr lang="en-US" sz="1600" b="0" i="0" dirty="0">
              <a:solidFill>
                <a:srgbClr val="839496"/>
              </a:solidFill>
              <a:effectLst/>
              <a:latin typeface="Courier New" panose="02070309020205020404" pitchFamily="49" charset="0"/>
            </a:endParaRPr>
          </a:p>
          <a:p>
            <a:pPr lvl="0" algn="l" eaLnBrk="0" fontAlgn="base" hangingPunct="0">
              <a:lnSpc>
                <a:spcPct val="100000"/>
              </a:lnSpc>
              <a:spcBef>
                <a:spcPct val="0"/>
              </a:spcBef>
              <a:spcAft>
                <a:spcPct val="0"/>
              </a:spcAft>
            </a:pPr>
            <a:r>
              <a:rPr lang="en-US" altLang="en-US" sz="1600" dirty="0">
                <a:latin typeface="Arial" panose="020B0604020202020204" pitchFamily="34" charset="0"/>
              </a:rPr>
              <a:t>inner – </a:t>
            </a:r>
            <a:r>
              <a:rPr lang="en-US" altLang="en-US" sz="1600" dirty="0" err="1">
                <a:latin typeface="Arial" panose="020B0604020202020204" pitchFamily="34" charset="0"/>
              </a:rPr>
              <a:t>second_num</a:t>
            </a:r>
            <a:r>
              <a:rPr lang="en-US" altLang="en-US" sz="1600" dirty="0">
                <a:latin typeface="Arial" panose="020B0604020202020204" pitchFamily="34" charset="0"/>
              </a:rPr>
              <a:t> is: 1</a:t>
            </a:r>
          </a:p>
          <a:p>
            <a:pPr lvl="0" algn="l" eaLnBrk="0" fontAlgn="base" hangingPunct="0">
              <a:lnSpc>
                <a:spcPct val="100000"/>
              </a:lnSpc>
              <a:spcBef>
                <a:spcPct val="0"/>
              </a:spcBef>
              <a:spcAft>
                <a:spcPct val="0"/>
              </a:spcAft>
            </a:pPr>
            <a:r>
              <a:rPr lang="en-US" altLang="en-US" sz="1600" dirty="0">
                <a:latin typeface="Arial" panose="020B0604020202020204" pitchFamily="34" charset="0"/>
              </a:rPr>
              <a:t>outer – </a:t>
            </a:r>
            <a:r>
              <a:rPr lang="en-US" altLang="en-US" sz="1600" dirty="0" err="1">
                <a:latin typeface="Arial" panose="020B0604020202020204" pitchFamily="34" charset="0"/>
              </a:rPr>
              <a:t>first_num</a:t>
            </a:r>
            <a:r>
              <a:rPr lang="en-US" altLang="en-US" sz="1600" dirty="0">
                <a:latin typeface="Arial" panose="020B0604020202020204" pitchFamily="34" charset="0"/>
              </a:rPr>
              <a:t> is: 1</a:t>
            </a:r>
          </a:p>
          <a:p>
            <a:pPr algn="l"/>
            <a:endParaRPr lang="en-US" sz="1200" dirty="0">
              <a:solidFill>
                <a:srgbClr val="839496"/>
              </a:solidFill>
              <a:latin typeface="Courier New" panose="02070309020205020404" pitchFamily="49" charset="0"/>
            </a:endParaRPr>
          </a:p>
          <a:p>
            <a:pPr algn="l"/>
            <a:endParaRPr lang="en-US" sz="1200" b="0" i="0" dirty="0">
              <a:solidFill>
                <a:srgbClr val="839496"/>
              </a:solidFill>
              <a:effectLst/>
              <a:latin typeface="Courier New" panose="02070309020205020404" pitchFamily="49" charset="0"/>
            </a:endParaRPr>
          </a:p>
          <a:p>
            <a:pPr algn="l"/>
            <a:endParaRPr lang="en-US" sz="1600" b="0" i="0" dirty="0">
              <a:solidFill>
                <a:srgbClr val="3D4251"/>
              </a:solidFill>
              <a:effectLst/>
              <a:latin typeface="Lora" pitchFamily="2" charset="0"/>
            </a:endParaRPr>
          </a:p>
        </p:txBody>
      </p:sp>
    </p:spTree>
    <p:extLst>
      <p:ext uri="{BB962C8B-B14F-4D97-AF65-F5344CB8AC3E}">
        <p14:creationId xmlns:p14="http://schemas.microsoft.com/office/powerpoint/2010/main" val="91297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343348"/>
            <a:ext cx="9144000" cy="477837"/>
          </a:xfrm>
        </p:spPr>
        <p:txBody>
          <a:bodyPr>
            <a:normAutofit/>
          </a:bodyPr>
          <a:lstStyle/>
          <a:p>
            <a:r>
              <a:rPr lang="en-US" sz="2800" dirty="0"/>
              <a:t>Functions and Scopes                      </a:t>
            </a:r>
            <a:r>
              <a:rPr lang="en-US" sz="1600" dirty="0"/>
              <a:t>4.4.1.1 Scopes in Python</a:t>
            </a:r>
          </a:p>
        </p:txBody>
      </p:sp>
      <p:sp>
        <p:nvSpPr>
          <p:cNvPr id="7" name="Subtitle 6">
            <a:extLst>
              <a:ext uri="{FF2B5EF4-FFF2-40B4-BE49-F238E27FC236}">
                <a16:creationId xmlns:a16="http://schemas.microsoft.com/office/drawing/2014/main" id="{49F7C0D4-ABF3-423A-A421-FC5AA61B310D}"/>
              </a:ext>
            </a:extLst>
          </p:cNvPr>
          <p:cNvSpPr>
            <a:spLocks noGrp="1"/>
          </p:cNvSpPr>
          <p:nvPr>
            <p:ph type="subTitle" idx="1"/>
          </p:nvPr>
        </p:nvSpPr>
        <p:spPr>
          <a:xfrm>
            <a:off x="207818" y="969673"/>
            <a:ext cx="11670146" cy="5644191"/>
          </a:xfrm>
        </p:spPr>
        <p:txBody>
          <a:bodyPr>
            <a:noAutofit/>
          </a:bodyPr>
          <a:lstStyle/>
          <a:p>
            <a:pPr algn="l"/>
            <a:r>
              <a:rPr lang="en-US" sz="2000" b="1" i="0" dirty="0">
                <a:solidFill>
                  <a:srgbClr val="3D4251"/>
                </a:solidFill>
                <a:effectLst/>
                <a:latin typeface="Lato" panose="020F0502020204030203" pitchFamily="34" charset="0"/>
                <a:hlinkClick r:id="rId2"/>
              </a:rPr>
              <a:t>https://www.datacamp.com/community/tutorials/scope-of-variables-python</a:t>
            </a:r>
            <a:endParaRPr lang="en-US" sz="2000" b="1" i="0" dirty="0">
              <a:solidFill>
                <a:srgbClr val="3D4251"/>
              </a:solidFill>
              <a:effectLst/>
              <a:latin typeface="Lato" panose="020F0502020204030203" pitchFamily="34" charset="0"/>
            </a:endParaRPr>
          </a:p>
          <a:p>
            <a:pPr algn="l"/>
            <a:endParaRPr lang="en-US" sz="2000" b="1" dirty="0">
              <a:solidFill>
                <a:srgbClr val="3D4251"/>
              </a:solidFill>
              <a:latin typeface="Lato" panose="020F0502020204030203" pitchFamily="34" charset="0"/>
            </a:endParaRPr>
          </a:p>
          <a:p>
            <a:pPr algn="l"/>
            <a:endParaRPr lang="en-US" sz="2000" b="1" i="0" dirty="0">
              <a:solidFill>
                <a:srgbClr val="3D4251"/>
              </a:solidFill>
              <a:effectLst/>
              <a:latin typeface="Lato" panose="020F0502020204030203" pitchFamily="34" charset="0"/>
            </a:endParaRPr>
          </a:p>
          <a:p>
            <a:pPr algn="l"/>
            <a:endParaRPr lang="en-US" sz="1600" b="0" i="0" dirty="0">
              <a:solidFill>
                <a:srgbClr val="3D4251"/>
              </a:solidFill>
              <a:effectLst/>
              <a:latin typeface="Lora" pitchFamily="2" charset="0"/>
            </a:endParaRPr>
          </a:p>
        </p:txBody>
      </p:sp>
      <p:sp>
        <p:nvSpPr>
          <p:cNvPr id="3" name="Rectangle 1">
            <a:extLst>
              <a:ext uri="{FF2B5EF4-FFF2-40B4-BE49-F238E27FC236}">
                <a16:creationId xmlns:a16="http://schemas.microsoft.com/office/drawing/2014/main" id="{3448A271-C3E0-4011-9115-FCBC5A585F9A}"/>
              </a:ext>
            </a:extLst>
          </p:cNvPr>
          <p:cNvSpPr>
            <a:spLocks noChangeArrowheads="1"/>
          </p:cNvSpPr>
          <p:nvPr/>
        </p:nvSpPr>
        <p:spPr bwMode="auto">
          <a:xfrm>
            <a:off x="0" y="-54760"/>
            <a:ext cx="70532" cy="566721"/>
          </a:xfrm>
          <a:prstGeom prst="rect">
            <a:avLst/>
          </a:prstGeom>
          <a:solidFill>
            <a:srgbClr val="E6EAE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238050" rIns="0" bIns="7935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3D4251"/>
                </a:solidFill>
                <a:effectLst/>
                <a:latin typeface="Lora" pitchFamily="2" charset="0"/>
              </a:rPr>
              <a: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95857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343348"/>
            <a:ext cx="9144000" cy="477837"/>
          </a:xfrm>
        </p:spPr>
        <p:txBody>
          <a:bodyPr>
            <a:normAutofit/>
          </a:bodyPr>
          <a:lstStyle/>
          <a:p>
            <a:r>
              <a:rPr lang="en-US" sz="2800" dirty="0"/>
              <a:t>Functions and Scopes                      </a:t>
            </a:r>
            <a:r>
              <a:rPr lang="en-US" sz="1600" dirty="0"/>
              <a:t>4.4.1.1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18983" y="920981"/>
            <a:ext cx="11481786" cy="5593671"/>
          </a:xfrm>
        </p:spPr>
        <p:txBody>
          <a:bodyPr>
            <a:normAutofit/>
          </a:bodyPr>
          <a:lstStyle/>
          <a:p>
            <a:pPr algn="l"/>
            <a:r>
              <a:rPr lang="en-US" b="0" i="0" dirty="0">
                <a:solidFill>
                  <a:srgbClr val="222222"/>
                </a:solidFill>
                <a:effectLst/>
                <a:latin typeface="Open Sans" panose="020B0606030504020204" pitchFamily="34" charset="0"/>
              </a:rPr>
              <a:t>Let's start with a definition:</a:t>
            </a:r>
          </a:p>
          <a:p>
            <a:pPr algn="l"/>
            <a:r>
              <a:rPr lang="en-US" b="0" i="0" dirty="0">
                <a:solidFill>
                  <a:srgbClr val="222222"/>
                </a:solidFill>
                <a:effectLst/>
                <a:latin typeface="Open Sans" panose="020B0606030504020204" pitchFamily="34" charset="0"/>
              </a:rPr>
              <a:t>The </a:t>
            </a:r>
            <a:r>
              <a:rPr lang="en-US" b="1" i="0" dirty="0">
                <a:solidFill>
                  <a:srgbClr val="222222"/>
                </a:solidFill>
                <a:effectLst/>
                <a:latin typeface="Open Sans" panose="020B0606030504020204" pitchFamily="34" charset="0"/>
              </a:rPr>
              <a:t>scope of a name</a:t>
            </a:r>
            <a:r>
              <a:rPr lang="en-US" b="0" i="0" dirty="0">
                <a:solidFill>
                  <a:srgbClr val="222222"/>
                </a:solidFill>
                <a:effectLst/>
                <a:latin typeface="Open Sans" panose="020B0606030504020204" pitchFamily="34" charset="0"/>
              </a:rPr>
              <a:t> (e.g., a variable name) is the part of a code where the name is properly recognizable.</a:t>
            </a:r>
          </a:p>
          <a:p>
            <a:pPr algn="l"/>
            <a:r>
              <a:rPr lang="en-US" b="0" i="0" dirty="0">
                <a:solidFill>
                  <a:srgbClr val="222222"/>
                </a:solidFill>
                <a:effectLst/>
                <a:latin typeface="Open Sans" panose="020B0606030504020204" pitchFamily="34" charset="0"/>
              </a:rPr>
              <a:t>For example, the scope of a function's parameter is the function itself. The parameter is inaccessible outside the function.</a:t>
            </a:r>
          </a:p>
          <a:p>
            <a:pPr algn="l"/>
            <a:br>
              <a:rPr lang="en-US" dirty="0"/>
            </a:br>
            <a:r>
              <a:rPr lang="en-US" b="0" i="0" dirty="0">
                <a:solidFill>
                  <a:srgbClr val="222222"/>
                </a:solidFill>
                <a:effectLst/>
                <a:latin typeface="Open Sans" panose="020B0606030504020204" pitchFamily="34" charset="0"/>
              </a:rPr>
              <a:t>Let's check it. Look at the code in the editor. What will happen when you run it?</a:t>
            </a:r>
          </a:p>
          <a:p>
            <a:pPr algn="l"/>
            <a:r>
              <a:rPr lang="en-US" b="0" i="0" dirty="0">
                <a:solidFill>
                  <a:srgbClr val="222222"/>
                </a:solidFill>
                <a:effectLst/>
                <a:latin typeface="Open Sans" panose="020B0606030504020204" pitchFamily="34" charset="0"/>
              </a:rPr>
              <a:t>The program will fail when run. The error message will read:</a:t>
            </a:r>
          </a:p>
          <a:p>
            <a:r>
              <a:rPr lang="en-US" b="0" i="0" dirty="0" err="1">
                <a:solidFill>
                  <a:srgbClr val="333333"/>
                </a:solidFill>
                <a:effectLst/>
                <a:latin typeface="courier new" panose="02070309020205020404" pitchFamily="49" charset="0"/>
              </a:rPr>
              <a:t>NameError</a:t>
            </a:r>
            <a:r>
              <a:rPr lang="en-US" b="0" i="0" dirty="0">
                <a:solidFill>
                  <a:srgbClr val="333333"/>
                </a:solidFill>
                <a:effectLst/>
                <a:latin typeface="courier new" panose="02070309020205020404" pitchFamily="49" charset="0"/>
              </a:rPr>
              <a:t>: name 'x' is not defined</a:t>
            </a:r>
          </a:p>
          <a:p>
            <a:endParaRPr lang="en-US" dirty="0"/>
          </a:p>
          <a:p>
            <a:pPr algn="l"/>
            <a:r>
              <a:rPr lang="en-US" b="0" i="0" dirty="0">
                <a:solidFill>
                  <a:srgbClr val="222222"/>
                </a:solidFill>
                <a:effectLst/>
                <a:latin typeface="Open Sans" panose="020B0606030504020204" pitchFamily="34" charset="0"/>
              </a:rPr>
              <a:t>This is to be expected.</a:t>
            </a:r>
          </a:p>
          <a:p>
            <a:pPr algn="l"/>
            <a:r>
              <a:rPr lang="en-US" b="0" i="0" dirty="0">
                <a:solidFill>
                  <a:srgbClr val="222222"/>
                </a:solidFill>
                <a:effectLst/>
                <a:latin typeface="Open Sans" panose="020B0606030504020204" pitchFamily="34" charset="0"/>
              </a:rPr>
              <a:t>We're going to conduct some experiments with you to show you how Python constructs scopes, and how you can use its habits to your benefit.</a:t>
            </a:r>
          </a:p>
          <a:p>
            <a:pPr algn="l"/>
            <a:endParaRPr lang="en-US" dirty="0"/>
          </a:p>
        </p:txBody>
      </p:sp>
    </p:spTree>
    <p:extLst>
      <p:ext uri="{BB962C8B-B14F-4D97-AF65-F5344CB8AC3E}">
        <p14:creationId xmlns:p14="http://schemas.microsoft.com/office/powerpoint/2010/main" val="2098519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343348"/>
            <a:ext cx="9144000" cy="477837"/>
          </a:xfrm>
        </p:spPr>
        <p:txBody>
          <a:bodyPr>
            <a:normAutofit/>
          </a:bodyPr>
          <a:lstStyle/>
          <a:p>
            <a:r>
              <a:rPr lang="en-US" sz="2800" dirty="0"/>
              <a:t>Functions and Scopes                      </a:t>
            </a:r>
            <a:r>
              <a:rPr lang="en-US" sz="1600" dirty="0"/>
              <a:t>4.4.1.2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18983" y="920981"/>
            <a:ext cx="11481786" cy="5593671"/>
          </a:xfrm>
        </p:spPr>
        <p:txBody>
          <a:bodyPr>
            <a:normAutofit fontScale="85000" lnSpcReduction="20000"/>
          </a:bodyPr>
          <a:lstStyle/>
          <a:p>
            <a:pPr algn="l"/>
            <a:r>
              <a:rPr lang="en-US" b="1" i="0" dirty="0">
                <a:solidFill>
                  <a:srgbClr val="264166"/>
                </a:solidFill>
                <a:effectLst/>
                <a:latin typeface="Open Sans" panose="020B0606030504020204" pitchFamily="34" charset="0"/>
              </a:rPr>
              <a:t>Functions and scopes: continued</a:t>
            </a:r>
          </a:p>
          <a:p>
            <a:pPr algn="l"/>
            <a:r>
              <a:rPr lang="en-US" b="0" i="0" dirty="0">
                <a:solidFill>
                  <a:srgbClr val="222222"/>
                </a:solidFill>
                <a:effectLst/>
                <a:latin typeface="Open Sans" panose="020B0606030504020204" pitchFamily="34" charset="0"/>
              </a:rPr>
              <a:t>Let's start by checking whether or not a variable created outside any function is visible inside the functions. In other words, does a variable's name propagate into a function's body?</a:t>
            </a:r>
          </a:p>
          <a:p>
            <a:pPr algn="l"/>
            <a:r>
              <a:rPr lang="en-US" b="0" i="0" dirty="0">
                <a:solidFill>
                  <a:srgbClr val="222222"/>
                </a:solidFill>
                <a:effectLst/>
                <a:latin typeface="Open Sans" panose="020B0606030504020204" pitchFamily="34" charset="0"/>
              </a:rPr>
              <a:t>Look at the code in the editor. Our guinea pig is there.</a:t>
            </a:r>
          </a:p>
          <a:p>
            <a:pPr algn="l"/>
            <a:r>
              <a:rPr lang="en-US" b="0" i="0" dirty="0">
                <a:solidFill>
                  <a:srgbClr val="222222"/>
                </a:solidFill>
                <a:effectLst/>
                <a:latin typeface="Open Sans" panose="020B0606030504020204" pitchFamily="34" charset="0"/>
              </a:rPr>
              <a:t>The result of the test is positive - the code outputs:</a:t>
            </a:r>
          </a:p>
          <a:p>
            <a:pPr algn="l"/>
            <a:endParaRPr lang="en-US" b="0" i="0" dirty="0">
              <a:solidFill>
                <a:srgbClr val="222222"/>
              </a:solidFill>
              <a:effectLst/>
              <a:latin typeface="Open Sans" panose="020B0606030504020204" pitchFamily="34" charset="0"/>
            </a:endParaRPr>
          </a:p>
          <a:p>
            <a:pPr algn="l"/>
            <a:r>
              <a:rPr lang="en-US" b="0" i="0" dirty="0">
                <a:solidFill>
                  <a:srgbClr val="222222"/>
                </a:solidFill>
                <a:effectLst/>
                <a:highlight>
                  <a:srgbClr val="00FF00"/>
                </a:highlight>
                <a:latin typeface="Open Sans" panose="020B0606030504020204" pitchFamily="34" charset="0"/>
              </a:rPr>
              <a:t>def </a:t>
            </a:r>
            <a:r>
              <a:rPr lang="en-US" b="0" i="0" dirty="0" err="1">
                <a:solidFill>
                  <a:srgbClr val="222222"/>
                </a:solidFill>
                <a:effectLst/>
                <a:highlight>
                  <a:srgbClr val="00FF00"/>
                </a:highlight>
                <a:latin typeface="Open Sans" panose="020B0606030504020204" pitchFamily="34" charset="0"/>
              </a:rPr>
              <a:t>my_function</a:t>
            </a:r>
            <a:r>
              <a:rPr lang="en-US" b="0" i="0" dirty="0">
                <a:solidFill>
                  <a:srgbClr val="222222"/>
                </a:solidFill>
                <a:effectLst/>
                <a:highlight>
                  <a:srgbClr val="00FF00"/>
                </a:highlight>
                <a:latin typeface="Open Sans" panose="020B0606030504020204" pitchFamily="34" charset="0"/>
              </a:rPr>
              <a:t>():</a:t>
            </a:r>
          </a:p>
          <a:p>
            <a:pPr algn="l"/>
            <a:r>
              <a:rPr lang="en-US" b="0" i="0" dirty="0">
                <a:solidFill>
                  <a:srgbClr val="222222"/>
                </a:solidFill>
                <a:effectLst/>
                <a:highlight>
                  <a:srgbClr val="00FF00"/>
                </a:highlight>
                <a:latin typeface="Open Sans" panose="020B0606030504020204" pitchFamily="34" charset="0"/>
              </a:rPr>
              <a:t>    print("Do I know that variable?", var)</a:t>
            </a:r>
          </a:p>
          <a:p>
            <a:pPr algn="l"/>
            <a:endParaRPr lang="en-US" b="0" i="0" dirty="0">
              <a:solidFill>
                <a:srgbClr val="222222"/>
              </a:solidFill>
              <a:effectLst/>
              <a:highlight>
                <a:srgbClr val="00FF00"/>
              </a:highlight>
              <a:latin typeface="Open Sans" panose="020B0606030504020204" pitchFamily="34" charset="0"/>
            </a:endParaRPr>
          </a:p>
          <a:p>
            <a:pPr algn="l"/>
            <a:r>
              <a:rPr lang="en-US" b="0" i="0" dirty="0">
                <a:solidFill>
                  <a:srgbClr val="222222"/>
                </a:solidFill>
                <a:effectLst/>
                <a:highlight>
                  <a:srgbClr val="00FF00"/>
                </a:highlight>
                <a:latin typeface="Open Sans" panose="020B0606030504020204" pitchFamily="34" charset="0"/>
              </a:rPr>
              <a:t>var = 1</a:t>
            </a:r>
          </a:p>
          <a:p>
            <a:pPr algn="l"/>
            <a:r>
              <a:rPr lang="en-US" b="0" i="0" dirty="0" err="1">
                <a:solidFill>
                  <a:srgbClr val="222222"/>
                </a:solidFill>
                <a:effectLst/>
                <a:highlight>
                  <a:srgbClr val="00FF00"/>
                </a:highlight>
                <a:latin typeface="Open Sans" panose="020B0606030504020204" pitchFamily="34" charset="0"/>
              </a:rPr>
              <a:t>my_function</a:t>
            </a:r>
            <a:r>
              <a:rPr lang="en-US" b="0" i="0" dirty="0">
                <a:solidFill>
                  <a:srgbClr val="222222"/>
                </a:solidFill>
                <a:effectLst/>
                <a:highlight>
                  <a:srgbClr val="00FF00"/>
                </a:highlight>
                <a:latin typeface="Open Sans" panose="020B0606030504020204" pitchFamily="34" charset="0"/>
              </a:rPr>
              <a:t>()</a:t>
            </a:r>
          </a:p>
          <a:p>
            <a:pPr algn="l"/>
            <a:r>
              <a:rPr lang="en-US" b="0" i="0" dirty="0">
                <a:solidFill>
                  <a:srgbClr val="222222"/>
                </a:solidFill>
                <a:effectLst/>
                <a:highlight>
                  <a:srgbClr val="00FF00"/>
                </a:highlight>
                <a:latin typeface="Open Sans" panose="020B0606030504020204" pitchFamily="34" charset="0"/>
              </a:rPr>
              <a:t>print(var)</a:t>
            </a:r>
          </a:p>
          <a:p>
            <a:pPr algn="l"/>
            <a:endParaRPr lang="en-US" b="0" i="0" dirty="0">
              <a:solidFill>
                <a:srgbClr val="222222"/>
              </a:solidFill>
              <a:effectLst/>
              <a:latin typeface="Open Sans" panose="020B0606030504020204" pitchFamily="34" charset="0"/>
            </a:endParaRPr>
          </a:p>
          <a:p>
            <a:pPr algn="l"/>
            <a:r>
              <a:rPr lang="en-US" b="0" i="0" dirty="0">
                <a:solidFill>
                  <a:srgbClr val="222222"/>
                </a:solidFill>
                <a:effectLst/>
                <a:latin typeface="Open Sans" panose="020B0606030504020204" pitchFamily="34" charset="0"/>
              </a:rPr>
              <a:t>The answer is: </a:t>
            </a:r>
            <a:r>
              <a:rPr lang="en-US" b="1" i="0" dirty="0">
                <a:solidFill>
                  <a:srgbClr val="222222"/>
                </a:solidFill>
                <a:effectLst/>
                <a:latin typeface="Open Sans" panose="020B0606030504020204" pitchFamily="34" charset="0"/>
              </a:rPr>
              <a:t>a variable existing outside a function has a scope inside the functions' bodies</a:t>
            </a:r>
            <a:r>
              <a:rPr lang="en-US" b="0" i="0" dirty="0">
                <a:solidFill>
                  <a:srgbClr val="222222"/>
                </a:solidFill>
                <a:effectLst/>
                <a:latin typeface="Open Sans" panose="020B0606030504020204" pitchFamily="34" charset="0"/>
              </a:rPr>
              <a:t>.</a:t>
            </a:r>
          </a:p>
          <a:p>
            <a:pPr algn="l"/>
            <a:r>
              <a:rPr lang="en-US" b="0" i="0" dirty="0">
                <a:solidFill>
                  <a:srgbClr val="222222"/>
                </a:solidFill>
                <a:effectLst/>
                <a:latin typeface="Open Sans" panose="020B0606030504020204" pitchFamily="34" charset="0"/>
              </a:rPr>
              <a:t>This rule has a very important exception. Let's try to find it.</a:t>
            </a:r>
          </a:p>
          <a:p>
            <a:pPr algn="l"/>
            <a:br>
              <a:rPr lang="en-US" dirty="0"/>
            </a:br>
            <a:r>
              <a:rPr lang="en-US" b="0" i="0" dirty="0">
                <a:solidFill>
                  <a:srgbClr val="222222"/>
                </a:solidFill>
                <a:effectLst/>
                <a:latin typeface="Open Sans" panose="020B0606030504020204" pitchFamily="34" charset="0"/>
              </a:rPr>
              <a:t>Let's make a small change to the code:</a:t>
            </a:r>
          </a:p>
          <a:p>
            <a:pPr algn="l"/>
            <a:endParaRPr lang="en-US" dirty="0"/>
          </a:p>
        </p:txBody>
      </p:sp>
    </p:spTree>
    <p:extLst>
      <p:ext uri="{BB962C8B-B14F-4D97-AF65-F5344CB8AC3E}">
        <p14:creationId xmlns:p14="http://schemas.microsoft.com/office/powerpoint/2010/main" val="3597692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0"/>
            <a:ext cx="9144000" cy="477837"/>
          </a:xfrm>
        </p:spPr>
        <p:txBody>
          <a:bodyPr>
            <a:normAutofit/>
          </a:bodyPr>
          <a:lstStyle/>
          <a:p>
            <a:r>
              <a:rPr lang="en-US" sz="2800" dirty="0"/>
              <a:t>Functions and Scopes                      </a:t>
            </a:r>
            <a:r>
              <a:rPr lang="en-US" sz="1600" dirty="0"/>
              <a:t>4.4.1.2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72250" y="424116"/>
            <a:ext cx="11481786" cy="6296279"/>
          </a:xfrm>
        </p:spPr>
        <p:txBody>
          <a:bodyPr>
            <a:normAutofit fontScale="85000" lnSpcReduction="20000"/>
          </a:bodyPr>
          <a:lstStyle/>
          <a:p>
            <a:pPr algn="l"/>
            <a:r>
              <a:rPr lang="en-US" b="1" i="0" dirty="0">
                <a:solidFill>
                  <a:srgbClr val="264166"/>
                </a:solidFill>
                <a:effectLst/>
                <a:latin typeface="Open Sans" panose="020B0606030504020204" pitchFamily="34" charset="0"/>
              </a:rPr>
              <a:t>Functions and scopes: continued</a:t>
            </a:r>
          </a:p>
          <a:p>
            <a:pPr algn="l"/>
            <a:r>
              <a:rPr lang="en-US" b="0" i="0" dirty="0">
                <a:solidFill>
                  <a:srgbClr val="333333"/>
                </a:solidFill>
                <a:effectLst/>
                <a:latin typeface="courier new" panose="02070309020205020404" pitchFamily="49" charset="0"/>
              </a:rPr>
              <a:t>def </a:t>
            </a:r>
            <a:r>
              <a:rPr lang="en-US" b="0" i="0" dirty="0" err="1">
                <a:solidFill>
                  <a:srgbClr val="333333"/>
                </a:solidFill>
                <a:effectLst/>
                <a:latin typeface="courier new" panose="02070309020205020404" pitchFamily="49" charset="0"/>
              </a:rPr>
              <a:t>my_function</a:t>
            </a:r>
            <a:r>
              <a:rPr lang="en-US" b="0" i="0" dirty="0">
                <a:solidFill>
                  <a:srgbClr val="333333"/>
                </a:solidFill>
                <a:effectLst/>
                <a:latin typeface="courier new" panose="02070309020205020404" pitchFamily="49" charset="0"/>
              </a:rPr>
              <a:t>(): </a:t>
            </a:r>
          </a:p>
          <a:p>
            <a:pPr algn="l"/>
            <a:r>
              <a:rPr lang="en-US" dirty="0">
                <a:solidFill>
                  <a:srgbClr val="333333"/>
                </a:solidFill>
                <a:latin typeface="courier new" panose="02070309020205020404" pitchFamily="49" charset="0"/>
              </a:rPr>
              <a:t>	</a:t>
            </a:r>
            <a:r>
              <a:rPr lang="en-US" dirty="0"/>
              <a:t>var = 2</a:t>
            </a:r>
            <a:r>
              <a:rPr lang="en-US" b="0" i="0" dirty="0">
                <a:solidFill>
                  <a:srgbClr val="333333"/>
                </a:solidFill>
                <a:effectLst/>
                <a:latin typeface="courier new" panose="02070309020205020404" pitchFamily="49" charset="0"/>
              </a:rPr>
              <a:t> </a:t>
            </a:r>
          </a:p>
          <a:p>
            <a:pPr algn="l"/>
            <a:r>
              <a:rPr lang="en-US" b="0" i="0" dirty="0">
                <a:solidFill>
                  <a:srgbClr val="333333"/>
                </a:solidFill>
                <a:effectLst/>
                <a:latin typeface="courier new" panose="02070309020205020404" pitchFamily="49" charset="0"/>
              </a:rPr>
              <a:t>	print("Do I know that variable?", var) </a:t>
            </a:r>
          </a:p>
          <a:p>
            <a:pPr algn="l"/>
            <a:r>
              <a:rPr lang="en-US" dirty="0"/>
              <a:t>	var = 1</a:t>
            </a:r>
            <a:r>
              <a:rPr lang="en-US" b="0" i="0" dirty="0">
                <a:solidFill>
                  <a:srgbClr val="333333"/>
                </a:solidFill>
                <a:effectLst/>
                <a:latin typeface="courier new" panose="02070309020205020404" pitchFamily="49" charset="0"/>
              </a:rPr>
              <a:t> </a:t>
            </a:r>
          </a:p>
          <a:p>
            <a:pPr algn="l"/>
            <a:r>
              <a:rPr lang="en-US" b="0" i="0" dirty="0" err="1">
                <a:solidFill>
                  <a:srgbClr val="333333"/>
                </a:solidFill>
                <a:effectLst/>
                <a:latin typeface="courier new" panose="02070309020205020404" pitchFamily="49" charset="0"/>
              </a:rPr>
              <a:t>my_function</a:t>
            </a:r>
            <a:r>
              <a:rPr lang="en-US" b="0" i="0" dirty="0">
                <a:solidFill>
                  <a:srgbClr val="333333"/>
                </a:solidFill>
                <a:effectLst/>
                <a:latin typeface="courier new" panose="02070309020205020404" pitchFamily="49" charset="0"/>
              </a:rPr>
              <a:t>() </a:t>
            </a:r>
          </a:p>
          <a:p>
            <a:pPr algn="l"/>
            <a:r>
              <a:rPr lang="en-US" b="0" i="0" dirty="0">
                <a:solidFill>
                  <a:srgbClr val="333333"/>
                </a:solidFill>
                <a:effectLst/>
                <a:latin typeface="courier new" panose="02070309020205020404" pitchFamily="49" charset="0"/>
              </a:rPr>
              <a:t>print(var)</a:t>
            </a:r>
          </a:p>
          <a:p>
            <a:pPr algn="l"/>
            <a:endParaRPr lang="en-US" b="0" i="0" dirty="0">
              <a:solidFill>
                <a:srgbClr val="333333"/>
              </a:solidFill>
              <a:effectLst/>
              <a:latin typeface="courier new" panose="02070309020205020404" pitchFamily="49" charset="0"/>
            </a:endParaRPr>
          </a:p>
          <a:p>
            <a:pPr algn="l"/>
            <a:r>
              <a:rPr lang="en-US" b="0" i="0" dirty="0">
                <a:solidFill>
                  <a:srgbClr val="222222"/>
                </a:solidFill>
                <a:effectLst/>
                <a:latin typeface="Open Sans" panose="020B0606030504020204" pitchFamily="34" charset="0"/>
              </a:rPr>
              <a:t>The result has changed, too - the code produces a slightly different output now:</a:t>
            </a:r>
            <a:endParaRPr lang="en-US" dirty="0">
              <a:solidFill>
                <a:srgbClr val="333333"/>
              </a:solidFill>
              <a:latin typeface="courier new" panose="02070309020205020404" pitchFamily="49" charset="0"/>
            </a:endParaRPr>
          </a:p>
          <a:p>
            <a:pPr algn="l"/>
            <a:r>
              <a:rPr lang="en-US" b="0" i="0" dirty="0">
                <a:solidFill>
                  <a:srgbClr val="333333"/>
                </a:solidFill>
                <a:effectLst/>
                <a:latin typeface="courier new" panose="02070309020205020404" pitchFamily="49" charset="0"/>
              </a:rPr>
              <a:t>Do I know that variable? 2 1</a:t>
            </a:r>
          </a:p>
          <a:p>
            <a:pPr algn="l"/>
            <a:endParaRPr lang="en-US" dirty="0"/>
          </a:p>
          <a:p>
            <a:pPr lvl="0" algn="l" eaLnBrk="0" fontAlgn="base" hangingPunct="0">
              <a:lnSpc>
                <a:spcPct val="100000"/>
              </a:lnSpc>
              <a:spcBef>
                <a:spcPct val="0"/>
              </a:spcBef>
              <a:spcAft>
                <a:spcPct val="0"/>
              </a:spcAft>
            </a:pPr>
            <a:r>
              <a:rPr lang="en-US" dirty="0"/>
              <a:t> </a:t>
            </a:r>
            <a:r>
              <a:rPr lang="en-US" altLang="en-US" dirty="0">
                <a:solidFill>
                  <a:srgbClr val="222222"/>
                </a:solidFill>
                <a:latin typeface="Open Sans" panose="020B0606030504020204" pitchFamily="34" charset="0"/>
                <a:cs typeface="Open Sans" panose="020B0606030504020204" pitchFamily="34" charset="0"/>
              </a:rPr>
              <a:t>What's happened?</a:t>
            </a:r>
            <a:endParaRPr lang="en-US" altLang="en-US" sz="1800" dirty="0"/>
          </a:p>
          <a:p>
            <a:pPr lvl="0" algn="l" eaLnBrk="0" fontAlgn="base" hangingPunct="0">
              <a:lnSpc>
                <a:spcPct val="100000"/>
              </a:lnSpc>
              <a:spcBef>
                <a:spcPct val="0"/>
              </a:spcBef>
              <a:spcAft>
                <a:spcPct val="0"/>
              </a:spcAft>
              <a:buFontTx/>
              <a:buChar char="•"/>
            </a:pPr>
            <a:r>
              <a:rPr lang="en-US" altLang="en-US" dirty="0">
                <a:solidFill>
                  <a:srgbClr val="222222"/>
                </a:solidFill>
                <a:latin typeface="Open Sans" panose="020B0606030504020204" pitchFamily="34" charset="0"/>
                <a:cs typeface="Open Sans" panose="020B0606030504020204" pitchFamily="34" charset="0"/>
              </a:rPr>
              <a:t>the </a:t>
            </a:r>
            <a:r>
              <a:rPr lang="en-US" altLang="en-US" dirty="0">
                <a:solidFill>
                  <a:srgbClr val="333333"/>
                </a:solidFill>
                <a:latin typeface="Courier New" panose="02070309020205020404" pitchFamily="49" charset="0"/>
                <a:cs typeface="Courier New" panose="02070309020205020404" pitchFamily="49" charset="0"/>
              </a:rPr>
              <a:t>var</a:t>
            </a:r>
            <a:r>
              <a:rPr lang="en-US" altLang="en-US" dirty="0">
                <a:solidFill>
                  <a:srgbClr val="222222"/>
                </a:solidFill>
                <a:latin typeface="Open Sans" panose="020B0606030504020204" pitchFamily="34" charset="0"/>
                <a:cs typeface="Open Sans" panose="020B0606030504020204" pitchFamily="34" charset="0"/>
              </a:rPr>
              <a:t> variable created inside the function is not the same as when defined outside it - it seems that there two different variables of the same name;</a:t>
            </a:r>
          </a:p>
          <a:p>
            <a:pPr lvl="0" algn="l" eaLnBrk="0" fontAlgn="base" hangingPunct="0">
              <a:lnSpc>
                <a:spcPct val="100000"/>
              </a:lnSpc>
              <a:spcBef>
                <a:spcPct val="0"/>
              </a:spcBef>
              <a:spcAft>
                <a:spcPct val="0"/>
              </a:spcAft>
              <a:buFontTx/>
              <a:buChar char="•"/>
            </a:pPr>
            <a:r>
              <a:rPr lang="en-US" altLang="en-US" dirty="0">
                <a:solidFill>
                  <a:srgbClr val="222222"/>
                </a:solidFill>
                <a:latin typeface="Open Sans" panose="020B0606030504020204" pitchFamily="34" charset="0"/>
                <a:cs typeface="Open Sans" panose="020B0606030504020204" pitchFamily="34" charset="0"/>
              </a:rPr>
              <a:t>moreover, the function's variable shadows the variable coming from the outside world.</a:t>
            </a:r>
          </a:p>
          <a:p>
            <a:pPr lvl="0" algn="l" eaLnBrk="0" fontAlgn="base" hangingPunct="0">
              <a:lnSpc>
                <a:spcPct val="100000"/>
              </a:lnSpc>
              <a:spcBef>
                <a:spcPct val="0"/>
              </a:spcBef>
              <a:spcAft>
                <a:spcPct val="0"/>
              </a:spcAft>
            </a:pPr>
            <a:r>
              <a:rPr lang="en-US" altLang="en-US" dirty="0">
                <a:solidFill>
                  <a:srgbClr val="222222"/>
                </a:solidFill>
                <a:latin typeface="Open Sans" panose="020B0606030504020204" pitchFamily="34" charset="0"/>
                <a:cs typeface="Open Sans" panose="020B0606030504020204" pitchFamily="34" charset="0"/>
              </a:rPr>
              <a:t>We can make the previous rule more precise and adequate:</a:t>
            </a:r>
            <a:endParaRPr lang="en-US" altLang="en-US" sz="1800" dirty="0"/>
          </a:p>
          <a:p>
            <a:pPr lvl="0" algn="l" eaLnBrk="0" fontAlgn="base" hangingPunct="0">
              <a:lnSpc>
                <a:spcPct val="100000"/>
              </a:lnSpc>
              <a:spcBef>
                <a:spcPct val="0"/>
              </a:spcBef>
              <a:spcAft>
                <a:spcPct val="0"/>
              </a:spcAft>
            </a:pPr>
            <a:r>
              <a:rPr lang="en-US" altLang="en-US" b="1" dirty="0">
                <a:solidFill>
                  <a:srgbClr val="222222"/>
                </a:solidFill>
                <a:latin typeface="Open Sans" panose="020B0606030504020204" pitchFamily="34" charset="0"/>
                <a:cs typeface="Open Sans" panose="020B0606030504020204" pitchFamily="34" charset="0"/>
              </a:rPr>
              <a:t>A variable existing outside a function has a scope inside the functions' bodies, excluding those of them which define a variable of the same name.</a:t>
            </a:r>
            <a:endParaRPr lang="en-US" altLang="en-US" sz="1800" dirty="0"/>
          </a:p>
          <a:p>
            <a:pPr lvl="0" algn="l" eaLnBrk="0" fontAlgn="base" hangingPunct="0">
              <a:lnSpc>
                <a:spcPct val="100000"/>
              </a:lnSpc>
              <a:spcBef>
                <a:spcPct val="0"/>
              </a:spcBef>
              <a:spcAft>
                <a:spcPct val="0"/>
              </a:spcAft>
            </a:pPr>
            <a:r>
              <a:rPr lang="en-US" altLang="en-US" dirty="0">
                <a:solidFill>
                  <a:srgbClr val="222222"/>
                </a:solidFill>
                <a:latin typeface="Open Sans" panose="020B0606030504020204" pitchFamily="34" charset="0"/>
                <a:cs typeface="Open Sans" panose="020B0606030504020204" pitchFamily="34" charset="0"/>
              </a:rPr>
              <a:t>It also means that the </a:t>
            </a:r>
            <a:r>
              <a:rPr lang="en-US" altLang="en-US" b="1" dirty="0">
                <a:solidFill>
                  <a:srgbClr val="222222"/>
                </a:solidFill>
                <a:latin typeface="Open Sans" panose="020B0606030504020204" pitchFamily="34" charset="0"/>
                <a:cs typeface="Open Sans" panose="020B0606030504020204" pitchFamily="34" charset="0"/>
              </a:rPr>
              <a:t>scope of a variable existing outside a function is supported only when getting its value</a:t>
            </a:r>
            <a:r>
              <a:rPr lang="en-US" altLang="en-US" dirty="0">
                <a:solidFill>
                  <a:srgbClr val="222222"/>
                </a:solidFill>
                <a:latin typeface="Open Sans" panose="020B0606030504020204" pitchFamily="34" charset="0"/>
                <a:cs typeface="Open Sans" panose="020B0606030504020204" pitchFamily="34" charset="0"/>
              </a:rPr>
              <a:t> (reading). Assigning a value forces the creation of the function's own variable.</a:t>
            </a:r>
            <a:endParaRPr lang="en-US" altLang="en-US" sz="1800" dirty="0"/>
          </a:p>
          <a:p>
            <a:pPr lvl="0" algn="l" eaLnBrk="0" fontAlgn="base" hangingPunct="0">
              <a:lnSpc>
                <a:spcPct val="100000"/>
              </a:lnSpc>
              <a:spcBef>
                <a:spcPct val="0"/>
              </a:spcBef>
              <a:spcAft>
                <a:spcPct val="0"/>
              </a:spcAft>
            </a:pPr>
            <a:r>
              <a:rPr lang="en-US" altLang="en-US" dirty="0">
                <a:solidFill>
                  <a:srgbClr val="222222"/>
                </a:solidFill>
                <a:latin typeface="Open Sans" panose="020B0606030504020204" pitchFamily="34" charset="0"/>
                <a:cs typeface="Open Sans" panose="020B0606030504020204" pitchFamily="34" charset="0"/>
              </a:rPr>
              <a:t>Make sure you understand this well and carry out your own experiments.</a:t>
            </a:r>
            <a:endParaRPr lang="en-US" altLang="en-US" sz="4800" dirty="0">
              <a:latin typeface="Arial" panose="020B0604020202020204" pitchFamily="34" charset="0"/>
            </a:endParaRPr>
          </a:p>
          <a:p>
            <a:pPr algn="l"/>
            <a:endParaRPr lang="en-US" dirty="0"/>
          </a:p>
        </p:txBody>
      </p:sp>
      <p:sp>
        <p:nvSpPr>
          <p:cNvPr id="5" name="Rectangle 2">
            <a:extLst>
              <a:ext uri="{FF2B5EF4-FFF2-40B4-BE49-F238E27FC236}">
                <a16:creationId xmlns:a16="http://schemas.microsoft.com/office/drawing/2014/main" id="{8B678248-5EEB-4D97-B511-E27ED534B474}"/>
              </a:ext>
            </a:extLst>
          </p:cNvPr>
          <p:cNvSpPr>
            <a:spLocks noChangeArrowheads="1"/>
          </p:cNvSpPr>
          <p:nvPr/>
        </p:nvSpPr>
        <p:spPr bwMode="auto">
          <a:xfrm>
            <a:off x="0" y="780781"/>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5735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0"/>
            <a:ext cx="9144000" cy="477837"/>
          </a:xfrm>
        </p:spPr>
        <p:txBody>
          <a:bodyPr>
            <a:normAutofit/>
          </a:bodyPr>
          <a:lstStyle/>
          <a:p>
            <a:r>
              <a:rPr lang="en-US" sz="2800" dirty="0"/>
              <a:t>Functions and Scopes                      </a:t>
            </a:r>
            <a:r>
              <a:rPr lang="en-US" sz="1600" dirty="0"/>
              <a:t>4.4.1.3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72250" y="424116"/>
            <a:ext cx="11481786" cy="6296279"/>
          </a:xfrm>
        </p:spPr>
        <p:txBody>
          <a:bodyPr>
            <a:normAutofit/>
          </a:bodyPr>
          <a:lstStyle/>
          <a:p>
            <a:pPr algn="l"/>
            <a:endParaRPr lang="en-US" altLang="en-US" dirty="0">
              <a:solidFill>
                <a:srgbClr val="222222"/>
              </a:solidFill>
              <a:latin typeface="Open Sans" panose="020B0606030504020204" pitchFamily="34" charset="0"/>
              <a:cs typeface="Open Sans" panose="020B0606030504020204" pitchFamily="34" charset="0"/>
            </a:endParaRPr>
          </a:p>
          <a:p>
            <a:pPr lvl="0" algn="l" eaLnBrk="0" fontAlgn="base" hangingPunct="0">
              <a:lnSpc>
                <a:spcPct val="100000"/>
              </a:lnSpc>
              <a:spcBef>
                <a:spcPct val="0"/>
              </a:spcBef>
              <a:spcAft>
                <a:spcPct val="0"/>
              </a:spcAft>
            </a:pPr>
            <a:r>
              <a:rPr lang="en-US" altLang="en-US" sz="4400" b="1" dirty="0">
                <a:solidFill>
                  <a:srgbClr val="264166"/>
                </a:solidFill>
                <a:latin typeface="Open Sans" panose="020B0606030504020204" pitchFamily="34" charset="0"/>
                <a:cs typeface="Open Sans" panose="020B0606030504020204" pitchFamily="34" charset="0"/>
              </a:rPr>
              <a:t>Functions and scopes: the </a:t>
            </a:r>
            <a:r>
              <a:rPr lang="en-US" altLang="en-US" sz="4400" b="1" dirty="0">
                <a:solidFill>
                  <a:srgbClr val="264166"/>
                </a:solidFill>
                <a:latin typeface="Courier New" panose="02070309020205020404" pitchFamily="49" charset="0"/>
                <a:cs typeface="Courier New" panose="02070309020205020404" pitchFamily="49" charset="0"/>
              </a:rPr>
              <a:t>global</a:t>
            </a:r>
            <a:r>
              <a:rPr lang="en-US" altLang="en-US" sz="4400" b="1" dirty="0">
                <a:solidFill>
                  <a:srgbClr val="264166"/>
                </a:solidFill>
                <a:latin typeface="Open Sans" panose="020B0606030504020204" pitchFamily="34" charset="0"/>
                <a:cs typeface="Open Sans" panose="020B0606030504020204" pitchFamily="34" charset="0"/>
              </a:rPr>
              <a:t> keyword</a:t>
            </a:r>
          </a:p>
          <a:p>
            <a:pPr lvl="0" algn="l" eaLnBrk="0" fontAlgn="base" hangingPunct="0">
              <a:lnSpc>
                <a:spcPct val="100000"/>
              </a:lnSpc>
              <a:spcBef>
                <a:spcPct val="0"/>
              </a:spcBef>
              <a:spcAft>
                <a:spcPct val="0"/>
              </a:spcAft>
            </a:pPr>
            <a:r>
              <a:rPr lang="en-US" altLang="en-US" dirty="0">
                <a:solidFill>
                  <a:srgbClr val="222222"/>
                </a:solidFill>
                <a:latin typeface="Open Sans" panose="020B0606030504020204" pitchFamily="34" charset="0"/>
                <a:cs typeface="Open Sans" panose="020B0606030504020204" pitchFamily="34" charset="0"/>
              </a:rPr>
              <a:t>Hopefully, you should now have arrived at the following question: does this mean that a function is not able to modify a variable defined outside it? This would create a lot of discomfort.</a:t>
            </a:r>
            <a:endParaRPr lang="en-US" altLang="en-US" sz="1800" dirty="0"/>
          </a:p>
          <a:p>
            <a:pPr lvl="0" algn="l" eaLnBrk="0" fontAlgn="base" hangingPunct="0">
              <a:lnSpc>
                <a:spcPct val="100000"/>
              </a:lnSpc>
              <a:spcBef>
                <a:spcPct val="0"/>
              </a:spcBef>
              <a:spcAft>
                <a:spcPct val="0"/>
              </a:spcAft>
            </a:pPr>
            <a:r>
              <a:rPr lang="en-US" altLang="en-US" dirty="0">
                <a:solidFill>
                  <a:srgbClr val="222222"/>
                </a:solidFill>
                <a:latin typeface="Open Sans" panose="020B0606030504020204" pitchFamily="34" charset="0"/>
                <a:cs typeface="Open Sans" panose="020B0606030504020204" pitchFamily="34" charset="0"/>
              </a:rPr>
              <a:t>Fortunately, the answer is </a:t>
            </a:r>
            <a:r>
              <a:rPr lang="en-US" altLang="en-US" i="1" dirty="0">
                <a:solidFill>
                  <a:srgbClr val="222222"/>
                </a:solidFill>
                <a:latin typeface="Open Sans" panose="020B0606030504020204" pitchFamily="34" charset="0"/>
                <a:cs typeface="Open Sans" panose="020B0606030504020204" pitchFamily="34" charset="0"/>
              </a:rPr>
              <a:t>no</a:t>
            </a:r>
            <a:r>
              <a:rPr lang="en-US" altLang="en-US" dirty="0">
                <a:solidFill>
                  <a:srgbClr val="222222"/>
                </a:solidFill>
                <a:latin typeface="Open Sans" panose="020B0606030504020204" pitchFamily="34" charset="0"/>
                <a:cs typeface="Open Sans" panose="020B0606030504020204" pitchFamily="34" charset="0"/>
              </a:rPr>
              <a:t>.</a:t>
            </a:r>
          </a:p>
          <a:p>
            <a:pPr lvl="0" algn="l" eaLnBrk="0" fontAlgn="base" hangingPunct="0">
              <a:lnSpc>
                <a:spcPct val="100000"/>
              </a:lnSpc>
              <a:spcBef>
                <a:spcPct val="0"/>
              </a:spcBef>
              <a:spcAft>
                <a:spcPct val="0"/>
              </a:spcAft>
            </a:pPr>
            <a:endParaRPr lang="en-US" altLang="en-US" sz="1800" dirty="0"/>
          </a:p>
          <a:p>
            <a:pPr lvl="0" algn="l" eaLnBrk="0" fontAlgn="base" hangingPunct="0">
              <a:lnSpc>
                <a:spcPct val="100000"/>
              </a:lnSpc>
              <a:spcBef>
                <a:spcPct val="0"/>
              </a:spcBef>
              <a:spcAft>
                <a:spcPct val="0"/>
              </a:spcAft>
            </a:pPr>
            <a:r>
              <a:rPr lang="en-US" altLang="en-US" dirty="0">
                <a:solidFill>
                  <a:srgbClr val="222222"/>
                </a:solidFill>
                <a:latin typeface="Open Sans" panose="020B0606030504020204" pitchFamily="34" charset="0"/>
                <a:cs typeface="Open Sans" panose="020B0606030504020204" pitchFamily="34" charset="0"/>
              </a:rPr>
              <a:t>There's a special Python method which can </a:t>
            </a:r>
            <a:r>
              <a:rPr lang="en-US" altLang="en-US" b="1" dirty="0">
                <a:solidFill>
                  <a:srgbClr val="222222"/>
                </a:solidFill>
                <a:latin typeface="Open Sans" panose="020B0606030504020204" pitchFamily="34" charset="0"/>
                <a:cs typeface="Open Sans" panose="020B0606030504020204" pitchFamily="34" charset="0"/>
              </a:rPr>
              <a:t>extend a variable's scope in a way which includes the functions' bodies</a:t>
            </a:r>
            <a:r>
              <a:rPr lang="en-US" altLang="en-US" dirty="0">
                <a:solidFill>
                  <a:srgbClr val="222222"/>
                </a:solidFill>
                <a:latin typeface="Open Sans" panose="020B0606030504020204" pitchFamily="34" charset="0"/>
                <a:cs typeface="Open Sans" panose="020B0606030504020204" pitchFamily="34" charset="0"/>
              </a:rPr>
              <a:t> (even if you want not only to read the values, but also to modify them).</a:t>
            </a:r>
            <a:endParaRPr lang="en-US" altLang="en-US" sz="1800" dirty="0"/>
          </a:p>
          <a:p>
            <a:pPr lvl="0" algn="l" eaLnBrk="0" fontAlgn="base" hangingPunct="0">
              <a:lnSpc>
                <a:spcPct val="100000"/>
              </a:lnSpc>
              <a:spcBef>
                <a:spcPct val="0"/>
              </a:spcBef>
              <a:spcAft>
                <a:spcPct val="0"/>
              </a:spcAft>
            </a:pPr>
            <a:r>
              <a:rPr lang="en-US" altLang="en-US" dirty="0">
                <a:solidFill>
                  <a:srgbClr val="222222"/>
                </a:solidFill>
                <a:latin typeface="Open Sans" panose="020B0606030504020204" pitchFamily="34" charset="0"/>
                <a:cs typeface="Open Sans" panose="020B0606030504020204" pitchFamily="34" charset="0"/>
              </a:rPr>
              <a:t>Such an effect is caused by a keyword named </a:t>
            </a:r>
            <a:r>
              <a:rPr lang="en-US" altLang="en-US" dirty="0">
                <a:solidFill>
                  <a:srgbClr val="333333"/>
                </a:solidFill>
                <a:latin typeface="Courier New" panose="02070309020205020404" pitchFamily="49" charset="0"/>
                <a:cs typeface="Courier New" panose="02070309020205020404" pitchFamily="49" charset="0"/>
              </a:rPr>
              <a:t>global</a:t>
            </a:r>
            <a:r>
              <a:rPr lang="en-US" altLang="en-US" dirty="0">
                <a:solidFill>
                  <a:srgbClr val="222222"/>
                </a:solidFill>
                <a:latin typeface="Open Sans" panose="020B0606030504020204" pitchFamily="34" charset="0"/>
                <a:cs typeface="Open Sans" panose="020B0606030504020204" pitchFamily="34" charset="0"/>
              </a:rPr>
              <a:t>:</a:t>
            </a:r>
            <a:endParaRPr lang="en-US" altLang="en-US" sz="4800" dirty="0">
              <a:latin typeface="Arial" panose="020B0604020202020204" pitchFamily="34" charset="0"/>
            </a:endParaRPr>
          </a:p>
          <a:p>
            <a:pPr algn="l"/>
            <a:endParaRPr lang="en-US" altLang="en-US" dirty="0">
              <a:solidFill>
                <a:srgbClr val="222222"/>
              </a:solidFill>
              <a:latin typeface="Open Sans" panose="020B0606030504020204" pitchFamily="34" charset="0"/>
              <a:cs typeface="Open Sans" panose="020B0606030504020204" pitchFamily="34" charset="0"/>
            </a:endParaRPr>
          </a:p>
          <a:p>
            <a:pPr algn="l"/>
            <a:r>
              <a:rPr lang="en-US" b="0" i="0" dirty="0">
                <a:solidFill>
                  <a:srgbClr val="222222"/>
                </a:solidFill>
                <a:effectLst/>
                <a:latin typeface="Open Sans" panose="020B0606030504020204" pitchFamily="34" charset="0"/>
              </a:rPr>
              <a:t>Using this keyword inside a function with the name (or names separated with commas) of a variable(s), forces Python to refrain from creating a new variable inside the function - the one accessible from outside will be used instead.</a:t>
            </a:r>
            <a:endParaRPr lang="en-US" dirty="0"/>
          </a:p>
        </p:txBody>
      </p:sp>
      <p:sp>
        <p:nvSpPr>
          <p:cNvPr id="5" name="Rectangle 2">
            <a:extLst>
              <a:ext uri="{FF2B5EF4-FFF2-40B4-BE49-F238E27FC236}">
                <a16:creationId xmlns:a16="http://schemas.microsoft.com/office/drawing/2014/main" id="{8B678248-5EEB-4D97-B511-E27ED534B474}"/>
              </a:ext>
            </a:extLst>
          </p:cNvPr>
          <p:cNvSpPr>
            <a:spLocks noChangeArrowheads="1"/>
          </p:cNvSpPr>
          <p:nvPr/>
        </p:nvSpPr>
        <p:spPr bwMode="auto">
          <a:xfrm>
            <a:off x="0" y="780781"/>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8B387939-E070-470B-BFDF-6DB261EBD2A4}"/>
              </a:ext>
            </a:extLst>
          </p:cNvPr>
          <p:cNvSpPr>
            <a:spLocks noChangeArrowheads="1"/>
          </p:cNvSpPr>
          <p:nvPr/>
        </p:nvSpPr>
        <p:spPr bwMode="auto">
          <a:xfrm>
            <a:off x="92365" y="3156977"/>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54535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0"/>
            <a:ext cx="9144000" cy="477837"/>
          </a:xfrm>
        </p:spPr>
        <p:txBody>
          <a:bodyPr>
            <a:normAutofit/>
          </a:bodyPr>
          <a:lstStyle/>
          <a:p>
            <a:r>
              <a:rPr lang="en-US" sz="2800" dirty="0"/>
              <a:t>Functions and Scopes                      </a:t>
            </a:r>
            <a:r>
              <a:rPr lang="en-US" sz="1600" dirty="0"/>
              <a:t>4.4.1.3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72250" y="424116"/>
            <a:ext cx="11481786" cy="6296279"/>
          </a:xfrm>
        </p:spPr>
        <p:txBody>
          <a:bodyPr>
            <a:normAutofit fontScale="40000" lnSpcReduction="20000"/>
          </a:bodyPr>
          <a:lstStyle/>
          <a:p>
            <a:pPr algn="l"/>
            <a:endParaRPr lang="en-US" altLang="en-US" dirty="0">
              <a:solidFill>
                <a:srgbClr val="222222"/>
              </a:solidFill>
              <a:latin typeface="Open Sans" panose="020B0606030504020204" pitchFamily="34" charset="0"/>
              <a:cs typeface="Open Sans" panose="020B0606030504020204" pitchFamily="34" charset="0"/>
            </a:endParaRPr>
          </a:p>
          <a:p>
            <a:pPr lvl="0" algn="l" eaLnBrk="0" fontAlgn="base" hangingPunct="0">
              <a:lnSpc>
                <a:spcPct val="100000"/>
              </a:lnSpc>
              <a:spcBef>
                <a:spcPct val="0"/>
              </a:spcBef>
              <a:spcAft>
                <a:spcPct val="0"/>
              </a:spcAft>
            </a:pPr>
            <a:r>
              <a:rPr lang="en-US" altLang="en-US" sz="4400" b="1" dirty="0">
                <a:solidFill>
                  <a:srgbClr val="264166"/>
                </a:solidFill>
                <a:latin typeface="Open Sans" panose="020B0606030504020204" pitchFamily="34" charset="0"/>
                <a:cs typeface="Open Sans" panose="020B0606030504020204" pitchFamily="34" charset="0"/>
              </a:rPr>
              <a:t>Functions and scopes: the </a:t>
            </a:r>
            <a:r>
              <a:rPr lang="en-US" altLang="en-US" sz="4400" b="1" dirty="0">
                <a:solidFill>
                  <a:srgbClr val="264166"/>
                </a:solidFill>
                <a:latin typeface="Courier New" panose="02070309020205020404" pitchFamily="49" charset="0"/>
                <a:cs typeface="Courier New" panose="02070309020205020404" pitchFamily="49" charset="0"/>
              </a:rPr>
              <a:t>global</a:t>
            </a:r>
            <a:r>
              <a:rPr lang="en-US" altLang="en-US" sz="4400" b="1" dirty="0">
                <a:solidFill>
                  <a:srgbClr val="264166"/>
                </a:solidFill>
                <a:latin typeface="Open Sans" panose="020B0606030504020204" pitchFamily="34" charset="0"/>
                <a:cs typeface="Open Sans" panose="020B0606030504020204" pitchFamily="34" charset="0"/>
              </a:rPr>
              <a:t> keyword</a:t>
            </a:r>
          </a:p>
          <a:p>
            <a:pPr lvl="0" algn="l" eaLnBrk="0" fontAlgn="base" hangingPunct="0">
              <a:lnSpc>
                <a:spcPct val="100000"/>
              </a:lnSpc>
              <a:spcBef>
                <a:spcPct val="0"/>
              </a:spcBef>
              <a:spcAft>
                <a:spcPct val="0"/>
              </a:spcAft>
            </a:pPr>
            <a:endParaRPr lang="en-US" altLang="en-US" sz="4400" b="1" dirty="0">
              <a:solidFill>
                <a:srgbClr val="264166"/>
              </a:solidFill>
              <a:latin typeface="Open Sans" panose="020B0606030504020204" pitchFamily="34" charset="0"/>
              <a:cs typeface="Open Sans" panose="020B0606030504020204" pitchFamily="34" charset="0"/>
            </a:endParaRPr>
          </a:p>
          <a:p>
            <a:pPr algn="l" eaLnBrk="0" fontAlgn="base" hangingPunct="0">
              <a:lnSpc>
                <a:spcPct val="100000"/>
              </a:lnSpc>
              <a:spcBef>
                <a:spcPct val="0"/>
              </a:spcBef>
              <a:spcAft>
                <a:spcPct val="0"/>
              </a:spcAft>
            </a:pPr>
            <a:r>
              <a:rPr lang="en-US" altLang="en-US" sz="4400" dirty="0">
                <a:solidFill>
                  <a:srgbClr val="222222"/>
                </a:solidFill>
                <a:latin typeface="Open Sans" panose="020B0606030504020204" pitchFamily="34" charset="0"/>
                <a:cs typeface="Open Sans" panose="020B0606030504020204" pitchFamily="34" charset="0"/>
              </a:rPr>
              <a:t>In other words, this name becomes global (it has a </a:t>
            </a:r>
            <a:r>
              <a:rPr lang="en-US" altLang="en-US" sz="4400" b="1" dirty="0">
                <a:solidFill>
                  <a:srgbClr val="222222"/>
                </a:solidFill>
                <a:latin typeface="Open Sans" panose="020B0606030504020204" pitchFamily="34" charset="0"/>
                <a:cs typeface="Open Sans" panose="020B0606030504020204" pitchFamily="34" charset="0"/>
              </a:rPr>
              <a:t>global scope</a:t>
            </a:r>
            <a:r>
              <a:rPr lang="en-US" altLang="en-US" sz="4400" dirty="0">
                <a:solidFill>
                  <a:srgbClr val="222222"/>
                </a:solidFill>
                <a:latin typeface="Open Sans" panose="020B0606030504020204" pitchFamily="34" charset="0"/>
                <a:cs typeface="Open Sans" panose="020B0606030504020204" pitchFamily="34" charset="0"/>
              </a:rPr>
              <a:t>, and it doesn't matter whether it's the subject of read or assign).</a:t>
            </a:r>
            <a:endParaRPr lang="en-US" altLang="en-US" sz="3600" dirty="0"/>
          </a:p>
          <a:p>
            <a:pPr lvl="0" algn="l" eaLnBrk="0" fontAlgn="base" hangingPunct="0">
              <a:lnSpc>
                <a:spcPct val="100000"/>
              </a:lnSpc>
              <a:spcBef>
                <a:spcPct val="0"/>
              </a:spcBef>
              <a:spcAft>
                <a:spcPct val="0"/>
              </a:spcAft>
            </a:pPr>
            <a:endParaRPr lang="en-US" altLang="en-US" sz="4400" b="1" dirty="0">
              <a:solidFill>
                <a:srgbClr val="264166"/>
              </a:solidFill>
              <a:latin typeface="Open Sans" panose="020B0606030504020204" pitchFamily="34" charset="0"/>
              <a:cs typeface="Open Sans" panose="020B0606030504020204" pitchFamily="34" charset="0"/>
            </a:endParaRPr>
          </a:p>
          <a:p>
            <a:pPr lvl="0" algn="l" eaLnBrk="0" fontAlgn="base" hangingPunct="0">
              <a:lnSpc>
                <a:spcPct val="100000"/>
              </a:lnSpc>
              <a:spcBef>
                <a:spcPct val="0"/>
              </a:spcBef>
              <a:spcAft>
                <a:spcPct val="0"/>
              </a:spcAft>
            </a:pPr>
            <a:r>
              <a:rPr lang="en-US" altLang="en-US" sz="4400" dirty="0">
                <a:solidFill>
                  <a:srgbClr val="222222"/>
                </a:solidFill>
                <a:latin typeface="Open Sans" panose="020B0606030504020204" pitchFamily="34" charset="0"/>
                <a:cs typeface="Open Sans" panose="020B0606030504020204" pitchFamily="34" charset="0"/>
              </a:rPr>
              <a:t>Look at the code in the editor.</a:t>
            </a:r>
            <a:endParaRPr lang="en-US" altLang="en-US" sz="3600" dirty="0"/>
          </a:p>
          <a:p>
            <a:pPr lvl="0" algn="l" eaLnBrk="0" fontAlgn="base" hangingPunct="0">
              <a:lnSpc>
                <a:spcPct val="100000"/>
              </a:lnSpc>
              <a:spcBef>
                <a:spcPct val="0"/>
              </a:spcBef>
              <a:spcAft>
                <a:spcPct val="0"/>
              </a:spcAft>
            </a:pPr>
            <a:r>
              <a:rPr lang="en-US" altLang="en-US" sz="4400" dirty="0">
                <a:solidFill>
                  <a:srgbClr val="222222"/>
                </a:solidFill>
                <a:latin typeface="Open Sans" panose="020B0606030504020204" pitchFamily="34" charset="0"/>
                <a:cs typeface="Open Sans" panose="020B0606030504020204" pitchFamily="34" charset="0"/>
              </a:rPr>
              <a:t>We've added </a:t>
            </a:r>
            <a:r>
              <a:rPr lang="en-US" altLang="en-US" sz="4400" dirty="0">
                <a:solidFill>
                  <a:srgbClr val="333333"/>
                </a:solidFill>
                <a:latin typeface="Courier New" panose="02070309020205020404" pitchFamily="49" charset="0"/>
                <a:cs typeface="Courier New" panose="02070309020205020404" pitchFamily="49" charset="0"/>
              </a:rPr>
              <a:t>global</a:t>
            </a:r>
            <a:r>
              <a:rPr lang="en-US" altLang="en-US" sz="4400" dirty="0">
                <a:solidFill>
                  <a:srgbClr val="222222"/>
                </a:solidFill>
                <a:latin typeface="Open Sans" panose="020B0606030504020204" pitchFamily="34" charset="0"/>
                <a:cs typeface="Open Sans" panose="020B0606030504020204" pitchFamily="34" charset="0"/>
              </a:rPr>
              <a:t> to the function.</a:t>
            </a:r>
            <a:endParaRPr lang="en-US" altLang="en-US" sz="3600" dirty="0"/>
          </a:p>
          <a:p>
            <a:pPr lvl="0" algn="l" eaLnBrk="0" fontAlgn="base" hangingPunct="0">
              <a:lnSpc>
                <a:spcPct val="100000"/>
              </a:lnSpc>
              <a:spcBef>
                <a:spcPct val="0"/>
              </a:spcBef>
              <a:spcAft>
                <a:spcPct val="0"/>
              </a:spcAft>
            </a:pPr>
            <a:r>
              <a:rPr lang="en-US" altLang="en-US" sz="4400" dirty="0">
                <a:solidFill>
                  <a:srgbClr val="222222"/>
                </a:solidFill>
                <a:latin typeface="Open Sans" panose="020B0606030504020204" pitchFamily="34" charset="0"/>
                <a:cs typeface="Open Sans" panose="020B0606030504020204" pitchFamily="34" charset="0"/>
              </a:rPr>
              <a:t>The code now outputs:</a:t>
            </a:r>
          </a:p>
          <a:p>
            <a:pPr lvl="0" algn="l" eaLnBrk="0" fontAlgn="base" hangingPunct="0">
              <a:lnSpc>
                <a:spcPct val="100000"/>
              </a:lnSpc>
              <a:spcBef>
                <a:spcPct val="0"/>
              </a:spcBef>
              <a:spcAft>
                <a:spcPct val="0"/>
              </a:spcAft>
            </a:pPr>
            <a:endParaRPr lang="en-US" altLang="en-US" sz="8000" dirty="0">
              <a:latin typeface="Arial" panose="020B0604020202020204" pitchFamily="34" charset="0"/>
            </a:endParaRPr>
          </a:p>
          <a:p>
            <a:pPr algn="l"/>
            <a:r>
              <a:rPr lang="en-US" altLang="en-US" sz="4400" dirty="0">
                <a:solidFill>
                  <a:srgbClr val="222222"/>
                </a:solidFill>
                <a:latin typeface="Open Sans" panose="020B0606030504020204" pitchFamily="34" charset="0"/>
                <a:cs typeface="Open Sans" panose="020B0606030504020204" pitchFamily="34" charset="0"/>
              </a:rPr>
              <a:t>def </a:t>
            </a:r>
            <a:r>
              <a:rPr lang="en-US" altLang="en-US" sz="4400" dirty="0" err="1">
                <a:solidFill>
                  <a:srgbClr val="222222"/>
                </a:solidFill>
                <a:latin typeface="Open Sans" panose="020B0606030504020204" pitchFamily="34" charset="0"/>
                <a:cs typeface="Open Sans" panose="020B0606030504020204" pitchFamily="34" charset="0"/>
              </a:rPr>
              <a:t>my_function</a:t>
            </a:r>
            <a:r>
              <a:rPr lang="en-US" altLang="en-US" sz="4400" dirty="0">
                <a:solidFill>
                  <a:srgbClr val="222222"/>
                </a:solidFill>
                <a:latin typeface="Open Sans" panose="020B0606030504020204" pitchFamily="34" charset="0"/>
                <a:cs typeface="Open Sans" panose="020B0606030504020204" pitchFamily="34" charset="0"/>
              </a:rPr>
              <a:t>():</a:t>
            </a:r>
          </a:p>
          <a:p>
            <a:pPr algn="l"/>
            <a:r>
              <a:rPr lang="en-US" altLang="en-US" sz="4400" dirty="0">
                <a:solidFill>
                  <a:srgbClr val="222222"/>
                </a:solidFill>
                <a:latin typeface="Open Sans" panose="020B0606030504020204" pitchFamily="34" charset="0"/>
                <a:cs typeface="Open Sans" panose="020B0606030504020204" pitchFamily="34" charset="0"/>
              </a:rPr>
              <a:t>    global var</a:t>
            </a:r>
          </a:p>
          <a:p>
            <a:pPr algn="l"/>
            <a:r>
              <a:rPr lang="en-US" altLang="en-US" sz="4400" dirty="0">
                <a:solidFill>
                  <a:srgbClr val="222222"/>
                </a:solidFill>
                <a:latin typeface="Open Sans" panose="020B0606030504020204" pitchFamily="34" charset="0"/>
                <a:cs typeface="Open Sans" panose="020B0606030504020204" pitchFamily="34" charset="0"/>
              </a:rPr>
              <a:t>    var = 2</a:t>
            </a:r>
          </a:p>
          <a:p>
            <a:pPr algn="l"/>
            <a:r>
              <a:rPr lang="en-US" altLang="en-US" sz="4400" dirty="0">
                <a:solidFill>
                  <a:srgbClr val="222222"/>
                </a:solidFill>
                <a:latin typeface="Open Sans" panose="020B0606030504020204" pitchFamily="34" charset="0"/>
                <a:cs typeface="Open Sans" panose="020B0606030504020204" pitchFamily="34" charset="0"/>
              </a:rPr>
              <a:t>    print("Do I know that variable?", var)</a:t>
            </a:r>
          </a:p>
          <a:p>
            <a:pPr algn="l"/>
            <a:endParaRPr lang="en-US" altLang="en-US" sz="4400" dirty="0">
              <a:solidFill>
                <a:srgbClr val="222222"/>
              </a:solidFill>
              <a:latin typeface="Open Sans" panose="020B0606030504020204" pitchFamily="34" charset="0"/>
              <a:cs typeface="Open Sans" panose="020B0606030504020204" pitchFamily="34" charset="0"/>
            </a:endParaRPr>
          </a:p>
          <a:p>
            <a:pPr algn="l"/>
            <a:r>
              <a:rPr lang="en-US" altLang="en-US" sz="4400" dirty="0">
                <a:solidFill>
                  <a:srgbClr val="222222"/>
                </a:solidFill>
                <a:latin typeface="Open Sans" panose="020B0606030504020204" pitchFamily="34" charset="0"/>
                <a:cs typeface="Open Sans" panose="020B0606030504020204" pitchFamily="34" charset="0"/>
              </a:rPr>
              <a:t>var = 1</a:t>
            </a:r>
          </a:p>
          <a:p>
            <a:pPr algn="l"/>
            <a:r>
              <a:rPr lang="en-US" altLang="en-US" sz="4400" dirty="0" err="1">
                <a:solidFill>
                  <a:srgbClr val="222222"/>
                </a:solidFill>
                <a:latin typeface="Open Sans" panose="020B0606030504020204" pitchFamily="34" charset="0"/>
                <a:cs typeface="Open Sans" panose="020B0606030504020204" pitchFamily="34" charset="0"/>
              </a:rPr>
              <a:t>my_function</a:t>
            </a:r>
            <a:r>
              <a:rPr lang="en-US" altLang="en-US" sz="4400" dirty="0">
                <a:solidFill>
                  <a:srgbClr val="222222"/>
                </a:solidFill>
                <a:latin typeface="Open Sans" panose="020B0606030504020204" pitchFamily="34" charset="0"/>
                <a:cs typeface="Open Sans" panose="020B0606030504020204" pitchFamily="34" charset="0"/>
              </a:rPr>
              <a:t>()</a:t>
            </a:r>
          </a:p>
          <a:p>
            <a:pPr algn="l"/>
            <a:r>
              <a:rPr lang="en-US" altLang="en-US" sz="4400" dirty="0">
                <a:solidFill>
                  <a:srgbClr val="222222"/>
                </a:solidFill>
                <a:latin typeface="Open Sans" panose="020B0606030504020204" pitchFamily="34" charset="0"/>
                <a:cs typeface="Open Sans" panose="020B0606030504020204" pitchFamily="34" charset="0"/>
              </a:rPr>
              <a:t>print(var)</a:t>
            </a:r>
          </a:p>
          <a:p>
            <a:pPr algn="l"/>
            <a:endParaRPr lang="en-US" altLang="en-US" sz="4400" dirty="0">
              <a:solidFill>
                <a:srgbClr val="222222"/>
              </a:solidFill>
              <a:latin typeface="Open Sans" panose="020B0606030504020204" pitchFamily="34" charset="0"/>
              <a:cs typeface="Open Sans" panose="020B0606030504020204" pitchFamily="34" charset="0"/>
            </a:endParaRPr>
          </a:p>
          <a:p>
            <a:pPr algn="l"/>
            <a:r>
              <a:rPr lang="en-US" sz="3600" b="0" i="0" dirty="0">
                <a:solidFill>
                  <a:srgbClr val="333333"/>
                </a:solidFill>
                <a:effectLst/>
                <a:latin typeface="courier new" panose="02070309020205020404" pitchFamily="49" charset="0"/>
              </a:rPr>
              <a:t>Do I know that variable? 2 2</a:t>
            </a:r>
          </a:p>
          <a:p>
            <a:pPr algn="l"/>
            <a:r>
              <a:rPr lang="en-US" sz="4400" dirty="0">
                <a:solidFill>
                  <a:srgbClr val="222222"/>
                </a:solidFill>
                <a:latin typeface="Open Sans" panose="020B0606030504020204" pitchFamily="34" charset="0"/>
              </a:rPr>
              <a:t>This should be sufficient evidence to show that the </a:t>
            </a:r>
            <a:r>
              <a:rPr lang="en-US" sz="4400" dirty="0"/>
              <a:t>global</a:t>
            </a:r>
            <a:r>
              <a:rPr lang="en-US" sz="4400" dirty="0">
                <a:solidFill>
                  <a:srgbClr val="222222"/>
                </a:solidFill>
                <a:latin typeface="Open Sans" panose="020B0606030504020204" pitchFamily="34" charset="0"/>
              </a:rPr>
              <a:t> keyword does what it promises.</a:t>
            </a:r>
            <a:endParaRPr lang="en-US" altLang="en-US" sz="4400" dirty="0">
              <a:solidFill>
                <a:srgbClr val="222222"/>
              </a:solidFill>
              <a:latin typeface="Open Sans" panose="020B0606030504020204" pitchFamily="34" charset="0"/>
              <a:cs typeface="Open Sans" panose="020B0606030504020204" pitchFamily="34" charset="0"/>
            </a:endParaRPr>
          </a:p>
          <a:p>
            <a:pPr lvl="0" algn="l" eaLnBrk="0" fontAlgn="base" hangingPunct="0">
              <a:lnSpc>
                <a:spcPct val="100000"/>
              </a:lnSpc>
              <a:spcBef>
                <a:spcPct val="0"/>
              </a:spcBef>
              <a:spcAft>
                <a:spcPct val="0"/>
              </a:spcAft>
            </a:pPr>
            <a:endParaRPr lang="en-US" altLang="en-US" sz="4400" b="1" dirty="0">
              <a:solidFill>
                <a:srgbClr val="264166"/>
              </a:solidFill>
              <a:latin typeface="Open Sans" panose="020B0606030504020204" pitchFamily="34" charset="0"/>
              <a:cs typeface="Open Sans" panose="020B0606030504020204" pitchFamily="34" charset="0"/>
            </a:endParaRPr>
          </a:p>
        </p:txBody>
      </p:sp>
      <p:sp>
        <p:nvSpPr>
          <p:cNvPr id="5" name="Rectangle 2">
            <a:extLst>
              <a:ext uri="{FF2B5EF4-FFF2-40B4-BE49-F238E27FC236}">
                <a16:creationId xmlns:a16="http://schemas.microsoft.com/office/drawing/2014/main" id="{8B678248-5EEB-4D97-B511-E27ED534B474}"/>
              </a:ext>
            </a:extLst>
          </p:cNvPr>
          <p:cNvSpPr>
            <a:spLocks noChangeArrowheads="1"/>
          </p:cNvSpPr>
          <p:nvPr/>
        </p:nvSpPr>
        <p:spPr bwMode="auto">
          <a:xfrm>
            <a:off x="0" y="780781"/>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8B387939-E070-470B-BFDF-6DB261EBD2A4}"/>
              </a:ext>
            </a:extLst>
          </p:cNvPr>
          <p:cNvSpPr>
            <a:spLocks noChangeArrowheads="1"/>
          </p:cNvSpPr>
          <p:nvPr/>
        </p:nvSpPr>
        <p:spPr bwMode="auto">
          <a:xfrm>
            <a:off x="92365" y="3156977"/>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37140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343348"/>
            <a:ext cx="9144000" cy="477837"/>
          </a:xfrm>
        </p:spPr>
        <p:txBody>
          <a:bodyPr>
            <a:normAutofit/>
          </a:bodyPr>
          <a:lstStyle/>
          <a:p>
            <a:r>
              <a:rPr lang="en-US" sz="2800" dirty="0"/>
              <a:t>Functions and Scopes                      </a:t>
            </a:r>
            <a:r>
              <a:rPr lang="en-US" sz="1600" dirty="0"/>
              <a:t>4.4.1.1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18983" y="920981"/>
            <a:ext cx="11481786" cy="5593671"/>
          </a:xfrm>
        </p:spPr>
        <p:txBody>
          <a:bodyPr>
            <a:normAutofit/>
          </a:bodyPr>
          <a:lstStyle/>
          <a:p>
            <a:pPr algn="l"/>
            <a:r>
              <a:rPr lang="en-US" sz="3200" b="1" i="0" dirty="0">
                <a:solidFill>
                  <a:srgbClr val="3D4251"/>
                </a:solidFill>
                <a:effectLst/>
                <a:latin typeface="Lato" panose="020F0502020204030203" pitchFamily="34" charset="0"/>
              </a:rPr>
              <a:t>Variable Scope</a:t>
            </a:r>
          </a:p>
          <a:p>
            <a:pPr algn="l"/>
            <a:r>
              <a:rPr lang="en-US" sz="3200" b="0" i="0" dirty="0">
                <a:solidFill>
                  <a:srgbClr val="3D4251"/>
                </a:solidFill>
                <a:effectLst/>
                <a:latin typeface="Lora" pitchFamily="2" charset="0"/>
              </a:rPr>
              <a:t>Now that you know how to initialize a variable. Let's talk about the scope of these variables. Not all variables can be accessed from anywhere in a program. The part of a program where a variable is accessible is called its scope. There are four major types of variable scope and is the basis for the </a:t>
            </a:r>
            <a:r>
              <a:rPr lang="en-US" sz="3200" b="1" i="0" dirty="0">
                <a:solidFill>
                  <a:srgbClr val="3D4251"/>
                </a:solidFill>
                <a:effectLst/>
                <a:latin typeface="Lora" pitchFamily="2" charset="0"/>
              </a:rPr>
              <a:t>LEGB rule</a:t>
            </a:r>
            <a:r>
              <a:rPr lang="en-US" sz="3200" b="0" i="0" dirty="0">
                <a:solidFill>
                  <a:srgbClr val="3D4251"/>
                </a:solidFill>
                <a:effectLst/>
                <a:latin typeface="Lora" pitchFamily="2" charset="0"/>
              </a:rPr>
              <a:t>. </a:t>
            </a:r>
          </a:p>
          <a:p>
            <a:pPr algn="l"/>
            <a:endParaRPr lang="en-US" sz="3200" dirty="0">
              <a:solidFill>
                <a:srgbClr val="3D4251"/>
              </a:solidFill>
              <a:latin typeface="Lora" pitchFamily="2" charset="0"/>
            </a:endParaRPr>
          </a:p>
          <a:p>
            <a:pPr algn="l"/>
            <a:r>
              <a:rPr lang="en-US" sz="3200" b="0" i="0" dirty="0">
                <a:solidFill>
                  <a:srgbClr val="3D4251"/>
                </a:solidFill>
                <a:effectLst/>
                <a:latin typeface="Lora" pitchFamily="2" charset="0"/>
              </a:rPr>
              <a:t>LEGB stands for </a:t>
            </a:r>
            <a:r>
              <a:rPr lang="en-US" sz="3200" b="1" i="0" dirty="0">
                <a:solidFill>
                  <a:srgbClr val="3D4251"/>
                </a:solidFill>
                <a:effectLst/>
                <a:latin typeface="Lora" pitchFamily="2" charset="0"/>
              </a:rPr>
              <a:t>Local -&gt; Enclosing -&gt; Global -&gt; Built-in</a:t>
            </a:r>
            <a:r>
              <a:rPr lang="en-US" sz="3200" b="0" i="0" dirty="0">
                <a:solidFill>
                  <a:srgbClr val="3D4251"/>
                </a:solidFill>
                <a:effectLst/>
                <a:latin typeface="Lora" pitchFamily="2" charset="0"/>
              </a:rPr>
              <a:t>.</a:t>
            </a:r>
          </a:p>
          <a:p>
            <a:pPr algn="l"/>
            <a:r>
              <a:rPr lang="en-US" sz="3200" b="0" i="0" dirty="0">
                <a:solidFill>
                  <a:srgbClr val="3D4251"/>
                </a:solidFill>
                <a:effectLst/>
                <a:latin typeface="Lora" pitchFamily="2" charset="0"/>
              </a:rPr>
              <a:t>Let's learn more about scopes...</a:t>
            </a:r>
          </a:p>
          <a:p>
            <a:pPr algn="l"/>
            <a:endParaRPr lang="en-US" sz="3000" dirty="0"/>
          </a:p>
        </p:txBody>
      </p:sp>
      <p:sp>
        <p:nvSpPr>
          <p:cNvPr id="4" name="Rectangle 1">
            <a:extLst>
              <a:ext uri="{FF2B5EF4-FFF2-40B4-BE49-F238E27FC236}">
                <a16:creationId xmlns:a16="http://schemas.microsoft.com/office/drawing/2014/main" id="{DFF4727E-D283-495B-860B-53AEBED7E3AC}"/>
              </a:ext>
            </a:extLst>
          </p:cNvPr>
          <p:cNvSpPr>
            <a:spLocks noChangeArrowheads="1"/>
          </p:cNvSpPr>
          <p:nvPr/>
        </p:nvSpPr>
        <p:spPr bwMode="auto">
          <a:xfrm>
            <a:off x="0" y="-184666"/>
            <a:ext cx="184731" cy="369332"/>
          </a:xfrm>
          <a:prstGeom prst="rect">
            <a:avLst/>
          </a:prstGeom>
          <a:solidFill>
            <a:srgbClr val="E6EAE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51850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0"/>
            <a:ext cx="9144000" cy="477837"/>
          </a:xfrm>
        </p:spPr>
        <p:txBody>
          <a:bodyPr>
            <a:normAutofit/>
          </a:bodyPr>
          <a:lstStyle/>
          <a:p>
            <a:r>
              <a:rPr lang="en-US" sz="2800" dirty="0"/>
              <a:t>Functions and Scopes                      </a:t>
            </a:r>
            <a:r>
              <a:rPr lang="en-US" sz="1600" dirty="0"/>
              <a:t>4.4.1.4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72250" y="424116"/>
            <a:ext cx="11481786" cy="6296279"/>
          </a:xfrm>
        </p:spPr>
        <p:txBody>
          <a:bodyPr>
            <a:normAutofit fontScale="32500" lnSpcReduction="20000"/>
          </a:bodyPr>
          <a:lstStyle/>
          <a:p>
            <a:pPr algn="l"/>
            <a:r>
              <a:rPr lang="en-US" sz="4500" b="1" i="0" dirty="0">
                <a:solidFill>
                  <a:srgbClr val="264166"/>
                </a:solidFill>
                <a:effectLst/>
                <a:latin typeface="Open Sans" panose="020B0606030504020204" pitchFamily="34" charset="0"/>
              </a:rPr>
              <a:t>How the function interacts with its arguments</a:t>
            </a:r>
          </a:p>
          <a:p>
            <a:pPr algn="l"/>
            <a:endParaRPr lang="en-US" sz="4500" b="1" i="0" dirty="0">
              <a:solidFill>
                <a:srgbClr val="264166"/>
              </a:solidFill>
              <a:effectLst/>
              <a:latin typeface="Open Sans" panose="020B0606030504020204" pitchFamily="34" charset="0"/>
            </a:endParaRPr>
          </a:p>
          <a:p>
            <a:pPr algn="l"/>
            <a:r>
              <a:rPr lang="en-US" sz="4500" b="0" i="0" dirty="0">
                <a:solidFill>
                  <a:srgbClr val="222222"/>
                </a:solidFill>
                <a:effectLst/>
                <a:latin typeface="Open Sans" panose="020B0606030504020204" pitchFamily="34" charset="0"/>
              </a:rPr>
              <a:t>Now let's find out how the function interacts with its arguments.</a:t>
            </a:r>
          </a:p>
          <a:p>
            <a:pPr algn="l"/>
            <a:r>
              <a:rPr lang="en-US" sz="4500" b="0" i="0" dirty="0">
                <a:solidFill>
                  <a:srgbClr val="222222"/>
                </a:solidFill>
                <a:effectLst/>
                <a:latin typeface="Open Sans" panose="020B0606030504020204" pitchFamily="34" charset="0"/>
              </a:rPr>
              <a:t>The code in the editor should teach you something. As you can see, the function changes the value of its parameter. Does the change affect the argument?</a:t>
            </a:r>
          </a:p>
          <a:p>
            <a:pPr algn="l"/>
            <a:r>
              <a:rPr lang="en-US" sz="4500" b="0" i="0" dirty="0">
                <a:solidFill>
                  <a:srgbClr val="222222"/>
                </a:solidFill>
                <a:effectLst/>
                <a:latin typeface="Open Sans" panose="020B0606030504020204" pitchFamily="34" charset="0"/>
              </a:rPr>
              <a:t>Run the program and check.</a:t>
            </a:r>
          </a:p>
          <a:p>
            <a:pPr algn="l"/>
            <a:r>
              <a:rPr lang="en-US" sz="4500" b="0" i="0" dirty="0">
                <a:solidFill>
                  <a:srgbClr val="222222"/>
                </a:solidFill>
                <a:effectLst/>
                <a:latin typeface="Open Sans" panose="020B0606030504020204" pitchFamily="34" charset="0"/>
              </a:rPr>
              <a:t>The code's output is:</a:t>
            </a:r>
          </a:p>
          <a:p>
            <a:pPr algn="l"/>
            <a:endParaRPr lang="en-US" sz="4500" b="0" i="0" dirty="0">
              <a:solidFill>
                <a:srgbClr val="222222"/>
              </a:solidFill>
              <a:effectLst/>
              <a:latin typeface="Open Sans" panose="020B0606030504020204" pitchFamily="34" charset="0"/>
            </a:endParaRPr>
          </a:p>
          <a:p>
            <a:pPr lvl="0" algn="l" eaLnBrk="0" fontAlgn="base" hangingPunct="0">
              <a:lnSpc>
                <a:spcPct val="100000"/>
              </a:lnSpc>
              <a:spcBef>
                <a:spcPct val="0"/>
              </a:spcBef>
              <a:spcAft>
                <a:spcPct val="0"/>
              </a:spcAft>
            </a:pPr>
            <a:r>
              <a:rPr lang="en-US" altLang="en-US" sz="4500" b="1" dirty="0">
                <a:solidFill>
                  <a:srgbClr val="264166"/>
                </a:solidFill>
                <a:latin typeface="Open Sans" panose="020B0606030504020204" pitchFamily="34" charset="0"/>
                <a:cs typeface="Open Sans" panose="020B0606030504020204" pitchFamily="34" charset="0"/>
              </a:rPr>
              <a:t>def </a:t>
            </a:r>
            <a:r>
              <a:rPr lang="en-US" altLang="en-US" sz="4500" b="1" dirty="0" err="1">
                <a:solidFill>
                  <a:srgbClr val="264166"/>
                </a:solidFill>
                <a:latin typeface="Open Sans" panose="020B0606030504020204" pitchFamily="34" charset="0"/>
                <a:cs typeface="Open Sans" panose="020B0606030504020204" pitchFamily="34" charset="0"/>
              </a:rPr>
              <a:t>my_function</a:t>
            </a:r>
            <a:r>
              <a:rPr lang="en-US" altLang="en-US" sz="4500" b="1" dirty="0">
                <a:solidFill>
                  <a:srgbClr val="264166"/>
                </a:solidFill>
                <a:latin typeface="Open Sans" panose="020B0606030504020204" pitchFamily="34" charset="0"/>
                <a:cs typeface="Open Sans" panose="020B0606030504020204" pitchFamily="34" charset="0"/>
              </a:rPr>
              <a:t>(n):</a:t>
            </a:r>
          </a:p>
          <a:p>
            <a:pPr lvl="0" algn="l" eaLnBrk="0" fontAlgn="base" hangingPunct="0">
              <a:lnSpc>
                <a:spcPct val="100000"/>
              </a:lnSpc>
              <a:spcBef>
                <a:spcPct val="0"/>
              </a:spcBef>
              <a:spcAft>
                <a:spcPct val="0"/>
              </a:spcAft>
            </a:pPr>
            <a:r>
              <a:rPr lang="en-US" altLang="en-US" sz="4500" b="1" dirty="0">
                <a:solidFill>
                  <a:srgbClr val="264166"/>
                </a:solidFill>
                <a:latin typeface="Open Sans" panose="020B0606030504020204" pitchFamily="34" charset="0"/>
                <a:cs typeface="Open Sans" panose="020B0606030504020204" pitchFamily="34" charset="0"/>
              </a:rPr>
              <a:t>    print("I got", n)</a:t>
            </a:r>
          </a:p>
          <a:p>
            <a:pPr lvl="0" algn="l" eaLnBrk="0" fontAlgn="base" hangingPunct="0">
              <a:lnSpc>
                <a:spcPct val="100000"/>
              </a:lnSpc>
              <a:spcBef>
                <a:spcPct val="0"/>
              </a:spcBef>
              <a:spcAft>
                <a:spcPct val="0"/>
              </a:spcAft>
            </a:pPr>
            <a:r>
              <a:rPr lang="en-US" altLang="en-US" sz="4500" b="1" dirty="0">
                <a:solidFill>
                  <a:srgbClr val="264166"/>
                </a:solidFill>
                <a:latin typeface="Open Sans" panose="020B0606030504020204" pitchFamily="34" charset="0"/>
                <a:cs typeface="Open Sans" panose="020B0606030504020204" pitchFamily="34" charset="0"/>
              </a:rPr>
              <a:t>    n += 1</a:t>
            </a:r>
          </a:p>
          <a:p>
            <a:pPr lvl="0" algn="l" eaLnBrk="0" fontAlgn="base" hangingPunct="0">
              <a:lnSpc>
                <a:spcPct val="100000"/>
              </a:lnSpc>
              <a:spcBef>
                <a:spcPct val="0"/>
              </a:spcBef>
              <a:spcAft>
                <a:spcPct val="0"/>
              </a:spcAft>
            </a:pPr>
            <a:r>
              <a:rPr lang="en-US" altLang="en-US" sz="4500" b="1" dirty="0">
                <a:solidFill>
                  <a:srgbClr val="264166"/>
                </a:solidFill>
                <a:latin typeface="Open Sans" panose="020B0606030504020204" pitchFamily="34" charset="0"/>
                <a:cs typeface="Open Sans" panose="020B0606030504020204" pitchFamily="34" charset="0"/>
              </a:rPr>
              <a:t>    print("I have", n)</a:t>
            </a:r>
          </a:p>
          <a:p>
            <a:pPr lvl="0" algn="l" eaLnBrk="0" fontAlgn="base" hangingPunct="0">
              <a:lnSpc>
                <a:spcPct val="100000"/>
              </a:lnSpc>
              <a:spcBef>
                <a:spcPct val="0"/>
              </a:spcBef>
              <a:spcAft>
                <a:spcPct val="0"/>
              </a:spcAft>
            </a:pPr>
            <a:endParaRPr lang="en-US" altLang="en-US" sz="4500" b="1" dirty="0">
              <a:solidFill>
                <a:srgbClr val="264166"/>
              </a:solidFill>
              <a:latin typeface="Open Sans" panose="020B0606030504020204" pitchFamily="34" charset="0"/>
              <a:cs typeface="Open Sans" panose="020B0606030504020204" pitchFamily="34" charset="0"/>
            </a:endParaRPr>
          </a:p>
          <a:p>
            <a:pPr lvl="0" algn="l" eaLnBrk="0" fontAlgn="base" hangingPunct="0">
              <a:lnSpc>
                <a:spcPct val="100000"/>
              </a:lnSpc>
              <a:spcBef>
                <a:spcPct val="0"/>
              </a:spcBef>
              <a:spcAft>
                <a:spcPct val="0"/>
              </a:spcAft>
            </a:pPr>
            <a:endParaRPr lang="en-US" altLang="en-US" sz="4500" b="1" dirty="0">
              <a:solidFill>
                <a:srgbClr val="264166"/>
              </a:solidFill>
              <a:latin typeface="Open Sans" panose="020B0606030504020204" pitchFamily="34" charset="0"/>
              <a:cs typeface="Open Sans" panose="020B0606030504020204" pitchFamily="34" charset="0"/>
            </a:endParaRPr>
          </a:p>
          <a:p>
            <a:pPr lvl="0" algn="l" eaLnBrk="0" fontAlgn="base" hangingPunct="0">
              <a:lnSpc>
                <a:spcPct val="100000"/>
              </a:lnSpc>
              <a:spcBef>
                <a:spcPct val="0"/>
              </a:spcBef>
              <a:spcAft>
                <a:spcPct val="0"/>
              </a:spcAft>
            </a:pPr>
            <a:r>
              <a:rPr lang="en-US" altLang="en-US" sz="4500" b="1" dirty="0">
                <a:solidFill>
                  <a:srgbClr val="264166"/>
                </a:solidFill>
                <a:latin typeface="Open Sans" panose="020B0606030504020204" pitchFamily="34" charset="0"/>
                <a:cs typeface="Open Sans" panose="020B0606030504020204" pitchFamily="34" charset="0"/>
              </a:rPr>
              <a:t>var = 1</a:t>
            </a:r>
          </a:p>
          <a:p>
            <a:pPr lvl="0" algn="l" eaLnBrk="0" fontAlgn="base" hangingPunct="0">
              <a:lnSpc>
                <a:spcPct val="100000"/>
              </a:lnSpc>
              <a:spcBef>
                <a:spcPct val="0"/>
              </a:spcBef>
              <a:spcAft>
                <a:spcPct val="0"/>
              </a:spcAft>
            </a:pPr>
            <a:r>
              <a:rPr lang="en-US" altLang="en-US" sz="4500" b="1" dirty="0" err="1">
                <a:solidFill>
                  <a:srgbClr val="264166"/>
                </a:solidFill>
                <a:latin typeface="Open Sans" panose="020B0606030504020204" pitchFamily="34" charset="0"/>
                <a:cs typeface="Open Sans" panose="020B0606030504020204" pitchFamily="34" charset="0"/>
              </a:rPr>
              <a:t>my_function</a:t>
            </a:r>
            <a:r>
              <a:rPr lang="en-US" altLang="en-US" sz="4500" b="1" dirty="0">
                <a:solidFill>
                  <a:srgbClr val="264166"/>
                </a:solidFill>
                <a:latin typeface="Open Sans" panose="020B0606030504020204" pitchFamily="34" charset="0"/>
                <a:cs typeface="Open Sans" panose="020B0606030504020204" pitchFamily="34" charset="0"/>
              </a:rPr>
              <a:t>(var)</a:t>
            </a:r>
          </a:p>
          <a:p>
            <a:pPr lvl="0" algn="l" eaLnBrk="0" fontAlgn="base" hangingPunct="0">
              <a:lnSpc>
                <a:spcPct val="100000"/>
              </a:lnSpc>
              <a:spcBef>
                <a:spcPct val="0"/>
              </a:spcBef>
              <a:spcAft>
                <a:spcPct val="0"/>
              </a:spcAft>
            </a:pPr>
            <a:r>
              <a:rPr lang="en-US" altLang="en-US" sz="4500" b="1" dirty="0">
                <a:solidFill>
                  <a:srgbClr val="264166"/>
                </a:solidFill>
                <a:latin typeface="Open Sans" panose="020B0606030504020204" pitchFamily="34" charset="0"/>
                <a:cs typeface="Open Sans" panose="020B0606030504020204" pitchFamily="34" charset="0"/>
              </a:rPr>
              <a:t>print(var)</a:t>
            </a:r>
            <a:r>
              <a:rPr lang="en-US" sz="4500" dirty="0">
                <a:solidFill>
                  <a:srgbClr val="333333"/>
                </a:solidFill>
                <a:latin typeface="courier new" panose="02070309020205020404" pitchFamily="49" charset="0"/>
              </a:rPr>
              <a:t> </a:t>
            </a:r>
          </a:p>
          <a:p>
            <a:pPr lvl="0" algn="l" eaLnBrk="0" fontAlgn="base" hangingPunct="0">
              <a:lnSpc>
                <a:spcPct val="100000"/>
              </a:lnSpc>
              <a:spcBef>
                <a:spcPct val="0"/>
              </a:spcBef>
              <a:spcAft>
                <a:spcPct val="0"/>
              </a:spcAft>
            </a:pPr>
            <a:endParaRPr lang="en-US" sz="4500" dirty="0">
              <a:solidFill>
                <a:srgbClr val="333333"/>
              </a:solidFill>
              <a:latin typeface="courier new" panose="02070309020205020404" pitchFamily="49" charset="0"/>
            </a:endParaRPr>
          </a:p>
          <a:p>
            <a:pPr lvl="0" algn="l" eaLnBrk="0" fontAlgn="base" hangingPunct="0">
              <a:lnSpc>
                <a:spcPct val="100000"/>
              </a:lnSpc>
              <a:spcBef>
                <a:spcPct val="0"/>
              </a:spcBef>
              <a:spcAft>
                <a:spcPct val="0"/>
              </a:spcAft>
            </a:pPr>
            <a:r>
              <a:rPr lang="en-US" sz="4500" dirty="0">
                <a:solidFill>
                  <a:srgbClr val="333333"/>
                </a:solidFill>
                <a:latin typeface="courier new" panose="02070309020205020404" pitchFamily="49" charset="0"/>
              </a:rPr>
              <a:t>I got 1 </a:t>
            </a:r>
          </a:p>
          <a:p>
            <a:pPr lvl="0" algn="l" eaLnBrk="0" fontAlgn="base" hangingPunct="0">
              <a:lnSpc>
                <a:spcPct val="100000"/>
              </a:lnSpc>
              <a:spcBef>
                <a:spcPct val="0"/>
              </a:spcBef>
              <a:spcAft>
                <a:spcPct val="0"/>
              </a:spcAft>
            </a:pPr>
            <a:r>
              <a:rPr lang="en-US" sz="4500" dirty="0">
                <a:solidFill>
                  <a:srgbClr val="333333"/>
                </a:solidFill>
                <a:latin typeface="courier new" panose="02070309020205020404" pitchFamily="49" charset="0"/>
              </a:rPr>
              <a:t>I have 2 </a:t>
            </a:r>
          </a:p>
          <a:p>
            <a:pPr lvl="0" algn="l" eaLnBrk="0" fontAlgn="base" hangingPunct="0">
              <a:lnSpc>
                <a:spcPct val="100000"/>
              </a:lnSpc>
              <a:spcBef>
                <a:spcPct val="0"/>
              </a:spcBef>
              <a:spcAft>
                <a:spcPct val="0"/>
              </a:spcAft>
            </a:pPr>
            <a:r>
              <a:rPr lang="en-US" sz="4500" dirty="0">
                <a:solidFill>
                  <a:srgbClr val="333333"/>
                </a:solidFill>
                <a:latin typeface="courier new" panose="02070309020205020404" pitchFamily="49" charset="0"/>
              </a:rPr>
              <a:t>1</a:t>
            </a:r>
          </a:p>
          <a:p>
            <a:pPr lvl="0" algn="l" eaLnBrk="0" fontAlgn="base" hangingPunct="0">
              <a:lnSpc>
                <a:spcPct val="100000"/>
              </a:lnSpc>
              <a:spcBef>
                <a:spcPct val="0"/>
              </a:spcBef>
              <a:spcAft>
                <a:spcPct val="0"/>
              </a:spcAft>
            </a:pPr>
            <a:endParaRPr lang="en-US" sz="4500" dirty="0">
              <a:solidFill>
                <a:srgbClr val="333333"/>
              </a:solidFill>
              <a:latin typeface="courier new" panose="02070309020205020404" pitchFamily="49" charset="0"/>
            </a:endParaRPr>
          </a:p>
          <a:p>
            <a:pPr algn="l"/>
            <a:r>
              <a:rPr lang="en-US" sz="4500" b="0" i="0" dirty="0">
                <a:solidFill>
                  <a:srgbClr val="222222"/>
                </a:solidFill>
                <a:effectLst/>
                <a:latin typeface="Open Sans" panose="020B0606030504020204" pitchFamily="34" charset="0"/>
              </a:rPr>
              <a:t>The conclusion is obvious - </a:t>
            </a:r>
            <a:r>
              <a:rPr lang="en-US" sz="4500" b="1" i="0" dirty="0">
                <a:solidFill>
                  <a:srgbClr val="222222"/>
                </a:solidFill>
                <a:effectLst/>
                <a:latin typeface="Open Sans" panose="020B0606030504020204" pitchFamily="34" charset="0"/>
              </a:rPr>
              <a:t>changing the parameter's value doesn't propagate outside the function</a:t>
            </a:r>
            <a:r>
              <a:rPr lang="en-US" sz="4500" b="0" i="0" dirty="0">
                <a:solidFill>
                  <a:srgbClr val="222222"/>
                </a:solidFill>
                <a:effectLst/>
                <a:latin typeface="Open Sans" panose="020B0606030504020204" pitchFamily="34" charset="0"/>
              </a:rPr>
              <a:t> (in any case, not when the variable is a scalar, like in the example).</a:t>
            </a:r>
          </a:p>
          <a:p>
            <a:pPr algn="l"/>
            <a:r>
              <a:rPr lang="en-US" sz="4500" b="0" i="0" dirty="0">
                <a:solidFill>
                  <a:srgbClr val="222222"/>
                </a:solidFill>
                <a:effectLst/>
                <a:latin typeface="Open Sans" panose="020B0606030504020204" pitchFamily="34" charset="0"/>
              </a:rPr>
              <a:t>This also means that a function receives the </a:t>
            </a:r>
            <a:r>
              <a:rPr lang="en-US" sz="4500" b="1" i="0" dirty="0">
                <a:solidFill>
                  <a:srgbClr val="222222"/>
                </a:solidFill>
                <a:effectLst/>
                <a:latin typeface="Open Sans" panose="020B0606030504020204" pitchFamily="34" charset="0"/>
              </a:rPr>
              <a:t>argument's value</a:t>
            </a:r>
            <a:r>
              <a:rPr lang="en-US" sz="4500" b="0" i="0" dirty="0">
                <a:solidFill>
                  <a:srgbClr val="222222"/>
                </a:solidFill>
                <a:effectLst/>
                <a:latin typeface="Open Sans" panose="020B0606030504020204" pitchFamily="34" charset="0"/>
              </a:rPr>
              <a:t>, not the argument itself. This is true for scalars.</a:t>
            </a:r>
          </a:p>
          <a:p>
            <a:pPr algn="l"/>
            <a:r>
              <a:rPr lang="en-US" sz="4500" b="0" i="0" dirty="0">
                <a:solidFill>
                  <a:srgbClr val="222222"/>
                </a:solidFill>
                <a:effectLst/>
                <a:latin typeface="Open Sans" panose="020B0606030504020204" pitchFamily="34" charset="0"/>
              </a:rPr>
              <a:t>Is it worth checking how it works with lists (do you recall the peculiarities of assigning list slices versus assigning lists as a whole?).</a:t>
            </a:r>
          </a:p>
          <a:p>
            <a:pPr lvl="0" algn="l" eaLnBrk="0" fontAlgn="base" hangingPunct="0">
              <a:lnSpc>
                <a:spcPct val="100000"/>
              </a:lnSpc>
              <a:spcBef>
                <a:spcPct val="0"/>
              </a:spcBef>
              <a:spcAft>
                <a:spcPct val="0"/>
              </a:spcAft>
            </a:pPr>
            <a:endParaRPr lang="en-US" altLang="en-US" sz="4400" b="1" dirty="0">
              <a:solidFill>
                <a:srgbClr val="264166"/>
              </a:solidFill>
              <a:latin typeface="Open Sans" panose="020B0606030504020204" pitchFamily="34" charset="0"/>
              <a:cs typeface="Open Sans" panose="020B0606030504020204" pitchFamily="34" charset="0"/>
            </a:endParaRPr>
          </a:p>
        </p:txBody>
      </p:sp>
      <p:sp>
        <p:nvSpPr>
          <p:cNvPr id="5" name="Rectangle 2">
            <a:extLst>
              <a:ext uri="{FF2B5EF4-FFF2-40B4-BE49-F238E27FC236}">
                <a16:creationId xmlns:a16="http://schemas.microsoft.com/office/drawing/2014/main" id="{8B678248-5EEB-4D97-B511-E27ED534B474}"/>
              </a:ext>
            </a:extLst>
          </p:cNvPr>
          <p:cNvSpPr>
            <a:spLocks noChangeArrowheads="1"/>
          </p:cNvSpPr>
          <p:nvPr/>
        </p:nvSpPr>
        <p:spPr bwMode="auto">
          <a:xfrm>
            <a:off x="0" y="780781"/>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8B387939-E070-470B-BFDF-6DB261EBD2A4}"/>
              </a:ext>
            </a:extLst>
          </p:cNvPr>
          <p:cNvSpPr>
            <a:spLocks noChangeArrowheads="1"/>
          </p:cNvSpPr>
          <p:nvPr/>
        </p:nvSpPr>
        <p:spPr bwMode="auto">
          <a:xfrm>
            <a:off x="92365" y="3156977"/>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8299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0"/>
            <a:ext cx="9144000" cy="477837"/>
          </a:xfrm>
        </p:spPr>
        <p:txBody>
          <a:bodyPr>
            <a:normAutofit/>
          </a:bodyPr>
          <a:lstStyle/>
          <a:p>
            <a:r>
              <a:rPr lang="en-US" sz="2800" dirty="0"/>
              <a:t>Functions and Scopes                      </a:t>
            </a:r>
            <a:r>
              <a:rPr lang="en-US" sz="1600" dirty="0"/>
              <a:t>4.4.1.4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72250" y="424116"/>
            <a:ext cx="11481786" cy="6296279"/>
          </a:xfrm>
        </p:spPr>
        <p:txBody>
          <a:bodyPr>
            <a:normAutofit lnSpcReduction="10000"/>
          </a:bodyPr>
          <a:lstStyle/>
          <a:p>
            <a:pPr lvl="0" algn="l" eaLnBrk="0" fontAlgn="base" hangingPunct="0">
              <a:lnSpc>
                <a:spcPct val="100000"/>
              </a:lnSpc>
              <a:spcBef>
                <a:spcPct val="0"/>
              </a:spcBef>
              <a:spcAft>
                <a:spcPct val="0"/>
              </a:spcAft>
            </a:pPr>
            <a:r>
              <a:rPr lang="en-US" sz="1400" b="0" i="0" dirty="0">
                <a:solidFill>
                  <a:srgbClr val="222222"/>
                </a:solidFill>
                <a:effectLst/>
                <a:latin typeface="Open Sans" panose="020B0606030504020204" pitchFamily="34" charset="0"/>
              </a:rPr>
              <a:t>The following example will shed some light on the issue:</a:t>
            </a:r>
            <a:endParaRPr lang="en-US" sz="1800" b="0" i="0" dirty="0">
              <a:solidFill>
                <a:srgbClr val="222222"/>
              </a:solidFill>
              <a:effectLst/>
              <a:latin typeface="Open Sans" panose="020B0606030504020204" pitchFamily="34" charset="0"/>
            </a:endParaRPr>
          </a:p>
          <a:p>
            <a:pPr lvl="0" algn="l" eaLnBrk="0" fontAlgn="base" hangingPunct="0">
              <a:lnSpc>
                <a:spcPct val="100000"/>
              </a:lnSpc>
              <a:spcBef>
                <a:spcPct val="0"/>
              </a:spcBef>
              <a:spcAft>
                <a:spcPct val="0"/>
              </a:spcAft>
            </a:pPr>
            <a:endParaRPr lang="en-US" altLang="en-US" sz="1800" dirty="0">
              <a:solidFill>
                <a:srgbClr val="222222"/>
              </a:solidFill>
              <a:latin typeface="Open Sans" panose="020B0606030504020204" pitchFamily="34" charset="0"/>
              <a:cs typeface="Open Sans" panose="020B0606030504020204" pitchFamily="34" charset="0"/>
            </a:endParaRPr>
          </a:p>
          <a:p>
            <a:pPr algn="l"/>
            <a:r>
              <a:rPr lang="en-US" sz="1800" dirty="0">
                <a:solidFill>
                  <a:srgbClr val="0000FF"/>
                </a:solidFill>
                <a:latin typeface="courier new" panose="02070309020205020404" pitchFamily="49" charset="0"/>
              </a:rPr>
              <a:t>def</a:t>
            </a:r>
            <a:r>
              <a:rPr lang="en-US" sz="1800" dirty="0">
                <a:solidFill>
                  <a:srgbClr val="000000"/>
                </a:solidFill>
                <a:latin typeface="courier new" panose="02070309020205020404" pitchFamily="49" charset="0"/>
              </a:rPr>
              <a:t> </a:t>
            </a:r>
            <a:r>
              <a:rPr lang="en-US" sz="1800" dirty="0" err="1">
                <a:solidFill>
                  <a:srgbClr val="000000"/>
                </a:solidFill>
                <a:latin typeface="courier new" panose="02070309020205020404" pitchFamily="49" charset="0"/>
              </a:rPr>
              <a:t>my_function</a:t>
            </a:r>
            <a:r>
              <a:rPr lang="en-US" sz="1800" dirty="0">
                <a:solidFill>
                  <a:srgbClr val="000000"/>
                </a:solidFill>
                <a:latin typeface="courier new" panose="02070309020205020404" pitchFamily="49" charset="0"/>
              </a:rPr>
              <a:t>(my_list_1): </a:t>
            </a:r>
          </a:p>
          <a:p>
            <a:pPr algn="l"/>
            <a:r>
              <a:rPr lang="en-US" sz="1800" dirty="0">
                <a:solidFill>
                  <a:srgbClr val="0000FF"/>
                </a:solidFill>
                <a:latin typeface="courier new" panose="02070309020205020404" pitchFamily="49" charset="0"/>
              </a:rPr>
              <a:t>	print</a:t>
            </a:r>
            <a:r>
              <a:rPr lang="en-US" sz="1800" dirty="0">
                <a:solidFill>
                  <a:srgbClr val="000000"/>
                </a:solidFill>
                <a:latin typeface="courier new" panose="02070309020205020404" pitchFamily="49" charset="0"/>
              </a:rPr>
              <a:t>(</a:t>
            </a:r>
            <a:r>
              <a:rPr lang="en-US" sz="1800" dirty="0">
                <a:solidFill>
                  <a:srgbClr val="036A07"/>
                </a:solidFill>
                <a:latin typeface="courier new" panose="02070309020205020404" pitchFamily="49" charset="0"/>
              </a:rPr>
              <a:t>"Print #1:"</a:t>
            </a:r>
            <a:r>
              <a:rPr lang="en-US" sz="1800" dirty="0">
                <a:solidFill>
                  <a:srgbClr val="000000"/>
                </a:solidFill>
                <a:latin typeface="courier new" panose="02070309020205020404" pitchFamily="49" charset="0"/>
              </a:rPr>
              <a:t>, my_list_1) </a:t>
            </a:r>
          </a:p>
          <a:p>
            <a:pPr algn="l"/>
            <a:r>
              <a:rPr lang="en-US" sz="1800" dirty="0">
                <a:solidFill>
                  <a:srgbClr val="0000FF"/>
                </a:solidFill>
                <a:latin typeface="courier new" panose="02070309020205020404" pitchFamily="49" charset="0"/>
              </a:rPr>
              <a:t>	print</a:t>
            </a:r>
            <a:r>
              <a:rPr lang="en-US" sz="1800" dirty="0">
                <a:solidFill>
                  <a:srgbClr val="000000"/>
                </a:solidFill>
                <a:latin typeface="courier new" panose="02070309020205020404" pitchFamily="49" charset="0"/>
              </a:rPr>
              <a:t>(</a:t>
            </a:r>
            <a:r>
              <a:rPr lang="en-US" sz="1800" dirty="0">
                <a:solidFill>
                  <a:srgbClr val="036A07"/>
                </a:solidFill>
                <a:latin typeface="courier new" panose="02070309020205020404" pitchFamily="49" charset="0"/>
              </a:rPr>
              <a:t>"Print #2:"</a:t>
            </a:r>
            <a:r>
              <a:rPr lang="en-US" sz="1800" dirty="0">
                <a:solidFill>
                  <a:srgbClr val="000000"/>
                </a:solidFill>
                <a:latin typeface="courier new" panose="02070309020205020404" pitchFamily="49" charset="0"/>
              </a:rPr>
              <a:t>, my_list_2) </a:t>
            </a:r>
          </a:p>
          <a:p>
            <a:pPr algn="l"/>
            <a:r>
              <a:rPr lang="en-US" sz="1800" dirty="0">
                <a:solidFill>
                  <a:srgbClr val="000000"/>
                </a:solidFill>
                <a:latin typeface="courier new" panose="02070309020205020404" pitchFamily="49" charset="0"/>
              </a:rPr>
              <a:t>	my_list_1 </a:t>
            </a:r>
            <a:r>
              <a:rPr lang="en-US" sz="1800" dirty="0">
                <a:solidFill>
                  <a:srgbClr val="687687"/>
                </a:solidFill>
                <a:latin typeface="courier new" panose="02070309020205020404" pitchFamily="49" charset="0"/>
              </a:rPr>
              <a:t>=</a:t>
            </a:r>
            <a:r>
              <a:rPr lang="en-US" sz="1800" dirty="0">
                <a:solidFill>
                  <a:srgbClr val="000000"/>
                </a:solidFill>
                <a:latin typeface="courier new" panose="02070309020205020404" pitchFamily="49" charset="0"/>
              </a:rPr>
              <a:t> [</a:t>
            </a:r>
            <a:r>
              <a:rPr lang="en-US" sz="1800" dirty="0">
                <a:solidFill>
                  <a:srgbClr val="0000CD"/>
                </a:solidFill>
                <a:latin typeface="courier new" panose="02070309020205020404" pitchFamily="49" charset="0"/>
              </a:rPr>
              <a:t>0</a:t>
            </a:r>
            <a:r>
              <a:rPr lang="en-US" sz="1800" dirty="0">
                <a:solidFill>
                  <a:srgbClr val="000000"/>
                </a:solidFill>
                <a:latin typeface="courier new" panose="02070309020205020404" pitchFamily="49" charset="0"/>
              </a:rPr>
              <a:t>, </a:t>
            </a:r>
            <a:r>
              <a:rPr lang="en-US" sz="1800" dirty="0">
                <a:solidFill>
                  <a:srgbClr val="0000CD"/>
                </a:solidFill>
                <a:latin typeface="courier new" panose="02070309020205020404" pitchFamily="49" charset="0"/>
              </a:rPr>
              <a:t>1</a:t>
            </a:r>
            <a:r>
              <a:rPr lang="en-US" sz="1800" dirty="0">
                <a:solidFill>
                  <a:srgbClr val="000000"/>
                </a:solidFill>
                <a:latin typeface="courier new" panose="02070309020205020404" pitchFamily="49" charset="0"/>
              </a:rPr>
              <a:t>] </a:t>
            </a:r>
          </a:p>
          <a:p>
            <a:pPr algn="l"/>
            <a:r>
              <a:rPr lang="en-US" sz="1800" dirty="0">
                <a:solidFill>
                  <a:srgbClr val="0000FF"/>
                </a:solidFill>
                <a:latin typeface="courier new" panose="02070309020205020404" pitchFamily="49" charset="0"/>
              </a:rPr>
              <a:t>	print</a:t>
            </a:r>
            <a:r>
              <a:rPr lang="en-US" sz="1800" dirty="0">
                <a:solidFill>
                  <a:srgbClr val="000000"/>
                </a:solidFill>
                <a:latin typeface="courier new" panose="02070309020205020404" pitchFamily="49" charset="0"/>
              </a:rPr>
              <a:t>(</a:t>
            </a:r>
            <a:r>
              <a:rPr lang="en-US" sz="1800" dirty="0">
                <a:solidFill>
                  <a:srgbClr val="036A07"/>
                </a:solidFill>
                <a:latin typeface="courier new" panose="02070309020205020404" pitchFamily="49" charset="0"/>
              </a:rPr>
              <a:t>"Print #3:"</a:t>
            </a:r>
            <a:r>
              <a:rPr lang="en-US" sz="1800" dirty="0">
                <a:solidFill>
                  <a:srgbClr val="000000"/>
                </a:solidFill>
                <a:latin typeface="courier new" panose="02070309020205020404" pitchFamily="49" charset="0"/>
              </a:rPr>
              <a:t>, my_list_1) </a:t>
            </a:r>
          </a:p>
          <a:p>
            <a:pPr algn="l"/>
            <a:r>
              <a:rPr lang="en-US" sz="1800" dirty="0">
                <a:solidFill>
                  <a:srgbClr val="0000FF"/>
                </a:solidFill>
                <a:latin typeface="courier new" panose="02070309020205020404" pitchFamily="49" charset="0"/>
              </a:rPr>
              <a:t>	print</a:t>
            </a:r>
            <a:r>
              <a:rPr lang="en-US" sz="1800" dirty="0">
                <a:solidFill>
                  <a:srgbClr val="000000"/>
                </a:solidFill>
                <a:latin typeface="courier new" panose="02070309020205020404" pitchFamily="49" charset="0"/>
              </a:rPr>
              <a:t>(</a:t>
            </a:r>
            <a:r>
              <a:rPr lang="en-US" sz="1800" dirty="0">
                <a:solidFill>
                  <a:srgbClr val="036A07"/>
                </a:solidFill>
                <a:latin typeface="courier new" panose="02070309020205020404" pitchFamily="49" charset="0"/>
              </a:rPr>
              <a:t>"Print #4:"</a:t>
            </a:r>
            <a:r>
              <a:rPr lang="en-US" sz="1800" dirty="0">
                <a:solidFill>
                  <a:srgbClr val="000000"/>
                </a:solidFill>
                <a:latin typeface="courier new" panose="02070309020205020404" pitchFamily="49" charset="0"/>
              </a:rPr>
              <a:t>, my_list_2) </a:t>
            </a:r>
          </a:p>
          <a:p>
            <a:pPr algn="l"/>
            <a:endParaRPr lang="en-US" sz="1800" dirty="0">
              <a:solidFill>
                <a:srgbClr val="000000"/>
              </a:solidFill>
              <a:latin typeface="courier new" panose="02070309020205020404" pitchFamily="49" charset="0"/>
            </a:endParaRPr>
          </a:p>
          <a:p>
            <a:pPr algn="l"/>
            <a:r>
              <a:rPr lang="en-US" sz="1800" dirty="0">
                <a:solidFill>
                  <a:srgbClr val="000000"/>
                </a:solidFill>
                <a:latin typeface="courier new" panose="02070309020205020404" pitchFamily="49" charset="0"/>
              </a:rPr>
              <a:t>my_list_2 </a:t>
            </a:r>
            <a:r>
              <a:rPr lang="en-US" sz="1800" dirty="0">
                <a:solidFill>
                  <a:srgbClr val="687687"/>
                </a:solidFill>
                <a:latin typeface="courier new" panose="02070309020205020404" pitchFamily="49" charset="0"/>
              </a:rPr>
              <a:t>=</a:t>
            </a:r>
            <a:r>
              <a:rPr lang="en-US" sz="1800" dirty="0">
                <a:solidFill>
                  <a:srgbClr val="000000"/>
                </a:solidFill>
                <a:latin typeface="courier new" panose="02070309020205020404" pitchFamily="49" charset="0"/>
              </a:rPr>
              <a:t> [</a:t>
            </a:r>
            <a:r>
              <a:rPr lang="en-US" sz="1800" dirty="0">
                <a:solidFill>
                  <a:srgbClr val="0000CD"/>
                </a:solidFill>
                <a:latin typeface="courier new" panose="02070309020205020404" pitchFamily="49" charset="0"/>
              </a:rPr>
              <a:t>2</a:t>
            </a:r>
            <a:r>
              <a:rPr lang="en-US" sz="1800" dirty="0">
                <a:solidFill>
                  <a:srgbClr val="000000"/>
                </a:solidFill>
                <a:latin typeface="courier new" panose="02070309020205020404" pitchFamily="49" charset="0"/>
              </a:rPr>
              <a:t>, </a:t>
            </a:r>
            <a:r>
              <a:rPr lang="en-US" sz="1800" dirty="0">
                <a:solidFill>
                  <a:srgbClr val="0000CD"/>
                </a:solidFill>
                <a:latin typeface="courier new" panose="02070309020205020404" pitchFamily="49" charset="0"/>
              </a:rPr>
              <a:t>3</a:t>
            </a:r>
            <a:r>
              <a:rPr lang="en-US" sz="1800" dirty="0">
                <a:solidFill>
                  <a:srgbClr val="000000"/>
                </a:solidFill>
                <a:latin typeface="courier new" panose="02070309020205020404" pitchFamily="49" charset="0"/>
              </a:rPr>
              <a:t>] </a:t>
            </a:r>
          </a:p>
          <a:p>
            <a:pPr algn="l"/>
            <a:r>
              <a:rPr lang="en-US" sz="1800" dirty="0" err="1">
                <a:solidFill>
                  <a:srgbClr val="000000"/>
                </a:solidFill>
                <a:latin typeface="courier new" panose="02070309020205020404" pitchFamily="49" charset="0"/>
              </a:rPr>
              <a:t>my_function</a:t>
            </a:r>
            <a:r>
              <a:rPr lang="en-US" sz="1800" dirty="0">
                <a:solidFill>
                  <a:srgbClr val="000000"/>
                </a:solidFill>
                <a:latin typeface="courier new" panose="02070309020205020404" pitchFamily="49" charset="0"/>
              </a:rPr>
              <a:t>(my_list_2) </a:t>
            </a:r>
          </a:p>
          <a:p>
            <a:pPr algn="l"/>
            <a:r>
              <a:rPr lang="en-US" sz="1800" dirty="0">
                <a:solidFill>
                  <a:srgbClr val="0000FF"/>
                </a:solidFill>
                <a:latin typeface="courier new" panose="02070309020205020404" pitchFamily="49" charset="0"/>
              </a:rPr>
              <a:t>print</a:t>
            </a:r>
            <a:r>
              <a:rPr lang="en-US" sz="1800" dirty="0">
                <a:solidFill>
                  <a:srgbClr val="000000"/>
                </a:solidFill>
                <a:latin typeface="courier new" panose="02070309020205020404" pitchFamily="49" charset="0"/>
              </a:rPr>
              <a:t>(</a:t>
            </a:r>
            <a:r>
              <a:rPr lang="en-US" sz="1800" dirty="0">
                <a:solidFill>
                  <a:srgbClr val="036A07"/>
                </a:solidFill>
                <a:latin typeface="courier new" panose="02070309020205020404" pitchFamily="49" charset="0"/>
              </a:rPr>
              <a:t>"Print #5:"</a:t>
            </a:r>
            <a:r>
              <a:rPr lang="en-US" sz="1800" dirty="0">
                <a:solidFill>
                  <a:srgbClr val="000000"/>
                </a:solidFill>
                <a:latin typeface="courier new" panose="02070309020205020404" pitchFamily="49" charset="0"/>
              </a:rPr>
              <a:t>, my_list_2)</a:t>
            </a:r>
          </a:p>
          <a:p>
            <a:pPr algn="l"/>
            <a:endParaRPr lang="en-US" sz="1800" dirty="0">
              <a:solidFill>
                <a:srgbClr val="000000"/>
              </a:solidFill>
              <a:latin typeface="courier new" panose="02070309020205020404" pitchFamily="49" charset="0"/>
            </a:endParaRPr>
          </a:p>
          <a:p>
            <a:pPr lvl="0" algn="l" eaLnBrk="0" fontAlgn="base" hangingPunct="0">
              <a:lnSpc>
                <a:spcPct val="100000"/>
              </a:lnSpc>
              <a:spcBef>
                <a:spcPct val="0"/>
              </a:spcBef>
              <a:spcAft>
                <a:spcPct val="0"/>
              </a:spcAft>
            </a:pPr>
            <a:r>
              <a:rPr lang="en-US" sz="1800" dirty="0">
                <a:solidFill>
                  <a:srgbClr val="222222"/>
                </a:solidFill>
                <a:latin typeface="Open Sans" panose="020B0606030504020204" pitchFamily="34" charset="0"/>
              </a:rPr>
              <a:t>The code's output is:</a:t>
            </a:r>
          </a:p>
          <a:p>
            <a:pPr lvl="0" algn="l" eaLnBrk="0" fontAlgn="base" hangingPunct="0">
              <a:lnSpc>
                <a:spcPct val="100000"/>
              </a:lnSpc>
              <a:spcBef>
                <a:spcPct val="0"/>
              </a:spcBef>
              <a:spcAft>
                <a:spcPct val="0"/>
              </a:spcAft>
            </a:pPr>
            <a:r>
              <a:rPr lang="en-US" sz="1800" dirty="0">
                <a:solidFill>
                  <a:srgbClr val="333333"/>
                </a:solidFill>
                <a:latin typeface="courier new" panose="02070309020205020404" pitchFamily="49" charset="0"/>
              </a:rPr>
              <a:t>Print #1: [2, 3] </a:t>
            </a:r>
          </a:p>
          <a:p>
            <a:pPr lvl="0" algn="l" eaLnBrk="0" fontAlgn="base" hangingPunct="0">
              <a:lnSpc>
                <a:spcPct val="100000"/>
              </a:lnSpc>
              <a:spcBef>
                <a:spcPct val="0"/>
              </a:spcBef>
              <a:spcAft>
                <a:spcPct val="0"/>
              </a:spcAft>
            </a:pPr>
            <a:r>
              <a:rPr lang="en-US" sz="1800" dirty="0">
                <a:solidFill>
                  <a:srgbClr val="333333"/>
                </a:solidFill>
                <a:latin typeface="courier new" panose="02070309020205020404" pitchFamily="49" charset="0"/>
              </a:rPr>
              <a:t>Print #2: [2, 3] </a:t>
            </a:r>
          </a:p>
          <a:p>
            <a:pPr lvl="0" algn="l" eaLnBrk="0" fontAlgn="base" hangingPunct="0">
              <a:lnSpc>
                <a:spcPct val="100000"/>
              </a:lnSpc>
              <a:spcBef>
                <a:spcPct val="0"/>
              </a:spcBef>
              <a:spcAft>
                <a:spcPct val="0"/>
              </a:spcAft>
            </a:pPr>
            <a:r>
              <a:rPr lang="en-US" sz="1800" dirty="0">
                <a:solidFill>
                  <a:srgbClr val="333333"/>
                </a:solidFill>
                <a:latin typeface="courier new" panose="02070309020205020404" pitchFamily="49" charset="0"/>
              </a:rPr>
              <a:t>Print #3: [0, 1] </a:t>
            </a:r>
          </a:p>
          <a:p>
            <a:pPr lvl="0" algn="l" eaLnBrk="0" fontAlgn="base" hangingPunct="0">
              <a:lnSpc>
                <a:spcPct val="100000"/>
              </a:lnSpc>
              <a:spcBef>
                <a:spcPct val="0"/>
              </a:spcBef>
              <a:spcAft>
                <a:spcPct val="0"/>
              </a:spcAft>
            </a:pPr>
            <a:r>
              <a:rPr lang="en-US" sz="1800" dirty="0">
                <a:solidFill>
                  <a:srgbClr val="333333"/>
                </a:solidFill>
                <a:latin typeface="courier new" panose="02070309020205020404" pitchFamily="49" charset="0"/>
              </a:rPr>
              <a:t>Print #4: [2, 3] </a:t>
            </a:r>
          </a:p>
          <a:p>
            <a:pPr lvl="0" algn="l" eaLnBrk="0" fontAlgn="base" hangingPunct="0">
              <a:lnSpc>
                <a:spcPct val="100000"/>
              </a:lnSpc>
              <a:spcBef>
                <a:spcPct val="0"/>
              </a:spcBef>
              <a:spcAft>
                <a:spcPct val="0"/>
              </a:spcAft>
            </a:pPr>
            <a:r>
              <a:rPr lang="en-US" sz="1800" dirty="0">
                <a:solidFill>
                  <a:srgbClr val="333333"/>
                </a:solidFill>
                <a:latin typeface="courier new" panose="02070309020205020404" pitchFamily="49" charset="0"/>
              </a:rPr>
              <a:t>Print #5: [2, 3]</a:t>
            </a:r>
            <a:r>
              <a:rPr lang="en-US" sz="1800" dirty="0">
                <a:solidFill>
                  <a:srgbClr val="222222"/>
                </a:solidFill>
                <a:latin typeface="Open Sans" panose="020B0606030504020204" pitchFamily="34" charset="0"/>
              </a:rPr>
              <a:t> </a:t>
            </a:r>
          </a:p>
          <a:p>
            <a:pPr lvl="0" algn="l" eaLnBrk="0" fontAlgn="base" hangingPunct="0">
              <a:lnSpc>
                <a:spcPct val="100000"/>
              </a:lnSpc>
              <a:spcBef>
                <a:spcPct val="0"/>
              </a:spcBef>
              <a:spcAft>
                <a:spcPct val="0"/>
              </a:spcAft>
            </a:pPr>
            <a:r>
              <a:rPr lang="en-US" sz="1800" dirty="0">
                <a:solidFill>
                  <a:srgbClr val="222222"/>
                </a:solidFill>
                <a:latin typeface="Open Sans" panose="020B0606030504020204" pitchFamily="34" charset="0"/>
              </a:rPr>
              <a:t>It seems that the former rule still works.</a:t>
            </a:r>
            <a:endParaRPr lang="en-US" altLang="en-US" sz="1800" b="1" dirty="0">
              <a:solidFill>
                <a:srgbClr val="264166"/>
              </a:solidFill>
              <a:latin typeface="Open Sans" panose="020B0606030504020204" pitchFamily="34" charset="0"/>
              <a:cs typeface="Open Sans" panose="020B0606030504020204" pitchFamily="34" charset="0"/>
            </a:endParaRPr>
          </a:p>
        </p:txBody>
      </p:sp>
      <p:sp>
        <p:nvSpPr>
          <p:cNvPr id="5" name="Rectangle 2">
            <a:extLst>
              <a:ext uri="{FF2B5EF4-FFF2-40B4-BE49-F238E27FC236}">
                <a16:creationId xmlns:a16="http://schemas.microsoft.com/office/drawing/2014/main" id="{8B678248-5EEB-4D97-B511-E27ED534B474}"/>
              </a:ext>
            </a:extLst>
          </p:cNvPr>
          <p:cNvSpPr>
            <a:spLocks noChangeArrowheads="1"/>
          </p:cNvSpPr>
          <p:nvPr/>
        </p:nvSpPr>
        <p:spPr bwMode="auto">
          <a:xfrm>
            <a:off x="0" y="780781"/>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8B387939-E070-470B-BFDF-6DB261EBD2A4}"/>
              </a:ext>
            </a:extLst>
          </p:cNvPr>
          <p:cNvSpPr>
            <a:spLocks noChangeArrowheads="1"/>
          </p:cNvSpPr>
          <p:nvPr/>
        </p:nvSpPr>
        <p:spPr bwMode="auto">
          <a:xfrm>
            <a:off x="92365" y="3156977"/>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59265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0"/>
            <a:ext cx="9144000" cy="477837"/>
          </a:xfrm>
        </p:spPr>
        <p:txBody>
          <a:bodyPr>
            <a:normAutofit/>
          </a:bodyPr>
          <a:lstStyle/>
          <a:p>
            <a:r>
              <a:rPr lang="en-US" sz="2800" dirty="0"/>
              <a:t>Functions and Scopes                      </a:t>
            </a:r>
            <a:r>
              <a:rPr lang="en-US" sz="1600" dirty="0"/>
              <a:t>4.4.1.4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72250" y="424116"/>
            <a:ext cx="11481786" cy="6296279"/>
          </a:xfrm>
        </p:spPr>
        <p:txBody>
          <a:bodyPr>
            <a:normAutofit fontScale="47500" lnSpcReduction="20000"/>
          </a:bodyPr>
          <a:lstStyle/>
          <a:p>
            <a:pPr lvl="0" algn="l" eaLnBrk="0" fontAlgn="base" hangingPunct="0">
              <a:lnSpc>
                <a:spcPct val="100000"/>
              </a:lnSpc>
              <a:spcBef>
                <a:spcPct val="0"/>
              </a:spcBef>
              <a:spcAft>
                <a:spcPct val="0"/>
              </a:spcAft>
            </a:pPr>
            <a:r>
              <a:rPr lang="en-US" sz="2600" b="0" i="0" dirty="0">
                <a:solidFill>
                  <a:srgbClr val="222222"/>
                </a:solidFill>
                <a:effectLst/>
                <a:latin typeface="Open Sans" panose="020B0606030504020204" pitchFamily="34" charset="0"/>
              </a:rPr>
              <a:t>Finally, can you see the difference in the example below:</a:t>
            </a:r>
          </a:p>
          <a:p>
            <a:pPr algn="l"/>
            <a:r>
              <a:rPr lang="en-US" sz="2600" dirty="0">
                <a:solidFill>
                  <a:srgbClr val="0000FF"/>
                </a:solidFill>
                <a:latin typeface="courier new" panose="02070309020205020404" pitchFamily="49" charset="0"/>
              </a:rPr>
              <a:t>def</a:t>
            </a:r>
            <a:r>
              <a:rPr lang="en-US" sz="2600" dirty="0">
                <a:solidFill>
                  <a:srgbClr val="000000"/>
                </a:solidFill>
                <a:latin typeface="courier new" panose="02070309020205020404" pitchFamily="49" charset="0"/>
              </a:rPr>
              <a:t> </a:t>
            </a:r>
            <a:r>
              <a:rPr lang="en-US" sz="2600" dirty="0" err="1">
                <a:solidFill>
                  <a:srgbClr val="000000"/>
                </a:solidFill>
                <a:latin typeface="courier new" panose="02070309020205020404" pitchFamily="49" charset="0"/>
              </a:rPr>
              <a:t>my_function</a:t>
            </a:r>
            <a:r>
              <a:rPr lang="en-US" sz="2600" dirty="0">
                <a:solidFill>
                  <a:srgbClr val="000000"/>
                </a:solidFill>
                <a:latin typeface="courier new" panose="02070309020205020404" pitchFamily="49" charset="0"/>
              </a:rPr>
              <a:t>(my_list_1): </a:t>
            </a:r>
          </a:p>
          <a:p>
            <a:pPr algn="l"/>
            <a:r>
              <a:rPr lang="en-US" sz="2600" dirty="0">
                <a:solidFill>
                  <a:srgbClr val="0000FF"/>
                </a:solidFill>
                <a:latin typeface="courier new" panose="02070309020205020404" pitchFamily="49" charset="0"/>
              </a:rPr>
              <a:t>	print</a:t>
            </a:r>
            <a:r>
              <a:rPr lang="en-US" sz="2600" dirty="0">
                <a:solidFill>
                  <a:srgbClr val="000000"/>
                </a:solidFill>
                <a:latin typeface="courier new" panose="02070309020205020404" pitchFamily="49" charset="0"/>
              </a:rPr>
              <a:t>(</a:t>
            </a:r>
            <a:r>
              <a:rPr lang="en-US" sz="2600" dirty="0">
                <a:solidFill>
                  <a:srgbClr val="036A07"/>
                </a:solidFill>
                <a:latin typeface="courier new" panose="02070309020205020404" pitchFamily="49" charset="0"/>
              </a:rPr>
              <a:t>"Print #1:"</a:t>
            </a:r>
            <a:r>
              <a:rPr lang="en-US" sz="2600" dirty="0">
                <a:solidFill>
                  <a:srgbClr val="000000"/>
                </a:solidFill>
                <a:latin typeface="courier new" panose="02070309020205020404" pitchFamily="49" charset="0"/>
              </a:rPr>
              <a:t>, my_list_1) </a:t>
            </a:r>
          </a:p>
          <a:p>
            <a:pPr algn="l"/>
            <a:r>
              <a:rPr lang="en-US" sz="2600" dirty="0">
                <a:solidFill>
                  <a:srgbClr val="0000FF"/>
                </a:solidFill>
                <a:latin typeface="courier new" panose="02070309020205020404" pitchFamily="49" charset="0"/>
              </a:rPr>
              <a:t>	print</a:t>
            </a:r>
            <a:r>
              <a:rPr lang="en-US" sz="2600" dirty="0">
                <a:solidFill>
                  <a:srgbClr val="000000"/>
                </a:solidFill>
                <a:latin typeface="courier new" panose="02070309020205020404" pitchFamily="49" charset="0"/>
              </a:rPr>
              <a:t>(</a:t>
            </a:r>
            <a:r>
              <a:rPr lang="en-US" sz="2600" dirty="0">
                <a:solidFill>
                  <a:srgbClr val="036A07"/>
                </a:solidFill>
                <a:latin typeface="courier new" panose="02070309020205020404" pitchFamily="49" charset="0"/>
              </a:rPr>
              <a:t>"Print #2:"</a:t>
            </a:r>
            <a:r>
              <a:rPr lang="en-US" sz="2600" dirty="0">
                <a:solidFill>
                  <a:srgbClr val="000000"/>
                </a:solidFill>
                <a:latin typeface="courier new" panose="02070309020205020404" pitchFamily="49" charset="0"/>
              </a:rPr>
              <a:t>, my_list_2) </a:t>
            </a:r>
          </a:p>
          <a:p>
            <a:pPr algn="l"/>
            <a:r>
              <a:rPr lang="en-US" sz="2600" dirty="0">
                <a:solidFill>
                  <a:srgbClr val="0000FF"/>
                </a:solidFill>
                <a:latin typeface="courier new" panose="02070309020205020404" pitchFamily="49" charset="0"/>
              </a:rPr>
              <a:t>	del</a:t>
            </a:r>
            <a:r>
              <a:rPr lang="en-US" sz="2600" dirty="0">
                <a:solidFill>
                  <a:srgbClr val="000000"/>
                </a:solidFill>
                <a:latin typeface="courier new" panose="02070309020205020404" pitchFamily="49" charset="0"/>
              </a:rPr>
              <a:t> my_list_1[</a:t>
            </a:r>
            <a:r>
              <a:rPr lang="en-US" sz="2600" dirty="0">
                <a:solidFill>
                  <a:srgbClr val="0000CD"/>
                </a:solidFill>
                <a:latin typeface="courier new" panose="02070309020205020404" pitchFamily="49" charset="0"/>
              </a:rPr>
              <a:t>0</a:t>
            </a:r>
            <a:r>
              <a:rPr lang="en-US" sz="2600" dirty="0">
                <a:solidFill>
                  <a:srgbClr val="000000"/>
                </a:solidFill>
                <a:latin typeface="courier new" panose="02070309020205020404" pitchFamily="49" charset="0"/>
              </a:rPr>
              <a:t>] </a:t>
            </a:r>
            <a:r>
              <a:rPr lang="en-US" sz="2600" dirty="0">
                <a:solidFill>
                  <a:srgbClr val="4C886B"/>
                </a:solidFill>
                <a:latin typeface="courier new" panose="02070309020205020404" pitchFamily="49" charset="0"/>
              </a:rPr>
              <a:t># Pay attention to this line.</a:t>
            </a:r>
            <a:r>
              <a:rPr lang="en-US" sz="2600" dirty="0">
                <a:solidFill>
                  <a:srgbClr val="000000"/>
                </a:solidFill>
                <a:latin typeface="courier new" panose="02070309020205020404" pitchFamily="49" charset="0"/>
              </a:rPr>
              <a:t> </a:t>
            </a:r>
          </a:p>
          <a:p>
            <a:pPr algn="l"/>
            <a:r>
              <a:rPr lang="en-US" sz="2600" dirty="0">
                <a:solidFill>
                  <a:srgbClr val="0000FF"/>
                </a:solidFill>
                <a:latin typeface="courier new" panose="02070309020205020404" pitchFamily="49" charset="0"/>
              </a:rPr>
              <a:t>	print</a:t>
            </a:r>
            <a:r>
              <a:rPr lang="en-US" sz="2600" dirty="0">
                <a:solidFill>
                  <a:srgbClr val="000000"/>
                </a:solidFill>
                <a:latin typeface="courier new" panose="02070309020205020404" pitchFamily="49" charset="0"/>
              </a:rPr>
              <a:t>(</a:t>
            </a:r>
            <a:r>
              <a:rPr lang="en-US" sz="2600" dirty="0">
                <a:solidFill>
                  <a:srgbClr val="036A07"/>
                </a:solidFill>
                <a:latin typeface="courier new" panose="02070309020205020404" pitchFamily="49" charset="0"/>
              </a:rPr>
              <a:t>"Print #3:"</a:t>
            </a:r>
            <a:r>
              <a:rPr lang="en-US" sz="2600" dirty="0">
                <a:solidFill>
                  <a:srgbClr val="000000"/>
                </a:solidFill>
                <a:latin typeface="courier new" panose="02070309020205020404" pitchFamily="49" charset="0"/>
              </a:rPr>
              <a:t>, my_list_1) </a:t>
            </a:r>
          </a:p>
          <a:p>
            <a:pPr algn="l"/>
            <a:r>
              <a:rPr lang="en-US" sz="2600" dirty="0">
                <a:solidFill>
                  <a:srgbClr val="0000FF"/>
                </a:solidFill>
                <a:latin typeface="courier new" panose="02070309020205020404" pitchFamily="49" charset="0"/>
              </a:rPr>
              <a:t>	print</a:t>
            </a:r>
            <a:r>
              <a:rPr lang="en-US" sz="2600" dirty="0">
                <a:solidFill>
                  <a:srgbClr val="000000"/>
                </a:solidFill>
                <a:latin typeface="courier new" panose="02070309020205020404" pitchFamily="49" charset="0"/>
              </a:rPr>
              <a:t>(</a:t>
            </a:r>
            <a:r>
              <a:rPr lang="en-US" sz="2600" dirty="0">
                <a:solidFill>
                  <a:srgbClr val="036A07"/>
                </a:solidFill>
                <a:latin typeface="courier new" panose="02070309020205020404" pitchFamily="49" charset="0"/>
              </a:rPr>
              <a:t>"Print #4:"</a:t>
            </a:r>
            <a:r>
              <a:rPr lang="en-US" sz="2600" dirty="0">
                <a:solidFill>
                  <a:srgbClr val="000000"/>
                </a:solidFill>
                <a:latin typeface="courier new" panose="02070309020205020404" pitchFamily="49" charset="0"/>
              </a:rPr>
              <a:t>, my_list_2) </a:t>
            </a:r>
          </a:p>
          <a:p>
            <a:pPr algn="l"/>
            <a:r>
              <a:rPr lang="en-US" sz="2600" dirty="0">
                <a:solidFill>
                  <a:srgbClr val="000000"/>
                </a:solidFill>
                <a:latin typeface="courier new" panose="02070309020205020404" pitchFamily="49" charset="0"/>
              </a:rPr>
              <a:t>my_list_2 </a:t>
            </a:r>
            <a:r>
              <a:rPr lang="en-US" sz="2600" dirty="0">
                <a:solidFill>
                  <a:srgbClr val="687687"/>
                </a:solidFill>
                <a:latin typeface="courier new" panose="02070309020205020404" pitchFamily="49" charset="0"/>
              </a:rPr>
              <a:t>=</a:t>
            </a:r>
            <a:r>
              <a:rPr lang="en-US" sz="2600" dirty="0">
                <a:solidFill>
                  <a:srgbClr val="000000"/>
                </a:solidFill>
                <a:latin typeface="courier new" panose="02070309020205020404" pitchFamily="49" charset="0"/>
              </a:rPr>
              <a:t> [</a:t>
            </a:r>
            <a:r>
              <a:rPr lang="en-US" sz="2600" dirty="0">
                <a:solidFill>
                  <a:srgbClr val="0000CD"/>
                </a:solidFill>
                <a:latin typeface="courier new" panose="02070309020205020404" pitchFamily="49" charset="0"/>
              </a:rPr>
              <a:t>2</a:t>
            </a:r>
            <a:r>
              <a:rPr lang="en-US" sz="2600" dirty="0">
                <a:solidFill>
                  <a:srgbClr val="000000"/>
                </a:solidFill>
                <a:latin typeface="courier new" panose="02070309020205020404" pitchFamily="49" charset="0"/>
              </a:rPr>
              <a:t>, </a:t>
            </a:r>
            <a:r>
              <a:rPr lang="en-US" sz="2600" dirty="0">
                <a:solidFill>
                  <a:srgbClr val="0000CD"/>
                </a:solidFill>
                <a:latin typeface="courier new" panose="02070309020205020404" pitchFamily="49" charset="0"/>
              </a:rPr>
              <a:t>3</a:t>
            </a:r>
            <a:r>
              <a:rPr lang="en-US" sz="2600" dirty="0">
                <a:solidFill>
                  <a:srgbClr val="000000"/>
                </a:solidFill>
                <a:latin typeface="courier new" panose="02070309020205020404" pitchFamily="49" charset="0"/>
              </a:rPr>
              <a:t>] </a:t>
            </a:r>
          </a:p>
          <a:p>
            <a:pPr algn="l"/>
            <a:r>
              <a:rPr lang="en-US" sz="2600" dirty="0" err="1">
                <a:solidFill>
                  <a:srgbClr val="000000"/>
                </a:solidFill>
                <a:latin typeface="courier new" panose="02070309020205020404" pitchFamily="49" charset="0"/>
              </a:rPr>
              <a:t>my_function</a:t>
            </a:r>
            <a:r>
              <a:rPr lang="en-US" sz="2600" dirty="0">
                <a:solidFill>
                  <a:srgbClr val="000000"/>
                </a:solidFill>
                <a:latin typeface="courier new" panose="02070309020205020404" pitchFamily="49" charset="0"/>
              </a:rPr>
              <a:t>(my_list_2) </a:t>
            </a:r>
          </a:p>
          <a:p>
            <a:pPr algn="l"/>
            <a:r>
              <a:rPr lang="en-US" sz="2600" dirty="0">
                <a:solidFill>
                  <a:srgbClr val="0000FF"/>
                </a:solidFill>
                <a:latin typeface="courier new" panose="02070309020205020404" pitchFamily="49" charset="0"/>
              </a:rPr>
              <a:t>print</a:t>
            </a:r>
            <a:r>
              <a:rPr lang="en-US" sz="2600" dirty="0">
                <a:solidFill>
                  <a:srgbClr val="000000"/>
                </a:solidFill>
                <a:latin typeface="courier new" panose="02070309020205020404" pitchFamily="49" charset="0"/>
              </a:rPr>
              <a:t>(</a:t>
            </a:r>
            <a:r>
              <a:rPr lang="en-US" sz="2600" dirty="0">
                <a:solidFill>
                  <a:srgbClr val="036A07"/>
                </a:solidFill>
                <a:latin typeface="courier new" panose="02070309020205020404" pitchFamily="49" charset="0"/>
              </a:rPr>
              <a:t>"Print #5:"</a:t>
            </a:r>
            <a:r>
              <a:rPr lang="en-US" sz="2600" dirty="0">
                <a:solidFill>
                  <a:srgbClr val="000000"/>
                </a:solidFill>
                <a:latin typeface="courier new" panose="02070309020205020404" pitchFamily="49" charset="0"/>
              </a:rPr>
              <a:t>, my_list_2)</a:t>
            </a:r>
          </a:p>
          <a:p>
            <a:pPr algn="l"/>
            <a:endParaRPr lang="en-US" sz="2600" dirty="0">
              <a:solidFill>
                <a:srgbClr val="000000"/>
              </a:solidFill>
              <a:latin typeface="courier new" panose="02070309020205020404" pitchFamily="49" charset="0"/>
            </a:endParaRPr>
          </a:p>
          <a:p>
            <a:pPr algn="l"/>
            <a:r>
              <a:rPr lang="en-US" sz="2600" dirty="0">
                <a:solidFill>
                  <a:srgbClr val="222222"/>
                </a:solidFill>
                <a:latin typeface="Open Sans" panose="020B0606030504020204" pitchFamily="34" charset="0"/>
              </a:rPr>
              <a:t>We don't change the value of the parameter my_list_1 (we already know it will not affect the argument), but instead modify the list identified by it.</a:t>
            </a:r>
          </a:p>
          <a:p>
            <a:pPr algn="l"/>
            <a:r>
              <a:rPr lang="en-US" sz="2600" dirty="0">
                <a:solidFill>
                  <a:srgbClr val="222222"/>
                </a:solidFill>
                <a:latin typeface="Open Sans" panose="020B0606030504020204" pitchFamily="34" charset="0"/>
              </a:rPr>
              <a:t>The output may be surprising. Run the code and check:</a:t>
            </a:r>
          </a:p>
          <a:p>
            <a:pPr algn="l"/>
            <a:r>
              <a:rPr lang="en-US" sz="2600" dirty="0">
                <a:solidFill>
                  <a:srgbClr val="333333"/>
                </a:solidFill>
                <a:latin typeface="courier new" panose="02070309020205020404" pitchFamily="49" charset="0"/>
              </a:rPr>
              <a:t>Print #1: [2, 3] </a:t>
            </a:r>
          </a:p>
          <a:p>
            <a:pPr algn="l"/>
            <a:r>
              <a:rPr lang="en-US" sz="2600" dirty="0">
                <a:solidFill>
                  <a:srgbClr val="333333"/>
                </a:solidFill>
                <a:latin typeface="courier new" panose="02070309020205020404" pitchFamily="49" charset="0"/>
              </a:rPr>
              <a:t>Print #2: [2, 3] </a:t>
            </a:r>
          </a:p>
          <a:p>
            <a:pPr algn="l"/>
            <a:r>
              <a:rPr lang="en-US" sz="2600" dirty="0">
                <a:solidFill>
                  <a:srgbClr val="333333"/>
                </a:solidFill>
                <a:latin typeface="courier new" panose="02070309020205020404" pitchFamily="49" charset="0"/>
              </a:rPr>
              <a:t>Print #3: [3] </a:t>
            </a:r>
          </a:p>
          <a:p>
            <a:pPr algn="l"/>
            <a:r>
              <a:rPr lang="en-US" sz="2600" dirty="0">
                <a:solidFill>
                  <a:srgbClr val="333333"/>
                </a:solidFill>
                <a:latin typeface="courier new" panose="02070309020205020404" pitchFamily="49" charset="0"/>
              </a:rPr>
              <a:t>Print #4: [3] </a:t>
            </a:r>
          </a:p>
          <a:p>
            <a:pPr algn="l"/>
            <a:r>
              <a:rPr lang="en-US" sz="2600" dirty="0">
                <a:solidFill>
                  <a:srgbClr val="333333"/>
                </a:solidFill>
                <a:latin typeface="courier new" panose="02070309020205020404" pitchFamily="49" charset="0"/>
              </a:rPr>
              <a:t>Print #5: [3]</a:t>
            </a:r>
            <a:r>
              <a:rPr lang="en-US" sz="2600" dirty="0">
                <a:solidFill>
                  <a:srgbClr val="222222"/>
                </a:solidFill>
                <a:latin typeface="Open Sans" panose="020B0606030504020204" pitchFamily="34" charset="0"/>
              </a:rPr>
              <a:t> </a:t>
            </a:r>
          </a:p>
          <a:p>
            <a:pPr algn="l"/>
            <a:endParaRPr lang="en-US" sz="2600" dirty="0">
              <a:solidFill>
                <a:srgbClr val="222222"/>
              </a:solidFill>
              <a:latin typeface="Open Sans" panose="020B0606030504020204" pitchFamily="34" charset="0"/>
            </a:endParaRPr>
          </a:p>
          <a:p>
            <a:pPr algn="l"/>
            <a:r>
              <a:rPr lang="en-US" sz="2600" dirty="0">
                <a:solidFill>
                  <a:srgbClr val="222222"/>
                </a:solidFill>
                <a:latin typeface="Open Sans" panose="020B0606030504020204" pitchFamily="34" charset="0"/>
              </a:rPr>
              <a:t>Can you explain it?</a:t>
            </a:r>
          </a:p>
          <a:p>
            <a:pPr algn="l"/>
            <a:r>
              <a:rPr lang="en-US" sz="2600" dirty="0">
                <a:solidFill>
                  <a:srgbClr val="222222"/>
                </a:solidFill>
                <a:latin typeface="Open Sans" panose="020B0606030504020204" pitchFamily="34" charset="0"/>
              </a:rPr>
              <a:t>Let's try:</a:t>
            </a:r>
          </a:p>
          <a:p>
            <a:pPr algn="l">
              <a:buFont typeface="Arial" panose="020B0604020202020204" pitchFamily="34" charset="0"/>
              <a:buChar char="•"/>
            </a:pPr>
            <a:r>
              <a:rPr lang="en-US" sz="2600" dirty="0">
                <a:solidFill>
                  <a:srgbClr val="222222"/>
                </a:solidFill>
                <a:latin typeface="Open Sans" panose="020B0606030504020204" pitchFamily="34" charset="0"/>
              </a:rPr>
              <a:t>if the argument is a list, then changing the value of the corresponding parameter doesn't affect the list (remember: variables containing lists are stored in a different way than scalars),</a:t>
            </a:r>
          </a:p>
          <a:p>
            <a:pPr algn="l">
              <a:buFont typeface="Arial" panose="020B0604020202020204" pitchFamily="34" charset="0"/>
              <a:buChar char="•"/>
            </a:pPr>
            <a:r>
              <a:rPr lang="en-US" sz="2600" dirty="0">
                <a:solidFill>
                  <a:srgbClr val="222222"/>
                </a:solidFill>
                <a:latin typeface="Open Sans" panose="020B0606030504020204" pitchFamily="34" charset="0"/>
              </a:rPr>
              <a:t>but if you change a list identified by the parameter (note: the list, not the parameter!), the list will reflect the change.</a:t>
            </a:r>
          </a:p>
          <a:p>
            <a:pPr algn="l"/>
            <a:r>
              <a:rPr lang="en-US" sz="2600" dirty="0">
                <a:solidFill>
                  <a:srgbClr val="222222"/>
                </a:solidFill>
                <a:latin typeface="Open Sans" panose="020B0606030504020204" pitchFamily="34" charset="0"/>
              </a:rPr>
              <a:t>It's time to write some example functions. You'll do that in the next section.</a:t>
            </a:r>
          </a:p>
          <a:p>
            <a:pPr lvl="0" algn="l" eaLnBrk="0" fontAlgn="base" hangingPunct="0">
              <a:lnSpc>
                <a:spcPct val="100000"/>
              </a:lnSpc>
              <a:spcBef>
                <a:spcPct val="0"/>
              </a:spcBef>
              <a:spcAft>
                <a:spcPct val="0"/>
              </a:spcAft>
            </a:pPr>
            <a:endParaRPr lang="en-US" altLang="en-US" sz="1800" b="1" dirty="0">
              <a:solidFill>
                <a:srgbClr val="264166"/>
              </a:solidFill>
              <a:latin typeface="Open Sans" panose="020B0606030504020204" pitchFamily="34" charset="0"/>
              <a:cs typeface="Open Sans" panose="020B0606030504020204" pitchFamily="34" charset="0"/>
            </a:endParaRPr>
          </a:p>
        </p:txBody>
      </p:sp>
      <p:sp>
        <p:nvSpPr>
          <p:cNvPr id="5" name="Rectangle 2">
            <a:extLst>
              <a:ext uri="{FF2B5EF4-FFF2-40B4-BE49-F238E27FC236}">
                <a16:creationId xmlns:a16="http://schemas.microsoft.com/office/drawing/2014/main" id="{8B678248-5EEB-4D97-B511-E27ED534B474}"/>
              </a:ext>
            </a:extLst>
          </p:cNvPr>
          <p:cNvSpPr>
            <a:spLocks noChangeArrowheads="1"/>
          </p:cNvSpPr>
          <p:nvPr/>
        </p:nvSpPr>
        <p:spPr bwMode="auto">
          <a:xfrm>
            <a:off x="0" y="780781"/>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8B387939-E070-470B-BFDF-6DB261EBD2A4}"/>
              </a:ext>
            </a:extLst>
          </p:cNvPr>
          <p:cNvSpPr>
            <a:spLocks noChangeArrowheads="1"/>
          </p:cNvSpPr>
          <p:nvPr/>
        </p:nvSpPr>
        <p:spPr bwMode="auto">
          <a:xfrm>
            <a:off x="92365" y="3156977"/>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91985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0"/>
            <a:ext cx="9144000" cy="477837"/>
          </a:xfrm>
        </p:spPr>
        <p:txBody>
          <a:bodyPr>
            <a:normAutofit/>
          </a:bodyPr>
          <a:lstStyle/>
          <a:p>
            <a:r>
              <a:rPr lang="en-US" sz="2800" dirty="0"/>
              <a:t>Functions and Scopes                      </a:t>
            </a:r>
            <a:r>
              <a:rPr lang="en-US" sz="1600" dirty="0"/>
              <a:t>4.4.1.4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72250" y="424116"/>
            <a:ext cx="11481786" cy="6296279"/>
          </a:xfrm>
        </p:spPr>
        <p:txBody>
          <a:bodyPr>
            <a:normAutofit lnSpcReduction="10000"/>
          </a:bodyPr>
          <a:lstStyle/>
          <a:p>
            <a:pPr lvl="0" algn="l" eaLnBrk="0" fontAlgn="base" hangingPunct="0">
              <a:lnSpc>
                <a:spcPct val="100000"/>
              </a:lnSpc>
              <a:spcBef>
                <a:spcPct val="0"/>
              </a:spcBef>
              <a:spcAft>
                <a:spcPct val="0"/>
              </a:spcAft>
            </a:pPr>
            <a:r>
              <a:rPr lang="en-US" altLang="en-US" sz="3600" b="1" dirty="0">
                <a:solidFill>
                  <a:srgbClr val="264166"/>
                </a:solidFill>
                <a:latin typeface="Open Sans" panose="020B0606030504020204" pitchFamily="34" charset="0"/>
                <a:ea typeface="Times New Roman" panose="02020603050405020304" pitchFamily="18" charset="0"/>
                <a:cs typeface="Open Sans" panose="020B0606030504020204" pitchFamily="34" charset="0"/>
              </a:rPr>
              <a:t>Key takeaways</a:t>
            </a:r>
            <a:endParaRPr lang="en-US" altLang="en-US" sz="4800" b="1" dirty="0">
              <a:ea typeface="Times New Roman" panose="02020603050405020304" pitchFamily="18" charset="0"/>
            </a:endParaRPr>
          </a:p>
          <a:p>
            <a:pPr marL="342900" lvl="0" indent="-342900" algn="l" eaLnBrk="0" fontAlgn="base" hangingPunct="0">
              <a:lnSpc>
                <a:spcPct val="100000"/>
              </a:lnSpc>
              <a:spcBef>
                <a:spcPct val="0"/>
              </a:spcBef>
              <a:spcAft>
                <a:spcPct val="0"/>
              </a:spcAft>
              <a:buAutoNum type="arabicPeriod"/>
            </a:pPr>
            <a:r>
              <a:rPr lang="en-US" altLang="en-US" sz="1800" dirty="0">
                <a:latin typeface="inherit"/>
                <a:ea typeface="Times New Roman" panose="02020603050405020304" pitchFamily="18" charset="0"/>
              </a:rPr>
              <a:t>A variable that exists outside a function has a scope inside the function body (Example 1) unless the function defines a variable of the same name (Example 2, and Example 3), e.g.:</a:t>
            </a:r>
          </a:p>
          <a:p>
            <a:pPr lvl="0" algn="l" eaLnBrk="0" fontAlgn="base" hangingPunct="0">
              <a:lnSpc>
                <a:spcPct val="100000"/>
              </a:lnSpc>
              <a:spcBef>
                <a:spcPct val="0"/>
              </a:spcBef>
              <a:spcAft>
                <a:spcPct val="0"/>
              </a:spcAft>
            </a:pPr>
            <a:endParaRPr lang="en-US" altLang="en-US" sz="2800" dirty="0">
              <a:ea typeface="Times New Roman" panose="02020603050405020304" pitchFamily="18" charset="0"/>
            </a:endParaRPr>
          </a:p>
          <a:p>
            <a:pPr lvl="0" algn="l" eaLnBrk="0" fontAlgn="base" hangingPunct="0">
              <a:lnSpc>
                <a:spcPct val="100000"/>
              </a:lnSpc>
              <a:spcBef>
                <a:spcPct val="0"/>
              </a:spcBef>
              <a:spcAft>
                <a:spcPct val="0"/>
              </a:spcAft>
            </a:pPr>
            <a:r>
              <a:rPr lang="en-US" altLang="en-US" sz="1800" dirty="0">
                <a:latin typeface="inherit"/>
                <a:ea typeface="Times New Roman" panose="02020603050405020304" pitchFamily="18" charset="0"/>
              </a:rPr>
              <a:t>Example 1:</a:t>
            </a:r>
            <a:endParaRPr lang="en-US" altLang="en-US" sz="2800" dirty="0">
              <a:ea typeface="Times New Roman" panose="02020603050405020304" pitchFamily="18" charset="0"/>
            </a:endParaRPr>
          </a:p>
          <a:p>
            <a:pPr lvl="0" algn="l" eaLnBrk="0" fontAlgn="base" hangingPunct="0">
              <a:lnSpc>
                <a:spcPct val="100000"/>
              </a:lnSpc>
              <a:spcBef>
                <a:spcPct val="0"/>
              </a:spcBef>
              <a:spcAft>
                <a:spcPct val="0"/>
              </a:spcAft>
            </a:pPr>
            <a:r>
              <a:rPr lang="en-US" altLang="en-US" sz="1800" dirty="0">
                <a:solidFill>
                  <a:srgbClr val="333333"/>
                </a:solidFill>
                <a:latin typeface="Arial Unicode MS"/>
                <a:ea typeface="Calibri" panose="020F0502020204030204" pitchFamily="34" charset="0"/>
                <a:cs typeface="Courier New" panose="02070309020205020404" pitchFamily="49" charset="0"/>
              </a:rPr>
              <a:t>var = 2</a:t>
            </a:r>
            <a:endParaRPr lang="en-US" altLang="en-US" sz="2800" dirty="0">
              <a:ea typeface="Times New Roman" panose="02020603050405020304" pitchFamily="18" charset="0"/>
            </a:endParaRPr>
          </a:p>
          <a:p>
            <a:pPr lvl="0" algn="l" eaLnBrk="0" fontAlgn="base" hangingPunct="0">
              <a:lnSpc>
                <a:spcPct val="100000"/>
              </a:lnSpc>
              <a:spcBef>
                <a:spcPct val="0"/>
              </a:spcBef>
              <a:spcAft>
                <a:spcPct val="0"/>
              </a:spcAft>
            </a:pPr>
            <a:r>
              <a:rPr lang="en-US" altLang="en-US" sz="1800" dirty="0">
                <a:solidFill>
                  <a:srgbClr val="333333"/>
                </a:solidFill>
                <a:latin typeface="Arial Unicode MS"/>
                <a:ea typeface="Calibri" panose="020F0502020204030204" pitchFamily="34" charset="0"/>
                <a:cs typeface="Courier New" panose="02070309020205020404" pitchFamily="49" charset="0"/>
              </a:rPr>
              <a:t>def </a:t>
            </a:r>
            <a:r>
              <a:rPr lang="en-US" altLang="en-US" sz="1800" dirty="0" err="1">
                <a:solidFill>
                  <a:srgbClr val="333333"/>
                </a:solidFill>
                <a:latin typeface="Arial Unicode MS"/>
                <a:ea typeface="Calibri" panose="020F0502020204030204" pitchFamily="34" charset="0"/>
                <a:cs typeface="Courier New" panose="02070309020205020404" pitchFamily="49" charset="0"/>
              </a:rPr>
              <a:t>mult_by_var</a:t>
            </a:r>
            <a:r>
              <a:rPr lang="en-US" altLang="en-US" sz="1800" dirty="0">
                <a:solidFill>
                  <a:srgbClr val="333333"/>
                </a:solidFill>
                <a:latin typeface="Arial Unicode MS"/>
                <a:ea typeface="Calibri" panose="020F0502020204030204" pitchFamily="34" charset="0"/>
                <a:cs typeface="Courier New" panose="02070309020205020404" pitchFamily="49" charset="0"/>
              </a:rPr>
              <a:t>(x):</a:t>
            </a:r>
            <a:endParaRPr lang="en-US" altLang="en-US" sz="2800" dirty="0">
              <a:ea typeface="Times New Roman" panose="02020603050405020304" pitchFamily="18" charset="0"/>
            </a:endParaRPr>
          </a:p>
          <a:p>
            <a:pPr lvl="0" algn="l" eaLnBrk="0" fontAlgn="base" hangingPunct="0">
              <a:lnSpc>
                <a:spcPct val="100000"/>
              </a:lnSpc>
              <a:spcBef>
                <a:spcPct val="0"/>
              </a:spcBef>
              <a:spcAft>
                <a:spcPct val="0"/>
              </a:spcAft>
            </a:pPr>
            <a:r>
              <a:rPr lang="en-US" altLang="en-US" sz="1800" dirty="0">
                <a:solidFill>
                  <a:srgbClr val="333333"/>
                </a:solidFill>
                <a:latin typeface="Arial Unicode MS"/>
                <a:ea typeface="Calibri" panose="020F0502020204030204" pitchFamily="34" charset="0"/>
                <a:cs typeface="Courier New" panose="02070309020205020404" pitchFamily="49" charset="0"/>
              </a:rPr>
              <a:t>    return x * var</a:t>
            </a:r>
            <a:endParaRPr lang="en-US" altLang="en-US" sz="2800" dirty="0">
              <a:ea typeface="Times New Roman" panose="02020603050405020304" pitchFamily="18" charset="0"/>
            </a:endParaRPr>
          </a:p>
          <a:p>
            <a:pPr lvl="0" algn="l" eaLnBrk="0" fontAlgn="base" hangingPunct="0">
              <a:lnSpc>
                <a:spcPct val="100000"/>
              </a:lnSpc>
              <a:spcBef>
                <a:spcPct val="0"/>
              </a:spcBef>
              <a:spcAft>
                <a:spcPct val="0"/>
              </a:spcAft>
            </a:pPr>
            <a:r>
              <a:rPr lang="en-US" altLang="en-US" sz="1800" dirty="0">
                <a:solidFill>
                  <a:srgbClr val="333333"/>
                </a:solidFill>
                <a:latin typeface="Arial Unicode MS"/>
                <a:ea typeface="Calibri" panose="020F0502020204030204" pitchFamily="34" charset="0"/>
                <a:cs typeface="Courier New" panose="02070309020205020404" pitchFamily="49" charset="0"/>
              </a:rPr>
              <a:t>print(</a:t>
            </a:r>
            <a:r>
              <a:rPr lang="en-US" altLang="en-US" sz="1800" dirty="0" err="1">
                <a:solidFill>
                  <a:srgbClr val="333333"/>
                </a:solidFill>
                <a:latin typeface="Arial Unicode MS"/>
                <a:ea typeface="Calibri" panose="020F0502020204030204" pitchFamily="34" charset="0"/>
                <a:cs typeface="Courier New" panose="02070309020205020404" pitchFamily="49" charset="0"/>
              </a:rPr>
              <a:t>mult_by_var</a:t>
            </a:r>
            <a:r>
              <a:rPr lang="en-US" altLang="en-US" sz="1800" dirty="0">
                <a:solidFill>
                  <a:srgbClr val="333333"/>
                </a:solidFill>
                <a:latin typeface="Arial Unicode MS"/>
                <a:ea typeface="Calibri" panose="020F0502020204030204" pitchFamily="34" charset="0"/>
                <a:cs typeface="Courier New" panose="02070309020205020404" pitchFamily="49" charset="0"/>
              </a:rPr>
              <a:t>(7))    # outputs: 14</a:t>
            </a:r>
          </a:p>
          <a:p>
            <a:pPr lvl="0" algn="l" eaLnBrk="0" fontAlgn="base" hangingPunct="0">
              <a:lnSpc>
                <a:spcPct val="100000"/>
              </a:lnSpc>
              <a:spcBef>
                <a:spcPct val="0"/>
              </a:spcBef>
              <a:spcAft>
                <a:spcPct val="0"/>
              </a:spcAft>
            </a:pPr>
            <a:endParaRPr lang="en-US" altLang="en-US" sz="2800" dirty="0">
              <a:ea typeface="Times New Roman" panose="02020603050405020304" pitchFamily="18" charset="0"/>
            </a:endParaRPr>
          </a:p>
          <a:p>
            <a:pPr lvl="0" algn="l" eaLnBrk="0" fontAlgn="base" hangingPunct="0">
              <a:lnSpc>
                <a:spcPct val="100000"/>
              </a:lnSpc>
              <a:spcBef>
                <a:spcPct val="0"/>
              </a:spcBef>
              <a:spcAft>
                <a:spcPct val="0"/>
              </a:spcAft>
            </a:pPr>
            <a:r>
              <a:rPr lang="en-US" altLang="en-US" sz="1800" dirty="0">
                <a:latin typeface="inherit"/>
                <a:ea typeface="Times New Roman" panose="02020603050405020304" pitchFamily="18" charset="0"/>
              </a:rPr>
              <a:t>Example 2:</a:t>
            </a:r>
            <a:endParaRPr lang="en-US" altLang="en-US" sz="2800" dirty="0">
              <a:ea typeface="Times New Roman" panose="02020603050405020304" pitchFamily="18" charset="0"/>
            </a:endParaRPr>
          </a:p>
          <a:p>
            <a:pPr lvl="0" algn="l" eaLnBrk="0" fontAlgn="base" hangingPunct="0">
              <a:lnSpc>
                <a:spcPct val="100000"/>
              </a:lnSpc>
              <a:spcBef>
                <a:spcPct val="0"/>
              </a:spcBef>
              <a:spcAft>
                <a:spcPct val="0"/>
              </a:spcAft>
            </a:pPr>
            <a:r>
              <a:rPr lang="en-US" altLang="en-US" sz="1800" dirty="0">
                <a:solidFill>
                  <a:srgbClr val="333333"/>
                </a:solidFill>
                <a:latin typeface="Arial Unicode MS"/>
                <a:ea typeface="Calibri" panose="020F0502020204030204" pitchFamily="34" charset="0"/>
                <a:cs typeface="Courier New" panose="02070309020205020404" pitchFamily="49" charset="0"/>
              </a:rPr>
              <a:t>def </a:t>
            </a:r>
            <a:r>
              <a:rPr lang="en-US" altLang="en-US" sz="1800" dirty="0" err="1">
                <a:solidFill>
                  <a:srgbClr val="333333"/>
                </a:solidFill>
                <a:latin typeface="Arial Unicode MS"/>
                <a:ea typeface="Calibri" panose="020F0502020204030204" pitchFamily="34" charset="0"/>
                <a:cs typeface="Courier New" panose="02070309020205020404" pitchFamily="49" charset="0"/>
              </a:rPr>
              <a:t>mult</a:t>
            </a:r>
            <a:r>
              <a:rPr lang="en-US" altLang="en-US" sz="1800" dirty="0">
                <a:solidFill>
                  <a:srgbClr val="333333"/>
                </a:solidFill>
                <a:latin typeface="Arial Unicode MS"/>
                <a:ea typeface="Calibri" panose="020F0502020204030204" pitchFamily="34" charset="0"/>
                <a:cs typeface="Courier New" panose="02070309020205020404" pitchFamily="49" charset="0"/>
              </a:rPr>
              <a:t>(x):</a:t>
            </a:r>
            <a:endParaRPr lang="en-US" altLang="en-US" sz="2800" dirty="0">
              <a:ea typeface="Times New Roman" panose="02020603050405020304" pitchFamily="18" charset="0"/>
            </a:endParaRPr>
          </a:p>
          <a:p>
            <a:pPr lvl="0" algn="l" eaLnBrk="0" fontAlgn="base" hangingPunct="0">
              <a:lnSpc>
                <a:spcPct val="100000"/>
              </a:lnSpc>
              <a:spcBef>
                <a:spcPct val="0"/>
              </a:spcBef>
              <a:spcAft>
                <a:spcPct val="0"/>
              </a:spcAft>
            </a:pPr>
            <a:r>
              <a:rPr lang="en-US" altLang="en-US" sz="1800" dirty="0">
                <a:solidFill>
                  <a:srgbClr val="333333"/>
                </a:solidFill>
                <a:latin typeface="Arial Unicode MS"/>
                <a:ea typeface="Calibri" panose="020F0502020204030204" pitchFamily="34" charset="0"/>
                <a:cs typeface="Courier New" panose="02070309020205020404" pitchFamily="49" charset="0"/>
              </a:rPr>
              <a:t>    var = 5</a:t>
            </a:r>
            <a:endParaRPr lang="en-US" altLang="en-US" sz="2800" dirty="0">
              <a:ea typeface="Times New Roman" panose="02020603050405020304" pitchFamily="18" charset="0"/>
            </a:endParaRPr>
          </a:p>
          <a:p>
            <a:pPr lvl="0" algn="l" eaLnBrk="0" fontAlgn="base" hangingPunct="0">
              <a:lnSpc>
                <a:spcPct val="100000"/>
              </a:lnSpc>
              <a:spcBef>
                <a:spcPct val="0"/>
              </a:spcBef>
              <a:spcAft>
                <a:spcPct val="0"/>
              </a:spcAft>
            </a:pPr>
            <a:r>
              <a:rPr lang="en-US" altLang="en-US" sz="1800" dirty="0">
                <a:solidFill>
                  <a:srgbClr val="333333"/>
                </a:solidFill>
                <a:latin typeface="Arial Unicode MS"/>
                <a:ea typeface="Calibri" panose="020F0502020204030204" pitchFamily="34" charset="0"/>
                <a:cs typeface="Courier New" panose="02070309020205020404" pitchFamily="49" charset="0"/>
              </a:rPr>
              <a:t>    return x * var</a:t>
            </a:r>
            <a:endParaRPr lang="en-US" altLang="en-US" sz="2800" dirty="0">
              <a:ea typeface="Times New Roman" panose="02020603050405020304" pitchFamily="18" charset="0"/>
            </a:endParaRPr>
          </a:p>
          <a:p>
            <a:pPr lvl="0" algn="l" eaLnBrk="0" fontAlgn="base" hangingPunct="0">
              <a:lnSpc>
                <a:spcPct val="100000"/>
              </a:lnSpc>
              <a:spcBef>
                <a:spcPct val="0"/>
              </a:spcBef>
              <a:spcAft>
                <a:spcPct val="0"/>
              </a:spcAft>
            </a:pPr>
            <a:r>
              <a:rPr lang="en-US" altLang="en-US" sz="1800" dirty="0">
                <a:solidFill>
                  <a:srgbClr val="333333"/>
                </a:solidFill>
                <a:latin typeface="Arial Unicode MS"/>
                <a:ea typeface="Calibri" panose="020F0502020204030204" pitchFamily="34" charset="0"/>
                <a:cs typeface="Courier New" panose="02070309020205020404" pitchFamily="49" charset="0"/>
              </a:rPr>
              <a:t>print(</a:t>
            </a:r>
            <a:r>
              <a:rPr lang="en-US" altLang="en-US" sz="1800" dirty="0" err="1">
                <a:solidFill>
                  <a:srgbClr val="333333"/>
                </a:solidFill>
                <a:latin typeface="Arial Unicode MS"/>
                <a:ea typeface="Calibri" panose="020F0502020204030204" pitchFamily="34" charset="0"/>
                <a:cs typeface="Courier New" panose="02070309020205020404" pitchFamily="49" charset="0"/>
              </a:rPr>
              <a:t>mult</a:t>
            </a:r>
            <a:r>
              <a:rPr lang="en-US" altLang="en-US" sz="1800" dirty="0">
                <a:solidFill>
                  <a:srgbClr val="333333"/>
                </a:solidFill>
                <a:latin typeface="Arial Unicode MS"/>
                <a:ea typeface="Calibri" panose="020F0502020204030204" pitchFamily="34" charset="0"/>
                <a:cs typeface="Courier New" panose="02070309020205020404" pitchFamily="49" charset="0"/>
              </a:rPr>
              <a:t>(7))    # outputs: 35</a:t>
            </a:r>
          </a:p>
          <a:p>
            <a:pPr lvl="0" algn="l" eaLnBrk="0" fontAlgn="base" hangingPunct="0">
              <a:lnSpc>
                <a:spcPct val="100000"/>
              </a:lnSpc>
              <a:spcBef>
                <a:spcPct val="0"/>
              </a:spcBef>
              <a:spcAft>
                <a:spcPct val="0"/>
              </a:spcAft>
            </a:pPr>
            <a:endParaRPr lang="en-US" altLang="en-US" sz="2800" dirty="0">
              <a:ea typeface="Times New Roman" panose="02020603050405020304" pitchFamily="18" charset="0"/>
            </a:endParaRPr>
          </a:p>
          <a:p>
            <a:pPr lvl="0" algn="l" eaLnBrk="0" fontAlgn="base" hangingPunct="0">
              <a:lnSpc>
                <a:spcPct val="100000"/>
              </a:lnSpc>
              <a:spcBef>
                <a:spcPct val="0"/>
              </a:spcBef>
              <a:spcAft>
                <a:spcPct val="0"/>
              </a:spcAft>
            </a:pPr>
            <a:r>
              <a:rPr lang="en-US" altLang="en-US" sz="1800" dirty="0">
                <a:latin typeface="inherit"/>
                <a:ea typeface="Times New Roman" panose="02020603050405020304" pitchFamily="18" charset="0"/>
              </a:rPr>
              <a:t>Example 3:</a:t>
            </a:r>
            <a:endParaRPr lang="en-US" altLang="en-US" sz="2800" dirty="0">
              <a:ea typeface="Times New Roman" panose="02020603050405020304" pitchFamily="18" charset="0"/>
            </a:endParaRPr>
          </a:p>
          <a:p>
            <a:pPr lvl="0" algn="l" eaLnBrk="0" fontAlgn="base" hangingPunct="0">
              <a:lnSpc>
                <a:spcPct val="100000"/>
              </a:lnSpc>
              <a:spcBef>
                <a:spcPct val="0"/>
              </a:spcBef>
              <a:spcAft>
                <a:spcPct val="0"/>
              </a:spcAft>
            </a:pPr>
            <a:r>
              <a:rPr lang="en-US" altLang="en-US" sz="1800" dirty="0">
                <a:solidFill>
                  <a:srgbClr val="333333"/>
                </a:solidFill>
                <a:latin typeface="Arial Unicode MS"/>
                <a:ea typeface="Calibri" panose="020F0502020204030204" pitchFamily="34" charset="0"/>
                <a:cs typeface="Courier New" panose="02070309020205020404" pitchFamily="49" charset="0"/>
              </a:rPr>
              <a:t>def </a:t>
            </a:r>
            <a:r>
              <a:rPr lang="en-US" altLang="en-US" sz="1800" dirty="0" err="1">
                <a:solidFill>
                  <a:srgbClr val="333333"/>
                </a:solidFill>
                <a:latin typeface="Arial Unicode MS"/>
                <a:ea typeface="Calibri" panose="020F0502020204030204" pitchFamily="34" charset="0"/>
                <a:cs typeface="Courier New" panose="02070309020205020404" pitchFamily="49" charset="0"/>
              </a:rPr>
              <a:t>mult</a:t>
            </a:r>
            <a:r>
              <a:rPr lang="en-US" altLang="en-US" sz="1800" dirty="0">
                <a:solidFill>
                  <a:srgbClr val="333333"/>
                </a:solidFill>
                <a:latin typeface="Arial Unicode MS"/>
                <a:ea typeface="Calibri" panose="020F0502020204030204" pitchFamily="34" charset="0"/>
                <a:cs typeface="Courier New" panose="02070309020205020404" pitchFamily="49" charset="0"/>
              </a:rPr>
              <a:t>(x):</a:t>
            </a:r>
            <a:endParaRPr lang="en-US" altLang="en-US" sz="2800" dirty="0">
              <a:ea typeface="Times New Roman" panose="02020603050405020304" pitchFamily="18" charset="0"/>
            </a:endParaRPr>
          </a:p>
          <a:p>
            <a:pPr lvl="0" algn="l" eaLnBrk="0" fontAlgn="base" hangingPunct="0">
              <a:lnSpc>
                <a:spcPct val="100000"/>
              </a:lnSpc>
              <a:spcBef>
                <a:spcPct val="0"/>
              </a:spcBef>
              <a:spcAft>
                <a:spcPct val="0"/>
              </a:spcAft>
            </a:pPr>
            <a:r>
              <a:rPr lang="en-US" altLang="en-US" sz="1800" dirty="0">
                <a:solidFill>
                  <a:srgbClr val="333333"/>
                </a:solidFill>
                <a:latin typeface="Arial Unicode MS"/>
                <a:ea typeface="Calibri" panose="020F0502020204030204" pitchFamily="34" charset="0"/>
                <a:cs typeface="Courier New" panose="02070309020205020404" pitchFamily="49" charset="0"/>
              </a:rPr>
              <a:t>    var = 7</a:t>
            </a:r>
            <a:endParaRPr lang="en-US" altLang="en-US" sz="2800" dirty="0">
              <a:ea typeface="Times New Roman" panose="02020603050405020304" pitchFamily="18" charset="0"/>
            </a:endParaRPr>
          </a:p>
          <a:p>
            <a:pPr lvl="0" algn="l" eaLnBrk="0" fontAlgn="base" hangingPunct="0">
              <a:lnSpc>
                <a:spcPct val="100000"/>
              </a:lnSpc>
              <a:spcBef>
                <a:spcPct val="0"/>
              </a:spcBef>
              <a:spcAft>
                <a:spcPct val="0"/>
              </a:spcAft>
            </a:pPr>
            <a:r>
              <a:rPr lang="en-US" altLang="en-US" sz="1800" dirty="0">
                <a:solidFill>
                  <a:srgbClr val="333333"/>
                </a:solidFill>
                <a:latin typeface="Arial Unicode MS"/>
                <a:ea typeface="Calibri" panose="020F0502020204030204" pitchFamily="34" charset="0"/>
                <a:cs typeface="Courier New" panose="02070309020205020404" pitchFamily="49" charset="0"/>
              </a:rPr>
              <a:t>    return x * var</a:t>
            </a:r>
            <a:endParaRPr lang="en-US" altLang="en-US" sz="2800" dirty="0">
              <a:ea typeface="Times New Roman" panose="02020603050405020304" pitchFamily="18" charset="0"/>
            </a:endParaRPr>
          </a:p>
          <a:p>
            <a:pPr lvl="0" algn="l" eaLnBrk="0" fontAlgn="base" hangingPunct="0">
              <a:lnSpc>
                <a:spcPct val="100000"/>
              </a:lnSpc>
              <a:spcBef>
                <a:spcPct val="0"/>
              </a:spcBef>
              <a:spcAft>
                <a:spcPct val="0"/>
              </a:spcAft>
            </a:pPr>
            <a:r>
              <a:rPr lang="en-US" altLang="en-US" sz="1800" dirty="0">
                <a:solidFill>
                  <a:srgbClr val="333333"/>
                </a:solidFill>
                <a:latin typeface="Arial Unicode MS"/>
                <a:ea typeface="Calibri" panose="020F0502020204030204" pitchFamily="34" charset="0"/>
                <a:cs typeface="Courier New" panose="02070309020205020404" pitchFamily="49" charset="0"/>
              </a:rPr>
              <a:t>var = 3</a:t>
            </a:r>
            <a:endParaRPr lang="en-US" altLang="en-US" sz="2800" dirty="0">
              <a:ea typeface="Times New Roman" panose="02020603050405020304" pitchFamily="18" charset="0"/>
            </a:endParaRPr>
          </a:p>
          <a:p>
            <a:pPr lvl="0" algn="l" eaLnBrk="0" fontAlgn="base" hangingPunct="0">
              <a:lnSpc>
                <a:spcPct val="100000"/>
              </a:lnSpc>
              <a:spcBef>
                <a:spcPct val="0"/>
              </a:spcBef>
              <a:spcAft>
                <a:spcPct val="0"/>
              </a:spcAft>
            </a:pPr>
            <a:r>
              <a:rPr lang="en-US" altLang="en-US" sz="1800" dirty="0">
                <a:solidFill>
                  <a:srgbClr val="333333"/>
                </a:solidFill>
                <a:latin typeface="Arial Unicode MS"/>
                <a:ea typeface="Calibri" panose="020F0502020204030204" pitchFamily="34" charset="0"/>
                <a:cs typeface="Courier New" panose="02070309020205020404" pitchFamily="49" charset="0"/>
              </a:rPr>
              <a:t>print(</a:t>
            </a:r>
            <a:r>
              <a:rPr lang="en-US" altLang="en-US" sz="1800" dirty="0" err="1">
                <a:solidFill>
                  <a:srgbClr val="333333"/>
                </a:solidFill>
                <a:latin typeface="Arial Unicode MS"/>
                <a:ea typeface="Calibri" panose="020F0502020204030204" pitchFamily="34" charset="0"/>
                <a:cs typeface="Courier New" panose="02070309020205020404" pitchFamily="49" charset="0"/>
              </a:rPr>
              <a:t>mult</a:t>
            </a:r>
            <a:r>
              <a:rPr lang="en-US" altLang="en-US" sz="1800" dirty="0">
                <a:solidFill>
                  <a:srgbClr val="333333"/>
                </a:solidFill>
                <a:latin typeface="Arial Unicode MS"/>
                <a:ea typeface="Calibri" panose="020F0502020204030204" pitchFamily="34" charset="0"/>
                <a:cs typeface="Courier New" panose="02070309020205020404" pitchFamily="49" charset="0"/>
              </a:rPr>
              <a:t>(7))    # outputs: 49</a:t>
            </a:r>
            <a:endParaRPr lang="en-US" altLang="en-US" sz="1800" b="1" dirty="0">
              <a:solidFill>
                <a:srgbClr val="264166"/>
              </a:solidFill>
              <a:latin typeface="Open Sans" panose="020B0606030504020204" pitchFamily="34" charset="0"/>
              <a:cs typeface="Open Sans" panose="020B0606030504020204" pitchFamily="34" charset="0"/>
            </a:endParaRPr>
          </a:p>
        </p:txBody>
      </p:sp>
      <p:sp>
        <p:nvSpPr>
          <p:cNvPr id="5" name="Rectangle 2">
            <a:extLst>
              <a:ext uri="{FF2B5EF4-FFF2-40B4-BE49-F238E27FC236}">
                <a16:creationId xmlns:a16="http://schemas.microsoft.com/office/drawing/2014/main" id="{8B678248-5EEB-4D97-B511-E27ED534B474}"/>
              </a:ext>
            </a:extLst>
          </p:cNvPr>
          <p:cNvSpPr>
            <a:spLocks noChangeArrowheads="1"/>
          </p:cNvSpPr>
          <p:nvPr/>
        </p:nvSpPr>
        <p:spPr bwMode="auto">
          <a:xfrm>
            <a:off x="0" y="780781"/>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8B387939-E070-470B-BFDF-6DB261EBD2A4}"/>
              </a:ext>
            </a:extLst>
          </p:cNvPr>
          <p:cNvSpPr>
            <a:spLocks noChangeArrowheads="1"/>
          </p:cNvSpPr>
          <p:nvPr/>
        </p:nvSpPr>
        <p:spPr bwMode="auto">
          <a:xfrm>
            <a:off x="92365" y="3156977"/>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473206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0"/>
            <a:ext cx="9144000" cy="477837"/>
          </a:xfrm>
        </p:spPr>
        <p:txBody>
          <a:bodyPr>
            <a:normAutofit/>
          </a:bodyPr>
          <a:lstStyle/>
          <a:p>
            <a:r>
              <a:rPr lang="en-US" sz="2800" dirty="0"/>
              <a:t>Functions and Scopes                      </a:t>
            </a:r>
            <a:r>
              <a:rPr lang="en-US" sz="1600" dirty="0"/>
              <a:t>4.4.1.4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72250" y="424116"/>
            <a:ext cx="11481786" cy="6296279"/>
          </a:xfrm>
        </p:spPr>
        <p:txBody>
          <a:bodyPr>
            <a:normAutofit fontScale="70000" lnSpcReduction="20000"/>
          </a:bodyPr>
          <a:lstStyle/>
          <a:p>
            <a:pPr lvl="0" algn="l" eaLnBrk="0" fontAlgn="base" hangingPunct="0">
              <a:lnSpc>
                <a:spcPct val="100000"/>
              </a:lnSpc>
              <a:spcBef>
                <a:spcPct val="0"/>
              </a:spcBef>
              <a:spcAft>
                <a:spcPct val="0"/>
              </a:spcAft>
            </a:pPr>
            <a:r>
              <a:rPr lang="en-US" altLang="en-US" sz="3600" b="1" dirty="0">
                <a:solidFill>
                  <a:srgbClr val="264166"/>
                </a:solidFill>
                <a:latin typeface="Open Sans" panose="020B0606030504020204" pitchFamily="34" charset="0"/>
                <a:ea typeface="Times New Roman" panose="02020603050405020304" pitchFamily="18" charset="0"/>
                <a:cs typeface="Open Sans" panose="020B0606030504020204" pitchFamily="34" charset="0"/>
              </a:rPr>
              <a:t>Key takeaways</a:t>
            </a:r>
          </a:p>
          <a:p>
            <a:pPr lvl="0" algn="l" eaLnBrk="0" fontAlgn="base" hangingPunct="0">
              <a:lnSpc>
                <a:spcPct val="100000"/>
              </a:lnSpc>
              <a:spcBef>
                <a:spcPct val="0"/>
              </a:spcBef>
              <a:spcAft>
                <a:spcPct val="0"/>
              </a:spcAft>
            </a:pPr>
            <a:endParaRPr lang="en-US" altLang="en-US" sz="4800" dirty="0">
              <a:latin typeface="inherit" charset="0"/>
              <a:ea typeface="Times New Roman" panose="02020603050405020304" pitchFamily="18" charset="0"/>
            </a:endParaRPr>
          </a:p>
          <a:p>
            <a:pPr lvl="0" algn="l" eaLnBrk="0" fontAlgn="base" hangingPunct="0">
              <a:lnSpc>
                <a:spcPct val="100000"/>
              </a:lnSpc>
              <a:spcBef>
                <a:spcPct val="0"/>
              </a:spcBef>
              <a:spcAft>
                <a:spcPct val="0"/>
              </a:spcAft>
            </a:pPr>
            <a:r>
              <a:rPr lang="en-US" altLang="en-US" sz="4800" dirty="0">
                <a:latin typeface="inherit" charset="0"/>
                <a:ea typeface="Times New Roman" panose="02020603050405020304" pitchFamily="18" charset="0"/>
              </a:rPr>
              <a:t>2. A variable that exists inside a function has a scope inside the function body (Example 4), e.g.:</a:t>
            </a:r>
          </a:p>
          <a:p>
            <a:pPr lvl="0" algn="l" eaLnBrk="0" fontAlgn="base" hangingPunct="0">
              <a:lnSpc>
                <a:spcPct val="100000"/>
              </a:lnSpc>
              <a:spcBef>
                <a:spcPct val="0"/>
              </a:spcBef>
              <a:spcAft>
                <a:spcPct val="0"/>
              </a:spcAft>
            </a:pPr>
            <a:endParaRPr lang="en-US" altLang="en-US" sz="6600" dirty="0">
              <a:ea typeface="Times New Roman" panose="02020603050405020304" pitchFamily="18" charset="0"/>
            </a:endParaRPr>
          </a:p>
          <a:p>
            <a:pPr lvl="0" algn="l" eaLnBrk="0" fontAlgn="base" hangingPunct="0">
              <a:lnSpc>
                <a:spcPct val="100000"/>
              </a:lnSpc>
              <a:spcBef>
                <a:spcPct val="0"/>
              </a:spcBef>
              <a:spcAft>
                <a:spcPct val="0"/>
              </a:spcAft>
            </a:pPr>
            <a:endParaRPr lang="en-US" altLang="en-US" sz="6600" dirty="0">
              <a:ea typeface="Times New Roman" panose="02020603050405020304" pitchFamily="18" charset="0"/>
            </a:endParaRPr>
          </a:p>
          <a:p>
            <a:pPr lvl="0" algn="l" eaLnBrk="0" fontAlgn="base" hangingPunct="0">
              <a:lnSpc>
                <a:spcPct val="100000"/>
              </a:lnSpc>
              <a:spcBef>
                <a:spcPct val="0"/>
              </a:spcBef>
              <a:spcAft>
                <a:spcPct val="0"/>
              </a:spcAft>
            </a:pPr>
            <a:r>
              <a:rPr lang="en-US" altLang="en-US" sz="4800" dirty="0">
                <a:latin typeface="inherit" charset="0"/>
                <a:ea typeface="Times New Roman" panose="02020603050405020304" pitchFamily="18" charset="0"/>
              </a:rPr>
              <a:t>Example 4:</a:t>
            </a:r>
          </a:p>
          <a:p>
            <a:pPr lvl="0" algn="l" eaLnBrk="0" fontAlgn="base" hangingPunct="0">
              <a:lnSpc>
                <a:spcPct val="100000"/>
              </a:lnSpc>
              <a:spcBef>
                <a:spcPct val="0"/>
              </a:spcBef>
              <a:spcAft>
                <a:spcPct val="0"/>
              </a:spcAft>
            </a:pPr>
            <a:endParaRPr lang="en-US" altLang="en-US" sz="6600" dirty="0">
              <a:ea typeface="Times New Roman" panose="02020603050405020304" pitchFamily="18" charset="0"/>
            </a:endParaRPr>
          </a:p>
          <a:p>
            <a:pPr lvl="0" algn="l" eaLnBrk="0" fontAlgn="base" hangingPunct="0">
              <a:lnSpc>
                <a:spcPct val="100000"/>
              </a:lnSpc>
              <a:spcBef>
                <a:spcPct val="0"/>
              </a:spcBef>
              <a:spcAft>
                <a:spcPct val="0"/>
              </a:spcAft>
            </a:pPr>
            <a:r>
              <a:rPr lang="en-US" altLang="en-US" sz="4800" dirty="0">
                <a:solidFill>
                  <a:srgbClr val="333333"/>
                </a:solidFill>
                <a:latin typeface="Arial Unicode MS"/>
                <a:ea typeface="Calibri" panose="020F0502020204030204" pitchFamily="34" charset="0"/>
                <a:cs typeface="Courier New" panose="02070309020205020404" pitchFamily="49" charset="0"/>
              </a:rPr>
              <a:t>def adding(x):</a:t>
            </a:r>
            <a:endParaRPr lang="en-US" altLang="en-US" sz="6600" dirty="0">
              <a:ea typeface="Times New Roman" panose="02020603050405020304" pitchFamily="18" charset="0"/>
            </a:endParaRPr>
          </a:p>
          <a:p>
            <a:pPr lvl="0" algn="l" eaLnBrk="0" fontAlgn="base" hangingPunct="0">
              <a:lnSpc>
                <a:spcPct val="100000"/>
              </a:lnSpc>
              <a:spcBef>
                <a:spcPct val="0"/>
              </a:spcBef>
              <a:spcAft>
                <a:spcPct val="0"/>
              </a:spcAft>
            </a:pPr>
            <a:r>
              <a:rPr lang="en-US" altLang="en-US" sz="4800" dirty="0">
                <a:solidFill>
                  <a:srgbClr val="333333"/>
                </a:solidFill>
                <a:latin typeface="Arial Unicode MS"/>
                <a:ea typeface="Calibri" panose="020F0502020204030204" pitchFamily="34" charset="0"/>
                <a:cs typeface="Courier New" panose="02070309020205020404" pitchFamily="49" charset="0"/>
              </a:rPr>
              <a:t>    var = 7</a:t>
            </a:r>
            <a:endParaRPr lang="en-US" altLang="en-US" sz="6600" dirty="0">
              <a:ea typeface="Times New Roman" panose="02020603050405020304" pitchFamily="18" charset="0"/>
            </a:endParaRPr>
          </a:p>
          <a:p>
            <a:pPr lvl="0" algn="l" eaLnBrk="0" fontAlgn="base" hangingPunct="0">
              <a:lnSpc>
                <a:spcPct val="100000"/>
              </a:lnSpc>
              <a:spcBef>
                <a:spcPct val="0"/>
              </a:spcBef>
              <a:spcAft>
                <a:spcPct val="0"/>
              </a:spcAft>
            </a:pPr>
            <a:r>
              <a:rPr lang="en-US" altLang="en-US" sz="4800" dirty="0">
                <a:solidFill>
                  <a:srgbClr val="333333"/>
                </a:solidFill>
                <a:latin typeface="Arial Unicode MS"/>
                <a:ea typeface="Calibri" panose="020F0502020204030204" pitchFamily="34" charset="0"/>
                <a:cs typeface="Courier New" panose="02070309020205020404" pitchFamily="49" charset="0"/>
              </a:rPr>
              <a:t>    return x + var</a:t>
            </a:r>
            <a:endParaRPr lang="en-US" altLang="en-US" sz="6600" dirty="0">
              <a:ea typeface="Times New Roman" panose="02020603050405020304" pitchFamily="18" charset="0"/>
            </a:endParaRPr>
          </a:p>
          <a:p>
            <a:pPr lvl="0" algn="l" eaLnBrk="0" fontAlgn="base" hangingPunct="0">
              <a:lnSpc>
                <a:spcPct val="100000"/>
              </a:lnSpc>
              <a:spcBef>
                <a:spcPct val="0"/>
              </a:spcBef>
              <a:spcAft>
                <a:spcPct val="0"/>
              </a:spcAft>
            </a:pPr>
            <a:r>
              <a:rPr lang="en-US" altLang="en-US" sz="4800" dirty="0">
                <a:solidFill>
                  <a:srgbClr val="333333"/>
                </a:solidFill>
                <a:latin typeface="Arial Unicode MS"/>
                <a:ea typeface="Calibri" panose="020F0502020204030204" pitchFamily="34" charset="0"/>
                <a:cs typeface="Courier New" panose="02070309020205020404" pitchFamily="49" charset="0"/>
              </a:rPr>
              <a:t>print(adding(4))    # outputs: 11</a:t>
            </a:r>
            <a:endParaRPr lang="en-US" altLang="en-US" sz="6600" dirty="0">
              <a:ea typeface="Times New Roman" panose="02020603050405020304" pitchFamily="18" charset="0"/>
            </a:endParaRPr>
          </a:p>
          <a:p>
            <a:pPr lvl="0" algn="l" eaLnBrk="0" fontAlgn="base" hangingPunct="0">
              <a:lnSpc>
                <a:spcPct val="100000"/>
              </a:lnSpc>
              <a:spcBef>
                <a:spcPct val="0"/>
              </a:spcBef>
              <a:spcAft>
                <a:spcPct val="0"/>
              </a:spcAft>
            </a:pPr>
            <a:r>
              <a:rPr lang="en-US" altLang="en-US" sz="4800" dirty="0">
                <a:solidFill>
                  <a:srgbClr val="FF0000"/>
                </a:solidFill>
                <a:latin typeface="Arial Unicode MS"/>
                <a:ea typeface="Calibri" panose="020F0502020204030204" pitchFamily="34" charset="0"/>
                <a:cs typeface="Courier New" panose="02070309020205020404" pitchFamily="49" charset="0"/>
              </a:rPr>
              <a:t>print(var)    # </a:t>
            </a:r>
            <a:r>
              <a:rPr lang="en-US" altLang="en-US" sz="4800" dirty="0" err="1">
                <a:solidFill>
                  <a:srgbClr val="FF0000"/>
                </a:solidFill>
                <a:latin typeface="Arial Unicode MS"/>
                <a:ea typeface="Calibri" panose="020F0502020204030204" pitchFamily="34" charset="0"/>
                <a:cs typeface="Courier New" panose="02070309020205020404" pitchFamily="49" charset="0"/>
              </a:rPr>
              <a:t>NameError</a:t>
            </a:r>
            <a:endParaRPr lang="en-US" altLang="en-US" sz="8800" dirty="0">
              <a:latin typeface="Arial" panose="020B0604020202020204" pitchFamily="34" charset="0"/>
            </a:endParaRPr>
          </a:p>
          <a:p>
            <a:pPr lvl="0" algn="l" eaLnBrk="0" fontAlgn="base" hangingPunct="0">
              <a:lnSpc>
                <a:spcPct val="100000"/>
              </a:lnSpc>
              <a:spcBef>
                <a:spcPct val="0"/>
              </a:spcBef>
              <a:spcAft>
                <a:spcPct val="0"/>
              </a:spcAft>
            </a:pPr>
            <a:endParaRPr lang="en-US" altLang="en-US" sz="4800" b="1" dirty="0">
              <a:ea typeface="Times New Roman" panose="02020603050405020304" pitchFamily="18" charset="0"/>
            </a:endParaRPr>
          </a:p>
        </p:txBody>
      </p:sp>
      <p:sp>
        <p:nvSpPr>
          <p:cNvPr id="5" name="Rectangle 2">
            <a:extLst>
              <a:ext uri="{FF2B5EF4-FFF2-40B4-BE49-F238E27FC236}">
                <a16:creationId xmlns:a16="http://schemas.microsoft.com/office/drawing/2014/main" id="{8B678248-5EEB-4D97-B511-E27ED534B474}"/>
              </a:ext>
            </a:extLst>
          </p:cNvPr>
          <p:cNvSpPr>
            <a:spLocks noChangeArrowheads="1"/>
          </p:cNvSpPr>
          <p:nvPr/>
        </p:nvSpPr>
        <p:spPr bwMode="auto">
          <a:xfrm>
            <a:off x="0" y="780781"/>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8B387939-E070-470B-BFDF-6DB261EBD2A4}"/>
              </a:ext>
            </a:extLst>
          </p:cNvPr>
          <p:cNvSpPr>
            <a:spLocks noChangeArrowheads="1"/>
          </p:cNvSpPr>
          <p:nvPr/>
        </p:nvSpPr>
        <p:spPr bwMode="auto">
          <a:xfrm>
            <a:off x="92365" y="3156977"/>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52021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0"/>
            <a:ext cx="9144000" cy="477837"/>
          </a:xfrm>
        </p:spPr>
        <p:txBody>
          <a:bodyPr>
            <a:normAutofit/>
          </a:bodyPr>
          <a:lstStyle/>
          <a:p>
            <a:r>
              <a:rPr lang="en-US" sz="2800" dirty="0"/>
              <a:t>Functions and Scopes                      </a:t>
            </a:r>
            <a:r>
              <a:rPr lang="en-US" sz="1600" dirty="0"/>
              <a:t>4.4.1.4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72250" y="424116"/>
            <a:ext cx="11481786" cy="6296279"/>
          </a:xfrm>
        </p:spPr>
        <p:txBody>
          <a:bodyPr>
            <a:normAutofit lnSpcReduction="10000"/>
          </a:bodyPr>
          <a:lstStyle/>
          <a:p>
            <a:pPr lvl="0" algn="l" eaLnBrk="0" fontAlgn="base" hangingPunct="0">
              <a:lnSpc>
                <a:spcPct val="100000"/>
              </a:lnSpc>
              <a:spcBef>
                <a:spcPct val="0"/>
              </a:spcBef>
              <a:spcAft>
                <a:spcPct val="0"/>
              </a:spcAft>
            </a:pPr>
            <a:r>
              <a:rPr lang="en-US" altLang="en-US" sz="3600" b="1" dirty="0">
                <a:solidFill>
                  <a:srgbClr val="264166"/>
                </a:solidFill>
                <a:latin typeface="Open Sans" panose="020B0606030504020204" pitchFamily="34" charset="0"/>
                <a:ea typeface="Times New Roman" panose="02020603050405020304" pitchFamily="18" charset="0"/>
                <a:cs typeface="Open Sans" panose="020B0606030504020204" pitchFamily="34" charset="0"/>
              </a:rPr>
              <a:t>Key takeaways</a:t>
            </a:r>
          </a:p>
          <a:p>
            <a:pPr algn="l"/>
            <a:r>
              <a:rPr lang="en-US" dirty="0">
                <a:latin typeface="inherit"/>
                <a:ea typeface="Times New Roman" panose="02020603050405020304" pitchFamily="18" charset="0"/>
              </a:rPr>
              <a:t>You can use the </a:t>
            </a:r>
            <a:r>
              <a:rPr lang="en-US" dirty="0">
                <a:solidFill>
                  <a:srgbClr val="333333"/>
                </a:solidFill>
                <a:latin typeface="Times New Roman" panose="02020603050405020304" pitchFamily="18" charset="0"/>
                <a:ea typeface="Times New Roman" panose="02020603050405020304" pitchFamily="18" charset="0"/>
              </a:rPr>
              <a:t>global</a:t>
            </a:r>
            <a:r>
              <a:rPr lang="en-US" dirty="0">
                <a:latin typeface="inherit"/>
                <a:ea typeface="Times New Roman" panose="02020603050405020304" pitchFamily="18" charset="0"/>
              </a:rPr>
              <a:t> keyword followed by a variable name to make the variable's scope global, e.g.:</a:t>
            </a:r>
          </a:p>
          <a:p>
            <a:pPr algn="l"/>
            <a:endParaRPr lang="en-US" dirty="0">
              <a:latin typeface="Times New Roman" panose="02020603050405020304" pitchFamily="18" charset="0"/>
              <a:ea typeface="Times New Roman" panose="02020603050405020304" pitchFamily="18" charset="0"/>
            </a:endParaRPr>
          </a:p>
          <a:p>
            <a:pPr algn="l">
              <a:lnSpc>
                <a:spcPct val="107000"/>
              </a:lnSpc>
              <a:spcBef>
                <a:spcPts val="0"/>
              </a:spcBef>
              <a:spcAft>
                <a:spcPts val="800"/>
              </a:spcAft>
            </a:pP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var </a:t>
            </a:r>
            <a:r>
              <a:rPr lang="en-US" dirty="0">
                <a:solidFill>
                  <a:srgbClr val="687687"/>
                </a:solidFill>
                <a:latin typeface="Courier New" panose="02070309020205020404" pitchFamily="49" charset="0"/>
                <a:ea typeface="Calibri" panose="020F0502020204030204" pitchFamily="34" charset="0"/>
                <a:cs typeface="Times New Roman" panose="02020603050405020304" pitchFamily="18" charset="0"/>
              </a:rPr>
              <a:t>=</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dirty="0">
                <a:solidFill>
                  <a:srgbClr val="0000CD"/>
                </a:solidFill>
                <a:latin typeface="Courier New" panose="02070309020205020404" pitchFamily="49" charset="0"/>
                <a:ea typeface="Calibri" panose="020F0502020204030204" pitchFamily="34" charset="0"/>
                <a:cs typeface="Times New Roman" panose="02020603050405020304" pitchFamily="18" charset="0"/>
              </a:rPr>
              <a:t>2</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800"/>
              </a:spcAft>
            </a:pPr>
            <a:r>
              <a:rPr lang="en-US" dirty="0">
                <a:solidFill>
                  <a:srgbClr val="0000FF"/>
                </a:solidFill>
                <a:latin typeface="Courier New" panose="02070309020205020404" pitchFamily="49" charset="0"/>
                <a:ea typeface="Calibri" panose="020F0502020204030204" pitchFamily="34" charset="0"/>
                <a:cs typeface="Times New Roman" panose="02020603050405020304" pitchFamily="18" charset="0"/>
              </a:rPr>
              <a:t>print</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(var)    </a:t>
            </a:r>
            <a:r>
              <a:rPr lang="en-US" dirty="0">
                <a:solidFill>
                  <a:srgbClr val="4C886B"/>
                </a:solidFill>
                <a:latin typeface="Courier New" panose="02070309020205020404" pitchFamily="49" charset="0"/>
                <a:ea typeface="Calibri" panose="020F0502020204030204" pitchFamily="34" charset="0"/>
                <a:cs typeface="Times New Roman" panose="02020603050405020304" pitchFamily="18" charset="0"/>
              </a:rPr>
              <a:t># outputs: 2</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800"/>
              </a:spcAft>
            </a:pP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800"/>
              </a:spcAft>
            </a:pPr>
            <a:r>
              <a:rPr lang="en-US" dirty="0">
                <a:solidFill>
                  <a:srgbClr val="0000FF"/>
                </a:solidFill>
                <a:latin typeface="Courier New" panose="02070309020205020404" pitchFamily="49" charset="0"/>
                <a:ea typeface="Calibri" panose="020F0502020204030204" pitchFamily="34" charset="0"/>
                <a:cs typeface="Times New Roman" panose="02020603050405020304" pitchFamily="18" charset="0"/>
              </a:rPr>
              <a:t>def</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return_var</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800"/>
              </a:spcAft>
            </a:pP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dirty="0">
                <a:solidFill>
                  <a:srgbClr val="0000FF"/>
                </a:solidFill>
                <a:latin typeface="Courier New" panose="02070309020205020404" pitchFamily="49" charset="0"/>
                <a:ea typeface="Calibri" panose="020F0502020204030204" pitchFamily="34" charset="0"/>
                <a:cs typeface="Times New Roman" panose="02020603050405020304" pitchFamily="18" charset="0"/>
              </a:rPr>
              <a:t>global</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var</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800"/>
              </a:spcAft>
            </a:pP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var </a:t>
            </a:r>
            <a:r>
              <a:rPr lang="en-US" dirty="0">
                <a:solidFill>
                  <a:srgbClr val="687687"/>
                </a:solidFill>
                <a:latin typeface="Courier New" panose="02070309020205020404" pitchFamily="49" charset="0"/>
                <a:ea typeface="Calibri" panose="020F0502020204030204" pitchFamily="34" charset="0"/>
                <a:cs typeface="Times New Roman" panose="02020603050405020304" pitchFamily="18" charset="0"/>
              </a:rPr>
              <a:t>=</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dirty="0">
                <a:solidFill>
                  <a:srgbClr val="0000CD"/>
                </a:solidFill>
                <a:latin typeface="Courier New" panose="02070309020205020404" pitchFamily="49" charset="0"/>
                <a:ea typeface="Calibri" panose="020F0502020204030204" pitchFamily="34" charset="0"/>
                <a:cs typeface="Times New Roman" panose="02020603050405020304" pitchFamily="18" charset="0"/>
              </a:rPr>
              <a:t>5</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800"/>
              </a:spcAft>
            </a:pP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dirty="0">
                <a:solidFill>
                  <a:srgbClr val="0000FF"/>
                </a:solidFill>
                <a:latin typeface="Courier New" panose="02070309020205020404" pitchFamily="49" charset="0"/>
                <a:ea typeface="Calibri" panose="020F0502020204030204" pitchFamily="34" charset="0"/>
                <a:cs typeface="Times New Roman" panose="02020603050405020304" pitchFamily="18" charset="0"/>
              </a:rPr>
              <a:t>return</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var</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800"/>
              </a:spcAft>
            </a:pP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800"/>
              </a:spcAft>
            </a:pPr>
            <a:r>
              <a:rPr lang="en-US" dirty="0">
                <a:solidFill>
                  <a:srgbClr val="0000FF"/>
                </a:solidFill>
                <a:latin typeface="Courier New" panose="02070309020205020404" pitchFamily="49" charset="0"/>
                <a:ea typeface="Calibri" panose="020F0502020204030204" pitchFamily="34" charset="0"/>
                <a:cs typeface="Times New Roman" panose="02020603050405020304" pitchFamily="18" charset="0"/>
              </a:rPr>
              <a:t>print</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t>
            </a:r>
            <a:r>
              <a:rPr lang="en-US"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return_var</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dirty="0">
                <a:solidFill>
                  <a:srgbClr val="4C886B"/>
                </a:solidFill>
                <a:latin typeface="Courier New" panose="02070309020205020404" pitchFamily="49" charset="0"/>
                <a:ea typeface="Calibri" panose="020F0502020204030204" pitchFamily="34" charset="0"/>
                <a:cs typeface="Times New Roman" panose="02020603050405020304" pitchFamily="18" charset="0"/>
              </a:rPr>
              <a:t># outputs: 5</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800"/>
              </a:spcAft>
            </a:pPr>
            <a:r>
              <a:rPr lang="en-US" dirty="0">
                <a:solidFill>
                  <a:srgbClr val="0000FF"/>
                </a:solidFill>
                <a:latin typeface="Courier New" panose="02070309020205020404" pitchFamily="49" charset="0"/>
                <a:ea typeface="Calibri" panose="020F0502020204030204" pitchFamily="34" charset="0"/>
                <a:cs typeface="Times New Roman" panose="02020603050405020304" pitchFamily="18" charset="0"/>
              </a:rPr>
              <a:t>print</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(var)    </a:t>
            </a:r>
            <a:r>
              <a:rPr lang="en-US" dirty="0">
                <a:solidFill>
                  <a:srgbClr val="4C886B"/>
                </a:solidFill>
                <a:latin typeface="Courier New" panose="02070309020205020404" pitchFamily="49" charset="0"/>
                <a:ea typeface="Calibri" panose="020F0502020204030204" pitchFamily="34" charset="0"/>
                <a:cs typeface="Times New Roman" panose="02020603050405020304" pitchFamily="18" charset="0"/>
              </a:rPr>
              <a:t># outputs: 5</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0" algn="l" eaLnBrk="0" fontAlgn="base" hangingPunct="0">
              <a:lnSpc>
                <a:spcPct val="100000"/>
              </a:lnSpc>
              <a:spcBef>
                <a:spcPct val="0"/>
              </a:spcBef>
              <a:spcAft>
                <a:spcPct val="0"/>
              </a:spcAft>
            </a:pPr>
            <a:endParaRPr lang="en-US" altLang="en-US" sz="4800" b="1" dirty="0">
              <a:ea typeface="Times New Roman" panose="02020603050405020304" pitchFamily="18" charset="0"/>
            </a:endParaRPr>
          </a:p>
        </p:txBody>
      </p:sp>
      <p:sp>
        <p:nvSpPr>
          <p:cNvPr id="5" name="Rectangle 2">
            <a:extLst>
              <a:ext uri="{FF2B5EF4-FFF2-40B4-BE49-F238E27FC236}">
                <a16:creationId xmlns:a16="http://schemas.microsoft.com/office/drawing/2014/main" id="{8B678248-5EEB-4D97-B511-E27ED534B474}"/>
              </a:ext>
            </a:extLst>
          </p:cNvPr>
          <p:cNvSpPr>
            <a:spLocks noChangeArrowheads="1"/>
          </p:cNvSpPr>
          <p:nvPr/>
        </p:nvSpPr>
        <p:spPr bwMode="auto">
          <a:xfrm>
            <a:off x="0" y="780781"/>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8B387939-E070-470B-BFDF-6DB261EBD2A4}"/>
              </a:ext>
            </a:extLst>
          </p:cNvPr>
          <p:cNvSpPr>
            <a:spLocks noChangeArrowheads="1"/>
          </p:cNvSpPr>
          <p:nvPr/>
        </p:nvSpPr>
        <p:spPr bwMode="auto">
          <a:xfrm>
            <a:off x="92365" y="3156977"/>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63338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0"/>
            <a:ext cx="9144000" cy="477837"/>
          </a:xfrm>
        </p:spPr>
        <p:txBody>
          <a:bodyPr>
            <a:normAutofit/>
          </a:bodyPr>
          <a:lstStyle/>
          <a:p>
            <a:r>
              <a:rPr lang="en-US" sz="2800" dirty="0"/>
              <a:t>Functions and Scopes                      </a:t>
            </a:r>
            <a:r>
              <a:rPr lang="en-US" sz="1600" dirty="0"/>
              <a:t>4.4.1.4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72250" y="424116"/>
            <a:ext cx="11481786" cy="6296279"/>
          </a:xfrm>
        </p:spPr>
        <p:txBody>
          <a:bodyPr>
            <a:normAutofit fontScale="77500" lnSpcReduction="20000"/>
          </a:bodyPr>
          <a:lstStyle/>
          <a:p>
            <a:pPr lvl="0" algn="l" eaLnBrk="0" fontAlgn="base" hangingPunct="0">
              <a:lnSpc>
                <a:spcPct val="100000"/>
              </a:lnSpc>
              <a:spcBef>
                <a:spcPct val="0"/>
              </a:spcBef>
              <a:spcAft>
                <a:spcPct val="0"/>
              </a:spcAft>
            </a:pPr>
            <a:r>
              <a:rPr lang="en-US" altLang="en-US" sz="3600" b="1" dirty="0">
                <a:solidFill>
                  <a:srgbClr val="264166"/>
                </a:solidFill>
                <a:latin typeface="Open Sans" panose="020B0606030504020204" pitchFamily="34" charset="0"/>
                <a:ea typeface="Times New Roman" panose="02020603050405020304" pitchFamily="18" charset="0"/>
                <a:cs typeface="Open Sans" panose="020B0606030504020204" pitchFamily="34" charset="0"/>
              </a:rPr>
              <a:t>Key takeaways</a:t>
            </a:r>
          </a:p>
          <a:p>
            <a:pPr lvl="0" algn="l" eaLnBrk="0" fontAlgn="base" hangingPunct="0">
              <a:lnSpc>
                <a:spcPct val="100000"/>
              </a:lnSpc>
              <a:spcBef>
                <a:spcPct val="0"/>
              </a:spcBef>
              <a:spcAft>
                <a:spcPct val="0"/>
              </a:spcAft>
            </a:pPr>
            <a:endParaRPr lang="en-US" altLang="en-US" sz="4800" b="1" dirty="0">
              <a:ea typeface="Times New Roman" panose="02020603050405020304" pitchFamily="18" charset="0"/>
            </a:endParaRPr>
          </a:p>
          <a:p>
            <a:pPr algn="l"/>
            <a:r>
              <a:rPr lang="en-US" sz="4800" b="1" dirty="0">
                <a:solidFill>
                  <a:srgbClr val="222222"/>
                </a:solidFill>
                <a:latin typeface="Open Sans" panose="020B0606030504020204" pitchFamily="34" charset="0"/>
              </a:rPr>
              <a:t>Exercise 1</a:t>
            </a:r>
          </a:p>
          <a:p>
            <a:pPr algn="l"/>
            <a:endParaRPr lang="en-US" sz="4800" dirty="0">
              <a:solidFill>
                <a:srgbClr val="222222"/>
              </a:solidFill>
              <a:latin typeface="Open Sans" panose="020B0606030504020204" pitchFamily="34" charset="0"/>
            </a:endParaRPr>
          </a:p>
          <a:p>
            <a:pPr algn="l"/>
            <a:r>
              <a:rPr lang="en-US" sz="4800" dirty="0">
                <a:solidFill>
                  <a:srgbClr val="222222"/>
                </a:solidFill>
                <a:latin typeface="Open Sans" panose="020B0606030504020204" pitchFamily="34" charset="0"/>
              </a:rPr>
              <a:t>What will happen when you try to run the following code?</a:t>
            </a:r>
          </a:p>
          <a:p>
            <a:pPr algn="l"/>
            <a:endParaRPr lang="en-US" sz="4800" dirty="0">
              <a:solidFill>
                <a:srgbClr val="222222"/>
              </a:solidFill>
              <a:latin typeface="Open Sans" panose="020B0606030504020204" pitchFamily="34" charset="0"/>
            </a:endParaRPr>
          </a:p>
          <a:p>
            <a:pPr algn="l"/>
            <a:r>
              <a:rPr lang="en-US" sz="4800" dirty="0"/>
              <a:t>def message(): </a:t>
            </a:r>
          </a:p>
          <a:p>
            <a:pPr algn="l"/>
            <a:r>
              <a:rPr lang="en-US" sz="4800" dirty="0"/>
              <a:t>	alt = 1 </a:t>
            </a:r>
          </a:p>
          <a:p>
            <a:pPr algn="l"/>
            <a:r>
              <a:rPr lang="en-US" sz="4800" dirty="0"/>
              <a:t>	print("Hello, World!") </a:t>
            </a:r>
          </a:p>
          <a:p>
            <a:pPr algn="l"/>
            <a:endParaRPr lang="en-US" sz="4800" dirty="0"/>
          </a:p>
          <a:p>
            <a:pPr algn="l"/>
            <a:r>
              <a:rPr lang="en-US" sz="4800" dirty="0"/>
              <a:t>print(alt)</a:t>
            </a:r>
            <a:endParaRPr lang="en-US" altLang="en-US" sz="4800" b="1" dirty="0">
              <a:ea typeface="Times New Roman" panose="02020603050405020304" pitchFamily="18" charset="0"/>
            </a:endParaRPr>
          </a:p>
        </p:txBody>
      </p:sp>
      <p:sp>
        <p:nvSpPr>
          <p:cNvPr id="5" name="Rectangle 2">
            <a:extLst>
              <a:ext uri="{FF2B5EF4-FFF2-40B4-BE49-F238E27FC236}">
                <a16:creationId xmlns:a16="http://schemas.microsoft.com/office/drawing/2014/main" id="{8B678248-5EEB-4D97-B511-E27ED534B474}"/>
              </a:ext>
            </a:extLst>
          </p:cNvPr>
          <p:cNvSpPr>
            <a:spLocks noChangeArrowheads="1"/>
          </p:cNvSpPr>
          <p:nvPr/>
        </p:nvSpPr>
        <p:spPr bwMode="auto">
          <a:xfrm>
            <a:off x="0" y="780781"/>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8B387939-E070-470B-BFDF-6DB261EBD2A4}"/>
              </a:ext>
            </a:extLst>
          </p:cNvPr>
          <p:cNvSpPr>
            <a:spLocks noChangeArrowheads="1"/>
          </p:cNvSpPr>
          <p:nvPr/>
        </p:nvSpPr>
        <p:spPr bwMode="auto">
          <a:xfrm>
            <a:off x="92365" y="3156977"/>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693738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0"/>
            <a:ext cx="9144000" cy="477837"/>
          </a:xfrm>
        </p:spPr>
        <p:txBody>
          <a:bodyPr>
            <a:normAutofit/>
          </a:bodyPr>
          <a:lstStyle/>
          <a:p>
            <a:r>
              <a:rPr lang="en-US" sz="2800" dirty="0"/>
              <a:t>Functions and Scopes                      </a:t>
            </a:r>
            <a:r>
              <a:rPr lang="en-US" sz="1600" dirty="0"/>
              <a:t>4.4.1.4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72250" y="424116"/>
            <a:ext cx="11481786" cy="6296279"/>
          </a:xfrm>
        </p:spPr>
        <p:txBody>
          <a:bodyPr>
            <a:normAutofit fontScale="92500" lnSpcReduction="20000"/>
          </a:bodyPr>
          <a:lstStyle/>
          <a:p>
            <a:pPr lvl="0" algn="l" eaLnBrk="0" fontAlgn="base" hangingPunct="0">
              <a:lnSpc>
                <a:spcPct val="100000"/>
              </a:lnSpc>
              <a:spcBef>
                <a:spcPct val="0"/>
              </a:spcBef>
              <a:spcAft>
                <a:spcPct val="0"/>
              </a:spcAft>
            </a:pPr>
            <a:r>
              <a:rPr lang="en-US" altLang="en-US" sz="3600" b="1" dirty="0">
                <a:solidFill>
                  <a:srgbClr val="264166"/>
                </a:solidFill>
                <a:latin typeface="Open Sans" panose="020B0606030504020204" pitchFamily="34" charset="0"/>
                <a:ea typeface="Times New Roman" panose="02020603050405020304" pitchFamily="18" charset="0"/>
                <a:cs typeface="Open Sans" panose="020B0606030504020204" pitchFamily="34" charset="0"/>
              </a:rPr>
              <a:t>Key takeaways</a:t>
            </a:r>
          </a:p>
          <a:p>
            <a:pPr lvl="0" algn="l" eaLnBrk="0" fontAlgn="base" hangingPunct="0">
              <a:lnSpc>
                <a:spcPct val="100000"/>
              </a:lnSpc>
              <a:spcBef>
                <a:spcPct val="0"/>
              </a:spcBef>
              <a:spcAft>
                <a:spcPct val="0"/>
              </a:spcAft>
            </a:pPr>
            <a:endParaRPr lang="en-US" altLang="en-US" sz="4800" b="1" dirty="0">
              <a:ea typeface="Times New Roman" panose="02020603050405020304" pitchFamily="18" charset="0"/>
            </a:endParaRPr>
          </a:p>
          <a:p>
            <a:pPr algn="l"/>
            <a:r>
              <a:rPr lang="en-US" sz="4800" b="1" dirty="0">
                <a:solidFill>
                  <a:srgbClr val="222222"/>
                </a:solidFill>
                <a:latin typeface="Open Sans" panose="020B0606030504020204" pitchFamily="34" charset="0"/>
              </a:rPr>
              <a:t>Exercise 1</a:t>
            </a:r>
          </a:p>
          <a:p>
            <a:pPr algn="l"/>
            <a:endParaRPr lang="en-US" sz="4800" b="1" dirty="0">
              <a:solidFill>
                <a:srgbClr val="222222"/>
              </a:solidFill>
              <a:latin typeface="Open Sans" panose="020B0606030504020204" pitchFamily="34" charset="0"/>
            </a:endParaRPr>
          </a:p>
          <a:p>
            <a:pPr algn="l"/>
            <a:r>
              <a:rPr lang="en-US" sz="4800" dirty="0">
                <a:solidFill>
                  <a:srgbClr val="222222"/>
                </a:solidFill>
                <a:latin typeface="Open Sans" panose="020B0606030504020204" pitchFamily="34" charset="0"/>
              </a:rPr>
              <a:t>The </a:t>
            </a:r>
            <a:r>
              <a:rPr lang="en-US" sz="4800" dirty="0" err="1">
                <a:solidFill>
                  <a:srgbClr val="222222"/>
                </a:solidFill>
                <a:latin typeface="Open Sans" panose="020B0606030504020204" pitchFamily="34" charset="0"/>
              </a:rPr>
              <a:t>NameError</a:t>
            </a:r>
            <a:r>
              <a:rPr lang="en-US" sz="4800" dirty="0">
                <a:solidFill>
                  <a:srgbClr val="222222"/>
                </a:solidFill>
                <a:latin typeface="Open Sans" panose="020B0606030504020204" pitchFamily="34" charset="0"/>
              </a:rPr>
              <a:t> exception will be</a:t>
            </a:r>
          </a:p>
          <a:p>
            <a:pPr algn="l"/>
            <a:r>
              <a:rPr lang="en-US" sz="4800" dirty="0">
                <a:solidFill>
                  <a:srgbClr val="222222"/>
                </a:solidFill>
                <a:latin typeface="Open Sans" panose="020B0606030504020204" pitchFamily="34" charset="0"/>
              </a:rPr>
              <a:t> thrown </a:t>
            </a:r>
          </a:p>
          <a:p>
            <a:pPr algn="l"/>
            <a:endParaRPr lang="en-US" sz="4800" dirty="0">
              <a:solidFill>
                <a:srgbClr val="222222"/>
              </a:solidFill>
              <a:latin typeface="Open Sans" panose="020B0606030504020204" pitchFamily="34" charset="0"/>
            </a:endParaRPr>
          </a:p>
          <a:p>
            <a:pPr algn="l"/>
            <a:r>
              <a:rPr lang="en-US" sz="4800" dirty="0">
                <a:solidFill>
                  <a:srgbClr val="222222"/>
                </a:solidFill>
                <a:latin typeface="Open Sans" panose="020B0606030504020204" pitchFamily="34" charset="0"/>
              </a:rPr>
              <a:t>(</a:t>
            </a:r>
            <a:r>
              <a:rPr lang="en-US" sz="4800" dirty="0" err="1">
                <a:solidFill>
                  <a:srgbClr val="222222"/>
                </a:solidFill>
                <a:latin typeface="Open Sans" panose="020B0606030504020204" pitchFamily="34" charset="0"/>
              </a:rPr>
              <a:t>NameError</a:t>
            </a:r>
            <a:r>
              <a:rPr lang="en-US" sz="4800" dirty="0">
                <a:solidFill>
                  <a:srgbClr val="222222"/>
                </a:solidFill>
                <a:latin typeface="Open Sans" panose="020B0606030504020204" pitchFamily="34" charset="0"/>
              </a:rPr>
              <a:t>: name 'alt' is not defined)</a:t>
            </a:r>
          </a:p>
          <a:p>
            <a:br>
              <a:rPr lang="en-US" sz="4800" dirty="0"/>
            </a:br>
            <a:endParaRPr lang="en-US" sz="4800" dirty="0">
              <a:solidFill>
                <a:srgbClr val="222222"/>
              </a:solidFill>
              <a:latin typeface="Open Sans" panose="020B0606030504020204" pitchFamily="34" charset="0"/>
            </a:endParaRPr>
          </a:p>
        </p:txBody>
      </p:sp>
      <p:sp>
        <p:nvSpPr>
          <p:cNvPr id="5" name="Rectangle 2">
            <a:extLst>
              <a:ext uri="{FF2B5EF4-FFF2-40B4-BE49-F238E27FC236}">
                <a16:creationId xmlns:a16="http://schemas.microsoft.com/office/drawing/2014/main" id="{8B678248-5EEB-4D97-B511-E27ED534B474}"/>
              </a:ext>
            </a:extLst>
          </p:cNvPr>
          <p:cNvSpPr>
            <a:spLocks noChangeArrowheads="1"/>
          </p:cNvSpPr>
          <p:nvPr/>
        </p:nvSpPr>
        <p:spPr bwMode="auto">
          <a:xfrm>
            <a:off x="0" y="780781"/>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8B387939-E070-470B-BFDF-6DB261EBD2A4}"/>
              </a:ext>
            </a:extLst>
          </p:cNvPr>
          <p:cNvSpPr>
            <a:spLocks noChangeArrowheads="1"/>
          </p:cNvSpPr>
          <p:nvPr/>
        </p:nvSpPr>
        <p:spPr bwMode="auto">
          <a:xfrm>
            <a:off x="92365" y="3156977"/>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509777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0"/>
            <a:ext cx="9144000" cy="477837"/>
          </a:xfrm>
        </p:spPr>
        <p:txBody>
          <a:bodyPr>
            <a:normAutofit/>
          </a:bodyPr>
          <a:lstStyle/>
          <a:p>
            <a:r>
              <a:rPr lang="en-US" sz="2800" dirty="0"/>
              <a:t>Functions and Scopes                      </a:t>
            </a:r>
            <a:r>
              <a:rPr lang="en-US" sz="1600" dirty="0"/>
              <a:t>4.4.1.4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72250" y="424116"/>
            <a:ext cx="11481786" cy="6296279"/>
          </a:xfrm>
        </p:spPr>
        <p:txBody>
          <a:bodyPr>
            <a:normAutofit fontScale="55000" lnSpcReduction="20000"/>
          </a:bodyPr>
          <a:lstStyle/>
          <a:p>
            <a:pPr lvl="0" algn="l" eaLnBrk="0" fontAlgn="base" hangingPunct="0">
              <a:lnSpc>
                <a:spcPct val="100000"/>
              </a:lnSpc>
              <a:spcBef>
                <a:spcPct val="0"/>
              </a:spcBef>
              <a:spcAft>
                <a:spcPct val="0"/>
              </a:spcAft>
            </a:pPr>
            <a:r>
              <a:rPr lang="en-US" altLang="en-US" sz="3600" b="1" dirty="0">
                <a:solidFill>
                  <a:srgbClr val="264166"/>
                </a:solidFill>
                <a:latin typeface="Open Sans" panose="020B0606030504020204" pitchFamily="34" charset="0"/>
                <a:ea typeface="Times New Roman" panose="02020603050405020304" pitchFamily="18" charset="0"/>
                <a:cs typeface="Open Sans" panose="020B0606030504020204" pitchFamily="34" charset="0"/>
              </a:rPr>
              <a:t>Key takeaways</a:t>
            </a:r>
          </a:p>
          <a:p>
            <a:pPr lvl="0" algn="l" eaLnBrk="0" fontAlgn="base" hangingPunct="0">
              <a:lnSpc>
                <a:spcPct val="100000"/>
              </a:lnSpc>
              <a:spcBef>
                <a:spcPct val="0"/>
              </a:spcBef>
              <a:spcAft>
                <a:spcPct val="0"/>
              </a:spcAft>
            </a:pPr>
            <a:endParaRPr lang="en-US" altLang="en-US" sz="4800" b="1" dirty="0">
              <a:ea typeface="Times New Roman" panose="02020603050405020304" pitchFamily="18" charset="0"/>
            </a:endParaRPr>
          </a:p>
          <a:p>
            <a:pPr algn="l"/>
            <a:r>
              <a:rPr lang="en-US" sz="4800" b="1" dirty="0">
                <a:solidFill>
                  <a:srgbClr val="222222"/>
                </a:solidFill>
                <a:latin typeface="Open Sans" panose="020B0606030504020204" pitchFamily="34" charset="0"/>
              </a:rPr>
              <a:t>Exercise 2</a:t>
            </a:r>
          </a:p>
          <a:p>
            <a:pPr algn="l"/>
            <a:endParaRPr lang="en-US" sz="4800" b="1" dirty="0">
              <a:solidFill>
                <a:srgbClr val="222222"/>
              </a:solidFill>
              <a:latin typeface="Open Sans" panose="020B0606030504020204" pitchFamily="34" charset="0"/>
            </a:endParaRPr>
          </a:p>
          <a:p>
            <a:pPr algn="l"/>
            <a:r>
              <a:rPr lang="en-US" sz="4800" dirty="0">
                <a:solidFill>
                  <a:srgbClr val="222222"/>
                </a:solidFill>
                <a:latin typeface="Open Sans" panose="020B0606030504020204" pitchFamily="34" charset="0"/>
              </a:rPr>
              <a:t>What is the output of the following snippet?</a:t>
            </a:r>
          </a:p>
          <a:p>
            <a:pPr algn="l"/>
            <a:br>
              <a:rPr lang="en-US" sz="4800" dirty="0"/>
            </a:br>
            <a:r>
              <a:rPr lang="en-US" sz="4800" dirty="0">
                <a:solidFill>
                  <a:srgbClr val="333333"/>
                </a:solidFill>
                <a:latin typeface="courier new" panose="02070309020205020404" pitchFamily="49" charset="0"/>
              </a:rPr>
              <a:t>a = 1 </a:t>
            </a:r>
          </a:p>
          <a:p>
            <a:pPr algn="l"/>
            <a:endParaRPr lang="en-US" sz="4800" dirty="0">
              <a:solidFill>
                <a:srgbClr val="333333"/>
              </a:solidFill>
              <a:latin typeface="courier new" panose="02070309020205020404" pitchFamily="49" charset="0"/>
            </a:endParaRPr>
          </a:p>
          <a:p>
            <a:pPr algn="l"/>
            <a:r>
              <a:rPr lang="en-US" sz="4800" dirty="0">
                <a:solidFill>
                  <a:srgbClr val="333333"/>
                </a:solidFill>
                <a:latin typeface="courier new" panose="02070309020205020404" pitchFamily="49" charset="0"/>
              </a:rPr>
              <a:t>def fun(): </a:t>
            </a:r>
          </a:p>
          <a:p>
            <a:pPr algn="l"/>
            <a:r>
              <a:rPr lang="en-US" sz="4800" dirty="0">
                <a:solidFill>
                  <a:srgbClr val="333333"/>
                </a:solidFill>
                <a:latin typeface="courier new" panose="02070309020205020404" pitchFamily="49" charset="0"/>
              </a:rPr>
              <a:t>	a = 2 </a:t>
            </a:r>
          </a:p>
          <a:p>
            <a:pPr algn="l"/>
            <a:r>
              <a:rPr lang="en-US" sz="4800" dirty="0">
                <a:solidFill>
                  <a:srgbClr val="333333"/>
                </a:solidFill>
                <a:latin typeface="courier new" panose="02070309020205020404" pitchFamily="49" charset="0"/>
              </a:rPr>
              <a:t>	print(a) </a:t>
            </a:r>
          </a:p>
          <a:p>
            <a:pPr algn="l"/>
            <a:endParaRPr lang="en-US" sz="4800" dirty="0">
              <a:solidFill>
                <a:srgbClr val="333333"/>
              </a:solidFill>
              <a:latin typeface="courier new" panose="02070309020205020404" pitchFamily="49" charset="0"/>
            </a:endParaRPr>
          </a:p>
          <a:p>
            <a:pPr algn="l"/>
            <a:r>
              <a:rPr lang="en-US" sz="4800" dirty="0">
                <a:solidFill>
                  <a:srgbClr val="333333"/>
                </a:solidFill>
                <a:latin typeface="courier new" panose="02070309020205020404" pitchFamily="49" charset="0"/>
              </a:rPr>
              <a:t>fun() </a:t>
            </a:r>
          </a:p>
          <a:p>
            <a:pPr algn="l"/>
            <a:endParaRPr lang="en-US" sz="4800" dirty="0">
              <a:solidFill>
                <a:srgbClr val="333333"/>
              </a:solidFill>
              <a:latin typeface="courier new" panose="02070309020205020404" pitchFamily="49" charset="0"/>
            </a:endParaRPr>
          </a:p>
          <a:p>
            <a:pPr algn="l"/>
            <a:r>
              <a:rPr lang="en-US" sz="4800" dirty="0">
                <a:solidFill>
                  <a:srgbClr val="333333"/>
                </a:solidFill>
                <a:latin typeface="courier new" panose="02070309020205020404" pitchFamily="49" charset="0"/>
              </a:rPr>
              <a:t>print(a)</a:t>
            </a:r>
            <a:endParaRPr lang="en-US" sz="4800" dirty="0">
              <a:solidFill>
                <a:srgbClr val="222222"/>
              </a:solidFill>
              <a:latin typeface="Open Sans" panose="020B0606030504020204" pitchFamily="34" charset="0"/>
            </a:endParaRPr>
          </a:p>
        </p:txBody>
      </p:sp>
      <p:sp>
        <p:nvSpPr>
          <p:cNvPr id="5" name="Rectangle 2">
            <a:extLst>
              <a:ext uri="{FF2B5EF4-FFF2-40B4-BE49-F238E27FC236}">
                <a16:creationId xmlns:a16="http://schemas.microsoft.com/office/drawing/2014/main" id="{8B678248-5EEB-4D97-B511-E27ED534B474}"/>
              </a:ext>
            </a:extLst>
          </p:cNvPr>
          <p:cNvSpPr>
            <a:spLocks noChangeArrowheads="1"/>
          </p:cNvSpPr>
          <p:nvPr/>
        </p:nvSpPr>
        <p:spPr bwMode="auto">
          <a:xfrm>
            <a:off x="0" y="780781"/>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8B387939-E070-470B-BFDF-6DB261EBD2A4}"/>
              </a:ext>
            </a:extLst>
          </p:cNvPr>
          <p:cNvSpPr>
            <a:spLocks noChangeArrowheads="1"/>
          </p:cNvSpPr>
          <p:nvPr/>
        </p:nvSpPr>
        <p:spPr bwMode="auto">
          <a:xfrm>
            <a:off x="92365" y="3156977"/>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26426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0"/>
            <a:ext cx="9144000" cy="477837"/>
          </a:xfrm>
        </p:spPr>
        <p:txBody>
          <a:bodyPr>
            <a:normAutofit/>
          </a:bodyPr>
          <a:lstStyle/>
          <a:p>
            <a:r>
              <a:rPr lang="en-US" sz="2800" dirty="0"/>
              <a:t>Functions and Scopes                      </a:t>
            </a:r>
            <a:r>
              <a:rPr lang="en-US" sz="1600" dirty="0"/>
              <a:t>4.4.1.4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72250" y="424116"/>
            <a:ext cx="11481786" cy="6296279"/>
          </a:xfrm>
        </p:spPr>
        <p:txBody>
          <a:bodyPr>
            <a:normAutofit/>
          </a:bodyPr>
          <a:lstStyle/>
          <a:p>
            <a:pPr lvl="0" algn="l" eaLnBrk="0" fontAlgn="base" hangingPunct="0">
              <a:lnSpc>
                <a:spcPct val="100000"/>
              </a:lnSpc>
              <a:spcBef>
                <a:spcPct val="0"/>
              </a:spcBef>
              <a:spcAft>
                <a:spcPct val="0"/>
              </a:spcAft>
            </a:pPr>
            <a:r>
              <a:rPr lang="en-US" altLang="en-US" sz="3600" b="1" dirty="0">
                <a:solidFill>
                  <a:srgbClr val="264166"/>
                </a:solidFill>
                <a:latin typeface="Open Sans" panose="020B0606030504020204" pitchFamily="34" charset="0"/>
                <a:ea typeface="Times New Roman" panose="02020603050405020304" pitchFamily="18" charset="0"/>
                <a:cs typeface="Open Sans" panose="020B0606030504020204" pitchFamily="34" charset="0"/>
              </a:rPr>
              <a:t>Key takeaways</a:t>
            </a:r>
          </a:p>
          <a:p>
            <a:pPr lvl="0" algn="l" eaLnBrk="0" fontAlgn="base" hangingPunct="0">
              <a:lnSpc>
                <a:spcPct val="100000"/>
              </a:lnSpc>
              <a:spcBef>
                <a:spcPct val="0"/>
              </a:spcBef>
              <a:spcAft>
                <a:spcPct val="0"/>
              </a:spcAft>
            </a:pPr>
            <a:endParaRPr lang="en-US" altLang="en-US" sz="4800" b="1" dirty="0">
              <a:ea typeface="Times New Roman" panose="02020603050405020304" pitchFamily="18" charset="0"/>
            </a:endParaRPr>
          </a:p>
          <a:p>
            <a:pPr algn="l"/>
            <a:r>
              <a:rPr lang="en-US" sz="4800" b="1" dirty="0">
                <a:solidFill>
                  <a:srgbClr val="222222"/>
                </a:solidFill>
                <a:latin typeface="Open Sans" panose="020B0606030504020204" pitchFamily="34" charset="0"/>
              </a:rPr>
              <a:t>Exercise 2</a:t>
            </a:r>
          </a:p>
          <a:p>
            <a:pPr algn="l"/>
            <a:endParaRPr lang="en-US" sz="4800" b="1" dirty="0">
              <a:solidFill>
                <a:srgbClr val="222222"/>
              </a:solidFill>
              <a:latin typeface="Open Sans" panose="020B0606030504020204" pitchFamily="34" charset="0"/>
            </a:endParaRPr>
          </a:p>
          <a:p>
            <a:r>
              <a:rPr lang="en-US" sz="4800" dirty="0"/>
              <a:t>2</a:t>
            </a:r>
          </a:p>
          <a:p>
            <a:r>
              <a:rPr lang="en-US" sz="4800" dirty="0"/>
              <a:t>1</a:t>
            </a:r>
            <a:br>
              <a:rPr lang="en-US" sz="4800" dirty="0"/>
            </a:br>
            <a:endParaRPr lang="en-US" sz="4800" dirty="0">
              <a:solidFill>
                <a:srgbClr val="222222"/>
              </a:solidFill>
              <a:latin typeface="Open Sans" panose="020B0606030504020204" pitchFamily="34" charset="0"/>
            </a:endParaRPr>
          </a:p>
        </p:txBody>
      </p:sp>
      <p:sp>
        <p:nvSpPr>
          <p:cNvPr id="5" name="Rectangle 2">
            <a:extLst>
              <a:ext uri="{FF2B5EF4-FFF2-40B4-BE49-F238E27FC236}">
                <a16:creationId xmlns:a16="http://schemas.microsoft.com/office/drawing/2014/main" id="{8B678248-5EEB-4D97-B511-E27ED534B474}"/>
              </a:ext>
            </a:extLst>
          </p:cNvPr>
          <p:cNvSpPr>
            <a:spLocks noChangeArrowheads="1"/>
          </p:cNvSpPr>
          <p:nvPr/>
        </p:nvSpPr>
        <p:spPr bwMode="auto">
          <a:xfrm>
            <a:off x="0" y="780781"/>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8B387939-E070-470B-BFDF-6DB261EBD2A4}"/>
              </a:ext>
            </a:extLst>
          </p:cNvPr>
          <p:cNvSpPr>
            <a:spLocks noChangeArrowheads="1"/>
          </p:cNvSpPr>
          <p:nvPr/>
        </p:nvSpPr>
        <p:spPr bwMode="auto">
          <a:xfrm>
            <a:off x="92365" y="3156977"/>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21396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343348"/>
            <a:ext cx="9144000" cy="477837"/>
          </a:xfrm>
        </p:spPr>
        <p:txBody>
          <a:bodyPr>
            <a:normAutofit/>
          </a:bodyPr>
          <a:lstStyle/>
          <a:p>
            <a:r>
              <a:rPr lang="en-US" sz="2800" dirty="0"/>
              <a:t>Functions and Scopes                      </a:t>
            </a:r>
            <a:r>
              <a:rPr lang="en-US" sz="1600" dirty="0"/>
              <a:t>4.4.1.1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18983" y="920981"/>
            <a:ext cx="11481786" cy="5593671"/>
          </a:xfrm>
        </p:spPr>
        <p:txBody>
          <a:bodyPr>
            <a:normAutofit fontScale="92500" lnSpcReduction="10000"/>
          </a:bodyPr>
          <a:lstStyle/>
          <a:p>
            <a:pPr algn="l"/>
            <a:r>
              <a:rPr lang="en-US" sz="2400" b="1" i="0" dirty="0">
                <a:solidFill>
                  <a:srgbClr val="3D4251"/>
                </a:solidFill>
                <a:effectLst/>
                <a:latin typeface="Lato" panose="020F0502020204030203" pitchFamily="34" charset="0"/>
              </a:rPr>
              <a:t>Local Scope</a:t>
            </a:r>
          </a:p>
          <a:p>
            <a:pPr algn="l"/>
            <a:r>
              <a:rPr lang="en-US" sz="2400" b="0" i="0" dirty="0">
                <a:solidFill>
                  <a:srgbClr val="3D4251"/>
                </a:solidFill>
                <a:effectLst/>
                <a:latin typeface="Lora" pitchFamily="2" charset="0"/>
              </a:rPr>
              <a:t>Whenever you define a variable within a function, its scope lies ONLY within the function. It is accessible from the point at which it is defined until the end of the function and exists for as long as the function is executing (</a:t>
            </a:r>
            <a:r>
              <a:rPr lang="en-US" sz="2400" b="0" i="0" u="none" strike="noStrike" dirty="0">
                <a:solidFill>
                  <a:srgbClr val="009BD8"/>
                </a:solidFill>
                <a:effectLst/>
                <a:latin typeface="Lora" pitchFamily="2" charset="0"/>
                <a:hlinkClick r:id="rId2"/>
              </a:rPr>
              <a:t>Source</a:t>
            </a:r>
            <a:r>
              <a:rPr lang="en-US" sz="2400" b="0" i="0" dirty="0">
                <a:solidFill>
                  <a:srgbClr val="3D4251"/>
                </a:solidFill>
                <a:effectLst/>
                <a:latin typeface="Lora" pitchFamily="2" charset="0"/>
              </a:rPr>
              <a:t>). Which means its value cannot be changed or even accessed from outside the function. Let's take a simple example:</a:t>
            </a:r>
          </a:p>
          <a:p>
            <a:pPr algn="l"/>
            <a:endParaRPr lang="en-US" sz="2400" b="0" i="0" dirty="0">
              <a:solidFill>
                <a:srgbClr val="3D4251"/>
              </a:solidFill>
              <a:effectLst/>
              <a:latin typeface="Lora" pitchFamily="2" charset="0"/>
            </a:endParaRPr>
          </a:p>
          <a:p>
            <a:pPr algn="l"/>
            <a:r>
              <a:rPr lang="en-US" sz="2400" b="0" i="0" dirty="0">
                <a:solidFill>
                  <a:srgbClr val="859900"/>
                </a:solidFill>
                <a:effectLst/>
                <a:latin typeface="Courier New" panose="02070309020205020404" pitchFamily="49" charset="0"/>
              </a:rPr>
              <a:t>def</a:t>
            </a:r>
            <a:r>
              <a:rPr lang="en-US" sz="2400" b="0" i="0" dirty="0">
                <a:solidFill>
                  <a:srgbClr val="839496"/>
                </a:solidFill>
                <a:effectLst/>
                <a:latin typeface="Courier New" panose="02070309020205020404" pitchFamily="49" charset="0"/>
              </a:rPr>
              <a:t> </a:t>
            </a:r>
            <a:r>
              <a:rPr lang="en-US" sz="2400" b="0" i="0" dirty="0" err="1">
                <a:solidFill>
                  <a:srgbClr val="268BD2"/>
                </a:solidFill>
                <a:effectLst/>
                <a:latin typeface="Courier New" panose="02070309020205020404" pitchFamily="49" charset="0"/>
              </a:rPr>
              <a:t>print_number</a:t>
            </a:r>
            <a:r>
              <a:rPr lang="en-US" sz="2400" b="0" i="0" dirty="0">
                <a:solidFill>
                  <a:srgbClr val="839496"/>
                </a:solidFill>
                <a:effectLst/>
                <a:latin typeface="Courier New" panose="02070309020205020404" pitchFamily="49" charset="0"/>
              </a:rPr>
              <a:t>(): </a:t>
            </a:r>
          </a:p>
          <a:p>
            <a:pPr algn="l"/>
            <a:r>
              <a:rPr lang="en-US" dirty="0">
                <a:solidFill>
                  <a:srgbClr val="839496"/>
                </a:solidFill>
                <a:latin typeface="Courier New" panose="02070309020205020404" pitchFamily="49" charset="0"/>
              </a:rPr>
              <a:t>    </a:t>
            </a:r>
            <a:r>
              <a:rPr lang="en-US" sz="2400" b="0" i="0" dirty="0" err="1">
                <a:solidFill>
                  <a:srgbClr val="839496"/>
                </a:solidFill>
                <a:effectLst/>
                <a:latin typeface="Courier New" panose="02070309020205020404" pitchFamily="49" charset="0"/>
              </a:rPr>
              <a:t>first_num</a:t>
            </a:r>
            <a:r>
              <a:rPr lang="en-US" sz="2400" b="0" i="0" dirty="0">
                <a:solidFill>
                  <a:srgbClr val="839496"/>
                </a:solidFill>
                <a:effectLst/>
                <a:latin typeface="Courier New" panose="02070309020205020404" pitchFamily="49" charset="0"/>
              </a:rPr>
              <a:t> = </a:t>
            </a:r>
            <a:r>
              <a:rPr lang="en-US" sz="2400" b="0" i="0" dirty="0">
                <a:solidFill>
                  <a:srgbClr val="2AA198"/>
                </a:solidFill>
                <a:effectLst/>
                <a:latin typeface="Courier New" panose="02070309020205020404" pitchFamily="49" charset="0"/>
              </a:rPr>
              <a:t>1</a:t>
            </a:r>
            <a:r>
              <a:rPr lang="en-US" sz="2400" b="0" i="0" dirty="0">
                <a:solidFill>
                  <a:srgbClr val="839496"/>
                </a:solidFill>
                <a:effectLst/>
                <a:latin typeface="Courier New" panose="02070309020205020404" pitchFamily="49" charset="0"/>
              </a:rPr>
              <a:t> </a:t>
            </a:r>
          </a:p>
          <a:p>
            <a:pPr algn="l"/>
            <a:r>
              <a:rPr lang="en-US" sz="2400" b="0" i="0" dirty="0">
                <a:solidFill>
                  <a:srgbClr val="586E75"/>
                </a:solidFill>
                <a:effectLst/>
                <a:latin typeface="Courier New" panose="02070309020205020404" pitchFamily="49" charset="0"/>
              </a:rPr>
              <a:t>    # Print statement 1</a:t>
            </a:r>
            <a:r>
              <a:rPr lang="en-US" sz="2400" b="0" i="0" dirty="0">
                <a:solidFill>
                  <a:srgbClr val="839496"/>
                </a:solidFill>
                <a:effectLst/>
                <a:latin typeface="Courier New" panose="02070309020205020404" pitchFamily="49" charset="0"/>
              </a:rPr>
              <a:t> </a:t>
            </a:r>
          </a:p>
          <a:p>
            <a:pPr algn="l"/>
            <a:r>
              <a:rPr lang="en-US" sz="2400" b="0" i="0" dirty="0">
                <a:solidFill>
                  <a:srgbClr val="839496"/>
                </a:solidFill>
                <a:effectLst/>
                <a:latin typeface="Courier New" panose="02070309020205020404" pitchFamily="49" charset="0"/>
              </a:rPr>
              <a:t>    print(</a:t>
            </a:r>
            <a:r>
              <a:rPr lang="en-US" sz="2400" b="0" i="0" dirty="0">
                <a:solidFill>
                  <a:srgbClr val="2AA198"/>
                </a:solidFill>
                <a:effectLst/>
                <a:latin typeface="Courier New" panose="02070309020205020404" pitchFamily="49" charset="0"/>
              </a:rPr>
              <a:t>"The first number defined is: "</a:t>
            </a:r>
            <a:r>
              <a:rPr lang="en-US" sz="2400" b="0" i="0" dirty="0">
                <a:solidFill>
                  <a:srgbClr val="839496"/>
                </a:solidFill>
                <a:effectLst/>
                <a:latin typeface="Courier New" panose="02070309020205020404" pitchFamily="49" charset="0"/>
              </a:rPr>
              <a:t>, </a:t>
            </a:r>
            <a:r>
              <a:rPr lang="en-US" sz="2400" b="0" i="0" dirty="0" err="1">
                <a:solidFill>
                  <a:srgbClr val="839496"/>
                </a:solidFill>
                <a:effectLst/>
                <a:latin typeface="Courier New" panose="02070309020205020404" pitchFamily="49" charset="0"/>
              </a:rPr>
              <a:t>first_num</a:t>
            </a:r>
            <a:r>
              <a:rPr lang="en-US" sz="2400" b="0" i="0" dirty="0">
                <a:solidFill>
                  <a:srgbClr val="839496"/>
                </a:solidFill>
                <a:effectLst/>
                <a:latin typeface="Courier New" panose="02070309020205020404" pitchFamily="49" charset="0"/>
              </a:rPr>
              <a:t>)</a:t>
            </a:r>
          </a:p>
          <a:p>
            <a:pPr algn="l"/>
            <a:r>
              <a:rPr lang="en-US" sz="2400" b="0" i="0" dirty="0" err="1">
                <a:solidFill>
                  <a:srgbClr val="839496"/>
                </a:solidFill>
                <a:effectLst/>
                <a:latin typeface="Courier New" panose="02070309020205020404" pitchFamily="49" charset="0"/>
              </a:rPr>
              <a:t>print_number</a:t>
            </a:r>
            <a:r>
              <a:rPr lang="en-US" sz="2400" b="0" i="0" dirty="0">
                <a:solidFill>
                  <a:srgbClr val="839496"/>
                </a:solidFill>
                <a:effectLst/>
                <a:latin typeface="Courier New" panose="02070309020205020404" pitchFamily="49" charset="0"/>
              </a:rPr>
              <a:t>() </a:t>
            </a:r>
          </a:p>
          <a:p>
            <a:pPr algn="l"/>
            <a:r>
              <a:rPr lang="en-US" sz="2400" b="0" i="0" dirty="0">
                <a:solidFill>
                  <a:srgbClr val="586E75"/>
                </a:solidFill>
                <a:effectLst/>
                <a:latin typeface="Courier New" panose="02070309020205020404" pitchFamily="49" charset="0"/>
              </a:rPr>
              <a:t># Print statement 2</a:t>
            </a:r>
            <a:r>
              <a:rPr lang="en-US" sz="2400" b="0" i="0" dirty="0">
                <a:solidFill>
                  <a:srgbClr val="839496"/>
                </a:solidFill>
                <a:effectLst/>
                <a:latin typeface="Courier New" panose="02070309020205020404" pitchFamily="49" charset="0"/>
              </a:rPr>
              <a:t> </a:t>
            </a:r>
          </a:p>
          <a:p>
            <a:pPr algn="l"/>
            <a:r>
              <a:rPr lang="en-US" sz="2400" b="0" i="0" dirty="0">
                <a:solidFill>
                  <a:srgbClr val="839496"/>
                </a:solidFill>
                <a:effectLst/>
                <a:latin typeface="Courier New" panose="02070309020205020404" pitchFamily="49" charset="0"/>
              </a:rPr>
              <a:t>print(</a:t>
            </a:r>
            <a:r>
              <a:rPr lang="en-US" sz="2400" b="0" i="0" dirty="0">
                <a:solidFill>
                  <a:srgbClr val="2AA198"/>
                </a:solidFill>
                <a:effectLst/>
                <a:latin typeface="Courier New" panose="02070309020205020404" pitchFamily="49" charset="0"/>
              </a:rPr>
              <a:t>"The first number defined is: "</a:t>
            </a:r>
            <a:r>
              <a:rPr lang="en-US" sz="2400" b="0" i="0" dirty="0">
                <a:solidFill>
                  <a:srgbClr val="839496"/>
                </a:solidFill>
                <a:effectLst/>
                <a:latin typeface="Courier New" panose="02070309020205020404" pitchFamily="49" charset="0"/>
              </a:rPr>
              <a:t>, </a:t>
            </a:r>
            <a:r>
              <a:rPr lang="en-US" sz="2400" b="0" i="0" dirty="0" err="1">
                <a:solidFill>
                  <a:srgbClr val="839496"/>
                </a:solidFill>
                <a:effectLst/>
                <a:latin typeface="Courier New" panose="02070309020205020404" pitchFamily="49" charset="0"/>
              </a:rPr>
              <a:t>first_num</a:t>
            </a:r>
            <a:r>
              <a:rPr lang="en-US" sz="2400" b="0" i="0" dirty="0">
                <a:solidFill>
                  <a:srgbClr val="839496"/>
                </a:solidFill>
                <a:effectLst/>
                <a:latin typeface="Courier New" panose="02070309020205020404" pitchFamily="49" charset="0"/>
              </a:rPr>
              <a:t>)</a:t>
            </a:r>
          </a:p>
          <a:p>
            <a:pPr algn="l"/>
            <a:r>
              <a:rPr lang="en-US" dirty="0">
                <a:solidFill>
                  <a:srgbClr val="839496"/>
                </a:solidFill>
                <a:latin typeface="Courier New" panose="02070309020205020404" pitchFamily="49" charset="0"/>
              </a:rPr>
              <a:t>###NAME ERROR</a:t>
            </a:r>
            <a:endParaRPr lang="en-US" sz="3000" dirty="0"/>
          </a:p>
        </p:txBody>
      </p:sp>
      <p:sp>
        <p:nvSpPr>
          <p:cNvPr id="4" name="Rectangle 1">
            <a:extLst>
              <a:ext uri="{FF2B5EF4-FFF2-40B4-BE49-F238E27FC236}">
                <a16:creationId xmlns:a16="http://schemas.microsoft.com/office/drawing/2014/main" id="{DFF4727E-D283-495B-860B-53AEBED7E3AC}"/>
              </a:ext>
            </a:extLst>
          </p:cNvPr>
          <p:cNvSpPr>
            <a:spLocks noChangeArrowheads="1"/>
          </p:cNvSpPr>
          <p:nvPr/>
        </p:nvSpPr>
        <p:spPr bwMode="auto">
          <a:xfrm>
            <a:off x="0" y="-184666"/>
            <a:ext cx="184731" cy="369332"/>
          </a:xfrm>
          <a:prstGeom prst="rect">
            <a:avLst/>
          </a:prstGeom>
          <a:solidFill>
            <a:srgbClr val="E6EAE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028160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0"/>
            <a:ext cx="9144000" cy="477837"/>
          </a:xfrm>
        </p:spPr>
        <p:txBody>
          <a:bodyPr>
            <a:normAutofit/>
          </a:bodyPr>
          <a:lstStyle/>
          <a:p>
            <a:r>
              <a:rPr lang="en-US" sz="2800" dirty="0"/>
              <a:t>Functions and Scopes                      </a:t>
            </a:r>
            <a:r>
              <a:rPr lang="en-US" sz="1600" dirty="0"/>
              <a:t>4.4.1.4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72250" y="424116"/>
            <a:ext cx="11481786" cy="6296279"/>
          </a:xfrm>
        </p:spPr>
        <p:txBody>
          <a:bodyPr>
            <a:normAutofit fontScale="55000" lnSpcReduction="20000"/>
          </a:bodyPr>
          <a:lstStyle/>
          <a:p>
            <a:pPr lvl="0" algn="l" eaLnBrk="0" fontAlgn="base" hangingPunct="0">
              <a:lnSpc>
                <a:spcPct val="100000"/>
              </a:lnSpc>
              <a:spcBef>
                <a:spcPct val="0"/>
              </a:spcBef>
              <a:spcAft>
                <a:spcPct val="0"/>
              </a:spcAft>
            </a:pPr>
            <a:r>
              <a:rPr lang="en-US" altLang="en-US" sz="3600" b="1" dirty="0">
                <a:solidFill>
                  <a:srgbClr val="264166"/>
                </a:solidFill>
                <a:latin typeface="Open Sans" panose="020B0606030504020204" pitchFamily="34" charset="0"/>
                <a:ea typeface="Times New Roman" panose="02020603050405020304" pitchFamily="18" charset="0"/>
                <a:cs typeface="Open Sans" panose="020B0606030504020204" pitchFamily="34" charset="0"/>
              </a:rPr>
              <a:t>Key takeaways</a:t>
            </a:r>
          </a:p>
          <a:p>
            <a:pPr lvl="0" algn="l" eaLnBrk="0" fontAlgn="base" hangingPunct="0">
              <a:lnSpc>
                <a:spcPct val="100000"/>
              </a:lnSpc>
              <a:spcBef>
                <a:spcPct val="0"/>
              </a:spcBef>
              <a:spcAft>
                <a:spcPct val="0"/>
              </a:spcAft>
            </a:pPr>
            <a:endParaRPr lang="en-US" altLang="en-US" sz="4800" b="1" dirty="0">
              <a:ea typeface="Times New Roman" panose="02020603050405020304" pitchFamily="18" charset="0"/>
            </a:endParaRPr>
          </a:p>
          <a:p>
            <a:pPr algn="l"/>
            <a:r>
              <a:rPr lang="en-US" sz="4800" b="1" dirty="0">
                <a:solidFill>
                  <a:srgbClr val="222222"/>
                </a:solidFill>
                <a:latin typeface="Open Sans" panose="020B0606030504020204" pitchFamily="34" charset="0"/>
              </a:rPr>
              <a:t>Exercise 3</a:t>
            </a:r>
          </a:p>
          <a:p>
            <a:pPr algn="l"/>
            <a:r>
              <a:rPr lang="en-US" sz="4800" dirty="0">
                <a:solidFill>
                  <a:srgbClr val="222222"/>
                </a:solidFill>
                <a:latin typeface="Open Sans" panose="020B0606030504020204" pitchFamily="34" charset="0"/>
              </a:rPr>
              <a:t>What is the output of the following snippet?</a:t>
            </a:r>
            <a:r>
              <a:rPr lang="en-US" sz="4800" dirty="0">
                <a:solidFill>
                  <a:srgbClr val="333333"/>
                </a:solidFill>
                <a:latin typeface="courier new" panose="02070309020205020404" pitchFamily="49" charset="0"/>
              </a:rPr>
              <a:t> </a:t>
            </a:r>
          </a:p>
          <a:p>
            <a:pPr algn="l"/>
            <a:endParaRPr lang="en-US" sz="4800" dirty="0">
              <a:solidFill>
                <a:srgbClr val="333333"/>
              </a:solidFill>
              <a:latin typeface="courier new" panose="02070309020205020404" pitchFamily="49" charset="0"/>
            </a:endParaRPr>
          </a:p>
          <a:p>
            <a:pPr algn="l"/>
            <a:r>
              <a:rPr lang="en-US" sz="4800" dirty="0">
                <a:solidFill>
                  <a:srgbClr val="333333"/>
                </a:solidFill>
                <a:latin typeface="courier new" panose="02070309020205020404" pitchFamily="49" charset="0"/>
              </a:rPr>
              <a:t>a = 1 </a:t>
            </a:r>
          </a:p>
          <a:p>
            <a:pPr algn="l"/>
            <a:endParaRPr lang="en-US" sz="4800" dirty="0">
              <a:solidFill>
                <a:srgbClr val="333333"/>
              </a:solidFill>
              <a:latin typeface="courier new" panose="02070309020205020404" pitchFamily="49" charset="0"/>
            </a:endParaRPr>
          </a:p>
          <a:p>
            <a:pPr algn="l"/>
            <a:r>
              <a:rPr lang="en-US" sz="4800" dirty="0">
                <a:solidFill>
                  <a:srgbClr val="333333"/>
                </a:solidFill>
                <a:latin typeface="courier new" panose="02070309020205020404" pitchFamily="49" charset="0"/>
              </a:rPr>
              <a:t>def fun(): </a:t>
            </a:r>
          </a:p>
          <a:p>
            <a:pPr algn="l"/>
            <a:r>
              <a:rPr lang="en-US" sz="4800" dirty="0">
                <a:solidFill>
                  <a:srgbClr val="333333"/>
                </a:solidFill>
                <a:latin typeface="courier new" panose="02070309020205020404" pitchFamily="49" charset="0"/>
              </a:rPr>
              <a:t>	global a </a:t>
            </a:r>
          </a:p>
          <a:p>
            <a:pPr algn="l"/>
            <a:r>
              <a:rPr lang="en-US" sz="4800" dirty="0">
                <a:solidFill>
                  <a:srgbClr val="333333"/>
                </a:solidFill>
                <a:latin typeface="courier new" panose="02070309020205020404" pitchFamily="49" charset="0"/>
              </a:rPr>
              <a:t>	a = 2 </a:t>
            </a:r>
          </a:p>
          <a:p>
            <a:pPr algn="l"/>
            <a:r>
              <a:rPr lang="en-US" sz="4800" dirty="0">
                <a:solidFill>
                  <a:srgbClr val="333333"/>
                </a:solidFill>
                <a:latin typeface="courier new" panose="02070309020205020404" pitchFamily="49" charset="0"/>
              </a:rPr>
              <a:t>	print(a) </a:t>
            </a:r>
          </a:p>
          <a:p>
            <a:pPr algn="l"/>
            <a:endParaRPr lang="en-US" sz="4800" dirty="0">
              <a:solidFill>
                <a:srgbClr val="333333"/>
              </a:solidFill>
              <a:latin typeface="courier new" panose="02070309020205020404" pitchFamily="49" charset="0"/>
            </a:endParaRPr>
          </a:p>
          <a:p>
            <a:pPr algn="l"/>
            <a:r>
              <a:rPr lang="en-US" sz="4800" dirty="0">
                <a:solidFill>
                  <a:srgbClr val="333333"/>
                </a:solidFill>
                <a:latin typeface="courier new" panose="02070309020205020404" pitchFamily="49" charset="0"/>
              </a:rPr>
              <a:t>fun() </a:t>
            </a:r>
          </a:p>
          <a:p>
            <a:pPr algn="l"/>
            <a:r>
              <a:rPr lang="en-US" sz="4800" dirty="0">
                <a:solidFill>
                  <a:srgbClr val="333333"/>
                </a:solidFill>
                <a:latin typeface="courier new" panose="02070309020205020404" pitchFamily="49" charset="0"/>
              </a:rPr>
              <a:t>a = 3 </a:t>
            </a:r>
          </a:p>
          <a:p>
            <a:pPr algn="l"/>
            <a:r>
              <a:rPr lang="en-US" sz="4800" dirty="0">
                <a:solidFill>
                  <a:srgbClr val="333333"/>
                </a:solidFill>
                <a:latin typeface="courier new" panose="02070309020205020404" pitchFamily="49" charset="0"/>
              </a:rPr>
              <a:t>print(a)</a:t>
            </a:r>
          </a:p>
          <a:p>
            <a:pPr algn="l"/>
            <a:endParaRPr lang="en-US" sz="4800" b="1" dirty="0">
              <a:solidFill>
                <a:srgbClr val="222222"/>
              </a:solidFill>
              <a:latin typeface="Open Sans" panose="020B0606030504020204" pitchFamily="34" charset="0"/>
            </a:endParaRPr>
          </a:p>
        </p:txBody>
      </p:sp>
      <p:sp>
        <p:nvSpPr>
          <p:cNvPr id="5" name="Rectangle 2">
            <a:extLst>
              <a:ext uri="{FF2B5EF4-FFF2-40B4-BE49-F238E27FC236}">
                <a16:creationId xmlns:a16="http://schemas.microsoft.com/office/drawing/2014/main" id="{8B678248-5EEB-4D97-B511-E27ED534B474}"/>
              </a:ext>
            </a:extLst>
          </p:cNvPr>
          <p:cNvSpPr>
            <a:spLocks noChangeArrowheads="1"/>
          </p:cNvSpPr>
          <p:nvPr/>
        </p:nvSpPr>
        <p:spPr bwMode="auto">
          <a:xfrm>
            <a:off x="0" y="780781"/>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8B387939-E070-470B-BFDF-6DB261EBD2A4}"/>
              </a:ext>
            </a:extLst>
          </p:cNvPr>
          <p:cNvSpPr>
            <a:spLocks noChangeArrowheads="1"/>
          </p:cNvSpPr>
          <p:nvPr/>
        </p:nvSpPr>
        <p:spPr bwMode="auto">
          <a:xfrm>
            <a:off x="92365" y="3156977"/>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581469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0"/>
            <a:ext cx="9144000" cy="477837"/>
          </a:xfrm>
        </p:spPr>
        <p:txBody>
          <a:bodyPr>
            <a:normAutofit/>
          </a:bodyPr>
          <a:lstStyle/>
          <a:p>
            <a:r>
              <a:rPr lang="en-US" sz="2800" dirty="0"/>
              <a:t>Functions and Scopes                      </a:t>
            </a:r>
            <a:r>
              <a:rPr lang="en-US" sz="1600" dirty="0"/>
              <a:t>4.4.1.4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72250" y="424116"/>
            <a:ext cx="11481786" cy="6296279"/>
          </a:xfrm>
        </p:spPr>
        <p:txBody>
          <a:bodyPr>
            <a:normAutofit/>
          </a:bodyPr>
          <a:lstStyle/>
          <a:p>
            <a:pPr lvl="0" algn="l" eaLnBrk="0" fontAlgn="base" hangingPunct="0">
              <a:lnSpc>
                <a:spcPct val="100000"/>
              </a:lnSpc>
              <a:spcBef>
                <a:spcPct val="0"/>
              </a:spcBef>
              <a:spcAft>
                <a:spcPct val="0"/>
              </a:spcAft>
            </a:pPr>
            <a:r>
              <a:rPr lang="en-US" altLang="en-US" sz="3600" b="1" dirty="0">
                <a:solidFill>
                  <a:srgbClr val="264166"/>
                </a:solidFill>
                <a:latin typeface="Open Sans" panose="020B0606030504020204" pitchFamily="34" charset="0"/>
                <a:ea typeface="Times New Roman" panose="02020603050405020304" pitchFamily="18" charset="0"/>
                <a:cs typeface="Open Sans" panose="020B0606030504020204" pitchFamily="34" charset="0"/>
              </a:rPr>
              <a:t>Key takeaways</a:t>
            </a:r>
          </a:p>
          <a:p>
            <a:pPr lvl="0" algn="l" eaLnBrk="0" fontAlgn="base" hangingPunct="0">
              <a:lnSpc>
                <a:spcPct val="100000"/>
              </a:lnSpc>
              <a:spcBef>
                <a:spcPct val="0"/>
              </a:spcBef>
              <a:spcAft>
                <a:spcPct val="0"/>
              </a:spcAft>
            </a:pPr>
            <a:endParaRPr lang="en-US" altLang="en-US" sz="4800" b="1" dirty="0">
              <a:ea typeface="Times New Roman" panose="02020603050405020304" pitchFamily="18" charset="0"/>
            </a:endParaRPr>
          </a:p>
          <a:p>
            <a:pPr algn="l"/>
            <a:r>
              <a:rPr lang="en-US" sz="4800" b="1" dirty="0">
                <a:solidFill>
                  <a:srgbClr val="222222"/>
                </a:solidFill>
                <a:latin typeface="Open Sans" panose="020B0606030504020204" pitchFamily="34" charset="0"/>
              </a:rPr>
              <a:t>Exercise 3</a:t>
            </a:r>
          </a:p>
          <a:p>
            <a:pPr algn="l"/>
            <a:endParaRPr lang="en-US" sz="4800" b="1" dirty="0">
              <a:solidFill>
                <a:srgbClr val="222222"/>
              </a:solidFill>
              <a:latin typeface="Open Sans" panose="020B0606030504020204" pitchFamily="34" charset="0"/>
            </a:endParaRPr>
          </a:p>
          <a:p>
            <a:r>
              <a:rPr lang="en-US" sz="4800" dirty="0"/>
              <a:t>2</a:t>
            </a:r>
          </a:p>
          <a:p>
            <a:r>
              <a:rPr lang="en-US" sz="4800" dirty="0"/>
              <a:t>3</a:t>
            </a:r>
            <a:br>
              <a:rPr lang="en-US" sz="4800" dirty="0"/>
            </a:br>
            <a:endParaRPr lang="en-US" sz="4800" dirty="0">
              <a:solidFill>
                <a:srgbClr val="222222"/>
              </a:solidFill>
              <a:latin typeface="Open Sans" panose="020B0606030504020204" pitchFamily="34" charset="0"/>
            </a:endParaRPr>
          </a:p>
        </p:txBody>
      </p:sp>
      <p:sp>
        <p:nvSpPr>
          <p:cNvPr id="5" name="Rectangle 2">
            <a:extLst>
              <a:ext uri="{FF2B5EF4-FFF2-40B4-BE49-F238E27FC236}">
                <a16:creationId xmlns:a16="http://schemas.microsoft.com/office/drawing/2014/main" id="{8B678248-5EEB-4D97-B511-E27ED534B474}"/>
              </a:ext>
            </a:extLst>
          </p:cNvPr>
          <p:cNvSpPr>
            <a:spLocks noChangeArrowheads="1"/>
          </p:cNvSpPr>
          <p:nvPr/>
        </p:nvSpPr>
        <p:spPr bwMode="auto">
          <a:xfrm>
            <a:off x="0" y="780781"/>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8B387939-E070-470B-BFDF-6DB261EBD2A4}"/>
              </a:ext>
            </a:extLst>
          </p:cNvPr>
          <p:cNvSpPr>
            <a:spLocks noChangeArrowheads="1"/>
          </p:cNvSpPr>
          <p:nvPr/>
        </p:nvSpPr>
        <p:spPr bwMode="auto">
          <a:xfrm>
            <a:off x="92365" y="3156977"/>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134992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0"/>
            <a:ext cx="9144000" cy="477837"/>
          </a:xfrm>
        </p:spPr>
        <p:txBody>
          <a:bodyPr>
            <a:normAutofit/>
          </a:bodyPr>
          <a:lstStyle/>
          <a:p>
            <a:r>
              <a:rPr lang="en-US" sz="2800" dirty="0"/>
              <a:t>Functions and Scopes                      </a:t>
            </a:r>
            <a:r>
              <a:rPr lang="en-US" sz="1600" dirty="0"/>
              <a:t>4.4.1.4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72250" y="424116"/>
            <a:ext cx="11481786" cy="6296279"/>
          </a:xfrm>
        </p:spPr>
        <p:txBody>
          <a:bodyPr>
            <a:normAutofit fontScale="55000" lnSpcReduction="20000"/>
          </a:bodyPr>
          <a:lstStyle/>
          <a:p>
            <a:pPr lvl="0" algn="l" eaLnBrk="0" fontAlgn="base" hangingPunct="0">
              <a:lnSpc>
                <a:spcPct val="100000"/>
              </a:lnSpc>
              <a:spcBef>
                <a:spcPct val="0"/>
              </a:spcBef>
              <a:spcAft>
                <a:spcPct val="0"/>
              </a:spcAft>
            </a:pPr>
            <a:r>
              <a:rPr lang="en-US" altLang="en-US" sz="3600" b="1" dirty="0">
                <a:solidFill>
                  <a:srgbClr val="264166"/>
                </a:solidFill>
                <a:latin typeface="Open Sans" panose="020B0606030504020204" pitchFamily="34" charset="0"/>
                <a:ea typeface="Times New Roman" panose="02020603050405020304" pitchFamily="18" charset="0"/>
                <a:cs typeface="Open Sans" panose="020B0606030504020204" pitchFamily="34" charset="0"/>
              </a:rPr>
              <a:t>Key takeaways</a:t>
            </a:r>
          </a:p>
          <a:p>
            <a:pPr lvl="0" algn="l" eaLnBrk="0" fontAlgn="base" hangingPunct="0">
              <a:lnSpc>
                <a:spcPct val="100000"/>
              </a:lnSpc>
              <a:spcBef>
                <a:spcPct val="0"/>
              </a:spcBef>
              <a:spcAft>
                <a:spcPct val="0"/>
              </a:spcAft>
            </a:pPr>
            <a:endParaRPr lang="en-US" altLang="en-US" sz="4800" b="1" dirty="0">
              <a:ea typeface="Times New Roman" panose="02020603050405020304" pitchFamily="18" charset="0"/>
            </a:endParaRPr>
          </a:p>
          <a:p>
            <a:pPr algn="l"/>
            <a:r>
              <a:rPr lang="en-US" sz="4800" b="1" dirty="0">
                <a:solidFill>
                  <a:srgbClr val="222222"/>
                </a:solidFill>
                <a:latin typeface="Open Sans" panose="020B0606030504020204" pitchFamily="34" charset="0"/>
              </a:rPr>
              <a:t>Exercise 3</a:t>
            </a:r>
          </a:p>
          <a:p>
            <a:pPr algn="l"/>
            <a:r>
              <a:rPr lang="en-US" sz="4800" dirty="0">
                <a:solidFill>
                  <a:srgbClr val="222222"/>
                </a:solidFill>
                <a:latin typeface="Open Sans" panose="020B0606030504020204" pitchFamily="34" charset="0"/>
              </a:rPr>
              <a:t>What is the output of the following snippet?</a:t>
            </a:r>
            <a:r>
              <a:rPr lang="en-US" sz="4800" dirty="0">
                <a:solidFill>
                  <a:srgbClr val="333333"/>
                </a:solidFill>
                <a:latin typeface="courier new" panose="02070309020205020404" pitchFamily="49" charset="0"/>
              </a:rPr>
              <a:t> </a:t>
            </a:r>
          </a:p>
          <a:p>
            <a:pPr algn="l"/>
            <a:endParaRPr lang="en-US" sz="4800" dirty="0">
              <a:solidFill>
                <a:srgbClr val="333333"/>
              </a:solidFill>
              <a:latin typeface="courier new" panose="02070309020205020404" pitchFamily="49" charset="0"/>
            </a:endParaRPr>
          </a:p>
          <a:p>
            <a:pPr algn="l"/>
            <a:r>
              <a:rPr lang="en-US" sz="4800" dirty="0">
                <a:solidFill>
                  <a:srgbClr val="333333"/>
                </a:solidFill>
                <a:latin typeface="courier new" panose="02070309020205020404" pitchFamily="49" charset="0"/>
              </a:rPr>
              <a:t>a = 1 </a:t>
            </a:r>
          </a:p>
          <a:p>
            <a:pPr algn="l"/>
            <a:endParaRPr lang="en-US" sz="4800" dirty="0">
              <a:solidFill>
                <a:srgbClr val="333333"/>
              </a:solidFill>
              <a:latin typeface="courier new" panose="02070309020205020404" pitchFamily="49" charset="0"/>
            </a:endParaRPr>
          </a:p>
          <a:p>
            <a:pPr algn="l"/>
            <a:r>
              <a:rPr lang="en-US" sz="4800" dirty="0">
                <a:solidFill>
                  <a:srgbClr val="333333"/>
                </a:solidFill>
                <a:latin typeface="courier new" panose="02070309020205020404" pitchFamily="49" charset="0"/>
              </a:rPr>
              <a:t>def fun(): </a:t>
            </a:r>
          </a:p>
          <a:p>
            <a:pPr algn="l"/>
            <a:r>
              <a:rPr lang="en-US" sz="4800" dirty="0">
                <a:solidFill>
                  <a:srgbClr val="333333"/>
                </a:solidFill>
                <a:latin typeface="courier new" panose="02070309020205020404" pitchFamily="49" charset="0"/>
              </a:rPr>
              <a:t>	global a </a:t>
            </a:r>
          </a:p>
          <a:p>
            <a:pPr algn="l"/>
            <a:r>
              <a:rPr lang="en-US" sz="4800" dirty="0">
                <a:solidFill>
                  <a:srgbClr val="333333"/>
                </a:solidFill>
                <a:latin typeface="courier new" panose="02070309020205020404" pitchFamily="49" charset="0"/>
              </a:rPr>
              <a:t>	a = 2 </a:t>
            </a:r>
          </a:p>
          <a:p>
            <a:pPr algn="l"/>
            <a:r>
              <a:rPr lang="en-US" sz="4800" dirty="0">
                <a:solidFill>
                  <a:srgbClr val="333333"/>
                </a:solidFill>
                <a:latin typeface="courier new" panose="02070309020205020404" pitchFamily="49" charset="0"/>
              </a:rPr>
              <a:t>	print(a) </a:t>
            </a:r>
          </a:p>
          <a:p>
            <a:pPr algn="l"/>
            <a:endParaRPr lang="en-US" sz="4800" dirty="0">
              <a:solidFill>
                <a:srgbClr val="333333"/>
              </a:solidFill>
              <a:latin typeface="courier new" panose="02070309020205020404" pitchFamily="49" charset="0"/>
            </a:endParaRPr>
          </a:p>
          <a:p>
            <a:pPr algn="l"/>
            <a:r>
              <a:rPr lang="en-US" sz="4800" dirty="0">
                <a:solidFill>
                  <a:srgbClr val="333333"/>
                </a:solidFill>
                <a:latin typeface="courier new" panose="02070309020205020404" pitchFamily="49" charset="0"/>
              </a:rPr>
              <a:t>a = 3 </a:t>
            </a:r>
          </a:p>
          <a:p>
            <a:pPr algn="l"/>
            <a:r>
              <a:rPr lang="en-US" sz="4800" dirty="0">
                <a:solidFill>
                  <a:srgbClr val="333333"/>
                </a:solidFill>
                <a:latin typeface="courier new" panose="02070309020205020404" pitchFamily="49" charset="0"/>
              </a:rPr>
              <a:t>fun() </a:t>
            </a:r>
          </a:p>
          <a:p>
            <a:pPr algn="l"/>
            <a:r>
              <a:rPr lang="en-US" sz="4800" dirty="0">
                <a:solidFill>
                  <a:srgbClr val="333333"/>
                </a:solidFill>
                <a:latin typeface="courier new" panose="02070309020205020404" pitchFamily="49" charset="0"/>
              </a:rPr>
              <a:t>print(a)</a:t>
            </a:r>
          </a:p>
          <a:p>
            <a:pPr algn="l"/>
            <a:endParaRPr lang="en-US" sz="4800" b="1" dirty="0">
              <a:solidFill>
                <a:srgbClr val="222222"/>
              </a:solidFill>
              <a:latin typeface="Open Sans" panose="020B0606030504020204" pitchFamily="34" charset="0"/>
            </a:endParaRPr>
          </a:p>
        </p:txBody>
      </p:sp>
      <p:sp>
        <p:nvSpPr>
          <p:cNvPr id="5" name="Rectangle 2">
            <a:extLst>
              <a:ext uri="{FF2B5EF4-FFF2-40B4-BE49-F238E27FC236}">
                <a16:creationId xmlns:a16="http://schemas.microsoft.com/office/drawing/2014/main" id="{8B678248-5EEB-4D97-B511-E27ED534B474}"/>
              </a:ext>
            </a:extLst>
          </p:cNvPr>
          <p:cNvSpPr>
            <a:spLocks noChangeArrowheads="1"/>
          </p:cNvSpPr>
          <p:nvPr/>
        </p:nvSpPr>
        <p:spPr bwMode="auto">
          <a:xfrm>
            <a:off x="0" y="780781"/>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8B387939-E070-470B-BFDF-6DB261EBD2A4}"/>
              </a:ext>
            </a:extLst>
          </p:cNvPr>
          <p:cNvSpPr>
            <a:spLocks noChangeArrowheads="1"/>
          </p:cNvSpPr>
          <p:nvPr/>
        </p:nvSpPr>
        <p:spPr bwMode="auto">
          <a:xfrm>
            <a:off x="92365" y="3156977"/>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480302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0"/>
            <a:ext cx="9144000" cy="477837"/>
          </a:xfrm>
        </p:spPr>
        <p:txBody>
          <a:bodyPr>
            <a:normAutofit/>
          </a:bodyPr>
          <a:lstStyle/>
          <a:p>
            <a:r>
              <a:rPr lang="en-US" sz="2800" dirty="0"/>
              <a:t>Functions and Scopes                      </a:t>
            </a:r>
            <a:r>
              <a:rPr lang="en-US" sz="1600" dirty="0"/>
              <a:t>4.4.1.4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72250" y="424116"/>
            <a:ext cx="11481786" cy="6296279"/>
          </a:xfrm>
        </p:spPr>
        <p:txBody>
          <a:bodyPr>
            <a:normAutofit/>
          </a:bodyPr>
          <a:lstStyle/>
          <a:p>
            <a:pPr lvl="0" algn="l" eaLnBrk="0" fontAlgn="base" hangingPunct="0">
              <a:lnSpc>
                <a:spcPct val="100000"/>
              </a:lnSpc>
              <a:spcBef>
                <a:spcPct val="0"/>
              </a:spcBef>
              <a:spcAft>
                <a:spcPct val="0"/>
              </a:spcAft>
            </a:pPr>
            <a:r>
              <a:rPr lang="en-US" altLang="en-US" sz="3600" b="1" dirty="0">
                <a:solidFill>
                  <a:srgbClr val="264166"/>
                </a:solidFill>
                <a:latin typeface="Open Sans" panose="020B0606030504020204" pitchFamily="34" charset="0"/>
                <a:ea typeface="Times New Roman" panose="02020603050405020304" pitchFamily="18" charset="0"/>
                <a:cs typeface="Open Sans" panose="020B0606030504020204" pitchFamily="34" charset="0"/>
              </a:rPr>
              <a:t>Key takeaways</a:t>
            </a:r>
          </a:p>
          <a:p>
            <a:pPr lvl="0" algn="l" eaLnBrk="0" fontAlgn="base" hangingPunct="0">
              <a:lnSpc>
                <a:spcPct val="100000"/>
              </a:lnSpc>
              <a:spcBef>
                <a:spcPct val="0"/>
              </a:spcBef>
              <a:spcAft>
                <a:spcPct val="0"/>
              </a:spcAft>
            </a:pPr>
            <a:endParaRPr lang="en-US" altLang="en-US" sz="4800" b="1" dirty="0">
              <a:ea typeface="Times New Roman" panose="02020603050405020304" pitchFamily="18" charset="0"/>
            </a:endParaRPr>
          </a:p>
          <a:p>
            <a:pPr algn="l"/>
            <a:r>
              <a:rPr lang="en-US" sz="4800" b="1" dirty="0">
                <a:solidFill>
                  <a:srgbClr val="222222"/>
                </a:solidFill>
                <a:latin typeface="Open Sans" panose="020B0606030504020204" pitchFamily="34" charset="0"/>
              </a:rPr>
              <a:t>Exercise 4</a:t>
            </a:r>
          </a:p>
          <a:p>
            <a:pPr algn="l"/>
            <a:endParaRPr lang="en-US" sz="4800" b="1" dirty="0">
              <a:solidFill>
                <a:srgbClr val="222222"/>
              </a:solidFill>
              <a:latin typeface="Open Sans" panose="020B0606030504020204" pitchFamily="34" charset="0"/>
            </a:endParaRPr>
          </a:p>
          <a:p>
            <a:r>
              <a:rPr lang="en-US" sz="4800" dirty="0"/>
              <a:t>2</a:t>
            </a:r>
          </a:p>
          <a:p>
            <a:r>
              <a:rPr lang="en-US" sz="4800" dirty="0"/>
              <a:t>2</a:t>
            </a:r>
            <a:br>
              <a:rPr lang="en-US" sz="4800" dirty="0"/>
            </a:br>
            <a:endParaRPr lang="en-US" sz="4800" dirty="0">
              <a:solidFill>
                <a:srgbClr val="222222"/>
              </a:solidFill>
              <a:latin typeface="Open Sans" panose="020B0606030504020204" pitchFamily="34" charset="0"/>
            </a:endParaRPr>
          </a:p>
        </p:txBody>
      </p:sp>
      <p:sp>
        <p:nvSpPr>
          <p:cNvPr id="5" name="Rectangle 2">
            <a:extLst>
              <a:ext uri="{FF2B5EF4-FFF2-40B4-BE49-F238E27FC236}">
                <a16:creationId xmlns:a16="http://schemas.microsoft.com/office/drawing/2014/main" id="{8B678248-5EEB-4D97-B511-E27ED534B474}"/>
              </a:ext>
            </a:extLst>
          </p:cNvPr>
          <p:cNvSpPr>
            <a:spLocks noChangeArrowheads="1"/>
          </p:cNvSpPr>
          <p:nvPr/>
        </p:nvSpPr>
        <p:spPr bwMode="auto">
          <a:xfrm>
            <a:off x="0" y="780781"/>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8B387939-E070-470B-BFDF-6DB261EBD2A4}"/>
              </a:ext>
            </a:extLst>
          </p:cNvPr>
          <p:cNvSpPr>
            <a:spLocks noChangeArrowheads="1"/>
          </p:cNvSpPr>
          <p:nvPr/>
        </p:nvSpPr>
        <p:spPr bwMode="auto">
          <a:xfrm>
            <a:off x="92365" y="3156977"/>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251068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0"/>
            <a:ext cx="9144000" cy="477837"/>
          </a:xfrm>
        </p:spPr>
        <p:txBody>
          <a:bodyPr>
            <a:normAutofit/>
          </a:bodyPr>
          <a:lstStyle/>
          <a:p>
            <a:r>
              <a:rPr lang="en-US" sz="2800" dirty="0"/>
              <a:t>Functions and Scopes                      </a:t>
            </a:r>
            <a:r>
              <a:rPr lang="en-US" sz="1600" dirty="0"/>
              <a:t>4.4.1.4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72250" y="424116"/>
            <a:ext cx="11481786" cy="6296279"/>
          </a:xfrm>
        </p:spPr>
        <p:txBody>
          <a:bodyPr>
            <a:normAutofit/>
          </a:bodyPr>
          <a:lstStyle/>
          <a:p>
            <a:pPr lvl="0" algn="l" eaLnBrk="0" fontAlgn="base" hangingPunct="0">
              <a:lnSpc>
                <a:spcPct val="100000"/>
              </a:lnSpc>
              <a:spcBef>
                <a:spcPct val="0"/>
              </a:spcBef>
              <a:spcAft>
                <a:spcPct val="0"/>
              </a:spcAft>
            </a:pPr>
            <a:endParaRPr lang="en-US" sz="2600" b="0" i="0" dirty="0">
              <a:solidFill>
                <a:srgbClr val="222222"/>
              </a:solidFill>
              <a:effectLst/>
              <a:latin typeface="Open Sans" panose="020B0606030504020204" pitchFamily="34" charset="0"/>
            </a:endParaRPr>
          </a:p>
          <a:p>
            <a:pPr lvl="0" algn="l" eaLnBrk="0" fontAlgn="base" hangingPunct="0">
              <a:lnSpc>
                <a:spcPct val="100000"/>
              </a:lnSpc>
              <a:spcBef>
                <a:spcPct val="0"/>
              </a:spcBef>
              <a:spcAft>
                <a:spcPct val="0"/>
              </a:spcAft>
            </a:pPr>
            <a:r>
              <a:rPr lang="en-US" sz="2600" dirty="0">
                <a:solidFill>
                  <a:srgbClr val="222222"/>
                </a:solidFill>
                <a:latin typeface="Open Sans" panose="020B0606030504020204" pitchFamily="34" charset="0"/>
              </a:rPr>
              <a:t>Assignment 4.4.1.1 </a:t>
            </a:r>
            <a:r>
              <a:rPr lang="en-US" sz="2600">
                <a:solidFill>
                  <a:srgbClr val="222222"/>
                </a:solidFill>
                <a:latin typeface="Open Sans" panose="020B0606030504020204" pitchFamily="34" charset="0"/>
              </a:rPr>
              <a:t>Scope Practice: (10 min)</a:t>
            </a:r>
          </a:p>
          <a:p>
            <a:pPr lvl="0" algn="l" eaLnBrk="0" fontAlgn="base" hangingPunct="0">
              <a:lnSpc>
                <a:spcPct val="100000"/>
              </a:lnSpc>
              <a:spcBef>
                <a:spcPct val="0"/>
              </a:spcBef>
              <a:spcAft>
                <a:spcPct val="0"/>
              </a:spcAft>
            </a:pPr>
            <a:endParaRPr lang="en-US" sz="2600" dirty="0">
              <a:solidFill>
                <a:srgbClr val="222222"/>
              </a:solidFill>
              <a:latin typeface="Open Sans" panose="020B0606030504020204" pitchFamily="34" charset="0"/>
            </a:endParaRPr>
          </a:p>
          <a:p>
            <a:pPr lvl="0" algn="l" eaLnBrk="0" fontAlgn="base" hangingPunct="0">
              <a:lnSpc>
                <a:spcPct val="100000"/>
              </a:lnSpc>
              <a:spcBef>
                <a:spcPct val="0"/>
              </a:spcBef>
              <a:spcAft>
                <a:spcPct val="0"/>
              </a:spcAft>
            </a:pPr>
            <a:r>
              <a:rPr lang="en-US" sz="2600" b="0" i="0" dirty="0">
                <a:solidFill>
                  <a:srgbClr val="222222"/>
                </a:solidFill>
                <a:effectLst/>
                <a:latin typeface="Open Sans" panose="020B0606030504020204" pitchFamily="34" charset="0"/>
              </a:rPr>
              <a:t>Write a function that contains the following:</a:t>
            </a:r>
          </a:p>
          <a:p>
            <a:pPr lvl="0" algn="l" eaLnBrk="0" fontAlgn="base" hangingPunct="0">
              <a:lnSpc>
                <a:spcPct val="100000"/>
              </a:lnSpc>
              <a:spcBef>
                <a:spcPct val="0"/>
              </a:spcBef>
              <a:spcAft>
                <a:spcPct val="0"/>
              </a:spcAft>
            </a:pPr>
            <a:endParaRPr lang="en-US" sz="2600" b="0" i="0" dirty="0">
              <a:solidFill>
                <a:srgbClr val="222222"/>
              </a:solidFill>
              <a:effectLst/>
              <a:latin typeface="Open Sans" panose="020B0606030504020204" pitchFamily="34" charset="0"/>
            </a:endParaRPr>
          </a:p>
          <a:p>
            <a:pPr marL="514350" lvl="0" indent="-514350" algn="l" eaLnBrk="0" fontAlgn="base" hangingPunct="0">
              <a:lnSpc>
                <a:spcPct val="100000"/>
              </a:lnSpc>
              <a:spcBef>
                <a:spcPct val="0"/>
              </a:spcBef>
              <a:spcAft>
                <a:spcPct val="0"/>
              </a:spcAft>
              <a:buAutoNum type="arabicPeriod"/>
            </a:pPr>
            <a:r>
              <a:rPr lang="en-US" sz="2600" dirty="0">
                <a:solidFill>
                  <a:srgbClr val="222222"/>
                </a:solidFill>
                <a:latin typeface="Open Sans" panose="020B0606030504020204" pitchFamily="34" charset="0"/>
              </a:rPr>
              <a:t>Global Variable</a:t>
            </a:r>
          </a:p>
          <a:p>
            <a:pPr marL="514350" lvl="0" indent="-514350" algn="l" eaLnBrk="0" fontAlgn="base" hangingPunct="0">
              <a:lnSpc>
                <a:spcPct val="100000"/>
              </a:lnSpc>
              <a:spcBef>
                <a:spcPct val="0"/>
              </a:spcBef>
              <a:spcAft>
                <a:spcPct val="0"/>
              </a:spcAft>
              <a:buAutoNum type="arabicPeriod"/>
            </a:pPr>
            <a:r>
              <a:rPr lang="en-US" sz="2600" dirty="0">
                <a:solidFill>
                  <a:srgbClr val="222222"/>
                </a:solidFill>
                <a:latin typeface="Open Sans" panose="020B0606030504020204" pitchFamily="34" charset="0"/>
              </a:rPr>
              <a:t>Local Variable</a:t>
            </a:r>
          </a:p>
          <a:p>
            <a:pPr marL="514350" lvl="0" indent="-514350" algn="l" eaLnBrk="0" fontAlgn="base" hangingPunct="0">
              <a:lnSpc>
                <a:spcPct val="100000"/>
              </a:lnSpc>
              <a:spcBef>
                <a:spcPct val="0"/>
              </a:spcBef>
              <a:spcAft>
                <a:spcPct val="0"/>
              </a:spcAft>
              <a:buAutoNum type="arabicPeriod"/>
            </a:pPr>
            <a:r>
              <a:rPr lang="en-US" sz="2600" dirty="0">
                <a:solidFill>
                  <a:srgbClr val="222222"/>
                </a:solidFill>
                <a:latin typeface="Open Sans" panose="020B0606030504020204" pitchFamily="34" charset="0"/>
              </a:rPr>
              <a:t>Built in Variable</a:t>
            </a:r>
          </a:p>
          <a:p>
            <a:pPr lvl="0" algn="l" eaLnBrk="0" fontAlgn="base" hangingPunct="0">
              <a:lnSpc>
                <a:spcPct val="100000"/>
              </a:lnSpc>
              <a:spcBef>
                <a:spcPct val="0"/>
              </a:spcBef>
              <a:spcAft>
                <a:spcPct val="0"/>
              </a:spcAft>
            </a:pPr>
            <a:endParaRPr lang="en-US" altLang="en-US" sz="1800" b="1" dirty="0">
              <a:solidFill>
                <a:srgbClr val="264166"/>
              </a:solidFill>
              <a:latin typeface="Open Sans" panose="020B0606030504020204" pitchFamily="34" charset="0"/>
              <a:cs typeface="Open Sans" panose="020B0606030504020204" pitchFamily="34" charset="0"/>
            </a:endParaRPr>
          </a:p>
        </p:txBody>
      </p:sp>
      <p:sp>
        <p:nvSpPr>
          <p:cNvPr id="5" name="Rectangle 2">
            <a:extLst>
              <a:ext uri="{FF2B5EF4-FFF2-40B4-BE49-F238E27FC236}">
                <a16:creationId xmlns:a16="http://schemas.microsoft.com/office/drawing/2014/main" id="{8B678248-5EEB-4D97-B511-E27ED534B474}"/>
              </a:ext>
            </a:extLst>
          </p:cNvPr>
          <p:cNvSpPr>
            <a:spLocks noChangeArrowheads="1"/>
          </p:cNvSpPr>
          <p:nvPr/>
        </p:nvSpPr>
        <p:spPr bwMode="auto">
          <a:xfrm>
            <a:off x="0" y="780781"/>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8B387939-E070-470B-BFDF-6DB261EBD2A4}"/>
              </a:ext>
            </a:extLst>
          </p:cNvPr>
          <p:cNvSpPr>
            <a:spLocks noChangeArrowheads="1"/>
          </p:cNvSpPr>
          <p:nvPr/>
        </p:nvSpPr>
        <p:spPr bwMode="auto">
          <a:xfrm>
            <a:off x="92365" y="3156977"/>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83784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343348"/>
            <a:ext cx="9144000" cy="477837"/>
          </a:xfrm>
        </p:spPr>
        <p:txBody>
          <a:bodyPr>
            <a:normAutofit/>
          </a:bodyPr>
          <a:lstStyle/>
          <a:p>
            <a:r>
              <a:rPr lang="en-US" sz="2800" dirty="0"/>
              <a:t>Functions and Scopes                      </a:t>
            </a:r>
            <a:r>
              <a:rPr lang="en-US" sz="1600" dirty="0"/>
              <a:t>4.4.1.1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18983" y="920981"/>
            <a:ext cx="11481786" cy="5593671"/>
          </a:xfrm>
        </p:spPr>
        <p:txBody>
          <a:bodyPr>
            <a:normAutofit lnSpcReduction="10000"/>
          </a:bodyPr>
          <a:lstStyle/>
          <a:p>
            <a:pPr lvl="0" algn="l" eaLnBrk="0" fontAlgn="base" hangingPunct="0">
              <a:lnSpc>
                <a:spcPct val="100000"/>
              </a:lnSpc>
              <a:spcBef>
                <a:spcPct val="0"/>
              </a:spcBef>
              <a:spcAft>
                <a:spcPct val="0"/>
              </a:spcAft>
            </a:pPr>
            <a:r>
              <a:rPr kumimoji="0" lang="en-US" altLang="en-US" sz="3200" b="0" i="0" u="none" strike="noStrike" cap="none" normalizeH="0" baseline="0" dirty="0">
                <a:ln>
                  <a:noFill/>
                </a:ln>
                <a:solidFill>
                  <a:srgbClr val="3D4251"/>
                </a:solidFill>
                <a:effectLst/>
                <a:latin typeface="Lora" pitchFamily="2" charset="0"/>
              </a:rPr>
              <a:t>We were able to print the </a:t>
            </a:r>
            <a:r>
              <a:rPr kumimoji="0" lang="en-US" altLang="en-US" sz="3200" b="0" i="0" u="none" strike="noStrike" cap="none" normalizeH="0" baseline="0" dirty="0" err="1">
                <a:ln>
                  <a:noFill/>
                </a:ln>
                <a:solidFill>
                  <a:srgbClr val="3D4251"/>
                </a:solidFill>
                <a:effectLst/>
                <a:latin typeface="Roboto Mono"/>
              </a:rPr>
              <a:t>first_num</a:t>
            </a:r>
            <a:r>
              <a:rPr kumimoji="0" lang="en-US" altLang="en-US" sz="3200" b="0" i="0" u="none" strike="noStrike" cap="none" normalizeH="0" baseline="0" dirty="0">
                <a:ln>
                  <a:noFill/>
                </a:ln>
                <a:solidFill>
                  <a:srgbClr val="3D4251"/>
                </a:solidFill>
                <a:effectLst/>
                <a:latin typeface="Lora" pitchFamily="2" charset="0"/>
              </a:rPr>
              <a:t> variable by calling the function </a:t>
            </a:r>
            <a:r>
              <a:rPr kumimoji="0" lang="en-US" altLang="en-US" sz="3200" b="0" i="0" u="none" strike="noStrike" cap="none" normalizeH="0" baseline="0" dirty="0" err="1">
                <a:ln>
                  <a:noFill/>
                </a:ln>
                <a:solidFill>
                  <a:srgbClr val="3D4251"/>
                </a:solidFill>
                <a:effectLst/>
                <a:latin typeface="Roboto Mono"/>
              </a:rPr>
              <a:t>print_number</a:t>
            </a:r>
            <a:r>
              <a:rPr kumimoji="0" lang="en-US" altLang="en-US" sz="3200" b="0" i="0" u="none" strike="noStrike" cap="none" normalizeH="0" baseline="0" dirty="0">
                <a:ln>
                  <a:noFill/>
                </a:ln>
                <a:solidFill>
                  <a:srgbClr val="3D4251"/>
                </a:solidFill>
                <a:effectLst/>
                <a:latin typeface="Roboto Mono"/>
              </a:rPr>
              <a:t>()</a:t>
            </a:r>
          </a:p>
          <a:p>
            <a:pPr lvl="0" algn="l" eaLnBrk="0" fontAlgn="base" hangingPunct="0">
              <a:lnSpc>
                <a:spcPct val="100000"/>
              </a:lnSpc>
              <a:spcBef>
                <a:spcPct val="0"/>
              </a:spcBef>
              <a:spcAft>
                <a:spcPct val="0"/>
              </a:spcAft>
            </a:pPr>
            <a:endParaRPr kumimoji="0" lang="en-US" altLang="en-US" sz="3200" b="0" i="0" u="none" strike="noStrike" cap="none" normalizeH="0" baseline="0" dirty="0">
              <a:ln>
                <a:noFill/>
              </a:ln>
              <a:solidFill>
                <a:srgbClr val="3D4251"/>
              </a:solidFill>
              <a:effectLst/>
              <a:latin typeface="Roboto Mono"/>
            </a:endParaRPr>
          </a:p>
          <a:p>
            <a:pPr lvl="0" algn="l" eaLnBrk="0" fontAlgn="base" hangingPunct="0">
              <a:lnSpc>
                <a:spcPct val="100000"/>
              </a:lnSpc>
              <a:spcBef>
                <a:spcPct val="0"/>
              </a:spcBef>
              <a:spcAft>
                <a:spcPct val="0"/>
              </a:spcAft>
            </a:pPr>
            <a:r>
              <a:rPr kumimoji="0" lang="en-US" altLang="en-US" sz="3200" b="0" i="0" u="none" strike="noStrike" cap="none" normalizeH="0" baseline="0" dirty="0">
                <a:ln>
                  <a:noFill/>
                </a:ln>
                <a:solidFill>
                  <a:srgbClr val="3D4251"/>
                </a:solidFill>
                <a:effectLst/>
                <a:latin typeface="Lora" pitchFamily="2" charset="0"/>
              </a:rPr>
              <a:t> (# Print statement 1). </a:t>
            </a:r>
          </a:p>
          <a:p>
            <a:pPr lvl="0" algn="l" eaLnBrk="0" fontAlgn="base" hangingPunct="0">
              <a:lnSpc>
                <a:spcPct val="100000"/>
              </a:lnSpc>
              <a:spcBef>
                <a:spcPct val="0"/>
              </a:spcBef>
              <a:spcAft>
                <a:spcPct val="0"/>
              </a:spcAft>
            </a:pPr>
            <a:endParaRPr kumimoji="0" lang="en-US" altLang="en-US" sz="3200" b="0" i="0" u="none" strike="noStrike" cap="none" normalizeH="0" baseline="0" dirty="0">
              <a:ln>
                <a:noFill/>
              </a:ln>
              <a:solidFill>
                <a:srgbClr val="3D4251"/>
              </a:solidFill>
              <a:effectLst/>
              <a:latin typeface="Lora" pitchFamily="2" charset="0"/>
            </a:endParaRPr>
          </a:p>
          <a:p>
            <a:pPr lvl="0" algn="l" eaLnBrk="0" fontAlgn="base" hangingPunct="0">
              <a:lnSpc>
                <a:spcPct val="100000"/>
              </a:lnSpc>
              <a:spcBef>
                <a:spcPct val="0"/>
              </a:spcBef>
              <a:spcAft>
                <a:spcPct val="0"/>
              </a:spcAft>
            </a:pPr>
            <a:r>
              <a:rPr kumimoji="0" lang="en-US" altLang="en-US" sz="3200" b="0" i="0" u="none" strike="noStrike" cap="none" normalizeH="0" baseline="0" dirty="0">
                <a:ln>
                  <a:noFill/>
                </a:ln>
                <a:solidFill>
                  <a:srgbClr val="3D4251"/>
                </a:solidFill>
                <a:effectLst/>
                <a:latin typeface="Lora" pitchFamily="2" charset="0"/>
              </a:rPr>
              <a:t>But when trying to access and then print the same variable from outside the function </a:t>
            </a:r>
          </a:p>
          <a:p>
            <a:pPr lvl="0" algn="l" eaLnBrk="0" fontAlgn="base" hangingPunct="0">
              <a:lnSpc>
                <a:spcPct val="100000"/>
              </a:lnSpc>
              <a:spcBef>
                <a:spcPct val="0"/>
              </a:spcBef>
              <a:spcAft>
                <a:spcPct val="0"/>
              </a:spcAft>
            </a:pPr>
            <a:endParaRPr kumimoji="0" lang="en-US" altLang="en-US" sz="3200" b="0" i="0" u="none" strike="noStrike" cap="none" normalizeH="0" baseline="0" dirty="0">
              <a:ln>
                <a:noFill/>
              </a:ln>
              <a:solidFill>
                <a:srgbClr val="3D4251"/>
              </a:solidFill>
              <a:effectLst/>
              <a:latin typeface="Lora" pitchFamily="2" charset="0"/>
            </a:endParaRPr>
          </a:p>
          <a:p>
            <a:pPr lvl="0" algn="l" eaLnBrk="0" fontAlgn="base" hangingPunct="0">
              <a:lnSpc>
                <a:spcPct val="100000"/>
              </a:lnSpc>
              <a:spcBef>
                <a:spcPct val="0"/>
              </a:spcBef>
              <a:spcAft>
                <a:spcPct val="0"/>
              </a:spcAft>
            </a:pPr>
            <a:r>
              <a:rPr kumimoji="0" lang="en-US" altLang="en-US" sz="3200" b="0" i="0" u="none" strike="noStrike" cap="none" normalizeH="0" baseline="0" dirty="0">
                <a:ln>
                  <a:noFill/>
                </a:ln>
                <a:solidFill>
                  <a:srgbClr val="3D4251"/>
                </a:solidFill>
                <a:effectLst/>
                <a:latin typeface="Lora" pitchFamily="2" charset="0"/>
              </a:rPr>
              <a:t>(# Print statement 2), it raised a </a:t>
            </a:r>
            <a:r>
              <a:rPr kumimoji="0" lang="en-US" altLang="en-US" sz="3200" b="0" i="0" u="none" strike="noStrike" cap="none" normalizeH="0" baseline="0" dirty="0" err="1">
                <a:ln>
                  <a:noFill/>
                </a:ln>
                <a:solidFill>
                  <a:srgbClr val="3D4251"/>
                </a:solidFill>
                <a:effectLst/>
                <a:latin typeface="Roboto Mono"/>
              </a:rPr>
              <a:t>NameError</a:t>
            </a:r>
            <a:r>
              <a:rPr kumimoji="0" lang="en-US" altLang="en-US" sz="3200" b="0" i="0" u="none" strike="noStrike" cap="none" normalizeH="0" baseline="0" dirty="0">
                <a:ln>
                  <a:noFill/>
                </a:ln>
                <a:solidFill>
                  <a:srgbClr val="3D4251"/>
                </a:solidFill>
                <a:effectLst/>
                <a:latin typeface="Lora" pitchFamily="2" charset="0"/>
              </a:rPr>
              <a:t>. </a:t>
            </a:r>
          </a:p>
          <a:p>
            <a:pPr lvl="0" algn="l" eaLnBrk="0" fontAlgn="base" hangingPunct="0">
              <a:lnSpc>
                <a:spcPct val="100000"/>
              </a:lnSpc>
              <a:spcBef>
                <a:spcPct val="0"/>
              </a:spcBef>
              <a:spcAft>
                <a:spcPct val="0"/>
              </a:spcAft>
            </a:pPr>
            <a:endParaRPr kumimoji="0" lang="en-US" altLang="en-US" sz="3200" b="0" i="0" u="none" strike="noStrike" cap="none" normalizeH="0" baseline="0" dirty="0">
              <a:ln>
                <a:noFill/>
              </a:ln>
              <a:solidFill>
                <a:srgbClr val="3D4251"/>
              </a:solidFill>
              <a:effectLst/>
              <a:latin typeface="Lora" pitchFamily="2" charset="0"/>
            </a:endParaRPr>
          </a:p>
          <a:p>
            <a:pPr lvl="0" algn="l" eaLnBrk="0" fontAlgn="base" hangingPunct="0">
              <a:lnSpc>
                <a:spcPct val="100000"/>
              </a:lnSpc>
              <a:spcBef>
                <a:spcPct val="0"/>
              </a:spcBef>
              <a:spcAft>
                <a:spcPct val="0"/>
              </a:spcAft>
            </a:pPr>
            <a:r>
              <a:rPr kumimoji="0" lang="en-US" altLang="en-US" sz="3200" b="0" i="0" u="none" strike="noStrike" cap="none" normalizeH="0" baseline="0" dirty="0">
                <a:ln>
                  <a:noFill/>
                </a:ln>
                <a:solidFill>
                  <a:srgbClr val="3D4251"/>
                </a:solidFill>
                <a:effectLst/>
                <a:latin typeface="Lora" pitchFamily="2" charset="0"/>
              </a:rPr>
              <a:t>This is because </a:t>
            </a:r>
            <a:r>
              <a:rPr kumimoji="0" lang="en-US" altLang="en-US" sz="3200" b="0" i="0" u="none" strike="noStrike" cap="none" normalizeH="0" baseline="0" dirty="0" err="1">
                <a:ln>
                  <a:noFill/>
                </a:ln>
                <a:solidFill>
                  <a:srgbClr val="3D4251"/>
                </a:solidFill>
                <a:effectLst/>
                <a:latin typeface="Roboto Mono"/>
              </a:rPr>
              <a:t>first_num</a:t>
            </a:r>
            <a:r>
              <a:rPr kumimoji="0" lang="en-US" altLang="en-US" sz="3200" b="0" i="0" u="none" strike="noStrike" cap="none" normalizeH="0" baseline="0" dirty="0">
                <a:ln>
                  <a:noFill/>
                </a:ln>
                <a:solidFill>
                  <a:srgbClr val="3D4251"/>
                </a:solidFill>
                <a:effectLst/>
                <a:latin typeface="Lora" pitchFamily="2" charset="0"/>
              </a:rPr>
              <a:t> is "local" to the function - thus, it cannot be reached from outside the function body.</a:t>
            </a:r>
            <a:endParaRPr kumimoji="0" lang="en-US" altLang="en-US" sz="3200" b="0" i="0" u="none" strike="noStrike" cap="none" normalizeH="0" baseline="0" dirty="0">
              <a:ln>
                <a:noFill/>
              </a:ln>
              <a:solidFill>
                <a:schemeClr val="tx1"/>
              </a:solidFill>
              <a:effectLst/>
              <a:latin typeface="Arial" panose="020B0604020202020204" pitchFamily="34" charset="0"/>
            </a:endParaRPr>
          </a:p>
          <a:p>
            <a:pPr algn="l"/>
            <a:endParaRPr lang="en-US" sz="3000" dirty="0"/>
          </a:p>
        </p:txBody>
      </p:sp>
    </p:spTree>
    <p:extLst>
      <p:ext uri="{BB962C8B-B14F-4D97-AF65-F5344CB8AC3E}">
        <p14:creationId xmlns:p14="http://schemas.microsoft.com/office/powerpoint/2010/main" val="555209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343348"/>
            <a:ext cx="9144000" cy="477837"/>
          </a:xfrm>
        </p:spPr>
        <p:txBody>
          <a:bodyPr>
            <a:normAutofit/>
          </a:bodyPr>
          <a:lstStyle/>
          <a:p>
            <a:r>
              <a:rPr lang="en-US" sz="2800" dirty="0"/>
              <a:t>Functions and Scopes                      </a:t>
            </a:r>
            <a:r>
              <a:rPr lang="en-US" sz="1600" dirty="0"/>
              <a:t>4.4.1.1 Scopes in Python</a:t>
            </a:r>
          </a:p>
        </p:txBody>
      </p:sp>
      <p:sp>
        <p:nvSpPr>
          <p:cNvPr id="3" name="Subtitle 2">
            <a:extLst>
              <a:ext uri="{FF2B5EF4-FFF2-40B4-BE49-F238E27FC236}">
                <a16:creationId xmlns:a16="http://schemas.microsoft.com/office/drawing/2014/main" id="{B967466F-5229-451D-A9BB-5286BF770D2D}"/>
              </a:ext>
            </a:extLst>
          </p:cNvPr>
          <p:cNvSpPr>
            <a:spLocks noGrp="1"/>
          </p:cNvSpPr>
          <p:nvPr>
            <p:ph type="subTitle" idx="1"/>
          </p:nvPr>
        </p:nvSpPr>
        <p:spPr>
          <a:xfrm>
            <a:off x="218983" y="920981"/>
            <a:ext cx="11481786" cy="5593671"/>
          </a:xfrm>
        </p:spPr>
        <p:txBody>
          <a:bodyPr>
            <a:normAutofit fontScale="92500" lnSpcReduction="10000"/>
          </a:bodyPr>
          <a:lstStyle/>
          <a:p>
            <a:pPr algn="l"/>
            <a:r>
              <a:rPr lang="en-US" sz="2400" b="1" i="0" dirty="0">
                <a:solidFill>
                  <a:srgbClr val="3D4251"/>
                </a:solidFill>
                <a:effectLst/>
                <a:latin typeface="Lato" panose="020F0502020204030203" pitchFamily="34" charset="0"/>
              </a:rPr>
              <a:t>Enclosing Scope</a:t>
            </a:r>
          </a:p>
          <a:p>
            <a:pPr algn="l"/>
            <a:r>
              <a:rPr lang="en-US" sz="2400" b="0" i="0" dirty="0">
                <a:solidFill>
                  <a:srgbClr val="3D4251"/>
                </a:solidFill>
                <a:effectLst/>
                <a:latin typeface="Lora" pitchFamily="2" charset="0"/>
              </a:rPr>
              <a:t>What if we have a nested function (function defined inside another function)? How does the scope change? Let's see with the help of an example.</a:t>
            </a:r>
          </a:p>
          <a:p>
            <a:pPr algn="l"/>
            <a:r>
              <a:rPr lang="en-US" sz="2400" b="0" i="0" dirty="0">
                <a:solidFill>
                  <a:srgbClr val="859900"/>
                </a:solidFill>
                <a:effectLst/>
                <a:latin typeface="Courier New" panose="02070309020205020404" pitchFamily="49" charset="0"/>
              </a:rPr>
              <a:t>def</a:t>
            </a:r>
            <a:r>
              <a:rPr lang="en-US" sz="2400" b="0" i="0" dirty="0">
                <a:solidFill>
                  <a:srgbClr val="839496"/>
                </a:solidFill>
                <a:effectLst/>
                <a:latin typeface="Courier New" panose="02070309020205020404" pitchFamily="49" charset="0"/>
              </a:rPr>
              <a:t> </a:t>
            </a:r>
            <a:r>
              <a:rPr lang="en-US" sz="2400" b="0" i="0" dirty="0">
                <a:solidFill>
                  <a:srgbClr val="268BD2"/>
                </a:solidFill>
                <a:effectLst/>
                <a:latin typeface="Courier New" panose="02070309020205020404" pitchFamily="49" charset="0"/>
              </a:rPr>
              <a:t>outer</a:t>
            </a:r>
            <a:r>
              <a:rPr lang="en-US" sz="2400" b="0" i="0" dirty="0">
                <a:solidFill>
                  <a:srgbClr val="839496"/>
                </a:solidFill>
                <a:effectLst/>
                <a:latin typeface="Courier New" panose="02070309020205020404" pitchFamily="49" charset="0"/>
              </a:rPr>
              <a:t>(): </a:t>
            </a:r>
          </a:p>
          <a:p>
            <a:pPr algn="l"/>
            <a:r>
              <a:rPr lang="en-US" dirty="0">
                <a:solidFill>
                  <a:srgbClr val="839496"/>
                </a:solidFill>
                <a:latin typeface="Courier New" panose="02070309020205020404" pitchFamily="49" charset="0"/>
              </a:rPr>
              <a:t>    </a:t>
            </a:r>
            <a:r>
              <a:rPr lang="en-US" sz="2400" b="0" i="0" dirty="0" err="1">
                <a:solidFill>
                  <a:srgbClr val="839496"/>
                </a:solidFill>
                <a:effectLst/>
                <a:latin typeface="Courier New" panose="02070309020205020404" pitchFamily="49" charset="0"/>
              </a:rPr>
              <a:t>first_num</a:t>
            </a:r>
            <a:r>
              <a:rPr lang="en-US" sz="2400" b="0" i="0" dirty="0">
                <a:solidFill>
                  <a:srgbClr val="839496"/>
                </a:solidFill>
                <a:effectLst/>
                <a:latin typeface="Courier New" panose="02070309020205020404" pitchFamily="49" charset="0"/>
              </a:rPr>
              <a:t> = </a:t>
            </a:r>
            <a:r>
              <a:rPr lang="en-US" sz="2400" b="0" i="0" dirty="0">
                <a:solidFill>
                  <a:srgbClr val="2AA198"/>
                </a:solidFill>
                <a:effectLst/>
                <a:latin typeface="Courier New" panose="02070309020205020404" pitchFamily="49" charset="0"/>
              </a:rPr>
              <a:t>1</a:t>
            </a:r>
            <a:r>
              <a:rPr lang="en-US" sz="2400" b="0" i="0" dirty="0">
                <a:solidFill>
                  <a:srgbClr val="839496"/>
                </a:solidFill>
                <a:effectLst/>
                <a:latin typeface="Courier New" panose="02070309020205020404" pitchFamily="49" charset="0"/>
              </a:rPr>
              <a:t> </a:t>
            </a:r>
          </a:p>
          <a:p>
            <a:pPr algn="l"/>
            <a:r>
              <a:rPr lang="en-US" dirty="0">
                <a:solidFill>
                  <a:srgbClr val="839496"/>
                </a:solidFill>
                <a:latin typeface="Courier New" panose="02070309020205020404" pitchFamily="49" charset="0"/>
              </a:rPr>
              <a:t>    </a:t>
            </a:r>
            <a:r>
              <a:rPr lang="en-US" sz="2400" b="0" i="0" dirty="0">
                <a:solidFill>
                  <a:srgbClr val="859900"/>
                </a:solidFill>
                <a:effectLst/>
                <a:latin typeface="Courier New" panose="02070309020205020404" pitchFamily="49" charset="0"/>
              </a:rPr>
              <a:t>def</a:t>
            </a:r>
            <a:r>
              <a:rPr lang="en-US" sz="2400" b="0" i="0" dirty="0">
                <a:solidFill>
                  <a:srgbClr val="839496"/>
                </a:solidFill>
                <a:effectLst/>
                <a:latin typeface="Courier New" panose="02070309020205020404" pitchFamily="49" charset="0"/>
              </a:rPr>
              <a:t> </a:t>
            </a:r>
            <a:r>
              <a:rPr lang="en-US" sz="2400" b="0" i="0" dirty="0">
                <a:solidFill>
                  <a:srgbClr val="268BD2"/>
                </a:solidFill>
                <a:effectLst/>
                <a:latin typeface="Courier New" panose="02070309020205020404" pitchFamily="49" charset="0"/>
              </a:rPr>
              <a:t>inner</a:t>
            </a:r>
            <a:r>
              <a:rPr lang="en-US" sz="2400" b="0" i="0" dirty="0">
                <a:solidFill>
                  <a:srgbClr val="839496"/>
                </a:solidFill>
                <a:effectLst/>
                <a:latin typeface="Courier New" panose="02070309020205020404" pitchFamily="49" charset="0"/>
              </a:rPr>
              <a:t>(): </a:t>
            </a:r>
          </a:p>
          <a:p>
            <a:pPr algn="l"/>
            <a:r>
              <a:rPr lang="en-US" dirty="0">
                <a:solidFill>
                  <a:srgbClr val="839496"/>
                </a:solidFill>
                <a:latin typeface="Courier New" panose="02070309020205020404" pitchFamily="49" charset="0"/>
              </a:rPr>
              <a:t>        </a:t>
            </a:r>
            <a:r>
              <a:rPr lang="en-US" sz="2400" b="0" i="0" dirty="0" err="1">
                <a:solidFill>
                  <a:srgbClr val="839496"/>
                </a:solidFill>
                <a:effectLst/>
                <a:latin typeface="Courier New" panose="02070309020205020404" pitchFamily="49" charset="0"/>
              </a:rPr>
              <a:t>second_num</a:t>
            </a:r>
            <a:r>
              <a:rPr lang="en-US" sz="2400" b="0" i="0" dirty="0">
                <a:solidFill>
                  <a:srgbClr val="839496"/>
                </a:solidFill>
                <a:effectLst/>
                <a:latin typeface="Courier New" panose="02070309020205020404" pitchFamily="49" charset="0"/>
              </a:rPr>
              <a:t> = </a:t>
            </a:r>
            <a:r>
              <a:rPr lang="en-US" sz="2400" b="0" i="0" dirty="0">
                <a:solidFill>
                  <a:srgbClr val="2AA198"/>
                </a:solidFill>
                <a:effectLst/>
                <a:latin typeface="Courier New" panose="02070309020205020404" pitchFamily="49" charset="0"/>
              </a:rPr>
              <a:t>2</a:t>
            </a:r>
            <a:r>
              <a:rPr lang="en-US" sz="2400" b="0" i="0" dirty="0">
                <a:solidFill>
                  <a:srgbClr val="839496"/>
                </a:solidFill>
                <a:effectLst/>
                <a:latin typeface="Courier New" panose="02070309020205020404" pitchFamily="49" charset="0"/>
              </a:rPr>
              <a:t> </a:t>
            </a:r>
          </a:p>
          <a:p>
            <a:pPr algn="l"/>
            <a:r>
              <a:rPr lang="en-US" sz="2400" b="0" i="0" dirty="0">
                <a:solidFill>
                  <a:srgbClr val="586E75"/>
                </a:solidFill>
                <a:effectLst/>
                <a:latin typeface="Courier New" panose="02070309020205020404" pitchFamily="49" charset="0"/>
              </a:rPr>
              <a:t>        # Print statement 1 - Scope: Inner</a:t>
            </a:r>
            <a:r>
              <a:rPr lang="en-US" sz="2400" b="0" i="0" dirty="0">
                <a:solidFill>
                  <a:srgbClr val="839496"/>
                </a:solidFill>
                <a:effectLst/>
                <a:latin typeface="Courier New" panose="02070309020205020404" pitchFamily="49" charset="0"/>
              </a:rPr>
              <a:t> </a:t>
            </a:r>
          </a:p>
          <a:p>
            <a:pPr algn="l"/>
            <a:r>
              <a:rPr lang="en-US" sz="2400" b="0" i="0" dirty="0">
                <a:solidFill>
                  <a:srgbClr val="839496"/>
                </a:solidFill>
                <a:effectLst/>
                <a:latin typeface="Courier New" panose="02070309020205020404" pitchFamily="49" charset="0"/>
              </a:rPr>
              <a:t>        print(</a:t>
            </a:r>
            <a:r>
              <a:rPr lang="en-US" sz="2400" b="0" i="0" dirty="0">
                <a:solidFill>
                  <a:srgbClr val="2AA198"/>
                </a:solidFill>
                <a:effectLst/>
                <a:latin typeface="Courier New" panose="02070309020205020404" pitchFamily="49" charset="0"/>
              </a:rPr>
              <a:t>"</a:t>
            </a:r>
            <a:r>
              <a:rPr lang="en-US" sz="2400" b="0" i="0" dirty="0" err="1">
                <a:solidFill>
                  <a:srgbClr val="2AA198"/>
                </a:solidFill>
                <a:effectLst/>
                <a:latin typeface="Courier New" panose="02070309020205020404" pitchFamily="49" charset="0"/>
              </a:rPr>
              <a:t>first_num</a:t>
            </a:r>
            <a:r>
              <a:rPr lang="en-US" sz="2400" b="0" i="0" dirty="0">
                <a:solidFill>
                  <a:srgbClr val="2AA198"/>
                </a:solidFill>
                <a:effectLst/>
                <a:latin typeface="Courier New" panose="02070309020205020404" pitchFamily="49" charset="0"/>
              </a:rPr>
              <a:t> from outer: "</a:t>
            </a:r>
            <a:r>
              <a:rPr lang="en-US" sz="2400" b="0" i="0" dirty="0">
                <a:solidFill>
                  <a:srgbClr val="839496"/>
                </a:solidFill>
                <a:effectLst/>
                <a:latin typeface="Courier New" panose="02070309020205020404" pitchFamily="49" charset="0"/>
              </a:rPr>
              <a:t>, </a:t>
            </a:r>
            <a:r>
              <a:rPr lang="en-US" sz="2400" b="0" i="0" dirty="0" err="1">
                <a:solidFill>
                  <a:srgbClr val="839496"/>
                </a:solidFill>
                <a:effectLst/>
                <a:latin typeface="Courier New" panose="02070309020205020404" pitchFamily="49" charset="0"/>
              </a:rPr>
              <a:t>first_num</a:t>
            </a:r>
            <a:r>
              <a:rPr lang="en-US" sz="2400" b="0" i="0" dirty="0">
                <a:solidFill>
                  <a:srgbClr val="839496"/>
                </a:solidFill>
                <a:effectLst/>
                <a:latin typeface="Courier New" panose="02070309020205020404" pitchFamily="49" charset="0"/>
              </a:rPr>
              <a:t>) </a:t>
            </a:r>
          </a:p>
          <a:p>
            <a:pPr algn="l"/>
            <a:r>
              <a:rPr lang="en-US" sz="2400" b="0" i="0" dirty="0">
                <a:solidFill>
                  <a:srgbClr val="586E75"/>
                </a:solidFill>
                <a:effectLst/>
                <a:latin typeface="Courier New" panose="02070309020205020404" pitchFamily="49" charset="0"/>
              </a:rPr>
              <a:t>        # Print statement 2 - Scope: Inner</a:t>
            </a:r>
            <a:r>
              <a:rPr lang="en-US" sz="2400" b="0" i="0" dirty="0">
                <a:solidFill>
                  <a:srgbClr val="839496"/>
                </a:solidFill>
                <a:effectLst/>
                <a:latin typeface="Courier New" panose="02070309020205020404" pitchFamily="49" charset="0"/>
              </a:rPr>
              <a:t> </a:t>
            </a:r>
          </a:p>
          <a:p>
            <a:pPr algn="l"/>
            <a:r>
              <a:rPr lang="en-US" sz="2400" b="0" i="0" dirty="0">
                <a:solidFill>
                  <a:srgbClr val="839496"/>
                </a:solidFill>
                <a:effectLst/>
                <a:latin typeface="Courier New" panose="02070309020205020404" pitchFamily="49" charset="0"/>
              </a:rPr>
              <a:t>        print(</a:t>
            </a:r>
            <a:r>
              <a:rPr lang="en-US" sz="2400" b="0" i="0" dirty="0">
                <a:solidFill>
                  <a:srgbClr val="2AA198"/>
                </a:solidFill>
                <a:effectLst/>
                <a:latin typeface="Courier New" panose="02070309020205020404" pitchFamily="49" charset="0"/>
              </a:rPr>
              <a:t>"</a:t>
            </a:r>
            <a:r>
              <a:rPr lang="en-US" sz="2400" b="0" i="0" dirty="0" err="1">
                <a:solidFill>
                  <a:srgbClr val="2AA198"/>
                </a:solidFill>
                <a:effectLst/>
                <a:latin typeface="Courier New" panose="02070309020205020404" pitchFamily="49" charset="0"/>
              </a:rPr>
              <a:t>second_num</a:t>
            </a:r>
            <a:r>
              <a:rPr lang="en-US" sz="2400" b="0" i="0" dirty="0">
                <a:solidFill>
                  <a:srgbClr val="2AA198"/>
                </a:solidFill>
                <a:effectLst/>
                <a:latin typeface="Courier New" panose="02070309020205020404" pitchFamily="49" charset="0"/>
              </a:rPr>
              <a:t> from inner: "</a:t>
            </a:r>
            <a:r>
              <a:rPr lang="en-US" sz="2400" b="0" i="0" dirty="0">
                <a:solidFill>
                  <a:srgbClr val="839496"/>
                </a:solidFill>
                <a:effectLst/>
                <a:latin typeface="Courier New" panose="02070309020205020404" pitchFamily="49" charset="0"/>
              </a:rPr>
              <a:t>, </a:t>
            </a:r>
            <a:r>
              <a:rPr lang="en-US" sz="2400" b="0" i="0" dirty="0" err="1">
                <a:solidFill>
                  <a:srgbClr val="839496"/>
                </a:solidFill>
                <a:effectLst/>
                <a:latin typeface="Courier New" panose="02070309020205020404" pitchFamily="49" charset="0"/>
              </a:rPr>
              <a:t>second_num</a:t>
            </a:r>
            <a:r>
              <a:rPr lang="en-US" sz="2400" b="0" i="0" dirty="0">
                <a:solidFill>
                  <a:srgbClr val="839496"/>
                </a:solidFill>
                <a:effectLst/>
                <a:latin typeface="Courier New" panose="02070309020205020404" pitchFamily="49" charset="0"/>
              </a:rPr>
              <a:t>) inner() </a:t>
            </a:r>
          </a:p>
          <a:p>
            <a:pPr algn="l"/>
            <a:endParaRPr lang="en-US" sz="2400" b="0" i="0" dirty="0">
              <a:solidFill>
                <a:srgbClr val="839496"/>
              </a:solidFill>
              <a:effectLst/>
              <a:latin typeface="Courier New" panose="02070309020205020404" pitchFamily="49" charset="0"/>
            </a:endParaRPr>
          </a:p>
          <a:p>
            <a:pPr algn="l"/>
            <a:r>
              <a:rPr lang="en-US" sz="2400" b="0" i="0" dirty="0">
                <a:solidFill>
                  <a:srgbClr val="586E75"/>
                </a:solidFill>
                <a:effectLst/>
                <a:latin typeface="Courier New" panose="02070309020205020404" pitchFamily="49" charset="0"/>
              </a:rPr>
              <a:t>    # Print statement 3 - Scope: Outer</a:t>
            </a:r>
            <a:r>
              <a:rPr lang="en-US" sz="2400" b="0" i="0" dirty="0">
                <a:solidFill>
                  <a:srgbClr val="839496"/>
                </a:solidFill>
                <a:effectLst/>
                <a:latin typeface="Courier New" panose="02070309020205020404" pitchFamily="49" charset="0"/>
              </a:rPr>
              <a:t> </a:t>
            </a:r>
          </a:p>
          <a:p>
            <a:pPr algn="l"/>
            <a:r>
              <a:rPr lang="en-US" sz="2400" b="0" i="0" dirty="0">
                <a:solidFill>
                  <a:srgbClr val="839496"/>
                </a:solidFill>
                <a:effectLst/>
                <a:latin typeface="Courier New" panose="02070309020205020404" pitchFamily="49" charset="0"/>
              </a:rPr>
              <a:t>    print(</a:t>
            </a:r>
            <a:r>
              <a:rPr lang="en-US" sz="2400" b="0" i="0" dirty="0">
                <a:solidFill>
                  <a:srgbClr val="2AA198"/>
                </a:solidFill>
                <a:effectLst/>
                <a:latin typeface="Courier New" panose="02070309020205020404" pitchFamily="49" charset="0"/>
              </a:rPr>
              <a:t>"</a:t>
            </a:r>
            <a:r>
              <a:rPr lang="en-US" sz="2400" b="0" i="0" dirty="0" err="1">
                <a:solidFill>
                  <a:srgbClr val="2AA198"/>
                </a:solidFill>
                <a:effectLst/>
                <a:latin typeface="Courier New" panose="02070309020205020404" pitchFamily="49" charset="0"/>
              </a:rPr>
              <a:t>second_num</a:t>
            </a:r>
            <a:r>
              <a:rPr lang="en-US" sz="2400" b="0" i="0" dirty="0">
                <a:solidFill>
                  <a:srgbClr val="2AA198"/>
                </a:solidFill>
                <a:effectLst/>
                <a:latin typeface="Courier New" panose="02070309020205020404" pitchFamily="49" charset="0"/>
              </a:rPr>
              <a:t> from inner: "</a:t>
            </a:r>
            <a:r>
              <a:rPr lang="en-US" sz="2400" b="0" i="0" dirty="0">
                <a:solidFill>
                  <a:srgbClr val="839496"/>
                </a:solidFill>
                <a:effectLst/>
                <a:latin typeface="Courier New" panose="02070309020205020404" pitchFamily="49" charset="0"/>
              </a:rPr>
              <a:t>, </a:t>
            </a:r>
            <a:r>
              <a:rPr lang="en-US" sz="2400" b="0" i="0" dirty="0" err="1">
                <a:solidFill>
                  <a:srgbClr val="839496"/>
                </a:solidFill>
                <a:effectLst/>
                <a:latin typeface="Courier New" panose="02070309020205020404" pitchFamily="49" charset="0"/>
              </a:rPr>
              <a:t>second_num</a:t>
            </a:r>
            <a:r>
              <a:rPr lang="en-US" sz="2400" b="0" i="0" dirty="0">
                <a:solidFill>
                  <a:srgbClr val="839496"/>
                </a:solidFill>
                <a:effectLst/>
                <a:latin typeface="Courier New" panose="02070309020205020404" pitchFamily="49" charset="0"/>
              </a:rPr>
              <a:t>) outer()</a:t>
            </a:r>
            <a:endParaRPr lang="en-US" sz="3000" dirty="0"/>
          </a:p>
        </p:txBody>
      </p:sp>
    </p:spTree>
    <p:extLst>
      <p:ext uri="{BB962C8B-B14F-4D97-AF65-F5344CB8AC3E}">
        <p14:creationId xmlns:p14="http://schemas.microsoft.com/office/powerpoint/2010/main" val="3943112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343348"/>
            <a:ext cx="9144000" cy="477837"/>
          </a:xfrm>
        </p:spPr>
        <p:txBody>
          <a:bodyPr>
            <a:normAutofit/>
          </a:bodyPr>
          <a:lstStyle/>
          <a:p>
            <a:r>
              <a:rPr lang="en-US" sz="2800" dirty="0"/>
              <a:t>Functions and Scopes                      </a:t>
            </a:r>
            <a:r>
              <a:rPr lang="en-US" sz="1600" dirty="0"/>
              <a:t>4.4.1.1 Scopes in Python</a:t>
            </a:r>
          </a:p>
        </p:txBody>
      </p:sp>
      <p:sp>
        <p:nvSpPr>
          <p:cNvPr id="7" name="Subtitle 6">
            <a:extLst>
              <a:ext uri="{FF2B5EF4-FFF2-40B4-BE49-F238E27FC236}">
                <a16:creationId xmlns:a16="http://schemas.microsoft.com/office/drawing/2014/main" id="{49F7C0D4-ABF3-423A-A421-FC5AA61B310D}"/>
              </a:ext>
            </a:extLst>
          </p:cNvPr>
          <p:cNvSpPr>
            <a:spLocks noGrp="1"/>
          </p:cNvSpPr>
          <p:nvPr>
            <p:ph type="subTitle" idx="1"/>
          </p:nvPr>
        </p:nvSpPr>
        <p:spPr>
          <a:xfrm>
            <a:off x="207818" y="969673"/>
            <a:ext cx="11670146" cy="5006253"/>
          </a:xfrm>
        </p:spPr>
        <p:txBody>
          <a:bodyPr>
            <a:normAutofit fontScale="92500" lnSpcReduction="10000"/>
          </a:bodyPr>
          <a:lstStyle/>
          <a:p>
            <a:pPr algn="l"/>
            <a:r>
              <a:rPr kumimoji="0" lang="en-US" altLang="en-US" sz="2800" b="0" i="0" u="none" strike="noStrike" cap="none" normalizeH="0" baseline="0" dirty="0">
                <a:ln>
                  <a:noFill/>
                </a:ln>
                <a:solidFill>
                  <a:srgbClr val="3D4251"/>
                </a:solidFill>
                <a:effectLst/>
                <a:latin typeface="Lora" pitchFamily="2" charset="0"/>
              </a:rPr>
              <a:t>Got an error? </a:t>
            </a:r>
          </a:p>
          <a:p>
            <a:pPr algn="l"/>
            <a:r>
              <a:rPr kumimoji="0" lang="en-US" altLang="en-US" sz="2800" b="0" i="0" u="none" strike="noStrike" cap="none" normalizeH="0" baseline="0" dirty="0">
                <a:ln>
                  <a:noFill/>
                </a:ln>
                <a:solidFill>
                  <a:srgbClr val="3D4251"/>
                </a:solidFill>
                <a:effectLst/>
                <a:latin typeface="Lora" pitchFamily="2" charset="0"/>
              </a:rPr>
              <a:t>This is because you cannot access </a:t>
            </a:r>
            <a:r>
              <a:rPr kumimoji="0" lang="en-US" altLang="en-US" sz="2800" b="0" i="0" u="none" strike="noStrike" cap="none" normalizeH="0" baseline="0" dirty="0" err="1">
                <a:ln>
                  <a:noFill/>
                </a:ln>
                <a:solidFill>
                  <a:srgbClr val="3D4251"/>
                </a:solidFill>
                <a:effectLst/>
                <a:latin typeface="Roboto Mono"/>
              </a:rPr>
              <a:t>second_num</a:t>
            </a:r>
            <a:r>
              <a:rPr kumimoji="0" lang="en-US" altLang="en-US" sz="2800" b="0" i="0" u="none" strike="noStrike" cap="none" normalizeH="0" baseline="0" dirty="0">
                <a:ln>
                  <a:noFill/>
                </a:ln>
                <a:solidFill>
                  <a:srgbClr val="3D4251"/>
                </a:solidFill>
                <a:effectLst/>
                <a:latin typeface="Lora" pitchFamily="2" charset="0"/>
              </a:rPr>
              <a:t> from </a:t>
            </a:r>
            <a:r>
              <a:rPr kumimoji="0" lang="en-US" altLang="en-US" sz="2800" b="0" i="0" u="none" strike="noStrike" cap="none" normalizeH="0" baseline="0" dirty="0">
                <a:ln>
                  <a:noFill/>
                </a:ln>
                <a:solidFill>
                  <a:srgbClr val="3D4251"/>
                </a:solidFill>
                <a:effectLst/>
                <a:latin typeface="Roboto Mono"/>
              </a:rPr>
              <a:t>outer()</a:t>
            </a:r>
          </a:p>
          <a:p>
            <a:pPr algn="l"/>
            <a:r>
              <a:rPr kumimoji="0" lang="en-US" altLang="en-US" sz="2800" b="0" i="0" u="none" strike="noStrike" cap="none" normalizeH="0" baseline="0" dirty="0">
                <a:ln>
                  <a:noFill/>
                </a:ln>
                <a:solidFill>
                  <a:srgbClr val="3D4251"/>
                </a:solidFill>
                <a:effectLst/>
                <a:latin typeface="Lora" pitchFamily="2" charset="0"/>
              </a:rPr>
              <a:t> (# Print statement 3). </a:t>
            </a:r>
          </a:p>
          <a:p>
            <a:pPr algn="l"/>
            <a:r>
              <a:rPr kumimoji="0" lang="en-US" altLang="en-US" sz="2800" b="0" i="0" u="none" strike="noStrike" cap="none" normalizeH="0" baseline="0" dirty="0">
                <a:ln>
                  <a:noFill/>
                </a:ln>
                <a:solidFill>
                  <a:srgbClr val="3D4251"/>
                </a:solidFill>
                <a:effectLst/>
                <a:latin typeface="Lora" pitchFamily="2" charset="0"/>
              </a:rPr>
              <a:t>It is not defined within that function. </a:t>
            </a:r>
          </a:p>
          <a:p>
            <a:pPr algn="l"/>
            <a:r>
              <a:rPr kumimoji="0" lang="en-US" altLang="en-US" sz="2800" b="0" i="0" u="none" strike="noStrike" cap="none" normalizeH="0" baseline="0" dirty="0">
                <a:ln>
                  <a:noFill/>
                </a:ln>
                <a:solidFill>
                  <a:srgbClr val="3D4251"/>
                </a:solidFill>
                <a:effectLst/>
                <a:latin typeface="Lora" pitchFamily="2" charset="0"/>
              </a:rPr>
              <a:t>However, you can access </a:t>
            </a:r>
            <a:r>
              <a:rPr kumimoji="0" lang="en-US" altLang="en-US" sz="2800" b="0" i="0" u="none" strike="noStrike" cap="none" normalizeH="0" baseline="0" dirty="0" err="1">
                <a:ln>
                  <a:noFill/>
                </a:ln>
                <a:solidFill>
                  <a:srgbClr val="3D4251"/>
                </a:solidFill>
                <a:effectLst/>
                <a:latin typeface="Roboto Mono"/>
              </a:rPr>
              <a:t>first_num</a:t>
            </a:r>
            <a:r>
              <a:rPr kumimoji="0" lang="en-US" altLang="en-US" sz="2800" b="0" i="0" u="none" strike="noStrike" cap="none" normalizeH="0" baseline="0" dirty="0">
                <a:ln>
                  <a:noFill/>
                </a:ln>
                <a:solidFill>
                  <a:srgbClr val="3D4251"/>
                </a:solidFill>
                <a:effectLst/>
                <a:latin typeface="Lora" pitchFamily="2" charset="0"/>
              </a:rPr>
              <a:t> from </a:t>
            </a:r>
            <a:r>
              <a:rPr kumimoji="0" lang="en-US" altLang="en-US" sz="2800" b="0" i="0" u="none" strike="noStrike" cap="none" normalizeH="0" baseline="0" dirty="0">
                <a:ln>
                  <a:noFill/>
                </a:ln>
                <a:solidFill>
                  <a:srgbClr val="3D4251"/>
                </a:solidFill>
                <a:effectLst/>
                <a:latin typeface="Roboto Mono"/>
              </a:rPr>
              <a:t>inner()</a:t>
            </a:r>
          </a:p>
          <a:p>
            <a:pPr algn="l"/>
            <a:r>
              <a:rPr kumimoji="0" lang="en-US" altLang="en-US" sz="2800" b="0" i="0" u="none" strike="noStrike" cap="none" normalizeH="0" baseline="0" dirty="0">
                <a:ln>
                  <a:noFill/>
                </a:ln>
                <a:solidFill>
                  <a:srgbClr val="3D4251"/>
                </a:solidFill>
                <a:effectLst/>
                <a:latin typeface="Lora" pitchFamily="2" charset="0"/>
              </a:rPr>
              <a:t> (# Print statement 1), because the scope of </a:t>
            </a:r>
            <a:r>
              <a:rPr kumimoji="0" lang="en-US" altLang="en-US" sz="2800" b="0" i="0" u="none" strike="noStrike" cap="none" normalizeH="0" baseline="0" dirty="0" err="1">
                <a:ln>
                  <a:noFill/>
                </a:ln>
                <a:solidFill>
                  <a:srgbClr val="3D4251"/>
                </a:solidFill>
                <a:effectLst/>
                <a:latin typeface="Roboto Mono"/>
              </a:rPr>
              <a:t>first_num</a:t>
            </a:r>
            <a:r>
              <a:rPr kumimoji="0" lang="en-US" altLang="en-US" sz="2800" b="0" i="0" u="none" strike="noStrike" cap="none" normalizeH="0" baseline="0" dirty="0">
                <a:ln>
                  <a:noFill/>
                </a:ln>
                <a:solidFill>
                  <a:srgbClr val="3D4251"/>
                </a:solidFill>
                <a:effectLst/>
                <a:latin typeface="Lora" pitchFamily="2" charset="0"/>
              </a:rPr>
              <a:t> is larger, it is within </a:t>
            </a:r>
            <a:r>
              <a:rPr kumimoji="0" lang="en-US" altLang="en-US" sz="2800" b="0" i="0" u="none" strike="noStrike" cap="none" normalizeH="0" baseline="0" dirty="0">
                <a:ln>
                  <a:noFill/>
                </a:ln>
                <a:solidFill>
                  <a:srgbClr val="3D4251"/>
                </a:solidFill>
                <a:effectLst/>
                <a:latin typeface="Roboto Mono"/>
              </a:rPr>
              <a:t>outer()</a:t>
            </a:r>
            <a:r>
              <a:rPr kumimoji="0" lang="en-US" altLang="en-US" sz="2800" b="0" i="0" u="none" strike="noStrike" cap="none" normalizeH="0" baseline="0" dirty="0">
                <a:ln>
                  <a:noFill/>
                </a:ln>
                <a:solidFill>
                  <a:srgbClr val="3D4251"/>
                </a:solidFill>
                <a:effectLst/>
                <a:latin typeface="Lora" pitchFamily="2" charset="0"/>
              </a:rPr>
              <a:t>.</a:t>
            </a:r>
          </a:p>
          <a:p>
            <a:pPr algn="l"/>
            <a:br>
              <a:rPr kumimoji="0" lang="en-US" altLang="en-US" sz="2800" b="0" i="0" u="none" strike="noStrike" cap="none" normalizeH="0" baseline="0" dirty="0">
                <a:ln>
                  <a:noFill/>
                </a:ln>
                <a:solidFill>
                  <a:schemeClr val="tx1"/>
                </a:solidFill>
                <a:effectLst/>
              </a:rPr>
            </a:br>
            <a:r>
              <a:rPr kumimoji="0" lang="en-US" altLang="en-US" sz="2800" b="0" i="0" u="none" strike="noStrike" cap="none" normalizeH="0" baseline="0" dirty="0">
                <a:ln>
                  <a:noFill/>
                </a:ln>
                <a:solidFill>
                  <a:srgbClr val="3D4251"/>
                </a:solidFill>
                <a:effectLst/>
                <a:latin typeface="Lora" pitchFamily="2" charset="0"/>
              </a:rPr>
              <a:t>This is an </a:t>
            </a:r>
            <a:r>
              <a:rPr kumimoji="0" lang="en-US" altLang="en-US" sz="2800" b="1" i="0" u="none" strike="noStrike" cap="none" normalizeH="0" baseline="0" dirty="0">
                <a:ln>
                  <a:noFill/>
                </a:ln>
                <a:solidFill>
                  <a:srgbClr val="3D4251"/>
                </a:solidFill>
                <a:effectLst/>
                <a:latin typeface="Lora" pitchFamily="2" charset="0"/>
              </a:rPr>
              <a:t>enclosing scope</a:t>
            </a:r>
            <a:r>
              <a:rPr kumimoji="0" lang="en-US" altLang="en-US" sz="2800" b="0" i="0" u="none" strike="noStrike" cap="none" normalizeH="0" baseline="0" dirty="0">
                <a:ln>
                  <a:noFill/>
                </a:ln>
                <a:solidFill>
                  <a:srgbClr val="3D4251"/>
                </a:solidFill>
                <a:effectLst/>
                <a:latin typeface="Lora" pitchFamily="2" charset="0"/>
              </a:rPr>
              <a:t>.</a:t>
            </a:r>
          </a:p>
          <a:p>
            <a:pPr algn="l"/>
            <a:r>
              <a:rPr kumimoji="0" lang="en-US" altLang="en-US" sz="2800" b="0" i="0" u="none" strike="noStrike" cap="none" normalizeH="0" baseline="0" dirty="0">
                <a:ln>
                  <a:noFill/>
                </a:ln>
                <a:solidFill>
                  <a:srgbClr val="3D4251"/>
                </a:solidFill>
                <a:effectLst/>
                <a:latin typeface="Roboto Mono"/>
              </a:rPr>
              <a:t>Outer</a:t>
            </a:r>
            <a:r>
              <a:rPr kumimoji="0" lang="en-US" altLang="en-US" sz="2800" b="0" i="0" u="none" strike="noStrike" cap="none" normalizeH="0" baseline="0" dirty="0">
                <a:ln>
                  <a:noFill/>
                </a:ln>
                <a:solidFill>
                  <a:srgbClr val="3D4251"/>
                </a:solidFill>
                <a:effectLst/>
                <a:latin typeface="Lora" pitchFamily="2" charset="0"/>
              </a:rPr>
              <a:t>'s variables have a larger scope and can be accessed from the enclosed</a:t>
            </a:r>
          </a:p>
          <a:p>
            <a:pPr algn="l"/>
            <a:r>
              <a:rPr kumimoji="0" lang="en-US" altLang="en-US" sz="2800" b="0" i="0" u="none" strike="noStrike" cap="none" normalizeH="0" baseline="0" dirty="0">
                <a:ln>
                  <a:noFill/>
                </a:ln>
                <a:solidFill>
                  <a:srgbClr val="3D4251"/>
                </a:solidFill>
                <a:effectLst/>
                <a:latin typeface="Lora" pitchFamily="2" charset="0"/>
              </a:rPr>
              <a:t> function </a:t>
            </a:r>
            <a:r>
              <a:rPr kumimoji="0" lang="en-US" altLang="en-US" sz="2800" b="0" i="0" u="none" strike="noStrike" cap="none" normalizeH="0" baseline="0" dirty="0">
                <a:ln>
                  <a:noFill/>
                </a:ln>
                <a:solidFill>
                  <a:srgbClr val="3D4251"/>
                </a:solidFill>
                <a:effectLst/>
                <a:latin typeface="Roboto Mono"/>
              </a:rPr>
              <a:t>inner()</a:t>
            </a:r>
            <a:endParaRPr lang="en-US" sz="2800" dirty="0"/>
          </a:p>
          <a:p>
            <a:endParaRPr lang="en-US" dirty="0"/>
          </a:p>
        </p:txBody>
      </p:sp>
    </p:spTree>
    <p:extLst>
      <p:ext uri="{BB962C8B-B14F-4D97-AF65-F5344CB8AC3E}">
        <p14:creationId xmlns:p14="http://schemas.microsoft.com/office/powerpoint/2010/main" val="2901259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343348"/>
            <a:ext cx="9144000" cy="477837"/>
          </a:xfrm>
        </p:spPr>
        <p:txBody>
          <a:bodyPr>
            <a:normAutofit/>
          </a:bodyPr>
          <a:lstStyle/>
          <a:p>
            <a:r>
              <a:rPr lang="en-US" sz="2800" dirty="0"/>
              <a:t>Functions and Scopes                      </a:t>
            </a:r>
            <a:r>
              <a:rPr lang="en-US" sz="1600" dirty="0"/>
              <a:t>4.4.1.1 Scopes in Python</a:t>
            </a:r>
          </a:p>
        </p:txBody>
      </p:sp>
      <p:sp>
        <p:nvSpPr>
          <p:cNvPr id="7" name="Subtitle 6">
            <a:extLst>
              <a:ext uri="{FF2B5EF4-FFF2-40B4-BE49-F238E27FC236}">
                <a16:creationId xmlns:a16="http://schemas.microsoft.com/office/drawing/2014/main" id="{49F7C0D4-ABF3-423A-A421-FC5AA61B310D}"/>
              </a:ext>
            </a:extLst>
          </p:cNvPr>
          <p:cNvSpPr>
            <a:spLocks noGrp="1"/>
          </p:cNvSpPr>
          <p:nvPr>
            <p:ph type="subTitle" idx="1"/>
          </p:nvPr>
        </p:nvSpPr>
        <p:spPr>
          <a:xfrm>
            <a:off x="207818" y="969673"/>
            <a:ext cx="11670146" cy="5644191"/>
          </a:xfrm>
        </p:spPr>
        <p:txBody>
          <a:bodyPr>
            <a:noAutofit/>
          </a:bodyPr>
          <a:lstStyle/>
          <a:p>
            <a:pPr algn="l"/>
            <a:r>
              <a:rPr lang="en-US" sz="2000" b="1" i="0" dirty="0">
                <a:solidFill>
                  <a:srgbClr val="3D4251"/>
                </a:solidFill>
                <a:effectLst/>
                <a:latin typeface="Lato" panose="020F0502020204030203" pitchFamily="34" charset="0"/>
              </a:rPr>
              <a:t>Global Scope</a:t>
            </a:r>
          </a:p>
          <a:p>
            <a:pPr algn="l"/>
            <a:r>
              <a:rPr lang="en-US" sz="2000" b="0" i="0" dirty="0">
                <a:solidFill>
                  <a:srgbClr val="3D4251"/>
                </a:solidFill>
                <a:effectLst/>
                <a:latin typeface="Lora" pitchFamily="2" charset="0"/>
              </a:rPr>
              <a:t>This is perhaps the easiest scope to understand. Whenever a variable is defined outside any function, it becomes a global variable, and its scope is anywhere within the program. Which means it can be used by any function.</a:t>
            </a:r>
            <a:endParaRPr lang="en-US" sz="2000" dirty="0">
              <a:solidFill>
                <a:srgbClr val="3D4251"/>
              </a:solidFill>
              <a:latin typeface="Lora" pitchFamily="2" charset="0"/>
            </a:endParaRPr>
          </a:p>
          <a:p>
            <a:pPr algn="l"/>
            <a:endParaRPr lang="en-US" sz="2000" b="0" i="0" dirty="0">
              <a:solidFill>
                <a:srgbClr val="3D4251"/>
              </a:solidFill>
              <a:effectLst/>
              <a:latin typeface="Lora" pitchFamily="2" charset="0"/>
            </a:endParaRPr>
          </a:p>
          <a:p>
            <a:pPr algn="l"/>
            <a:r>
              <a:rPr lang="en-US" sz="2000" b="0" i="0" dirty="0">
                <a:solidFill>
                  <a:srgbClr val="839496"/>
                </a:solidFill>
                <a:effectLst/>
                <a:latin typeface="Courier New" panose="02070309020205020404" pitchFamily="49" charset="0"/>
              </a:rPr>
              <a:t>greeting = </a:t>
            </a:r>
            <a:r>
              <a:rPr lang="en-US" sz="2000" b="0" i="0" dirty="0">
                <a:solidFill>
                  <a:srgbClr val="2AA198"/>
                </a:solidFill>
                <a:effectLst/>
                <a:latin typeface="Courier New" panose="02070309020205020404" pitchFamily="49" charset="0"/>
              </a:rPr>
              <a:t>"Hello"</a:t>
            </a:r>
            <a:r>
              <a:rPr lang="en-US" sz="2000" b="0" i="0" dirty="0">
                <a:solidFill>
                  <a:srgbClr val="839496"/>
                </a:solidFill>
                <a:effectLst/>
                <a:latin typeface="Courier New" panose="02070309020205020404" pitchFamily="49" charset="0"/>
              </a:rPr>
              <a:t> </a:t>
            </a:r>
          </a:p>
          <a:p>
            <a:pPr algn="l"/>
            <a:r>
              <a:rPr lang="en-US" sz="2000" b="0" i="0" dirty="0">
                <a:solidFill>
                  <a:srgbClr val="859900"/>
                </a:solidFill>
                <a:effectLst/>
                <a:latin typeface="Courier New" panose="02070309020205020404" pitchFamily="49" charset="0"/>
              </a:rPr>
              <a:t>def</a:t>
            </a:r>
            <a:r>
              <a:rPr lang="en-US" sz="2000" b="0" i="0" dirty="0">
                <a:solidFill>
                  <a:srgbClr val="839496"/>
                </a:solidFill>
                <a:effectLst/>
                <a:latin typeface="Courier New" panose="02070309020205020404" pitchFamily="49" charset="0"/>
              </a:rPr>
              <a:t> </a:t>
            </a:r>
            <a:r>
              <a:rPr lang="en-US" sz="2000" b="0" i="0" dirty="0" err="1">
                <a:solidFill>
                  <a:srgbClr val="268BD2"/>
                </a:solidFill>
                <a:effectLst/>
                <a:latin typeface="Courier New" panose="02070309020205020404" pitchFamily="49" charset="0"/>
              </a:rPr>
              <a:t>greeting_world</a:t>
            </a:r>
            <a:r>
              <a:rPr lang="en-US" sz="2000" b="0" i="0" dirty="0">
                <a:solidFill>
                  <a:srgbClr val="839496"/>
                </a:solidFill>
                <a:effectLst/>
                <a:latin typeface="Courier New" panose="02070309020205020404" pitchFamily="49" charset="0"/>
              </a:rPr>
              <a:t>(): </a:t>
            </a:r>
          </a:p>
          <a:p>
            <a:pPr algn="l"/>
            <a:r>
              <a:rPr lang="en-US" sz="2000" b="0" i="0" dirty="0">
                <a:solidFill>
                  <a:srgbClr val="839496"/>
                </a:solidFill>
                <a:effectLst/>
                <a:latin typeface="Courier New" panose="02070309020205020404" pitchFamily="49" charset="0"/>
              </a:rPr>
              <a:t>    world = </a:t>
            </a:r>
            <a:r>
              <a:rPr lang="en-US" sz="2000" b="0" i="0" dirty="0">
                <a:solidFill>
                  <a:srgbClr val="2AA198"/>
                </a:solidFill>
                <a:effectLst/>
                <a:latin typeface="Courier New" panose="02070309020205020404" pitchFamily="49" charset="0"/>
              </a:rPr>
              <a:t>"World"</a:t>
            </a:r>
            <a:r>
              <a:rPr lang="en-US" sz="2000" b="0" i="0" dirty="0">
                <a:solidFill>
                  <a:srgbClr val="839496"/>
                </a:solidFill>
                <a:effectLst/>
                <a:latin typeface="Courier New" panose="02070309020205020404" pitchFamily="49" charset="0"/>
              </a:rPr>
              <a:t> </a:t>
            </a:r>
          </a:p>
          <a:p>
            <a:pPr algn="l"/>
            <a:r>
              <a:rPr lang="en-US" sz="2000" b="0" i="0" dirty="0">
                <a:solidFill>
                  <a:srgbClr val="839496"/>
                </a:solidFill>
                <a:effectLst/>
                <a:latin typeface="Courier New" panose="02070309020205020404" pitchFamily="49" charset="0"/>
              </a:rPr>
              <a:t>    print(greeting, world) </a:t>
            </a:r>
          </a:p>
          <a:p>
            <a:pPr algn="l"/>
            <a:endParaRPr lang="en-US" sz="2000" b="0" i="0" dirty="0">
              <a:solidFill>
                <a:srgbClr val="839496"/>
              </a:solidFill>
              <a:effectLst/>
              <a:latin typeface="Courier New" panose="02070309020205020404" pitchFamily="49" charset="0"/>
            </a:endParaRPr>
          </a:p>
          <a:p>
            <a:pPr algn="l"/>
            <a:r>
              <a:rPr lang="en-US" sz="2000" b="0" i="0" dirty="0">
                <a:solidFill>
                  <a:srgbClr val="859900"/>
                </a:solidFill>
                <a:effectLst/>
                <a:latin typeface="Courier New" panose="02070309020205020404" pitchFamily="49" charset="0"/>
              </a:rPr>
              <a:t>def</a:t>
            </a:r>
            <a:r>
              <a:rPr lang="en-US" sz="2000" b="0" i="0" dirty="0">
                <a:solidFill>
                  <a:srgbClr val="839496"/>
                </a:solidFill>
                <a:effectLst/>
                <a:latin typeface="Courier New" panose="02070309020205020404" pitchFamily="49" charset="0"/>
              </a:rPr>
              <a:t> </a:t>
            </a:r>
            <a:r>
              <a:rPr lang="en-US" sz="2000" b="0" i="0" dirty="0" err="1">
                <a:solidFill>
                  <a:srgbClr val="268BD2"/>
                </a:solidFill>
                <a:effectLst/>
                <a:latin typeface="Courier New" panose="02070309020205020404" pitchFamily="49" charset="0"/>
              </a:rPr>
              <a:t>greeting_name</a:t>
            </a:r>
            <a:r>
              <a:rPr lang="en-US" sz="2000" b="0" i="0" dirty="0">
                <a:solidFill>
                  <a:srgbClr val="839496"/>
                </a:solidFill>
                <a:effectLst/>
                <a:latin typeface="Courier New" panose="02070309020205020404" pitchFamily="49" charset="0"/>
              </a:rPr>
              <a:t>(name): </a:t>
            </a:r>
          </a:p>
          <a:p>
            <a:pPr algn="l"/>
            <a:r>
              <a:rPr lang="en-US" sz="2000" b="0" i="0" dirty="0">
                <a:solidFill>
                  <a:srgbClr val="839496"/>
                </a:solidFill>
                <a:effectLst/>
                <a:latin typeface="Courier New" panose="02070309020205020404" pitchFamily="49" charset="0"/>
              </a:rPr>
              <a:t>    print(greeting, name) </a:t>
            </a:r>
          </a:p>
          <a:p>
            <a:pPr algn="l"/>
            <a:endParaRPr lang="en-US" sz="2000" b="0" i="0" dirty="0">
              <a:solidFill>
                <a:srgbClr val="839496"/>
              </a:solidFill>
              <a:effectLst/>
              <a:latin typeface="Courier New" panose="02070309020205020404" pitchFamily="49" charset="0"/>
            </a:endParaRPr>
          </a:p>
          <a:p>
            <a:pPr algn="l"/>
            <a:r>
              <a:rPr lang="en-US" sz="2000" b="0" i="0" dirty="0" err="1">
                <a:solidFill>
                  <a:srgbClr val="839496"/>
                </a:solidFill>
                <a:effectLst/>
                <a:latin typeface="Courier New" panose="02070309020205020404" pitchFamily="49" charset="0"/>
              </a:rPr>
              <a:t>greeting_world</a:t>
            </a:r>
            <a:r>
              <a:rPr lang="en-US" sz="2000" b="0" i="0" dirty="0">
                <a:solidFill>
                  <a:srgbClr val="839496"/>
                </a:solidFill>
                <a:effectLst/>
                <a:latin typeface="Courier New" panose="02070309020205020404" pitchFamily="49" charset="0"/>
              </a:rPr>
              <a:t>() </a:t>
            </a:r>
          </a:p>
          <a:p>
            <a:pPr algn="l"/>
            <a:r>
              <a:rPr lang="en-US" sz="2000" b="0" i="0" dirty="0" err="1">
                <a:solidFill>
                  <a:srgbClr val="839496"/>
                </a:solidFill>
                <a:effectLst/>
                <a:latin typeface="Courier New" panose="02070309020205020404" pitchFamily="49" charset="0"/>
              </a:rPr>
              <a:t>greeting_name</a:t>
            </a:r>
            <a:r>
              <a:rPr lang="en-US" sz="2000" b="0" i="0" dirty="0">
                <a:solidFill>
                  <a:srgbClr val="839496"/>
                </a:solidFill>
                <a:effectLst/>
                <a:latin typeface="Courier New" panose="02070309020205020404" pitchFamily="49" charset="0"/>
              </a:rPr>
              <a:t>(</a:t>
            </a:r>
            <a:r>
              <a:rPr lang="en-US" sz="2000" b="0" i="0" dirty="0">
                <a:solidFill>
                  <a:srgbClr val="2AA198"/>
                </a:solidFill>
                <a:effectLst/>
                <a:latin typeface="Courier New" panose="02070309020205020404" pitchFamily="49" charset="0"/>
              </a:rPr>
              <a:t>"Samuel"</a:t>
            </a:r>
            <a:r>
              <a:rPr lang="en-US" sz="2000" b="0" i="0" dirty="0">
                <a:solidFill>
                  <a:srgbClr val="839496"/>
                </a:solidFill>
                <a:effectLst/>
                <a:latin typeface="Courier New" panose="02070309020205020404" pitchFamily="49" charset="0"/>
              </a:rPr>
              <a:t>)</a:t>
            </a:r>
            <a:endParaRPr lang="en-US" sz="2000" b="0" i="0" dirty="0">
              <a:solidFill>
                <a:srgbClr val="3D4251"/>
              </a:solidFill>
              <a:effectLst/>
              <a:latin typeface="Lora" pitchFamily="2" charset="0"/>
            </a:endParaRPr>
          </a:p>
        </p:txBody>
      </p:sp>
    </p:spTree>
    <p:extLst>
      <p:ext uri="{BB962C8B-B14F-4D97-AF65-F5344CB8AC3E}">
        <p14:creationId xmlns:p14="http://schemas.microsoft.com/office/powerpoint/2010/main" val="2171214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343348"/>
            <a:ext cx="9144000" cy="477837"/>
          </a:xfrm>
        </p:spPr>
        <p:txBody>
          <a:bodyPr>
            <a:normAutofit/>
          </a:bodyPr>
          <a:lstStyle/>
          <a:p>
            <a:r>
              <a:rPr lang="en-US" sz="2800" dirty="0"/>
              <a:t>Functions and Scopes                      </a:t>
            </a:r>
            <a:r>
              <a:rPr lang="en-US" sz="1600" dirty="0"/>
              <a:t>4.4.1.1 Scopes in Python</a:t>
            </a:r>
          </a:p>
        </p:txBody>
      </p:sp>
      <p:sp>
        <p:nvSpPr>
          <p:cNvPr id="7" name="Subtitle 6">
            <a:extLst>
              <a:ext uri="{FF2B5EF4-FFF2-40B4-BE49-F238E27FC236}">
                <a16:creationId xmlns:a16="http://schemas.microsoft.com/office/drawing/2014/main" id="{49F7C0D4-ABF3-423A-A421-FC5AA61B310D}"/>
              </a:ext>
            </a:extLst>
          </p:cNvPr>
          <p:cNvSpPr>
            <a:spLocks noGrp="1"/>
          </p:cNvSpPr>
          <p:nvPr>
            <p:ph type="subTitle" idx="1"/>
          </p:nvPr>
        </p:nvSpPr>
        <p:spPr>
          <a:xfrm>
            <a:off x="207818" y="969673"/>
            <a:ext cx="11670146" cy="5644191"/>
          </a:xfrm>
        </p:spPr>
        <p:txBody>
          <a:bodyPr>
            <a:noAutofit/>
          </a:bodyPr>
          <a:lstStyle/>
          <a:p>
            <a:pPr algn="l"/>
            <a:r>
              <a:rPr lang="en-US" b="1" i="0" dirty="0">
                <a:solidFill>
                  <a:srgbClr val="3D4251"/>
                </a:solidFill>
                <a:effectLst/>
                <a:latin typeface="Lato" panose="020F0502020204030203" pitchFamily="34" charset="0"/>
              </a:rPr>
              <a:t>Built-in Scope</a:t>
            </a:r>
          </a:p>
          <a:p>
            <a:pPr algn="l"/>
            <a:r>
              <a:rPr lang="en-US" b="0" i="0" dirty="0">
                <a:solidFill>
                  <a:srgbClr val="3D4251"/>
                </a:solidFill>
                <a:effectLst/>
                <a:latin typeface="Lora" pitchFamily="2" charset="0"/>
              </a:rPr>
              <a:t>This is the widest scope that exists! All the special reserved keywords fall under this scope. We can call the keywords anywhere within our program without having to define them before use.</a:t>
            </a:r>
          </a:p>
          <a:p>
            <a:pPr algn="l"/>
            <a:r>
              <a:rPr lang="en-US" b="1" i="0" dirty="0">
                <a:solidFill>
                  <a:srgbClr val="3D4251"/>
                </a:solidFill>
                <a:effectLst/>
                <a:latin typeface="Lora" pitchFamily="2" charset="0"/>
              </a:rPr>
              <a:t>Keywords</a:t>
            </a:r>
            <a:r>
              <a:rPr lang="en-US" b="0" i="0" dirty="0">
                <a:solidFill>
                  <a:srgbClr val="3D4251"/>
                </a:solidFill>
                <a:effectLst/>
                <a:latin typeface="Lora" pitchFamily="2" charset="0"/>
              </a:rPr>
              <a:t> are simply special reserved words. They are kept for specific purposes and cannot be used for any other purpose in the program.</a:t>
            </a:r>
            <a:br>
              <a:rPr lang="en-US" b="0" i="0" dirty="0">
                <a:solidFill>
                  <a:srgbClr val="3D4251"/>
                </a:solidFill>
                <a:effectLst/>
                <a:latin typeface="Lora" pitchFamily="2" charset="0"/>
              </a:rPr>
            </a:br>
            <a:r>
              <a:rPr lang="en-US" b="0" i="0" dirty="0">
                <a:solidFill>
                  <a:srgbClr val="3D4251"/>
                </a:solidFill>
                <a:effectLst/>
                <a:latin typeface="Lora" pitchFamily="2" charset="0"/>
              </a:rPr>
              <a:t>These are the keywords in Python:</a:t>
            </a:r>
          </a:p>
        </p:txBody>
      </p:sp>
      <p:pic>
        <p:nvPicPr>
          <p:cNvPr id="4098" name="Picture 2">
            <a:extLst>
              <a:ext uri="{FF2B5EF4-FFF2-40B4-BE49-F238E27FC236}">
                <a16:creationId xmlns:a16="http://schemas.microsoft.com/office/drawing/2014/main" id="{0D7E1A6B-4556-433E-862F-4A6FB1E1B2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8738" y="3877492"/>
            <a:ext cx="9434512" cy="2738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6738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958E-99D4-415C-8FC4-0102C54366FD}"/>
              </a:ext>
            </a:extLst>
          </p:cNvPr>
          <p:cNvSpPr>
            <a:spLocks noGrp="1"/>
          </p:cNvSpPr>
          <p:nvPr>
            <p:ph type="ctrTitle"/>
          </p:nvPr>
        </p:nvSpPr>
        <p:spPr>
          <a:xfrm>
            <a:off x="1524000" y="343348"/>
            <a:ext cx="9144000" cy="477837"/>
          </a:xfrm>
        </p:spPr>
        <p:txBody>
          <a:bodyPr>
            <a:normAutofit/>
          </a:bodyPr>
          <a:lstStyle/>
          <a:p>
            <a:r>
              <a:rPr lang="en-US" sz="2800" dirty="0"/>
              <a:t>Functions and Scopes                      </a:t>
            </a:r>
            <a:r>
              <a:rPr lang="en-US" sz="1600" dirty="0"/>
              <a:t>4.4.1.1 Scopes in Python</a:t>
            </a:r>
          </a:p>
        </p:txBody>
      </p:sp>
      <p:sp>
        <p:nvSpPr>
          <p:cNvPr id="7" name="Subtitle 6">
            <a:extLst>
              <a:ext uri="{FF2B5EF4-FFF2-40B4-BE49-F238E27FC236}">
                <a16:creationId xmlns:a16="http://schemas.microsoft.com/office/drawing/2014/main" id="{49F7C0D4-ABF3-423A-A421-FC5AA61B310D}"/>
              </a:ext>
            </a:extLst>
          </p:cNvPr>
          <p:cNvSpPr>
            <a:spLocks noGrp="1"/>
          </p:cNvSpPr>
          <p:nvPr>
            <p:ph type="subTitle" idx="1"/>
          </p:nvPr>
        </p:nvSpPr>
        <p:spPr>
          <a:xfrm>
            <a:off x="207818" y="969673"/>
            <a:ext cx="11670146" cy="5644191"/>
          </a:xfrm>
        </p:spPr>
        <p:txBody>
          <a:bodyPr>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3D4251"/>
                </a:solidFill>
                <a:effectLst/>
                <a:latin typeface="Lato" panose="020F0502020204030203" pitchFamily="34" charset="0"/>
              </a:rPr>
              <a:t>LEGB Rule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D4251"/>
                </a:solidFill>
                <a:effectLst/>
                <a:latin typeface="Lora" pitchFamily="2" charset="0"/>
              </a:rPr>
              <a:t>LEGB (Local -&gt; Enclosing -&gt; Global -&gt; Built-in) is the logic followed by a Python interpreter when it is executing your program.</a:t>
            </a:r>
            <a:endParaRPr kumimoji="0" lang="en-US" altLang="en-US" sz="2000" b="0" i="0" u="none" strike="noStrike" cap="none" normalizeH="0" baseline="0" dirty="0">
              <a:ln>
                <a:noFill/>
              </a:ln>
              <a:solidFill>
                <a:schemeClr val="tx1"/>
              </a:solidFill>
              <a:effectLst/>
            </a:endParaRPr>
          </a:p>
          <a:p>
            <a:pPr algn="l" eaLnBrk="0" fontAlgn="base" hangingPunct="0">
              <a:lnSpc>
                <a:spcPct val="100000"/>
              </a:lnSpc>
              <a:spcBef>
                <a:spcPct val="0"/>
              </a:spcBef>
              <a:spcAft>
                <a:spcPct val="0"/>
              </a:spcAft>
            </a:pPr>
            <a:r>
              <a:rPr kumimoji="0" lang="en-US" altLang="en-US" sz="2000" b="0" i="0" u="none" strike="noStrike" cap="none" normalizeH="0" baseline="0" dirty="0">
                <a:ln>
                  <a:noFill/>
                </a:ln>
                <a:solidFill>
                  <a:srgbClr val="3D4251"/>
                </a:solidFill>
                <a:effectLst/>
                <a:latin typeface="Lora" pitchFamily="2" charset="0"/>
              </a:rPr>
              <a:t>Let's say you're calling </a:t>
            </a:r>
            <a:r>
              <a:rPr kumimoji="0" lang="en-US" altLang="en-US" sz="2000" b="0" i="0" u="none" strike="noStrike" cap="none" normalizeH="0" baseline="0" dirty="0">
                <a:ln>
                  <a:noFill/>
                </a:ln>
                <a:solidFill>
                  <a:srgbClr val="3D4251"/>
                </a:solidFill>
                <a:effectLst/>
                <a:latin typeface="Roboto Mono"/>
              </a:rPr>
              <a:t>print(x)</a:t>
            </a:r>
            <a:r>
              <a:rPr kumimoji="0" lang="en-US" altLang="en-US" sz="2000" b="0" i="0" u="none" strike="noStrike" cap="none" normalizeH="0" baseline="0" dirty="0">
                <a:ln>
                  <a:noFill/>
                </a:ln>
                <a:solidFill>
                  <a:srgbClr val="3D4251"/>
                </a:solidFill>
                <a:effectLst/>
                <a:latin typeface="Lora" pitchFamily="2" charset="0"/>
              </a:rPr>
              <a:t> within </a:t>
            </a:r>
            <a:r>
              <a:rPr kumimoji="0" lang="en-US" altLang="en-US" sz="2000" b="0" i="0" u="none" strike="noStrike" cap="none" normalizeH="0" baseline="0" dirty="0">
                <a:ln>
                  <a:noFill/>
                </a:ln>
                <a:solidFill>
                  <a:srgbClr val="3D4251"/>
                </a:solidFill>
                <a:effectLst/>
                <a:latin typeface="Roboto Mono"/>
              </a:rPr>
              <a:t>inner()</a:t>
            </a:r>
            <a:r>
              <a:rPr kumimoji="0" lang="en-US" altLang="en-US" sz="2000" b="0" i="0" u="none" strike="noStrike" cap="none" normalizeH="0" baseline="0" dirty="0">
                <a:ln>
                  <a:noFill/>
                </a:ln>
                <a:solidFill>
                  <a:srgbClr val="3D4251"/>
                </a:solidFill>
                <a:effectLst/>
                <a:latin typeface="Lora" pitchFamily="2" charset="0"/>
              </a:rPr>
              <a:t>, which is a function nested in </a:t>
            </a:r>
            <a:r>
              <a:rPr kumimoji="0" lang="en-US" altLang="en-US" sz="2000" b="0" i="0" u="none" strike="noStrike" cap="none" normalizeH="0" baseline="0" dirty="0">
                <a:ln>
                  <a:noFill/>
                </a:ln>
                <a:solidFill>
                  <a:srgbClr val="3D4251"/>
                </a:solidFill>
                <a:effectLst/>
                <a:latin typeface="Roboto Mono"/>
              </a:rPr>
              <a:t>outer()</a:t>
            </a:r>
            <a:r>
              <a:rPr kumimoji="0" lang="en-US" altLang="en-US" sz="2000" b="0" i="0" u="none" strike="noStrike" cap="none" normalizeH="0" baseline="0" dirty="0">
                <a:ln>
                  <a:noFill/>
                </a:ln>
                <a:solidFill>
                  <a:srgbClr val="3D4251"/>
                </a:solidFill>
                <a:effectLst/>
                <a:latin typeface="Lora" pitchFamily="2" charset="0"/>
              </a:rPr>
              <a:t>. Then Python will first look if "x" was defined locally within </a:t>
            </a:r>
            <a:r>
              <a:rPr kumimoji="0" lang="en-US" altLang="en-US" sz="2000" b="0" i="0" u="none" strike="noStrike" cap="none" normalizeH="0" baseline="0" dirty="0">
                <a:ln>
                  <a:noFill/>
                </a:ln>
                <a:solidFill>
                  <a:srgbClr val="3D4251"/>
                </a:solidFill>
                <a:effectLst/>
                <a:latin typeface="Roboto Mono"/>
              </a:rPr>
              <a:t>inner()</a:t>
            </a:r>
            <a:r>
              <a:rPr kumimoji="0" lang="en-US" altLang="en-US" sz="2000" b="0" i="0" u="none" strike="noStrike" cap="none" normalizeH="0" baseline="0" dirty="0">
                <a:ln>
                  <a:noFill/>
                </a:ln>
                <a:solidFill>
                  <a:srgbClr val="3D4251"/>
                </a:solidFill>
                <a:effectLst/>
                <a:latin typeface="Lora" pitchFamily="2" charset="0"/>
              </a:rPr>
              <a:t>. If not, the variable defined in </a:t>
            </a:r>
            <a:r>
              <a:rPr kumimoji="0" lang="en-US" altLang="en-US" sz="2000" b="0" i="0" u="none" strike="noStrike" cap="none" normalizeH="0" baseline="0" dirty="0">
                <a:ln>
                  <a:noFill/>
                </a:ln>
                <a:solidFill>
                  <a:srgbClr val="3D4251"/>
                </a:solidFill>
                <a:effectLst/>
                <a:latin typeface="Roboto Mono"/>
              </a:rPr>
              <a:t>outer()</a:t>
            </a:r>
            <a:r>
              <a:rPr kumimoji="0" lang="en-US" altLang="en-US" sz="2000" b="0" i="0" u="none" strike="noStrike" cap="none" normalizeH="0" baseline="0" dirty="0">
                <a:ln>
                  <a:noFill/>
                </a:ln>
                <a:solidFill>
                  <a:srgbClr val="3D4251"/>
                </a:solidFill>
                <a:effectLst/>
                <a:latin typeface="Lora" pitchFamily="2" charset="0"/>
              </a:rPr>
              <a:t> will be used. This is the enclosing function. If it also wasn't defined there, the Python interpreter will go up another level - to the global scope. Above that, you will only find the built-in scope, which contains special variables reserved for Python itself.</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b="0" i="0" dirty="0">
              <a:solidFill>
                <a:srgbClr val="3D4251"/>
              </a:solidFill>
              <a:effectLst/>
              <a:latin typeface="Lora"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b="0" i="0" dirty="0">
              <a:solidFill>
                <a:srgbClr val="3D4251"/>
              </a:solidFill>
              <a:effectLst/>
              <a:latin typeface="Lora" pitchFamily="2" charset="0"/>
            </a:endParaRPr>
          </a:p>
        </p:txBody>
      </p:sp>
      <p:pic>
        <p:nvPicPr>
          <p:cNvPr id="5" name="Picture 4">
            <a:extLst>
              <a:ext uri="{FF2B5EF4-FFF2-40B4-BE49-F238E27FC236}">
                <a16:creationId xmlns:a16="http://schemas.microsoft.com/office/drawing/2014/main" id="{FB13EF8C-4EE4-4D87-9781-02EED4A2F5F4}"/>
              </a:ext>
            </a:extLst>
          </p:cNvPr>
          <p:cNvPicPr>
            <a:picLocks noChangeAspect="1"/>
          </p:cNvPicPr>
          <p:nvPr/>
        </p:nvPicPr>
        <p:blipFill>
          <a:blip r:embed="rId2"/>
          <a:stretch>
            <a:fillRect/>
          </a:stretch>
        </p:blipFill>
        <p:spPr>
          <a:xfrm>
            <a:off x="572332" y="3685528"/>
            <a:ext cx="3564662" cy="2935604"/>
          </a:xfrm>
          <a:prstGeom prst="rect">
            <a:avLst/>
          </a:prstGeom>
        </p:spPr>
      </p:pic>
      <p:pic>
        <p:nvPicPr>
          <p:cNvPr id="8" name="Picture 7">
            <a:extLst>
              <a:ext uri="{FF2B5EF4-FFF2-40B4-BE49-F238E27FC236}">
                <a16:creationId xmlns:a16="http://schemas.microsoft.com/office/drawing/2014/main" id="{70FDF60C-826E-4804-BB28-928C8FE27FFF}"/>
              </a:ext>
            </a:extLst>
          </p:cNvPr>
          <p:cNvPicPr>
            <a:picLocks noChangeAspect="1"/>
          </p:cNvPicPr>
          <p:nvPr/>
        </p:nvPicPr>
        <p:blipFill>
          <a:blip r:embed="rId3"/>
          <a:stretch>
            <a:fillRect/>
          </a:stretch>
        </p:blipFill>
        <p:spPr>
          <a:xfrm>
            <a:off x="6612800" y="3328062"/>
            <a:ext cx="3209925" cy="3362325"/>
          </a:xfrm>
          <a:prstGeom prst="rect">
            <a:avLst/>
          </a:prstGeom>
        </p:spPr>
      </p:pic>
    </p:spTree>
    <p:extLst>
      <p:ext uri="{BB962C8B-B14F-4D97-AF65-F5344CB8AC3E}">
        <p14:creationId xmlns:p14="http://schemas.microsoft.com/office/powerpoint/2010/main" val="1585577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3617</Words>
  <Application>Microsoft Office PowerPoint</Application>
  <PresentationFormat>Widescreen</PresentationFormat>
  <Paragraphs>456</Paragraphs>
  <Slides>34</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34</vt:i4>
      </vt:variant>
    </vt:vector>
  </HeadingPairs>
  <TitlesOfParts>
    <vt:vector size="47" baseType="lpstr">
      <vt:lpstr>Arial</vt:lpstr>
      <vt:lpstr>Arial Unicode MS</vt:lpstr>
      <vt:lpstr>Calibri</vt:lpstr>
      <vt:lpstr>Calibri Light</vt:lpstr>
      <vt:lpstr>Courier New</vt:lpstr>
      <vt:lpstr>Courier New</vt:lpstr>
      <vt:lpstr>inherit</vt:lpstr>
      <vt:lpstr>Lato</vt:lpstr>
      <vt:lpstr>Lora</vt:lpstr>
      <vt:lpstr>Open Sans</vt:lpstr>
      <vt:lpstr>Roboto Mono</vt:lpstr>
      <vt:lpstr>Times New Roman</vt:lpstr>
      <vt:lpstr>Office Theme</vt:lpstr>
      <vt:lpstr>Functions and Scopes                      4.4.1.1 Scopes in Python</vt:lpstr>
      <vt:lpstr>Functions and Scopes                      4.4.1.1 Scopes in Python</vt:lpstr>
      <vt:lpstr>Functions and Scopes                      4.4.1.1 Scopes in Python</vt:lpstr>
      <vt:lpstr>Functions and Scopes                      4.4.1.1 Scopes in Python</vt:lpstr>
      <vt:lpstr>Functions and Scopes                      4.4.1.1 Scopes in Python</vt:lpstr>
      <vt:lpstr>Functions and Scopes                      4.4.1.1 Scopes in Python</vt:lpstr>
      <vt:lpstr>Functions and Scopes                      4.4.1.1 Scopes in Python</vt:lpstr>
      <vt:lpstr>Functions and Scopes                      4.4.1.1 Scopes in Python</vt:lpstr>
      <vt:lpstr>Functions and Scopes                      4.4.1.1 Scopes in Python</vt:lpstr>
      <vt:lpstr>Functions and Scopes                      4.4.1.1 Scopes in Python</vt:lpstr>
      <vt:lpstr>Functions and Scopes                      4.4.1.1 Scopes in Python</vt:lpstr>
      <vt:lpstr>Functions and Scopes                      4.4.1.1 Scopes in Python</vt:lpstr>
      <vt:lpstr>Functions and Scopes                      4.4.1.1 Scopes in Python</vt:lpstr>
      <vt:lpstr>Functions and Scopes                      4.4.1.1 Scopes in Python</vt:lpstr>
      <vt:lpstr>Functions and Scopes                      4.4.1.1 Scopes in Python</vt:lpstr>
      <vt:lpstr>Functions and Scopes                      4.4.1.2 Scopes in Python</vt:lpstr>
      <vt:lpstr>Functions and Scopes                      4.4.1.2 Scopes in Python</vt:lpstr>
      <vt:lpstr>Functions and Scopes                      4.4.1.3 Scopes in Python</vt:lpstr>
      <vt:lpstr>Functions and Scopes                      4.4.1.3 Scopes in Python</vt:lpstr>
      <vt:lpstr>Functions and Scopes                      4.4.1.4 Scopes in Python</vt:lpstr>
      <vt:lpstr>Functions and Scopes                      4.4.1.4 Scopes in Python</vt:lpstr>
      <vt:lpstr>Functions and Scopes                      4.4.1.4 Scopes in Python</vt:lpstr>
      <vt:lpstr>Functions and Scopes                      4.4.1.4 Scopes in Python</vt:lpstr>
      <vt:lpstr>Functions and Scopes                      4.4.1.4 Scopes in Python</vt:lpstr>
      <vt:lpstr>Functions and Scopes                      4.4.1.4 Scopes in Python</vt:lpstr>
      <vt:lpstr>Functions and Scopes                      4.4.1.4 Scopes in Python</vt:lpstr>
      <vt:lpstr>Functions and Scopes                      4.4.1.4 Scopes in Python</vt:lpstr>
      <vt:lpstr>Functions and Scopes                      4.4.1.4 Scopes in Python</vt:lpstr>
      <vt:lpstr>Functions and Scopes                      4.4.1.4 Scopes in Python</vt:lpstr>
      <vt:lpstr>Functions and Scopes                      4.4.1.4 Scopes in Python</vt:lpstr>
      <vt:lpstr>Functions and Scopes                      4.4.1.4 Scopes in Python</vt:lpstr>
      <vt:lpstr>Functions and Scopes                      4.4.1.4 Scopes in Python</vt:lpstr>
      <vt:lpstr>Functions and Scopes                      4.4.1.4 Scopes in Python</vt:lpstr>
      <vt:lpstr>Functions and Scopes                      4.4.1.4 Scopes in Python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 and Scopes                      4.4.1.1 Scopes in Python</dc:title>
  <dc:creator>Scott</dc:creator>
  <cp:lastModifiedBy>Scott</cp:lastModifiedBy>
  <cp:revision>11</cp:revision>
  <dcterms:created xsi:type="dcterms:W3CDTF">2021-09-13T17:34:10Z</dcterms:created>
  <dcterms:modified xsi:type="dcterms:W3CDTF">2021-09-14T13:49:09Z</dcterms:modified>
</cp:coreProperties>
</file>