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3" r:id="rId9"/>
    <p:sldId id="264" r:id="rId10"/>
    <p:sldId id="281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DFF"/>
    <a:srgbClr val="00FF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/>
    <p:restoredTop sz="94526"/>
  </p:normalViewPr>
  <p:slideViewPr>
    <p:cSldViewPr snapToGrid="0" snapToObjects="1">
      <p:cViewPr varScale="1">
        <p:scale>
          <a:sx n="63" d="100"/>
          <a:sy n="63" d="100"/>
        </p:scale>
        <p:origin x="976" y="17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04176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entire last page.</a:t>
            </a: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0744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741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1506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8469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5317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9218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7975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0152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148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8597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64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41203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163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96977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61464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7136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577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387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7912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231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7551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6230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6364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47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932000" cy="1736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4000"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932000" cy="1736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9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430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01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4" Type="http://schemas.openxmlformats.org/officeDocument/2006/relationships/hyperlink" Target="http://open.umich.edu/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4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930675" y="7016745"/>
            <a:ext cx="82367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for Everybody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n-US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957824" y="7425500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 of Our Own</a:t>
            </a:r>
            <a:r>
              <a:rPr lang="is-IS" sz="72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Building our Own Functions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37258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create a new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the </a:t>
            </a: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keyword followed by optional parameters in parenthes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indent the body of the function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function but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does not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execute the body of the function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3817000" y="6633900"/>
            <a:ext cx="9938399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"I'm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a lumberjack, and I'm okay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  <a:endParaRPr lang="en-US" sz="26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'I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sleep all night and I work all day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.')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1061599" y="1935150"/>
            <a:ext cx="10739875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'Hello')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"I'm 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a lumberjack, and I'm okay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  <a:endParaRPr lang="en-US" sz="28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'I 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sleep all night and I work all day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.')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Yo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9" name="Shape 309"/>
          <p:cNvSpPr txBox="1"/>
          <p:nvPr/>
        </p:nvSpPr>
        <p:spPr>
          <a:xfrm>
            <a:off x="13681075" y="4229901"/>
            <a:ext cx="1119187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9626600" y="1174754"/>
            <a:ext cx="6218238" cy="14731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en-US" sz="25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I'm a lumberjack, and I'm okay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."</a:t>
            </a:r>
            <a:r>
              <a:rPr lang="en-US" sz="25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endParaRPr lang="en-US" sz="2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en-US" sz="25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'I 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sleep all night and I work all day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.'</a:t>
            </a:r>
            <a:r>
              <a:rPr lang="en-US" sz="25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25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7416799" y="1657354"/>
            <a:ext cx="2180091" cy="50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print_lyrics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Definitions and Uses</a:t>
            </a: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1155700" y="2482253"/>
            <a:ext cx="13932000" cy="39165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Once we have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defined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function, we can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call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(or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invoke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it </a:t>
            </a:r>
            <a:b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 many times as we like</a:t>
            </a:r>
          </a:p>
          <a:p>
            <a:pPr marL="749300" marR="0" lvl="0" indent="-371094" algn="l" rtl="0">
              <a:lnSpc>
                <a:spcPct val="115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is the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store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reuse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pattern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1078375" y="985825"/>
            <a:ext cx="11715899" cy="609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'Hello')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"I'm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a lumberjack, and I'm okay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  <a:endParaRPr lang="en-US"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'I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sleep all night and I work all day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.')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Yo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23" name="Shape 323"/>
          <p:cNvSpPr txBox="1"/>
          <p:nvPr/>
        </p:nvSpPr>
        <p:spPr>
          <a:xfrm>
            <a:off x="8877300" y="5327650"/>
            <a:ext cx="6913685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I'm a lumberjack, and I'm okay.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 sleep all night and I work all day.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cxnSp>
        <p:nvCxnSpPr>
          <p:cNvPr id="324" name="Shape 324"/>
          <p:cNvCxnSpPr/>
          <p:nvPr/>
        </p:nvCxnSpPr>
        <p:spPr>
          <a:xfrm rot="10800000">
            <a:off x="4334486" y="5532361"/>
            <a:ext cx="4353900" cy="1343099"/>
          </a:xfrm>
          <a:prstGeom prst="straightConnector1">
            <a:avLst/>
          </a:prstGeom>
          <a:noFill/>
          <a:ln w="889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627100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39116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a value we pass into 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its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when we call the function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use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 we can direct the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do different kinds of work when we call it at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different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times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put the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parenthes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 after the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the function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4635500" y="6718296"/>
            <a:ext cx="7580313" cy="81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9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49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49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 world'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11498261" y="7823196"/>
            <a:ext cx="244633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333" name="Shape 333"/>
          <p:cNvCxnSpPr/>
          <p:nvPr/>
        </p:nvCxnSpPr>
        <p:spPr>
          <a:xfrm>
            <a:off x="10014325" y="7538196"/>
            <a:ext cx="1288800" cy="6389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203767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Parameters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988175" cy="505036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215900" indent="0">
              <a:lnSpc>
                <a:spcPct val="115000"/>
              </a:lnSpc>
              <a:spcBef>
                <a:spcPts val="0"/>
              </a:spcBef>
              <a:buSzPct val="171000"/>
              <a:buNone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a variable which we use </a:t>
            </a:r>
            <a:r>
              <a:rPr lang="en-US" sz="36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function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definition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 It is a </a:t>
            </a:r>
            <a:r>
              <a:rPr lang="en-US" sz="3600" dirty="0">
                <a:solidFill>
                  <a:schemeClr val="lt1"/>
                </a:solidFill>
              </a:rPr>
              <a:t>“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handle</a:t>
            </a:r>
            <a:r>
              <a:rPr lang="en-US" sz="3600" dirty="0">
                <a:solidFill>
                  <a:schemeClr val="lt1"/>
                </a:solidFill>
              </a:rPr>
              <a:t>”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allows the code in the </a:t>
            </a:r>
            <a:r>
              <a:rPr lang="en-US" sz="36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access the </a:t>
            </a:r>
            <a:r>
              <a:rPr lang="en-US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for a particular </a:t>
            </a:r>
            <a:r>
              <a:rPr lang="en-US" sz="36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invocation.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0" name="Shape 340"/>
          <p:cNvSpPr txBox="1"/>
          <p:nvPr/>
        </p:nvSpPr>
        <p:spPr>
          <a:xfrm>
            <a:off x="9867323" y="2188908"/>
            <a:ext cx="5713800" cy="6648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6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'Bonjour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6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6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en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Bonjour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 Values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22542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Often a function will take its arguments, do some computation, and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value to be used as the value of the function call in 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calling expression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keyword is used for this.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2911989" y="5370512"/>
            <a:ext cx="6832088" cy="28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"Hello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2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"Glenn</a:t>
            </a:r>
            <a:r>
              <a:rPr lang="en-US" sz="32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  <a:endParaRPr lang="en-US" sz="32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2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"Sally</a:t>
            </a:r>
            <a:r>
              <a:rPr lang="en-US" sz="32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  <a:endParaRPr lang="en-US" sz="32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8" name="Shape 348"/>
          <p:cNvSpPr txBox="1"/>
          <p:nvPr/>
        </p:nvSpPr>
        <p:spPr>
          <a:xfrm>
            <a:off x="10894613" y="5947162"/>
            <a:ext cx="4000500" cy="1193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600" i="0" u="none" strike="noStrike" cap="non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Hello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Hello Sally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542433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 Value</a:t>
            </a:r>
          </a:p>
        </p:txBody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6167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fruitful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one that produces a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(or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ends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execution and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sends back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9002225" y="2309525"/>
            <a:ext cx="6722399" cy="6429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'Bonjour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en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),'Glenn</a:t>
            </a:r>
            <a:r>
              <a:rPr lang="en-US" sz="25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5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),'Sally</a:t>
            </a:r>
            <a:r>
              <a:rPr lang="en-US" sz="25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5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),'Michael</a:t>
            </a:r>
            <a:r>
              <a:rPr lang="en-US" sz="25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5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Bonjour Michael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1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  <a:r>
              <a:rPr lang="en-US" sz="71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71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1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Parameters</a:t>
            </a:r>
            <a:r>
              <a:rPr lang="en-US" sz="71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and</a:t>
            </a:r>
            <a:r>
              <a:rPr lang="en-US" sz="71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1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Results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1155700" y="2908300"/>
            <a:ext cx="75570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'Hello world'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2" name="Shape 362"/>
          <p:cNvSpPr txBox="1"/>
          <p:nvPr/>
        </p:nvSpPr>
        <p:spPr>
          <a:xfrm>
            <a:off x="7805637" y="4011400"/>
            <a:ext cx="3127800" cy="34833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max(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 smtClean="0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return </a:t>
            </a: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  <p:cxnSp>
        <p:nvCxnSpPr>
          <p:cNvPr id="363" name="Shape 363"/>
          <p:cNvCxnSpPr/>
          <p:nvPr/>
        </p:nvCxnSpPr>
        <p:spPr>
          <a:xfrm flipH="1">
            <a:off x="6569200" y="5608275"/>
            <a:ext cx="1016099" cy="3600"/>
          </a:xfrm>
          <a:prstGeom prst="straightConnector1">
            <a:avLst/>
          </a:prstGeom>
          <a:noFill/>
          <a:ln w="889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3530600" y="5283200"/>
            <a:ext cx="2849562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3066711" y="5232400"/>
            <a:ext cx="64452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</p:txBody>
      </p:sp>
      <p:cxnSp>
        <p:nvCxnSpPr>
          <p:cNvPr id="366" name="Shape 366"/>
          <p:cNvCxnSpPr/>
          <p:nvPr/>
        </p:nvCxnSpPr>
        <p:spPr>
          <a:xfrm flipH="1">
            <a:off x="11153774" y="55943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1700213" y="6502400"/>
            <a:ext cx="232568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368" name="Shape 368"/>
          <p:cNvCxnSpPr/>
          <p:nvPr/>
        </p:nvCxnSpPr>
        <p:spPr>
          <a:xfrm flipH="1">
            <a:off x="3027375" y="5965150"/>
            <a:ext cx="903299" cy="5324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 txBox="1"/>
          <p:nvPr/>
        </p:nvSpPr>
        <p:spPr>
          <a:xfrm>
            <a:off x="11231561" y="2908300"/>
            <a:ext cx="247967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</a:t>
            </a: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0056975" y="3373299"/>
            <a:ext cx="1049100" cy="107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13023850" y="6743700"/>
            <a:ext cx="168932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</a:t>
            </a:r>
          </a:p>
        </p:txBody>
      </p:sp>
      <p:cxnSp>
        <p:nvCxnSpPr>
          <p:cNvPr id="372" name="Shape 372"/>
          <p:cNvCxnSpPr/>
          <p:nvPr/>
        </p:nvCxnSpPr>
        <p:spPr>
          <a:xfrm>
            <a:off x="13377862" y="5940425"/>
            <a:ext cx="0" cy="7112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Stored (and reused) Steps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12869861" y="3721100"/>
            <a:ext cx="3162300" cy="3746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Zip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7899399" y="2971800"/>
            <a:ext cx="3586161" cy="38004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thing():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5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5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'Fun</a:t>
            </a:r>
            <a:r>
              <a:rPr lang="en-US" sz="25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5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thing()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'Zip</a:t>
            </a:r>
            <a:r>
              <a:rPr lang="en-US" sz="25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5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thing()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762000" y="27305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>
            <a:off x="2114550" y="3313111"/>
            <a:ext cx="6349" cy="18494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8" name="Shape 218"/>
          <p:cNvCxnSpPr/>
          <p:nvPr/>
        </p:nvCxnSpPr>
        <p:spPr>
          <a:xfrm flipH="1">
            <a:off x="9366249" y="5416550"/>
            <a:ext cx="3421062" cy="3428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>
            <a:off x="9423474" y="6615025"/>
            <a:ext cx="3334500" cy="2702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0" name="Shape 220"/>
          <p:cNvSpPr txBox="1"/>
          <p:nvPr/>
        </p:nvSpPr>
        <p:spPr>
          <a:xfrm>
            <a:off x="4429850" y="3608375"/>
            <a:ext cx="2743199" cy="1115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5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en-US" sz="35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5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762000" y="50927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cxnSp>
        <p:nvCxnSpPr>
          <p:cNvPr id="222" name="Shape 222"/>
          <p:cNvCxnSpPr/>
          <p:nvPr/>
        </p:nvCxnSpPr>
        <p:spPr>
          <a:xfrm rot="10800000">
            <a:off x="2114549" y="5713411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3" name="Shape 223"/>
          <p:cNvCxnSpPr/>
          <p:nvPr/>
        </p:nvCxnSpPr>
        <p:spPr>
          <a:xfrm flipH="1">
            <a:off x="3491700" y="4099050"/>
            <a:ext cx="856500" cy="102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 flipH="1">
            <a:off x="3527425" y="4723637"/>
            <a:ext cx="2100300" cy="893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>
            <a:endCxn id="216" idx="3"/>
          </p:cNvCxnSpPr>
          <p:nvPr/>
        </p:nvCxnSpPr>
        <p:spPr>
          <a:xfrm rot="10800000">
            <a:off x="3505199" y="3028950"/>
            <a:ext cx="951900" cy="5796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6" name="Shape 226"/>
          <p:cNvSpPr txBox="1"/>
          <p:nvPr/>
        </p:nvSpPr>
        <p:spPr>
          <a:xfrm>
            <a:off x="3850696" y="7773866"/>
            <a:ext cx="880268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call these reusable pieces of code </a:t>
            </a:r>
            <a:r>
              <a:rPr lang="en-US" sz="2800" b="0" i="0" u="none" strike="noStrike" cap="none" dirty="0">
                <a:solidFill>
                  <a:schemeClr val="lt1"/>
                </a:solidFill>
                <a:sym typeface="Arial"/>
              </a:rPr>
              <a:t>“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2800" b="0" i="0" u="none" strike="noStrike" cap="none" dirty="0">
                <a:solidFill>
                  <a:schemeClr val="lt1"/>
                </a:solidFill>
                <a:sym typeface="Arial"/>
              </a:rPr>
              <a:t>”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5038724" y="2997200"/>
            <a:ext cx="1767873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():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762000" y="73025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cxnSp>
        <p:nvCxnSpPr>
          <p:cNvPr id="229" name="Shape 229"/>
          <p:cNvCxnSpPr/>
          <p:nvPr/>
        </p:nvCxnSpPr>
        <p:spPr>
          <a:xfrm rot="10800000">
            <a:off x="2114549" y="67294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30" name="Shape 230"/>
          <p:cNvSpPr txBox="1"/>
          <p:nvPr/>
        </p:nvSpPr>
        <p:spPr>
          <a:xfrm>
            <a:off x="762000" y="62230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Zip</a:t>
            </a:r>
            <a:r>
              <a:rPr lang="en-US" sz="35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Multiple </a:t>
            </a:r>
            <a:r>
              <a:rPr lang="en-US" sz="7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Parameters</a:t>
            </a:r>
            <a:r>
              <a:rPr lang="en-US" sz="7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/ </a:t>
            </a:r>
            <a:r>
              <a:rPr lang="en-US" sz="72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588250" cy="52546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define more than one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definition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simply add more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when we call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match the number and order of arguments and parameters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966100" y="3380664"/>
            <a:ext cx="5481000" cy="3934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addtwo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a, b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added =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added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addtwo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3, 5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 (non-fruitful) Functions</a:t>
            </a:r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a function does not return a value, we call it a 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 that return values are 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fruitful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functions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ct val="171000"/>
              <a:buFont typeface="Cabin"/>
              <a:buChar char="•"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</a:t>
            </a: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functions are </a:t>
            </a: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 fruitful</a:t>
            </a: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function or not to function...</a:t>
            </a:r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Organize your code into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paragraphs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capture a complete thought and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 it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 repeat yourself - make it work once and then reuse it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something gets too long or complex, break it up into logical chunks and put those chunks in functions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Make a library of common stuff that you do over and over - perhaps share this with your friends...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237633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8178800" y="2886163"/>
            <a:ext cx="69089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Results (fruitful functions)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 (non-fruitful) functions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Why use functions?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5" name="Shape 405"/>
          <p:cNvSpPr txBox="1">
            <a:spLocks noGrp="1"/>
          </p:cNvSpPr>
          <p:nvPr>
            <p:ph type="body" idx="4294967295"/>
          </p:nvPr>
        </p:nvSpPr>
        <p:spPr>
          <a:xfrm>
            <a:off x="1353078" y="2886163"/>
            <a:ext cx="6370638" cy="496728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Built-In Functions</a:t>
            </a:r>
          </a:p>
          <a:p>
            <a:pPr marL="685800" indent="-361886" algn="l">
              <a:lnSpc>
                <a:spcPct val="80000"/>
              </a:lnSpc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 conversion (</a:t>
            </a:r>
            <a:r>
              <a:rPr lang="en-US" sz="360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float)</a:t>
            </a:r>
          </a:p>
          <a:p>
            <a:pPr marL="685800" indent="-361886" algn="l">
              <a:lnSpc>
                <a:spcPct val="80000"/>
              </a:lnSpc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conversions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735013" y="871538"/>
            <a:ext cx="1993900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Exercise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3136900" y="2133599"/>
            <a:ext cx="10706100" cy="471285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Rewrite your pay computation with time-and-a-half for overtime and create a function called </a:t>
            </a:r>
            <a:r>
              <a:rPr lang="en-US" sz="38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computepay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which takes two parameters ( hours and  rate).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endParaRPr lang="en-US" sz="38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Pay: 475.0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9746384" y="7061200"/>
            <a:ext cx="5233988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>
                <a:solidFill>
                  <a:srgbClr val="FFFF00"/>
                </a:solidFill>
              </a:rPr>
              <a:t>Acknowledgements / Contributions</a:t>
            </a:r>
          </a:p>
        </p:txBody>
      </p:sp>
      <p:sp>
        <p:nvSpPr>
          <p:cNvPr id="411" name="Shape 411"/>
          <p:cNvSpPr txBox="1"/>
          <p:nvPr/>
        </p:nvSpPr>
        <p:spPr>
          <a:xfrm>
            <a:off x="1234676" y="2124684"/>
            <a:ext cx="6797699" cy="59191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These slides are Copyright 2010-  Charles R. Severance (</a:t>
            </a:r>
            <a:r>
              <a:rPr lang="en-US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n-US" sz="1800" dirty="0">
                <a:solidFill>
                  <a:srgbClr val="FFFFFF"/>
                </a:solidFill>
              </a:rPr>
              <a:t>) of the University of Michigan School of Information and </a:t>
            </a:r>
            <a:r>
              <a:rPr lang="en-US" sz="1800" u="sng" dirty="0">
                <a:solidFill>
                  <a:srgbClr val="FFFF00"/>
                </a:solidFill>
                <a:hlinkClick r:id="rId4"/>
              </a:rPr>
              <a:t>open.umich.edu</a:t>
            </a:r>
            <a:r>
              <a:rPr lang="en-US" sz="1800" dirty="0">
                <a:solidFill>
                  <a:srgbClr val="FFFFFF"/>
                </a:solidFill>
              </a:rPr>
              <a:t>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Initial Development: Charles Severance, University of Michigan School of Information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… Insert new Contributors and Translators here </a:t>
            </a:r>
          </a:p>
        </p:txBody>
      </p:sp>
      <p:pic>
        <p:nvPicPr>
          <p:cNvPr id="412" name="Shape 4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863322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Shape 4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97687" y="1041522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414" name="Shape 414"/>
          <p:cNvSpPr txBox="1"/>
          <p:nvPr/>
        </p:nvSpPr>
        <p:spPr>
          <a:xfrm>
            <a:off x="8732976" y="2140854"/>
            <a:ext cx="6797699" cy="5945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Functions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are two kinds of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Python.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00"/>
              </a:buClr>
              <a:buSzPct val="100000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Built-in functions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are provided as part of Python -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print(), 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(), type(), float(), </a:t>
            </a:r>
            <a:r>
              <a:rPr lang="en-US" sz="3600" u="none" strike="noStrike" cap="none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...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00"/>
              </a:buClr>
              <a:buSzPct val="100000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Functions that we define ourselves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then use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treat </a:t>
            </a:r>
            <a:r>
              <a:rPr lang="en-US" sz="3600" u="none" strike="noStrike" cap="none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names as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reserved words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(i.e., we avoid them as variable names)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 Definition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Python a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some reusable code that takes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(s) as input, does some computation, and then returns a result or results</a:t>
            </a:r>
          </a:p>
          <a:p>
            <a:pPr marL="749300" marR="0" lvl="0" indent="-371094" algn="l" rtl="0">
              <a:lnSpc>
                <a:spcPct val="115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define a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using the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reserved word</a:t>
            </a:r>
          </a:p>
          <a:p>
            <a:pPr marL="749300" marR="0" lvl="0" indent="-371094" algn="l" rtl="0">
              <a:lnSpc>
                <a:spcPct val="115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call/invoke the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by using the function name, parenthes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s, and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arguments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an expression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/>
        </p:nvSpPr>
        <p:spPr>
          <a:xfrm>
            <a:off x="8564550" y="4876800"/>
            <a:ext cx="6984899" cy="3302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tiny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tiny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urier New"/>
              <a:buNone/>
            </a:pPr>
            <a:endParaRPr sz="3000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2032000" y="1714500"/>
            <a:ext cx="6782399" cy="81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9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 </a:t>
            </a:r>
            <a:r>
              <a:rPr lang="en-US" sz="49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en-US" sz="49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 world'</a:t>
            </a:r>
            <a:r>
              <a:rPr lang="en-US" sz="49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8814399" y="947883"/>
            <a:ext cx="2393952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250" name="Shape 250"/>
          <p:cNvCxnSpPr>
            <a:endCxn id="249" idx="1"/>
          </p:cNvCxnSpPr>
          <p:nvPr/>
        </p:nvCxnSpPr>
        <p:spPr>
          <a:xfrm flipV="1">
            <a:off x="7723909" y="1259033"/>
            <a:ext cx="1090490" cy="565149"/>
          </a:xfrm>
          <a:prstGeom prst="straightConnector1">
            <a:avLst/>
          </a:prstGeom>
          <a:noFill/>
          <a:ln w="762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1" name="Shape 251"/>
          <p:cNvSpPr txBox="1"/>
          <p:nvPr/>
        </p:nvSpPr>
        <p:spPr>
          <a:xfrm>
            <a:off x="3771900" y="3460750"/>
            <a:ext cx="61436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'w'</a:t>
            </a:r>
          </a:p>
        </p:txBody>
      </p:sp>
      <p:cxnSp>
        <p:nvCxnSpPr>
          <p:cNvPr id="252" name="Shape 252"/>
          <p:cNvCxnSpPr/>
          <p:nvPr/>
        </p:nvCxnSpPr>
        <p:spPr>
          <a:xfrm>
            <a:off x="4387850" y="3927475"/>
            <a:ext cx="1214437" cy="709612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3" name="Shape 253"/>
          <p:cNvSpPr txBox="1"/>
          <p:nvPr/>
        </p:nvSpPr>
        <p:spPr>
          <a:xfrm>
            <a:off x="5751512" y="4406900"/>
            <a:ext cx="1266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</a:t>
            </a:r>
          </a:p>
        </p:txBody>
      </p:sp>
      <p:cxnSp>
        <p:nvCxnSpPr>
          <p:cNvPr id="254" name="Shape 254"/>
          <p:cNvCxnSpPr/>
          <p:nvPr/>
        </p:nvCxnSpPr>
        <p:spPr>
          <a:xfrm>
            <a:off x="2614611" y="2671761"/>
            <a:ext cx="711200" cy="596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5" name="Shape 255"/>
          <p:cNvSpPr txBox="1"/>
          <p:nvPr/>
        </p:nvSpPr>
        <p:spPr>
          <a:xfrm>
            <a:off x="334947" y="2857500"/>
            <a:ext cx="2622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</a:t>
            </a:r>
          </a:p>
        </p:txBody>
      </p:sp>
      <p:cxnSp>
        <p:nvCxnSpPr>
          <p:cNvPr id="256" name="Shape 256"/>
          <p:cNvCxnSpPr/>
          <p:nvPr/>
        </p:nvCxnSpPr>
        <p:spPr>
          <a:xfrm rot="10800000" flipH="1">
            <a:off x="4054475" y="2633662"/>
            <a:ext cx="204786" cy="841374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 Function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200150" y="2616200"/>
            <a:ext cx="71321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6845300" y="4468805"/>
            <a:ext cx="2819400" cy="2819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max()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cxnSp>
        <p:nvCxnSpPr>
          <p:cNvPr id="264" name="Shape 264"/>
          <p:cNvCxnSpPr/>
          <p:nvPr/>
        </p:nvCxnSpPr>
        <p:spPr>
          <a:xfrm flipH="1">
            <a:off x="5299074" y="5922955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5" name="Shape 265"/>
          <p:cNvSpPr txBox="1"/>
          <p:nvPr/>
        </p:nvSpPr>
        <p:spPr>
          <a:xfrm>
            <a:off x="2616200" y="5351455"/>
            <a:ext cx="2849562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1642725" y="5300655"/>
            <a:ext cx="218757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cxnSp>
        <p:nvCxnSpPr>
          <p:cNvPr id="267" name="Shape 267"/>
          <p:cNvCxnSpPr/>
          <p:nvPr/>
        </p:nvCxnSpPr>
        <p:spPr>
          <a:xfrm flipH="1">
            <a:off x="9680574" y="5872155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8" name="Shape 268"/>
          <p:cNvSpPr txBox="1"/>
          <p:nvPr/>
        </p:nvSpPr>
        <p:spPr>
          <a:xfrm>
            <a:off x="10474325" y="2265220"/>
            <a:ext cx="4940400" cy="2635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 stored code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we use. A function takes some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produces an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5953125" y="7618405"/>
            <a:ext cx="45212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Guido wrote this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 Function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200150" y="2616200"/>
            <a:ext cx="71321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63" name="Shape 263"/>
          <p:cNvSpPr txBox="1"/>
          <p:nvPr/>
        </p:nvSpPr>
        <p:spPr>
          <a:xfrm>
            <a:off x="6669089" y="4462455"/>
            <a:ext cx="3159124" cy="2819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max(</a:t>
            </a:r>
            <a:r>
              <a:rPr lang="en-US" sz="2400" dirty="0" err="1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 smtClean="0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endParaRPr lang="en-US" sz="24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</p:txBody>
      </p:sp>
      <p:cxnSp>
        <p:nvCxnSpPr>
          <p:cNvPr id="264" name="Shape 264"/>
          <p:cNvCxnSpPr/>
          <p:nvPr/>
        </p:nvCxnSpPr>
        <p:spPr>
          <a:xfrm flipH="1">
            <a:off x="5299074" y="5922955"/>
            <a:ext cx="1242403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5" name="Shape 265"/>
          <p:cNvSpPr txBox="1"/>
          <p:nvPr/>
        </p:nvSpPr>
        <p:spPr>
          <a:xfrm>
            <a:off x="2616200" y="5351455"/>
            <a:ext cx="2849562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1642725" y="5300655"/>
            <a:ext cx="218757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cxnSp>
        <p:nvCxnSpPr>
          <p:cNvPr id="267" name="Shape 267"/>
          <p:cNvCxnSpPr/>
          <p:nvPr/>
        </p:nvCxnSpPr>
        <p:spPr>
          <a:xfrm flipH="1">
            <a:off x="10093569" y="5872155"/>
            <a:ext cx="1079255" cy="0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8" name="Shape 268"/>
          <p:cNvSpPr txBox="1"/>
          <p:nvPr/>
        </p:nvSpPr>
        <p:spPr>
          <a:xfrm>
            <a:off x="10474325" y="2265218"/>
            <a:ext cx="4940400" cy="2635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 stored code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we use. A function takes some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produces an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5953125" y="7618405"/>
            <a:ext cx="45212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Guido wrote this code</a:t>
            </a:r>
          </a:p>
        </p:txBody>
      </p:sp>
    </p:spTree>
    <p:extLst>
      <p:ext uri="{BB962C8B-B14F-4D97-AF65-F5344CB8AC3E}">
        <p14:creationId xmlns:p14="http://schemas.microsoft.com/office/powerpoint/2010/main" val="2900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 Conversions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8737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you put an integer and floating point in an expression, the integer is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implicitly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converted to a float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control this with the built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functions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and float()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7940325" y="2064450"/>
            <a:ext cx="7874399" cy="659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8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f =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(3)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 </a:t>
            </a:r>
            <a:r>
              <a:rPr lang="en-US" sz="28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5)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-2.5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1155700" y="606822"/>
            <a:ext cx="6288088" cy="21539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Conversions</a:t>
            </a: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1166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also use </a:t>
            </a: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float()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convert between strings and integers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will get an </a:t>
            </a: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error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the string does not contain numeric characters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7946600" y="742950"/>
            <a:ext cx="7369199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5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1)</a:t>
            </a:r>
            <a:endParaRPr lang="en-US" sz="25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cannot concatenate '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5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+ </a:t>
            </a:r>
            <a:r>
              <a:rPr lang="en-US" sz="25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1)</a:t>
            </a:r>
            <a:endParaRPr lang="en-US" sz="25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ValueError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invalid literal for 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()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1535</Words>
  <Application>Microsoft Macintosh PowerPoint</Application>
  <PresentationFormat>Custom</PresentationFormat>
  <Paragraphs>271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Cabin</vt:lpstr>
      <vt:lpstr>Courier</vt:lpstr>
      <vt:lpstr>Courier New</vt:lpstr>
      <vt:lpstr>Gill Sans</vt:lpstr>
      <vt:lpstr>ヒラギノ角ゴ ProN W3</vt:lpstr>
      <vt:lpstr>Title &amp; Subtitle</vt:lpstr>
      <vt:lpstr>Functions</vt:lpstr>
      <vt:lpstr>Stored (and reused) Steps</vt:lpstr>
      <vt:lpstr>Python Functions</vt:lpstr>
      <vt:lpstr>Function Definition</vt:lpstr>
      <vt:lpstr>PowerPoint Presentation</vt:lpstr>
      <vt:lpstr>Max Function</vt:lpstr>
      <vt:lpstr>Max Function</vt:lpstr>
      <vt:lpstr>Type Conversions</vt:lpstr>
      <vt:lpstr>String Conversions</vt:lpstr>
      <vt:lpstr>Functions of Our Own…</vt:lpstr>
      <vt:lpstr>Building our Own Functions</vt:lpstr>
      <vt:lpstr>PowerPoint Presentation</vt:lpstr>
      <vt:lpstr>Definitions and Uses</vt:lpstr>
      <vt:lpstr>PowerPoint Presentation</vt:lpstr>
      <vt:lpstr>Arguments</vt:lpstr>
      <vt:lpstr>Parameters</vt:lpstr>
      <vt:lpstr>Return Values</vt:lpstr>
      <vt:lpstr>Return Value</vt:lpstr>
      <vt:lpstr>Arguments, Parameters, and Results</vt:lpstr>
      <vt:lpstr>Multiple Parameters / Arguments</vt:lpstr>
      <vt:lpstr>Void (non-fruitful) Functions</vt:lpstr>
      <vt:lpstr>To function or not to function...</vt:lpstr>
      <vt:lpstr>Summary</vt:lpstr>
      <vt:lpstr>PowerPoint Presentation</vt:lpstr>
      <vt:lpstr>Acknowledgements / Contributions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cp:lastModifiedBy>Microsoft Office User</cp:lastModifiedBy>
  <cp:revision>48</cp:revision>
  <dcterms:modified xsi:type="dcterms:W3CDTF">2021-08-16T14:06:30Z</dcterms:modified>
</cp:coreProperties>
</file>