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  <p:sldMasterId id="2147483667" r:id="rId2"/>
  </p:sldMasterIdLst>
  <p:notesMasterIdLst>
    <p:notesMasterId r:id="rId26"/>
  </p:notesMasterIdLst>
  <p:handoutMasterIdLst>
    <p:handoutMasterId r:id="rId27"/>
  </p:handoutMasterIdLst>
  <p:sldIdLst>
    <p:sldId id="256" r:id="rId3"/>
    <p:sldId id="257" r:id="rId4"/>
    <p:sldId id="258" r:id="rId5"/>
    <p:sldId id="259" r:id="rId6"/>
    <p:sldId id="261" r:id="rId7"/>
    <p:sldId id="263" r:id="rId8"/>
    <p:sldId id="264" r:id="rId9"/>
    <p:sldId id="265" r:id="rId10"/>
    <p:sldId id="266" r:id="rId11"/>
    <p:sldId id="268" r:id="rId12"/>
    <p:sldId id="269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4" r:id="rId22"/>
    <p:sldId id="285" r:id="rId23"/>
    <p:sldId id="286" r:id="rId24"/>
    <p:sldId id="287" r:id="rId25"/>
  </p:sldIdLst>
  <p:sldSz cx="9144000" cy="6858000" type="screen4x3"/>
  <p:notesSz cx="6858000" cy="9144000"/>
  <p:embeddedFontLst>
    <p:embeddedFont>
      <p:font typeface="Times" panose="02020603050405020304" pitchFamily="18" charset="0"/>
      <p:regular r:id="rId28"/>
      <p:bold r:id="rId29"/>
      <p:italic r:id="rId30"/>
      <p:boldItalic r:id="rId31"/>
    </p:embeddedFont>
    <p:embeddedFont>
      <p:font typeface="Helvetica Neue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2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200"/>
            </a:lvl1pPr>
          </a:lstStyle>
          <a:p>
            <a:fld id="{230B83FC-10CD-4C30-8100-6B4674021639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/>
            </a:lvl1pPr>
          </a:lstStyle>
          <a:p>
            <a:fld id="{8275ADAF-B634-43F8-A88B-2B27AF1AF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59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08" tIns="91408" rIns="91408" bIns="91408" anchor="t" anchorCtr="0"/>
          <a:lstStyle>
            <a:lvl1pPr marL="0" marR="0" lvl="0" indent="69850" algn="l" rtl="0">
              <a:spcBef>
                <a:spcPts val="0"/>
              </a:spcBef>
              <a:buSzPct val="100000"/>
              <a:buFont typeface="Arial"/>
              <a:buChar char="●"/>
              <a:defRPr sz="1100" b="0" i="0" u="none" strike="noStrike" cap="none"/>
            </a:lvl1pPr>
            <a:lvl2pPr marL="0" marR="0" lvl="1" indent="69850" algn="l" rtl="0">
              <a:spcBef>
                <a:spcPts val="0"/>
              </a:spcBef>
              <a:buSzPct val="100000"/>
              <a:buFont typeface="Arial"/>
              <a:buChar char="○"/>
              <a:defRPr sz="1100" b="0" i="0" u="none" strike="noStrike" cap="none"/>
            </a:lvl2pPr>
            <a:lvl3pPr marL="0" marR="0" lvl="2" indent="69850" algn="l" rtl="0">
              <a:spcBef>
                <a:spcPts val="0"/>
              </a:spcBef>
              <a:buSzPct val="100000"/>
              <a:buFont typeface="Arial"/>
              <a:buChar char="■"/>
              <a:defRPr sz="1100" b="0" i="0" u="none" strike="noStrike" cap="none"/>
            </a:lvl3pPr>
            <a:lvl4pPr marL="0" marR="0" lvl="3" indent="69850" algn="l" rtl="0">
              <a:spcBef>
                <a:spcPts val="0"/>
              </a:spcBef>
              <a:buSzPct val="100000"/>
              <a:buFont typeface="Arial"/>
              <a:buChar char="●"/>
              <a:defRPr sz="1100" b="0" i="0" u="none" strike="noStrike" cap="none"/>
            </a:lvl4pPr>
            <a:lvl5pPr marL="0" marR="0" lvl="4" indent="69850" algn="l" rtl="0">
              <a:spcBef>
                <a:spcPts val="0"/>
              </a:spcBef>
              <a:buSzPct val="100000"/>
              <a:buFont typeface="Arial"/>
              <a:buChar char="○"/>
              <a:defRPr sz="1100" b="0" i="0" u="none" strike="noStrike" cap="none"/>
            </a:lvl5pPr>
            <a:lvl6pPr marL="0" marR="0" lvl="5" indent="69850" algn="l" rtl="0">
              <a:spcBef>
                <a:spcPts val="0"/>
              </a:spcBef>
              <a:buSzPct val="100000"/>
              <a:buFont typeface="Arial"/>
              <a:buChar char="■"/>
              <a:defRPr sz="1100" b="0" i="0" u="none" strike="noStrike" cap="none"/>
            </a:lvl6pPr>
            <a:lvl7pPr marL="0" marR="0" lvl="6" indent="69850" algn="l" rtl="0">
              <a:spcBef>
                <a:spcPts val="0"/>
              </a:spcBef>
              <a:buSzPct val="100000"/>
              <a:buFont typeface="Arial"/>
              <a:buChar char="●"/>
              <a:defRPr sz="1100" b="0" i="0" u="none" strike="noStrike" cap="none"/>
            </a:lvl7pPr>
            <a:lvl8pPr marL="0" marR="0" lvl="7" indent="69850" algn="l" rtl="0">
              <a:spcBef>
                <a:spcPts val="0"/>
              </a:spcBef>
              <a:buSzPct val="100000"/>
              <a:buFont typeface="Arial"/>
              <a:buChar char="○"/>
              <a:defRPr sz="1100" b="0" i="0" u="none" strike="noStrike" cap="none"/>
            </a:lvl8pPr>
            <a:lvl9pPr marL="0" marR="0" lvl="8" indent="69850" algn="l" rtl="0">
              <a:spcBef>
                <a:spcPts val="0"/>
              </a:spcBef>
              <a:buSzPct val="100000"/>
              <a:buFont typeface="Arial"/>
              <a:buChar char="■"/>
              <a:defRPr sz="1100" b="0" i="0" u="none" strike="noStrike" cap="none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747672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08" tIns="91408" rIns="91408" bIns="91408" anchor="ctr" anchorCtr="0">
            <a:noAutofit/>
          </a:bodyPr>
          <a:lstStyle/>
          <a:p>
            <a:pPr indent="0">
              <a:buSzPct val="25000"/>
              <a:buNone/>
            </a:pPr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431666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08" tIns="91408" rIns="91408" bIns="91408" anchor="ctr" anchorCtr="0">
            <a:noAutofit/>
          </a:bodyPr>
          <a:lstStyle/>
          <a:p>
            <a:pPr indent="0">
              <a:buSzPct val="25000"/>
              <a:buNone/>
            </a:pPr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32411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08" tIns="91408" rIns="91408" bIns="91408" anchor="ctr" anchorCtr="0">
            <a:noAutofit/>
          </a:bodyPr>
          <a:lstStyle/>
          <a:p>
            <a:pPr indent="0">
              <a:buSzPct val="25000"/>
              <a:buNone/>
            </a:pPr>
            <a:endParaRPr/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9383712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08" tIns="91408" rIns="91408" bIns="91408" anchor="ctr" anchorCtr="0">
            <a:noAutofit/>
          </a:bodyPr>
          <a:lstStyle/>
          <a:p>
            <a:pPr indent="0">
              <a:buSzPct val="25000"/>
              <a:buNone/>
            </a:pPr>
            <a:endParaRPr/>
          </a:p>
        </p:txBody>
      </p:sp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945113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08" tIns="91408" rIns="91408" bIns="91408" anchor="ctr" anchorCtr="0">
            <a:noAutofit/>
          </a:bodyPr>
          <a:lstStyle/>
          <a:p>
            <a:pPr indent="0">
              <a:buSzPct val="25000"/>
              <a:buNone/>
            </a:pPr>
            <a:endParaRPr/>
          </a:p>
        </p:txBody>
      </p:sp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122291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08" tIns="91408" rIns="91408" bIns="91408" anchor="ctr" anchorCtr="0">
            <a:noAutofit/>
          </a:bodyPr>
          <a:lstStyle/>
          <a:p>
            <a:pPr indent="0">
              <a:buSzPct val="25000"/>
              <a:buNone/>
            </a:pPr>
            <a:endParaRPr/>
          </a:p>
        </p:txBody>
      </p:sp>
      <p:sp>
        <p:nvSpPr>
          <p:cNvPr id="321" name="Shape 3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456210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08" tIns="91408" rIns="91408" bIns="91408" anchor="ctr" anchorCtr="0">
            <a:noAutofit/>
          </a:bodyPr>
          <a:lstStyle/>
          <a:p>
            <a:pPr indent="0">
              <a:buSzPct val="25000"/>
              <a:buNone/>
            </a:pPr>
            <a:endParaRPr/>
          </a:p>
        </p:txBody>
      </p:sp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055701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08" tIns="91408" rIns="91408" bIns="91408" anchor="ctr" anchorCtr="0">
            <a:noAutofit/>
          </a:bodyPr>
          <a:lstStyle/>
          <a:p>
            <a:pPr indent="0">
              <a:buSzPct val="25000"/>
              <a:buNone/>
            </a:pPr>
            <a:endParaRPr/>
          </a:p>
        </p:txBody>
      </p:sp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858985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08" tIns="91408" rIns="91408" bIns="91408" anchor="ctr" anchorCtr="0">
            <a:noAutofit/>
          </a:bodyPr>
          <a:lstStyle/>
          <a:p>
            <a:pPr indent="0">
              <a:buSzPct val="25000"/>
              <a:buNone/>
            </a:pPr>
            <a:endParaRPr/>
          </a:p>
        </p:txBody>
      </p:sp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519584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08" tIns="91408" rIns="91408" bIns="91408" anchor="ctr" anchorCtr="0">
            <a:noAutofit/>
          </a:bodyPr>
          <a:lstStyle/>
          <a:p>
            <a:pPr indent="0">
              <a:buSzPct val="25000"/>
              <a:buNone/>
            </a:pPr>
            <a:endParaRPr/>
          </a:p>
        </p:txBody>
      </p:sp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363553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08" tIns="91408" rIns="91408" bIns="91408" anchor="ctr" anchorCtr="0">
            <a:noAutofit/>
          </a:bodyPr>
          <a:lstStyle/>
          <a:p>
            <a:pPr indent="0">
              <a:buSzPct val="25000"/>
              <a:buNone/>
            </a:pPr>
            <a:endParaRPr/>
          </a:p>
        </p:txBody>
      </p:sp>
      <p:sp>
        <p:nvSpPr>
          <p:cNvPr id="373" name="Shape 3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00908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265454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08" tIns="91408" rIns="91408" bIns="91408" anchor="ctr" anchorCtr="0">
            <a:noAutofit/>
          </a:bodyPr>
          <a:lstStyle/>
          <a:p>
            <a:pPr indent="0">
              <a:buSzPct val="25000"/>
              <a:buNone/>
            </a:pPr>
            <a:endParaRPr/>
          </a:p>
        </p:txBody>
      </p:sp>
      <p:sp>
        <p:nvSpPr>
          <p:cNvPr id="387" name="Shape 3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849124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08" tIns="91408" rIns="91408" bIns="91408" anchor="ctr" anchorCtr="0">
            <a:noAutofit/>
          </a:bodyPr>
          <a:lstStyle/>
          <a:p>
            <a:pPr indent="0">
              <a:buSzPct val="25000"/>
              <a:buNone/>
            </a:pPr>
            <a:endParaRPr/>
          </a:p>
        </p:txBody>
      </p:sp>
      <p:sp>
        <p:nvSpPr>
          <p:cNvPr id="395" name="Shape 3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330081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08" tIns="91408" rIns="91408" bIns="91408" anchor="ctr" anchorCtr="0">
            <a:noAutofit/>
          </a:bodyPr>
          <a:lstStyle/>
          <a:p>
            <a:pPr indent="0">
              <a:buSzPct val="25000"/>
              <a:buNone/>
            </a:pPr>
            <a:endParaRPr/>
          </a:p>
        </p:txBody>
      </p:sp>
      <p:sp>
        <p:nvSpPr>
          <p:cNvPr id="403" name="Shape 4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093951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08" tIns="91408" rIns="91408" bIns="91408" anchor="ctr" anchorCtr="0">
            <a:noAutofit/>
          </a:bodyPr>
          <a:lstStyle/>
          <a:p>
            <a:pPr indent="0">
              <a:buSzPct val="25000"/>
              <a:buNone/>
            </a:pPr>
            <a:endParaRPr/>
          </a:p>
        </p:txBody>
      </p:sp>
      <p:sp>
        <p:nvSpPr>
          <p:cNvPr id="411" name="Shape 4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24981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74396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08" tIns="91408" rIns="91408" bIns="91408" anchor="ctr" anchorCtr="0">
            <a:noAutofit/>
          </a:bodyPr>
          <a:lstStyle/>
          <a:p>
            <a:pPr indent="0">
              <a:buSzPct val="25000"/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10929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08" tIns="91408" rIns="91408" bIns="91408" anchor="ctr" anchorCtr="0">
            <a:noAutofit/>
          </a:bodyPr>
          <a:lstStyle/>
          <a:p>
            <a:pPr indent="0">
              <a:buSzPct val="25000"/>
              <a:buNone/>
            </a:pPr>
            <a:endParaRPr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24520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08" tIns="91408" rIns="91408" bIns="91408" anchor="ctr" anchorCtr="0">
            <a:noAutofit/>
          </a:bodyPr>
          <a:lstStyle/>
          <a:p>
            <a:pPr indent="0">
              <a:buSzPct val="25000"/>
              <a:buNone/>
            </a:pPr>
            <a:endParaRPr/>
          </a:p>
        </p:txBody>
      </p:sp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76347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08" tIns="91408" rIns="91408" bIns="91408" anchor="ctr" anchorCtr="0">
            <a:noAutofit/>
          </a:bodyPr>
          <a:lstStyle/>
          <a:p>
            <a:pPr indent="0">
              <a:buSzPct val="25000"/>
              <a:buNone/>
            </a:pPr>
            <a:endParaRPr/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09418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08" tIns="91408" rIns="91408" bIns="91408" anchor="ctr" anchorCtr="0">
            <a:noAutofit/>
          </a:bodyPr>
          <a:lstStyle/>
          <a:p>
            <a:pPr indent="0">
              <a:buSzPct val="25000"/>
              <a:buNone/>
            </a:pPr>
            <a:endParaRPr/>
          </a:p>
        </p:txBody>
      </p:sp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71040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08" tIns="91408" rIns="91408" bIns="91408" anchor="ctr" anchorCtr="0">
            <a:noAutofit/>
          </a:bodyPr>
          <a:lstStyle/>
          <a:p>
            <a:pPr indent="0">
              <a:buSzPct val="25000"/>
              <a:buNone/>
            </a:pPr>
            <a:endParaRPr/>
          </a:p>
        </p:txBody>
      </p:sp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31788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09998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09998" cy="1981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3"/>
          </p:nvPr>
        </p:nvSpPr>
        <p:spPr>
          <a:xfrm>
            <a:off x="4648200" y="4114800"/>
            <a:ext cx="3809998" cy="1981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43449" y="2381249"/>
            <a:ext cx="5486399" cy="1943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781050" y="514349"/>
            <a:ext cx="5486399" cy="567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 rot="5400000">
            <a:off x="2514599" y="152399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2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8" name="Shape 8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2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3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3" cy="395128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09998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09998" cy="1981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3"/>
          </p:nvPr>
        </p:nvSpPr>
        <p:spPr>
          <a:xfrm>
            <a:off x="4648200" y="4114800"/>
            <a:ext cx="3809998" cy="1981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09998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09998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6" name="Shape 26"/>
          <p:cNvSpPr>
            <a:spLocks noGrp="1"/>
          </p:cNvSpPr>
          <p:nvPr>
            <p:ph type="clipArt" idx="2"/>
          </p:nvPr>
        </p:nvSpPr>
        <p:spPr>
          <a:xfrm>
            <a:off x="685800" y="1981200"/>
            <a:ext cx="3809998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648200" y="1981200"/>
            <a:ext cx="3809998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1981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685800" y="4114800"/>
            <a:ext cx="7772400" cy="1981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09998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clipArt" idx="2"/>
          </p:nvPr>
        </p:nvSpPr>
        <p:spPr>
          <a:xfrm>
            <a:off x="4648200" y="1981200"/>
            <a:ext cx="3809998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09998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12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09998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12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609600"/>
            <a:ext cx="7772400" cy="54863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76200" cap="flat" cmpd="sng">
            <a:solidFill>
              <a:schemeClr val="dk1"/>
            </a:solidFill>
            <a:prstDash val="solid"/>
            <a:miter lim="524288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French and Indian War</a:t>
            </a:r>
          </a:p>
        </p:txBody>
      </p:sp>
      <p:pic>
        <p:nvPicPr>
          <p:cNvPr id="140" name="Shape 140" descr="french and indian war.bmp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55712" y="1847850"/>
            <a:ext cx="6572248" cy="452278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Shape 2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 txBox="1"/>
          <p:nvPr/>
        </p:nvSpPr>
        <p:spPr>
          <a:xfrm>
            <a:off x="8077200" y="295275"/>
            <a:ext cx="958850" cy="38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Helvetica Neue"/>
              <a:buNone/>
            </a:pPr>
            <a:r>
              <a:rPr lang="en-US" sz="11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BACK TO </a:t>
            </a:r>
            <a:br>
              <a:rPr lang="en-US" sz="11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1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LESSON</a:t>
            </a:r>
          </a:p>
        </p:txBody>
      </p:sp>
      <p:sp>
        <p:nvSpPr>
          <p:cNvPr id="231" name="Shape 231"/>
          <p:cNvSpPr txBox="1"/>
          <p:nvPr/>
        </p:nvSpPr>
        <p:spPr>
          <a:xfrm>
            <a:off x="304800" y="1371600"/>
            <a:ext cx="2971799" cy="193833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- Ben. Franklin published this cartoon in 1754 urging colonies </a:t>
            </a:r>
            <a:br>
              <a:rPr lang="en-US" sz="2400" b="1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</a:br>
            <a:r>
              <a:rPr lang="en-US" sz="2400" b="1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to unite for defense.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x="4953000" y="5638800"/>
            <a:ext cx="4190999" cy="34607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r>
              <a:rPr lang="en-US" sz="1800" b="1" i="1" u="none" strike="noStrike" cap="none" dirty="0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rPr>
              <a:t>Join</a:t>
            </a:r>
            <a:r>
              <a:rPr lang="en-US" sz="1800" b="1" i="0" u="none" strike="noStrike" cap="none" dirty="0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rPr>
              <a:t>, </a:t>
            </a:r>
            <a:r>
              <a:rPr lang="en-US" sz="1800" b="1" i="1" u="none" strike="noStrike" cap="none" dirty="0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rPr>
              <a:t>or Die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(1754), Benjamin Franklin</a:t>
            </a:r>
          </a:p>
        </p:txBody>
      </p:sp>
      <p:pic>
        <p:nvPicPr>
          <p:cNvPr id="233" name="Shape 2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76585" y="1524000"/>
            <a:ext cx="5662612" cy="396398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234" name="Shape 234"/>
          <p:cNvSpPr/>
          <p:nvPr/>
        </p:nvSpPr>
        <p:spPr>
          <a:xfrm>
            <a:off x="7620000" y="228600"/>
            <a:ext cx="1219199" cy="457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5" name="Shape 235"/>
          <p:cNvSpPr txBox="1"/>
          <p:nvPr/>
        </p:nvSpPr>
        <p:spPr>
          <a:xfrm>
            <a:off x="0" y="0"/>
            <a:ext cx="9144000" cy="1219199"/>
          </a:xfrm>
          <a:prstGeom prst="rect">
            <a:avLst/>
          </a:prstGeom>
          <a:gradFill>
            <a:gsLst>
              <a:gs pos="0">
                <a:srgbClr val="FF0000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3500000" scaled="0"/>
          </a:gradFill>
          <a:ln w="762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6" name="Shape 236"/>
          <p:cNvSpPr txBox="1"/>
          <p:nvPr/>
        </p:nvSpPr>
        <p:spPr>
          <a:xfrm>
            <a:off x="0" y="304800"/>
            <a:ext cx="9144000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4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Albany Plan of Union</a:t>
            </a:r>
          </a:p>
        </p:txBody>
      </p:sp>
      <p:sp>
        <p:nvSpPr>
          <p:cNvPr id="237" name="Shape 237"/>
          <p:cNvSpPr txBox="1"/>
          <p:nvPr/>
        </p:nvSpPr>
        <p:spPr>
          <a:xfrm>
            <a:off x="304800" y="3352800"/>
            <a:ext cx="3048000" cy="32321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- 7 Colonies sent representatives  to </a:t>
            </a:r>
            <a:r>
              <a:rPr lang="en-US" sz="2400" b="1" i="0" u="none" strike="noStrike" cap="none" dirty="0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rPr>
              <a:t>Albany, NY to   devise a common government  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- Not one colony approved the </a:t>
            </a:r>
            <a:r>
              <a:rPr lang="en-US" sz="2400" b="1" i="0" u="none" strike="noStrike" cap="none" dirty="0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rPr>
              <a:t>“Albany Plan.”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/>
        </p:nvSpPr>
        <p:spPr>
          <a:xfrm>
            <a:off x="609600" y="609600"/>
            <a:ext cx="7848599" cy="757235"/>
          </a:xfrm>
          <a:prstGeom prst="rect">
            <a:avLst/>
          </a:prstGeom>
          <a:gradFill>
            <a:gsLst>
              <a:gs pos="0">
                <a:srgbClr val="0033CC"/>
              </a:gs>
              <a:gs pos="50000">
                <a:srgbClr val="FF0000"/>
              </a:gs>
              <a:gs pos="100000">
                <a:srgbClr val="0033CC"/>
              </a:gs>
            </a:gsLst>
            <a:lin ang="2700000" scaled="0"/>
          </a:gradFill>
          <a:ln w="762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4572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Preparing for War</a:t>
            </a:r>
          </a:p>
        </p:txBody>
      </p:sp>
      <p:sp>
        <p:nvSpPr>
          <p:cNvPr id="243" name="Shape 243"/>
          <p:cNvSpPr txBox="1"/>
          <p:nvPr/>
        </p:nvSpPr>
        <p:spPr>
          <a:xfrm>
            <a:off x="533400" y="4114800"/>
            <a:ext cx="7772400" cy="83819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Both Britain and France tried to secure the help of Native Americans.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June 1755, Braddock led nearly 2000 British soldiers and some colonial militia to the French 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Fort </a:t>
            </a:r>
            <a:r>
              <a:rPr lang="en-US" sz="2800" b="1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Duquesne (Do-cane), 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 (near Pittsburgh, PA)</a:t>
            </a:r>
          </a:p>
        </p:txBody>
      </p:sp>
      <p:sp>
        <p:nvSpPr>
          <p:cNvPr id="244" name="Shape 244"/>
          <p:cNvSpPr txBox="1"/>
          <p:nvPr/>
        </p:nvSpPr>
        <p:spPr>
          <a:xfrm>
            <a:off x="533400" y="1295400"/>
            <a:ext cx="7924798" cy="91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late 1754, France sent several army regiments to defend Canadian territory.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late 1754, Britain sent professional soldiers to America commanded by </a:t>
            </a: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General Edward Braddock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/>
        </p:nvSpPr>
        <p:spPr>
          <a:xfrm>
            <a:off x="990600" y="685800"/>
            <a:ext cx="7402512" cy="757235"/>
          </a:xfrm>
          <a:prstGeom prst="rect">
            <a:avLst/>
          </a:prstGeom>
          <a:gradFill>
            <a:gsLst>
              <a:gs pos="0">
                <a:srgbClr val="0033CC"/>
              </a:gs>
              <a:gs pos="50000">
                <a:srgbClr val="FF0000"/>
              </a:gs>
              <a:gs pos="100000">
                <a:srgbClr val="0033CC"/>
              </a:gs>
            </a:gsLst>
            <a:lin ang="2700000" scaled="0"/>
          </a:gradFill>
          <a:ln w="762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4487" marR="0" lvl="0" indent="-34448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Britain Declares War! </a:t>
            </a:r>
          </a:p>
        </p:txBody>
      </p:sp>
      <p:sp>
        <p:nvSpPr>
          <p:cNvPr id="308" name="Shape 308"/>
          <p:cNvSpPr txBox="1"/>
          <p:nvPr/>
        </p:nvSpPr>
        <p:spPr>
          <a:xfrm>
            <a:off x="990600" y="3048000"/>
            <a:ext cx="7467600" cy="91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was a “world war”…French, British, and Spanish forces clashed in Cuba, the West Indies, India, the Philippines…as well as in North America and Europe.</a:t>
            </a:r>
            <a:r>
              <a:rPr lang="en-US" sz="2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Early years of the war were disastrous for the British and the British colonies</a:t>
            </a:r>
            <a:r>
              <a:rPr lang="en-US" sz="2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  <p:sp>
        <p:nvSpPr>
          <p:cNvPr id="309" name="Shape 309"/>
          <p:cNvSpPr txBox="1"/>
          <p:nvPr/>
        </p:nvSpPr>
        <p:spPr>
          <a:xfrm>
            <a:off x="990600" y="1828800"/>
            <a:ext cx="7467600" cy="83819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News of Braddock’s defeat reached London and 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Britain declared war on France, beginning the Seven Years’ War.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/>
          <p:nvPr/>
        </p:nvSpPr>
        <p:spPr>
          <a:xfrm>
            <a:off x="1143000" y="533400"/>
            <a:ext cx="7010400" cy="900110"/>
          </a:xfrm>
          <a:prstGeom prst="rect">
            <a:avLst/>
          </a:prstGeom>
          <a:gradFill>
            <a:gsLst>
              <a:gs pos="0">
                <a:srgbClr val="0033CC"/>
              </a:gs>
              <a:gs pos="50000">
                <a:srgbClr val="FF0000"/>
              </a:gs>
              <a:gs pos="100000">
                <a:srgbClr val="0033CC"/>
              </a:gs>
            </a:gsLst>
            <a:lin ang="2700000" scaled="0"/>
          </a:gradFill>
          <a:ln w="762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Pitt Takes Charge</a:t>
            </a:r>
          </a:p>
        </p:txBody>
      </p:sp>
      <p:sp>
        <p:nvSpPr>
          <p:cNvPr id="315" name="Shape 315"/>
          <p:cNvSpPr txBox="1"/>
          <p:nvPr/>
        </p:nvSpPr>
        <p:spPr>
          <a:xfrm>
            <a:off x="1066800" y="2895600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Pitt wanted Britain to win the war no matter the cost; </a:t>
            </a:r>
            <a:r>
              <a:rPr lang="en-US" sz="2800" b="1" i="0" u="sng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Britain went deep into debt</a:t>
            </a:r>
            <a:r>
              <a:rPr lang="en-US" sz="2800" b="0" i="0" u="sng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Pitt sent some of Britain’s best generals, troops, and naval squadrons to the Colonies.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</a:p>
        </p:txBody>
      </p:sp>
      <p:sp>
        <p:nvSpPr>
          <p:cNvPr id="316" name="Shape 316"/>
          <p:cNvSpPr txBox="1"/>
          <p:nvPr/>
        </p:nvSpPr>
        <p:spPr>
          <a:xfrm>
            <a:off x="1066800" y="1676400"/>
            <a:ext cx="7315200" cy="83819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British performance improved after </a:t>
            </a: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William Pitt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became Secretary of State and then Prime Minister. </a:t>
            </a:r>
          </a:p>
        </p:txBody>
      </p:sp>
      <p:sp>
        <p:nvSpPr>
          <p:cNvPr id="317" name="Shape 317"/>
          <p:cNvSpPr txBox="1"/>
          <p:nvPr/>
        </p:nvSpPr>
        <p:spPr>
          <a:xfrm>
            <a:off x="1066800" y="4648200"/>
            <a:ext cx="7315200" cy="83819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Overwhelming British strength won the war.</a:t>
            </a:r>
          </a:p>
        </p:txBody>
      </p:sp>
      <p:pic>
        <p:nvPicPr>
          <p:cNvPr id="318" name="Shape 318" descr="j021508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895600" y="5181600"/>
            <a:ext cx="2825749" cy="14462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Shape 3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Shape 324"/>
          <p:cNvSpPr txBox="1"/>
          <p:nvPr/>
        </p:nvSpPr>
        <p:spPr>
          <a:xfrm>
            <a:off x="1044575" y="1295400"/>
            <a:ext cx="6172199" cy="78104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Critical Thinking:</a:t>
            </a:r>
            <a:br>
              <a:rPr lang="en-US" sz="21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</a:br>
            <a:r>
              <a:rPr lang="en-US" sz="21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Cause and Effect</a:t>
            </a:r>
          </a:p>
        </p:txBody>
      </p:sp>
      <p:sp>
        <p:nvSpPr>
          <p:cNvPr id="325" name="Shape 325"/>
          <p:cNvSpPr txBox="1"/>
          <p:nvPr/>
        </p:nvSpPr>
        <p:spPr>
          <a:xfrm>
            <a:off x="7499350" y="6303962"/>
            <a:ext cx="1600198" cy="38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Back to</a:t>
            </a:r>
            <a:br>
              <a:rPr lang="en-US"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Transparencies</a:t>
            </a:r>
          </a:p>
        </p:txBody>
      </p:sp>
      <p:sp>
        <p:nvSpPr>
          <p:cNvPr id="326" name="Shape 326"/>
          <p:cNvSpPr/>
          <p:nvPr/>
        </p:nvSpPr>
        <p:spPr>
          <a:xfrm>
            <a:off x="7086600" y="6248400"/>
            <a:ext cx="2057400" cy="457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7" name="Shape 3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70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Shape 3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70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Shape 329"/>
          <p:cNvSpPr txBox="1"/>
          <p:nvPr/>
        </p:nvSpPr>
        <p:spPr>
          <a:xfrm>
            <a:off x="1044575" y="1308100"/>
            <a:ext cx="6172199" cy="78104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Critical Thinking:</a:t>
            </a:r>
            <a:br>
              <a:rPr lang="en-US" sz="21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</a:br>
            <a:r>
              <a:rPr lang="en-US" sz="21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Cause and Effect</a:t>
            </a:r>
          </a:p>
        </p:txBody>
      </p:sp>
      <p:sp>
        <p:nvSpPr>
          <p:cNvPr id="331" name="Shape 331"/>
          <p:cNvSpPr/>
          <p:nvPr/>
        </p:nvSpPr>
        <p:spPr>
          <a:xfrm>
            <a:off x="7086600" y="6261100"/>
            <a:ext cx="2057400" cy="457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2" name="Shape 332" descr="Narrow vertical"/>
          <p:cNvSpPr txBox="1"/>
          <p:nvPr/>
        </p:nvSpPr>
        <p:spPr>
          <a:xfrm>
            <a:off x="0" y="0"/>
            <a:ext cx="9144000" cy="1960561"/>
          </a:xfrm>
          <a:prstGeom prst="rect">
            <a:avLst/>
          </a:prstGeom>
          <a:solidFill>
            <a:srgbClr val="FFFFFF"/>
          </a:solidFill>
          <a:ln w="571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4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3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French and Indian War:</a:t>
            </a:r>
          </a:p>
          <a:p>
            <a:pPr marL="0" marR="0" lvl="0" indent="0" algn="ctr" rtl="0">
              <a:lnSpc>
                <a:spcPct val="3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Cause and Effect Flow Chart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4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/>
          <p:nvPr/>
        </p:nvSpPr>
        <p:spPr>
          <a:xfrm>
            <a:off x="391886" y="533400"/>
            <a:ext cx="7761514" cy="900110"/>
          </a:xfrm>
          <a:prstGeom prst="rect">
            <a:avLst/>
          </a:prstGeom>
          <a:gradFill>
            <a:gsLst>
              <a:gs pos="0">
                <a:srgbClr val="0033CC"/>
              </a:gs>
              <a:gs pos="50000">
                <a:srgbClr val="FF0000"/>
              </a:gs>
              <a:gs pos="100000">
                <a:srgbClr val="0033CC"/>
              </a:gs>
            </a:gsLst>
            <a:lin ang="2700000" scaled="0"/>
          </a:gradFill>
          <a:ln w="762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1" i="0" u="none" strike="noStrike" cap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The Treaty of </a:t>
            </a:r>
            <a:r>
              <a:rPr lang="en-US" sz="4800" b="1" i="0" u="none" strike="noStrike" cap="none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Paris 1763</a:t>
            </a:r>
            <a:endParaRPr lang="en-US" sz="4800" b="1" i="0" u="none" strike="noStrike" cap="none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8" name="Shape 338" descr="treaty-of-pari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286" y="1828800"/>
            <a:ext cx="1721498" cy="4144736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Shape 339"/>
          <p:cNvSpPr txBox="1"/>
          <p:nvPr/>
        </p:nvSpPr>
        <p:spPr>
          <a:xfrm>
            <a:off x="1524000" y="1828800"/>
            <a:ext cx="7162799" cy="91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signed in Paris, France in 1763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France gave Canada its lands </a:t>
            </a:r>
            <a:r>
              <a:rPr lang="en-US" sz="2800" b="1" i="1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east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the Mississippi River to Great Britain. </a:t>
            </a:r>
          </a:p>
        </p:txBody>
      </p:sp>
      <p:sp>
        <p:nvSpPr>
          <p:cNvPr id="340" name="Shape 340"/>
          <p:cNvSpPr txBox="1"/>
          <p:nvPr/>
        </p:nvSpPr>
        <p:spPr>
          <a:xfrm>
            <a:off x="1524000" y="3352800"/>
            <a:ext cx="7315200" cy="83819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France gave its lands </a:t>
            </a:r>
            <a:r>
              <a:rPr lang="en-US" sz="2800" b="1" i="1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west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the Mississippi River (including Louisiana Territory) to Spain</a:t>
            </a:r>
            <a:r>
              <a:rPr lang="en-US" sz="2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1" i="1" u="sng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France kept four Caribbean islands.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Spain gave Florida to Great Britain.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76200" cap="flat" cmpd="sng">
            <a:solidFill>
              <a:schemeClr val="dk1"/>
            </a:solidFill>
            <a:prstDash val="solid"/>
            <a:miter lim="524288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Results of the F &amp; I War</a:t>
            </a:r>
          </a:p>
        </p:txBody>
      </p:sp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4343400" cy="4038598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524288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British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acquired more 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land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became a world-wide “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super power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grew resentful of colonial “blundering” and the 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cost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defending the colonies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47" name="Shape 347" descr="j0231150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181600" y="1905000"/>
            <a:ext cx="3276600" cy="419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2" name="Shape 352"/>
          <p:cNvCxnSpPr/>
          <p:nvPr/>
        </p:nvCxnSpPr>
        <p:spPr>
          <a:xfrm rot="10800000" flipH="1">
            <a:off x="6096000" y="2209799"/>
            <a:ext cx="685799" cy="297179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lg" len="lg"/>
          </a:ln>
        </p:spPr>
      </p:cxnSp>
      <p:pic>
        <p:nvPicPr>
          <p:cNvPr id="353" name="Shape 353" descr="la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3000" y="1981200"/>
            <a:ext cx="3505200" cy="434340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38100" dir="2700000">
              <a:srgbClr val="000000">
                <a:alpha val="42352"/>
              </a:srgbClr>
            </a:outerShdw>
          </a:effectLst>
        </p:spPr>
      </p:pic>
      <p:sp>
        <p:nvSpPr>
          <p:cNvPr id="354" name="Shape 354"/>
          <p:cNvSpPr txBox="1"/>
          <p:nvPr/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Results of the F &amp; I War</a:t>
            </a:r>
          </a:p>
        </p:txBody>
      </p:sp>
      <p:sp>
        <p:nvSpPr>
          <p:cNvPr id="355" name="Shape 355"/>
          <p:cNvSpPr txBox="1"/>
          <p:nvPr/>
        </p:nvSpPr>
        <p:spPr>
          <a:xfrm>
            <a:off x="685800" y="1981200"/>
            <a:ext cx="4038598" cy="43434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French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lost almost all 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land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North America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longer important in American development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Native Americans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continued to lose control over 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land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North America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Shape 3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Shape 361"/>
          <p:cNvSpPr txBox="1"/>
          <p:nvPr/>
        </p:nvSpPr>
        <p:spPr>
          <a:xfrm>
            <a:off x="957036" y="1162843"/>
            <a:ext cx="6750050" cy="436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r>
              <a:rPr lang="en-US" sz="2100" b="1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European Claims in North America, 1754 and 1763</a:t>
            </a:r>
          </a:p>
        </p:txBody>
      </p:sp>
      <p:sp>
        <p:nvSpPr>
          <p:cNvPr id="362" name="Shape 362"/>
          <p:cNvSpPr txBox="1"/>
          <p:nvPr/>
        </p:nvSpPr>
        <p:spPr>
          <a:xfrm>
            <a:off x="7510460" y="6315075"/>
            <a:ext cx="1600198" cy="38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Back to Maps</a:t>
            </a:r>
          </a:p>
        </p:txBody>
      </p:sp>
      <p:pic>
        <p:nvPicPr>
          <p:cNvPr id="363" name="Shape 363"/>
          <p:cNvPicPr preferRelativeResize="0"/>
          <p:nvPr/>
        </p:nvPicPr>
        <p:blipFill rotWithShape="1">
          <a:blip r:embed="rId4">
            <a:alphaModFix/>
          </a:blip>
          <a:srcRect b="3930"/>
          <a:stretch/>
        </p:blipFill>
        <p:spPr>
          <a:xfrm>
            <a:off x="1" y="1523999"/>
            <a:ext cx="9110658" cy="5334001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Shape 364"/>
          <p:cNvSpPr txBox="1"/>
          <p:nvPr/>
        </p:nvSpPr>
        <p:spPr>
          <a:xfrm>
            <a:off x="8077200" y="295275"/>
            <a:ext cx="958850" cy="38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Helvetica Neue"/>
              <a:buNone/>
            </a:pPr>
            <a:r>
              <a:rPr lang="en-US" sz="11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BACK TO </a:t>
            </a:r>
            <a:br>
              <a:rPr lang="en-US" sz="11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1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LESSON</a:t>
            </a:r>
          </a:p>
        </p:txBody>
      </p:sp>
      <p:sp>
        <p:nvSpPr>
          <p:cNvPr id="365" name="Shape 365"/>
          <p:cNvSpPr/>
          <p:nvPr/>
        </p:nvSpPr>
        <p:spPr>
          <a:xfrm>
            <a:off x="7620000" y="228600"/>
            <a:ext cx="1371598" cy="5333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6" name="Shape 366"/>
          <p:cNvSpPr/>
          <p:nvPr/>
        </p:nvSpPr>
        <p:spPr>
          <a:xfrm>
            <a:off x="0" y="762000"/>
            <a:ext cx="9144000" cy="6096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7" name="Shape 367"/>
          <p:cNvSpPr txBox="1"/>
          <p:nvPr/>
        </p:nvSpPr>
        <p:spPr>
          <a:xfrm>
            <a:off x="0" y="0"/>
            <a:ext cx="9144000" cy="1219199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8" name="Shape 368"/>
          <p:cNvSpPr txBox="1"/>
          <p:nvPr/>
        </p:nvSpPr>
        <p:spPr>
          <a:xfrm>
            <a:off x="0" y="3352800"/>
            <a:ext cx="9144000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9" name="Shape 369"/>
          <p:cNvSpPr txBox="1"/>
          <p:nvPr/>
        </p:nvSpPr>
        <p:spPr>
          <a:xfrm>
            <a:off x="0" y="457200"/>
            <a:ext cx="9144000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0" name="Shape 370"/>
          <p:cNvSpPr txBox="1"/>
          <p:nvPr/>
        </p:nvSpPr>
        <p:spPr>
          <a:xfrm>
            <a:off x="0" y="152400"/>
            <a:ext cx="9144000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4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North America: Before and After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76200" cap="flat" cmpd="sng">
            <a:solidFill>
              <a:schemeClr val="dk1"/>
            </a:solidFill>
            <a:prstDash val="solid"/>
            <a:miter lim="524288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Results of the F &amp; I War</a:t>
            </a:r>
          </a:p>
        </p:txBody>
      </p:sp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3886200" y="1981200"/>
            <a:ext cx="4572000" cy="41148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524288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Colonists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acquired 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land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expand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gained valuable 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military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experience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found their first “American” 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hero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G.Washington</a:t>
            </a:r>
            <a:endParaRPr lang="en-US"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learned how to 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cooperate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began to think of themselves as “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Americans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77" name="Shape 377" descr="George-Washington-3.jpg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981200"/>
            <a:ext cx="3030537" cy="411480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38100" dir="2700000">
              <a:srgbClr val="000000">
                <a:alpha val="42352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76200" cap="flat" cmpd="sng">
            <a:solidFill>
              <a:schemeClr val="dk1"/>
            </a:solidFill>
            <a:prstDash val="solid"/>
            <a:miter lim="524288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Background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4648200" y="1981200"/>
            <a:ext cx="3809998" cy="41148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524288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European countries were constantly fighting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European countries tried to control as much land and as much trade as possible</a:t>
            </a:r>
          </a:p>
        </p:txBody>
      </p:sp>
      <p:pic>
        <p:nvPicPr>
          <p:cNvPr id="147" name="Shape 147" descr="T630873A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1967" y="2487610"/>
            <a:ext cx="4383831" cy="353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/>
          <p:nvPr/>
        </p:nvSpPr>
        <p:spPr>
          <a:xfrm>
            <a:off x="838200" y="715962"/>
            <a:ext cx="7467600" cy="900110"/>
          </a:xfrm>
          <a:prstGeom prst="rect">
            <a:avLst/>
          </a:prstGeom>
          <a:gradFill>
            <a:gsLst>
              <a:gs pos="0">
                <a:srgbClr val="0033CC"/>
              </a:gs>
              <a:gs pos="100000">
                <a:srgbClr val="FF0000"/>
              </a:gs>
            </a:gsLst>
            <a:lin ang="2700000" scaled="0"/>
          </a:gradFill>
          <a:ln w="762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1" i="0" u="none" strike="noStrike" cap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Proclamation of 1763</a:t>
            </a:r>
          </a:p>
        </p:txBody>
      </p:sp>
      <p:sp>
        <p:nvSpPr>
          <p:cNvPr id="390" name="Shape 390"/>
          <p:cNvSpPr txBox="1"/>
          <p:nvPr/>
        </p:nvSpPr>
        <p:spPr>
          <a:xfrm>
            <a:off x="609600" y="1828800"/>
            <a:ext cx="7696198" cy="91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King George III declared that 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Appalachian Mountains were the western boundary for all  colonies; 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colonists could NOT cross mountains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</a:p>
          <a:p>
            <a:pPr marL="1377950" marR="0" lvl="1" indent="-298450" algn="l" rtl="0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8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separate the colonists from the Indians</a:t>
            </a:r>
          </a:p>
          <a:p>
            <a:pPr marL="1377950" marR="0" lvl="1" indent="-298450" algn="l" rtl="0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8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prevent future wars and expense</a:t>
            </a:r>
          </a:p>
        </p:txBody>
      </p:sp>
      <p:sp>
        <p:nvSpPr>
          <p:cNvPr id="391" name="Shape 391"/>
          <p:cNvSpPr txBox="1"/>
          <p:nvPr/>
        </p:nvSpPr>
        <p:spPr>
          <a:xfrm>
            <a:off x="609600" y="4343400"/>
            <a:ext cx="7696198" cy="83819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Proclamation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angered many colonists, especially those who owned shares in land companies, such as the Ohio Company of Virginia.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pic>
        <p:nvPicPr>
          <p:cNvPr id="392" name="Shape 392" descr="king George III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3048000"/>
            <a:ext cx="933450" cy="1162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2971799" cy="5410200"/>
          </a:xfrm>
          <a:prstGeom prst="rect">
            <a:avLst/>
          </a:prstGeom>
          <a:noFill/>
          <a:ln w="76200" cap="flat" cmpd="sng">
            <a:solidFill>
              <a:schemeClr val="dk1"/>
            </a:solidFill>
            <a:prstDash val="solid"/>
            <a:miter lim="524288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American colonists forbidden to cross </a:t>
            </a:r>
            <a:r>
              <a:rPr lang="en-US" sz="40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Appalachian Mountains</a:t>
            </a:r>
            <a:r>
              <a:rPr lang="en-US" sz="4400" b="0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  <p:cxnSp>
        <p:nvCxnSpPr>
          <p:cNvPr id="398" name="Shape 398"/>
          <p:cNvCxnSpPr/>
          <p:nvPr/>
        </p:nvCxnSpPr>
        <p:spPr>
          <a:xfrm rot="10800000" flipH="1">
            <a:off x="6096000" y="2209799"/>
            <a:ext cx="685799" cy="297179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lg" len="lg"/>
          </a:ln>
        </p:spPr>
      </p:cxnSp>
      <p:pic>
        <p:nvPicPr>
          <p:cNvPr id="399" name="Shape 399" descr="C:\WINDOWS\Application Data\Microsoft\Media Catalog\la2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86199" y="609600"/>
            <a:ext cx="5052527" cy="60524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0" name="Shape 400"/>
          <p:cNvCxnSpPr/>
          <p:nvPr/>
        </p:nvCxnSpPr>
        <p:spPr>
          <a:xfrm flipV="1">
            <a:off x="3415004" y="2693436"/>
            <a:ext cx="3570512" cy="157065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lg" len="lg"/>
          </a:ln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/>
          <p:nvPr/>
        </p:nvSpPr>
        <p:spPr>
          <a:xfrm>
            <a:off x="838200" y="1752600"/>
            <a:ext cx="7239000" cy="91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Proclamation of 1763 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created 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tension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between Britain and the colonies.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Britain placed additional 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taxes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on the colonists to pay for defending the 13 colonies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…this created more tension.</a:t>
            </a:r>
          </a:p>
        </p:txBody>
      </p:sp>
      <p:sp>
        <p:nvSpPr>
          <p:cNvPr id="406" name="Shape 406"/>
          <p:cNvSpPr txBox="1"/>
          <p:nvPr/>
        </p:nvSpPr>
        <p:spPr>
          <a:xfrm>
            <a:off x="838200" y="715962"/>
            <a:ext cx="7467600" cy="900110"/>
          </a:xfrm>
          <a:prstGeom prst="rect">
            <a:avLst/>
          </a:prstGeom>
          <a:gradFill>
            <a:gsLst>
              <a:gs pos="0">
                <a:srgbClr val="0033CC"/>
              </a:gs>
              <a:gs pos="50000">
                <a:srgbClr val="FF0000"/>
              </a:gs>
              <a:gs pos="100000">
                <a:srgbClr val="0033CC"/>
              </a:gs>
            </a:gsLst>
            <a:lin ang="2700000" scaled="0"/>
          </a:gradFill>
          <a:ln w="762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Proclamation of 1763</a:t>
            </a:r>
          </a:p>
        </p:txBody>
      </p:sp>
      <p:pic>
        <p:nvPicPr>
          <p:cNvPr id="407" name="Shape 407" descr="app_mtns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0200" y="4240212"/>
            <a:ext cx="3543300" cy="2308225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Shape 408"/>
          <p:cNvSpPr txBox="1"/>
          <p:nvPr/>
        </p:nvSpPr>
        <p:spPr>
          <a:xfrm>
            <a:off x="838200" y="39624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Indians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traded with the British and the colonists, but regarded both as enemies.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Colonists </a:t>
            </a: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migrated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across                                the Appalachian Mountains                       anyway</a:t>
            </a:r>
            <a:r>
              <a:rPr lang="en-US" sz="2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76200" cap="flat" cmpd="sng">
            <a:solidFill>
              <a:schemeClr val="dk1"/>
            </a:solidFill>
            <a:prstDash val="solid"/>
            <a:miter lim="524288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French and Indian War…</a:t>
            </a:r>
          </a:p>
        </p:txBody>
      </p:sp>
      <p:pic>
        <p:nvPicPr>
          <p:cNvPr id="414" name="Shape 414" descr="fort neceissity.bmp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25487" y="1920875"/>
            <a:ext cx="7607299" cy="285908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15" name="Shape 415"/>
          <p:cNvSpPr txBox="1"/>
          <p:nvPr/>
        </p:nvSpPr>
        <p:spPr>
          <a:xfrm>
            <a:off x="914400" y="4800600"/>
            <a:ext cx="7239000" cy="12001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…was really the beginning of the American Revolutionary War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76200" cap="flat" cmpd="sng">
            <a:solidFill>
              <a:schemeClr val="dk1"/>
            </a:solidFill>
            <a:prstDash val="solid"/>
            <a:miter lim="524288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800" b="1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Triangle of Hatred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5486400" y="1981200"/>
            <a:ext cx="2971799" cy="41148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524288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England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4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France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4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Spain</a:t>
            </a:r>
          </a:p>
        </p:txBody>
      </p:sp>
      <p:pic>
        <p:nvPicPr>
          <p:cNvPr id="154" name="Shape 154" descr="C:\My Documents\My Pictures\T630873A.bmp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992310"/>
            <a:ext cx="4724400" cy="41036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5" name="Shape 155"/>
          <p:cNvCxnSpPr/>
          <p:nvPr/>
        </p:nvCxnSpPr>
        <p:spPr>
          <a:xfrm flipH="1">
            <a:off x="2057399" y="2362200"/>
            <a:ext cx="3581398" cy="160019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lg" len="lg"/>
          </a:ln>
        </p:spPr>
      </p:cxnSp>
      <p:cxnSp>
        <p:nvCxnSpPr>
          <p:cNvPr id="156" name="Shape 156"/>
          <p:cNvCxnSpPr/>
          <p:nvPr/>
        </p:nvCxnSpPr>
        <p:spPr>
          <a:xfrm flipH="1">
            <a:off x="2209798" y="3810000"/>
            <a:ext cx="3429000" cy="762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lg" len="lg"/>
          </a:ln>
        </p:spPr>
      </p:cxnSp>
      <p:cxnSp>
        <p:nvCxnSpPr>
          <p:cNvPr id="157" name="Shape 157"/>
          <p:cNvCxnSpPr/>
          <p:nvPr/>
        </p:nvCxnSpPr>
        <p:spPr>
          <a:xfrm rot="10800000">
            <a:off x="1447799" y="5181599"/>
            <a:ext cx="4190999" cy="7619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lg" len="lg"/>
          </a:ln>
        </p:spPr>
      </p:cxnSp>
      <p:sp>
        <p:nvSpPr>
          <p:cNvPr id="158" name="Shape 158"/>
          <p:cNvSpPr/>
          <p:nvPr/>
        </p:nvSpPr>
        <p:spPr>
          <a:xfrm rot="-1380000" flipH="1">
            <a:off x="1114425" y="4003673"/>
            <a:ext cx="742950" cy="766762"/>
          </a:xfrm>
          <a:prstGeom prst="triangle">
            <a:avLst>
              <a:gd name="adj" fmla="val 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76200" cap="flat" cmpd="sng">
            <a:solidFill>
              <a:schemeClr val="dk1"/>
            </a:solidFill>
            <a:prstDash val="solid"/>
            <a:miter lim="524288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</a:t>
            </a:r>
            <a:r>
              <a:rPr lang="en-US" sz="4800" b="1" i="0" u="none" strike="noStrike" cap="none" baseline="30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</a:t>
            </a:r>
            <a:r>
              <a:rPr lang="en-US"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Century Success Secret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4648200" y="1981200"/>
            <a:ext cx="3809998" cy="4634204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524288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more land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4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+	more trade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4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4000" b="0" i="0" u="sng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	more gold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4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=  more wealth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4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&amp;  more power</a:t>
            </a:r>
          </a:p>
        </p:txBody>
      </p:sp>
      <p:pic>
        <p:nvPicPr>
          <p:cNvPr id="165" name="Shape 165" descr="C:\Program Files\Common Files\Microsoft Shared\Clipart\cagcat50\bs00561_.wmf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2640010"/>
            <a:ext cx="3809998" cy="27971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5286579" y="5803708"/>
            <a:ext cx="27657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Mercantilism</a:t>
            </a:r>
            <a:endParaRPr lang="en-US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1981199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524288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Colonists “bumped” into each other.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Colonists explored each others’ land.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Colonists claimed each others’ land.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76200" cap="flat" cmpd="sng">
            <a:solidFill>
              <a:schemeClr val="dk1"/>
            </a:solidFill>
            <a:prstDash val="solid"/>
            <a:miter lim="524288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Colonial Land Grab</a:t>
            </a:r>
          </a:p>
        </p:txBody>
      </p:sp>
      <p:sp>
        <p:nvSpPr>
          <p:cNvPr id="180" name="Shape 180"/>
          <p:cNvSpPr txBox="1"/>
          <p:nvPr/>
        </p:nvSpPr>
        <p:spPr>
          <a:xfrm>
            <a:off x="3886200" y="4572000"/>
            <a:ext cx="4572000" cy="98425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Native Americans were always caught in the middle.</a:t>
            </a:r>
          </a:p>
        </p:txBody>
      </p:sp>
      <p:pic>
        <p:nvPicPr>
          <p:cNvPr id="181" name="Shape 181" descr="j0154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4114800"/>
            <a:ext cx="2819400" cy="2455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6019800" y="685800"/>
            <a:ext cx="2514599" cy="5410200"/>
          </a:xfrm>
          <a:prstGeom prst="rect">
            <a:avLst/>
          </a:prstGeom>
          <a:noFill/>
          <a:ln w="76200" cap="flat" cmpd="sng">
            <a:solidFill>
              <a:schemeClr val="dk1"/>
            </a:solidFill>
            <a:prstDash val="solid"/>
            <a:miter lim="524288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1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French forts in the Ohio Valley angered the English.</a:t>
            </a:r>
          </a:p>
        </p:txBody>
      </p:sp>
      <p:pic>
        <p:nvPicPr>
          <p:cNvPr id="194" name="Shape 194" descr="la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12073" y="433873"/>
            <a:ext cx="5137005" cy="589228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Shape 195"/>
          <p:cNvCxnSpPr/>
          <p:nvPr/>
        </p:nvCxnSpPr>
        <p:spPr>
          <a:xfrm rot="10800000" flipH="1">
            <a:off x="2895600" y="2209799"/>
            <a:ext cx="914400" cy="297179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lg" len="lg"/>
          </a:ln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/>
        </p:nvSpPr>
        <p:spPr>
          <a:xfrm>
            <a:off x="1143000" y="762000"/>
            <a:ext cx="7010400" cy="900110"/>
          </a:xfrm>
          <a:prstGeom prst="rect">
            <a:avLst/>
          </a:prstGeom>
          <a:gradFill>
            <a:gsLst>
              <a:gs pos="0">
                <a:srgbClr val="0033CC"/>
              </a:gs>
              <a:gs pos="50000">
                <a:srgbClr val="FF0000"/>
              </a:gs>
              <a:gs pos="100000">
                <a:srgbClr val="0033CC"/>
              </a:gs>
            </a:gsLst>
            <a:lin ang="2700000" scaled="0"/>
          </a:gradFill>
          <a:ln w="762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French Irritation…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1143000" y="3048000"/>
            <a:ext cx="7010400" cy="91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French had better trading relations with the Indians than the English 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did...          especially the 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fur trade.</a:t>
            </a:r>
            <a:r>
              <a:rPr lang="en-US" sz="26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France controlled land from the                  St. Lawrence River (north) to                    New Orleans (south); wanted to            control western PA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2" name="Shape 202"/>
          <p:cNvSpPr txBox="1"/>
          <p:nvPr/>
        </p:nvSpPr>
        <p:spPr>
          <a:xfrm>
            <a:off x="1143000" y="1752600"/>
            <a:ext cx="7010400" cy="83819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the 1750s, France started building forts around the Great Lakes and into the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Ohio River valley</a:t>
            </a:r>
            <a:r>
              <a:rPr lang="en-US" sz="2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</p:txBody>
      </p:sp>
      <p:pic>
        <p:nvPicPr>
          <p:cNvPr id="203" name="Shape 203" descr="fl-royalfranc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629401" y="3419669"/>
            <a:ext cx="2514599" cy="3200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3429000" y="1981200"/>
            <a:ext cx="5029199" cy="48768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524288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 claimed western PA too.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G. Washington 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was a 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wealthy planter and member of Virginia militia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(volunteer soldiers).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 Governor Dinwiddie 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sent GW and </a:t>
            </a:r>
            <a:r>
              <a:rPr lang="en-US" sz="2800" b="1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militia 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PA to build a road through the mountains.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road from VA to PA would help “claim” the land for VA.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gradFill>
            <a:gsLst>
              <a:gs pos="0">
                <a:srgbClr val="0033CC"/>
              </a:gs>
              <a:gs pos="50000">
                <a:srgbClr val="FF0000"/>
              </a:gs>
              <a:gs pos="100000">
                <a:srgbClr val="0033CC"/>
              </a:gs>
            </a:gsLst>
            <a:lin ang="2700000" scaled="0"/>
          </a:gradFill>
          <a:ln w="76200" cap="flat" cmpd="sng">
            <a:solidFill>
              <a:schemeClr val="dk1"/>
            </a:solidFill>
            <a:prstDash val="solid"/>
            <a:miter lim="524288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457200" marR="0" lvl="0" indent="-4572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George’s First Command</a:t>
            </a:r>
          </a:p>
        </p:txBody>
      </p:sp>
      <p:pic>
        <p:nvPicPr>
          <p:cNvPr id="210" name="Shape 210" descr="Washing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9188" y="2177143"/>
            <a:ext cx="2662236" cy="4267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3429000" y="1981200"/>
            <a:ext cx="5029199" cy="4755502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524288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Dinwiddie ordered GW to tell the French to leave (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May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1754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 militia killed a French “ambassador” by mistake.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French forces outnumbered GW and VA militia.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GW built 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Fort Necessity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French forces captured GW and sent him home embarrassed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</p:txBody>
      </p:sp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7848599" cy="1143000"/>
          </a:xfrm>
          <a:prstGeom prst="rect">
            <a:avLst/>
          </a:prstGeom>
          <a:gradFill>
            <a:gsLst>
              <a:gs pos="0">
                <a:srgbClr val="0033CC"/>
              </a:gs>
              <a:gs pos="50000">
                <a:srgbClr val="FF0000"/>
              </a:gs>
              <a:gs pos="100000">
                <a:srgbClr val="0033CC"/>
              </a:gs>
            </a:gsLst>
            <a:lin ang="2700000" scaled="0"/>
          </a:gradFill>
          <a:ln w="76200" cap="flat" cmpd="sng">
            <a:solidFill>
              <a:schemeClr val="dk1"/>
            </a:solidFill>
            <a:prstDash val="solid"/>
            <a:miter lim="524288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457200" marR="0" lvl="0" indent="-4572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George’s First Command</a:t>
            </a:r>
          </a:p>
        </p:txBody>
      </p:sp>
      <p:pic>
        <p:nvPicPr>
          <p:cNvPr id="217" name="Shape 217" descr="Raystown Lake Vacation, Summer 2008 10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633" y="2130490"/>
            <a:ext cx="2686049" cy="429736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38100" dir="2700000">
              <a:srgbClr val="000000">
                <a:alpha val="42352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850</Words>
  <Application>Microsoft Office PowerPoint</Application>
  <PresentationFormat>On-screen Show (4:3)</PresentationFormat>
  <Paragraphs>107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Times New Roman</vt:lpstr>
      <vt:lpstr>Arial</vt:lpstr>
      <vt:lpstr>Times</vt:lpstr>
      <vt:lpstr>Noto Sans Symbols</vt:lpstr>
      <vt:lpstr>Helvetica Neue</vt:lpstr>
      <vt:lpstr>Default Design</vt:lpstr>
      <vt:lpstr>Default Design</vt:lpstr>
      <vt:lpstr>The French and Indian War</vt:lpstr>
      <vt:lpstr>Background</vt:lpstr>
      <vt:lpstr>Triangle of Hatred</vt:lpstr>
      <vt:lpstr>18th Century Success Secret</vt:lpstr>
      <vt:lpstr>Colonial Land Grab</vt:lpstr>
      <vt:lpstr>French forts in the Ohio Valley angered the English.</vt:lpstr>
      <vt:lpstr>PowerPoint Presentation</vt:lpstr>
      <vt:lpstr>George’s First Command</vt:lpstr>
      <vt:lpstr>George’s First Command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 of the F &amp; I War</vt:lpstr>
      <vt:lpstr>PowerPoint Presentation</vt:lpstr>
      <vt:lpstr>PowerPoint Presentation</vt:lpstr>
      <vt:lpstr>Results of the F &amp; I War</vt:lpstr>
      <vt:lpstr>PowerPoint Presentation</vt:lpstr>
      <vt:lpstr>American colonists forbidden to cross Appalachian Mountains.</vt:lpstr>
      <vt:lpstr>PowerPoint Presentation</vt:lpstr>
      <vt:lpstr>The French and Indian War…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French and Indian War</dc:title>
  <dc:creator>Alex Heck</dc:creator>
  <cp:lastModifiedBy>Alex Heck</cp:lastModifiedBy>
  <cp:revision>8</cp:revision>
  <cp:lastPrinted>2017-09-18T11:38:26Z</cp:lastPrinted>
  <dcterms:modified xsi:type="dcterms:W3CDTF">2017-09-19T11:54:00Z</dcterms:modified>
</cp:coreProperties>
</file>