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webextensions/webextension1.xml" ContentType="application/vnd.ms-office.webextension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webextensions/webextension2.xml" ContentType="application/vnd.ms-office.webextension+xml"/>
  <Override PartName="/ppt/notesSlides/notesSlide4.xml" ContentType="application/vnd.openxmlformats-officedocument.presentationml.notesSlide+xml"/>
  <Override PartName="/ppt/webextensions/webextension3.xml" ContentType="application/vnd.ms-office.webextension+xml"/>
  <Override PartName="/ppt/notesSlides/notesSlide5.xml" ContentType="application/vnd.openxmlformats-officedocument.presentationml.notesSlide+xml"/>
  <Override PartName="/ppt/webextensions/webextension4.xml" ContentType="application/vnd.ms-office.webextension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webextensions/webextension5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7" r:id="rId1"/>
  </p:sldMasterIdLst>
  <p:notesMasterIdLst>
    <p:notesMasterId r:id="rId15"/>
  </p:notesMasterIdLst>
  <p:sldIdLst>
    <p:sldId id="371" r:id="rId2"/>
    <p:sldId id="328" r:id="rId3"/>
    <p:sldId id="341" r:id="rId4"/>
    <p:sldId id="364" r:id="rId5"/>
    <p:sldId id="343" r:id="rId6"/>
    <p:sldId id="345" r:id="rId7"/>
    <p:sldId id="346" r:id="rId8"/>
    <p:sldId id="347" r:id="rId9"/>
    <p:sldId id="350" r:id="rId10"/>
    <p:sldId id="351" r:id="rId11"/>
    <p:sldId id="369" r:id="rId12"/>
    <p:sldId id="348" r:id="rId13"/>
    <p:sldId id="372" r:id="rId14"/>
  </p:sldIdLst>
  <p:sldSz cx="12192000" cy="6858000"/>
  <p:notesSz cx="6858000" cy="91440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urse" id="{563E4215-84A7-4819-8BE4-93663D567D3E}">
          <p14:sldIdLst>
            <p14:sldId id="371"/>
          </p14:sldIdLst>
        </p14:section>
        <p14:section name="Module 4" id="{AC007798-44D4-47DD-833F-38155A3C4E50}">
          <p14:sldIdLst>
            <p14:sldId id="328"/>
          </p14:sldIdLst>
        </p14:section>
        <p14:section name="Section 4.1" id="{10E9CA15-CFF4-4A89-A86F-C9B38A87319B}">
          <p14:sldIdLst>
            <p14:sldId id="341"/>
            <p14:sldId id="364"/>
            <p14:sldId id="343"/>
          </p14:sldIdLst>
        </p14:section>
        <p14:section name="Section 4.2" id="{8D6F4339-D177-4C83-9F9F-4B90CFE41370}">
          <p14:sldIdLst>
            <p14:sldId id="345"/>
          </p14:sldIdLst>
        </p14:section>
        <p14:section name="Section 4.3" id="{E5DB6176-D958-4D2F-8105-15723758FD58}">
          <p14:sldIdLst>
            <p14:sldId id="346"/>
            <p14:sldId id="347"/>
            <p14:sldId id="350"/>
            <p14:sldId id="351"/>
            <p14:sldId id="369"/>
          </p14:sldIdLst>
        </p14:section>
        <p14:section name="Section 4.4" id="{5AE20B86-A935-4329-A493-F6DBB6C816B5}">
          <p14:sldIdLst>
            <p14:sldId id="348"/>
          </p14:sldIdLst>
        </p14:section>
        <p14:section name="End" id="{06F9CD5A-793D-4B2A-8DE4-EC22ECE4A793}">
          <p14:sldIdLst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9" autoAdjust="0"/>
    <p:restoredTop sz="81616" autoAdjust="0"/>
  </p:normalViewPr>
  <p:slideViewPr>
    <p:cSldViewPr snapToGrid="0">
      <p:cViewPr>
        <p:scale>
          <a:sx n="100" d="100"/>
          <a:sy n="100" d="100"/>
        </p:scale>
        <p:origin x="-882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2F9D6-24C7-48C4-BF52-BF59CF05959A}" type="datetimeFigureOut">
              <a:rPr lang="en-US" smtClean="0"/>
              <a:t>7/3/2017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AA1B9-4A5C-416D-8307-030141115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sub question example: "is it cold?" if yes, "do you have a hat?"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Why is type casting required here?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meu shows Cheese or Veggie sandwiches</a:t>
            </a:r>
          </a:p>
          <a:p>
            <a:endParaRPr lang="en-US" dirty="0"/>
          </a:p>
          <a:p>
            <a:r>
              <a:rPr lang="en-US" dirty="0"/>
              <a:t>if you choose Cheese there are additional sub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19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Why is the double equals (</a:t>
            </a:r>
            <a:r>
              <a:rPr lang="en-US" sz="12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==</a:t>
            </a: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) used in the if statements? [compare is ==, assign is =]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2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See the notebook 1-6.2 for additional escape sequences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41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A loop is endless when there is no way for it to become false (or terminate). The loop will run forever unless interrupted   whichever comes first.</a:t>
            </a:r>
          </a:p>
          <a:p>
            <a:endParaRPr lang="en-US" dirty="0"/>
          </a:p>
          <a:p>
            <a:r>
              <a:rPr lang="en-US" dirty="0"/>
              <a:t>This is a pattern for forcing the user to enter valid input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3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while x &lt; 10:</a:t>
            </a:r>
          </a:p>
          <a:p>
            <a:r>
              <a:rPr lang="en-US" dirty="0"/>
              <a:t> reads as: "while x is smaller than 10"</a:t>
            </a:r>
          </a:p>
          <a:p>
            <a:endParaRPr lang="en-US" dirty="0"/>
          </a:p>
          <a:p>
            <a:r>
              <a:rPr lang="en-US" dirty="0"/>
              <a:t>example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16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x += 1</a:t>
            </a:r>
          </a:p>
          <a:p>
            <a:r>
              <a:rPr lang="en-US" dirty="0"/>
              <a:t>is the same as</a:t>
            </a:r>
          </a:p>
          <a:p>
            <a:r>
              <a:rPr lang="en-US" dirty="0"/>
              <a:t>x = x + 1</a:t>
            </a:r>
          </a:p>
          <a:p>
            <a:endParaRPr lang="en-US" dirty="0"/>
          </a:p>
          <a:p>
            <a:r>
              <a:rPr lang="en-US" dirty="0"/>
              <a:t>can use x = x + 3   or   x = x + y  as</a:t>
            </a:r>
          </a:p>
          <a:p>
            <a:r>
              <a:rPr lang="en-US" dirty="0"/>
              <a:t>x += 3  or   x +=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54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x -= 1</a:t>
            </a:r>
          </a:p>
          <a:p>
            <a:r>
              <a:rPr lang="en-US" dirty="0"/>
              <a:t>is the same as</a:t>
            </a:r>
          </a:p>
          <a:p>
            <a:r>
              <a:rPr lang="en-US" dirty="0"/>
              <a:t>x = x - 1</a:t>
            </a:r>
          </a:p>
          <a:p>
            <a:endParaRPr lang="en-US" dirty="0"/>
          </a:p>
          <a:p>
            <a:r>
              <a:rPr lang="en-US" dirty="0"/>
              <a:t>can use </a:t>
            </a:r>
          </a:p>
          <a:p>
            <a:r>
              <a:rPr lang="en-US" dirty="0"/>
              <a:t>x = x - 3   or   x = x - y </a:t>
            </a:r>
          </a:p>
          <a:p>
            <a:r>
              <a:rPr lang="en-US" dirty="0"/>
              <a:t>  as</a:t>
            </a:r>
          </a:p>
          <a:p>
            <a:r>
              <a:rPr lang="en-US" dirty="0"/>
              <a:t>x -= 3  or   x -= 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53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prints 0-9 digits</a:t>
            </a:r>
          </a:p>
          <a:p>
            <a:endParaRPr lang="en-US" dirty="0"/>
          </a:p>
          <a:p>
            <a:r>
              <a:rPr lang="en-US" dirty="0"/>
              <a:t>exits when x is 10 and condition is 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AA1B9-4A5C-416D-8307-0301411157F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0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6" name="Picture 45">
            <a:extLst>
              <a:ext uri="{FF2B5EF4-FFF2-40B4-BE49-F238E27FC236}">
                <a16:creationId xmlns:a16="http://schemas.microsoft.com/office/drawing/2014/main" id="{38A98A4B-C8C9-42E1-A8C9-BA7A06A5B6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908943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</p:spTree>
    <p:extLst>
      <p:ext uri="{BB962C8B-B14F-4D97-AF65-F5344CB8AC3E}">
        <p14:creationId xmlns:p14="http://schemas.microsoft.com/office/powerpoint/2010/main" val="303369315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head with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 noChangeAspect="1"/>
          </p:cNvSpPr>
          <p:nvPr>
            <p:ph type="body" sz="quarter" idx="17"/>
          </p:nvPr>
        </p:nvSpPr>
        <p:spPr>
          <a:xfrm>
            <a:off x="4571767" y="2510345"/>
            <a:ext cx="2061777" cy="2062070"/>
          </a:xfrm>
          <a:solidFill>
            <a:schemeClr val="accent4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4"/>
          <p:cNvSpPr>
            <a:spLocks noGrp="1" noChangeAspect="1"/>
          </p:cNvSpPr>
          <p:nvPr>
            <p:ph type="body" sz="quarter" idx="18"/>
          </p:nvPr>
        </p:nvSpPr>
        <p:spPr>
          <a:xfrm>
            <a:off x="2509990" y="2510345"/>
            <a:ext cx="2061777" cy="2062070"/>
          </a:xfrm>
          <a:solidFill>
            <a:schemeClr val="accent3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 noChangeAspect="1"/>
          </p:cNvSpPr>
          <p:nvPr>
            <p:ph type="body" sz="quarter" idx="19"/>
          </p:nvPr>
        </p:nvSpPr>
        <p:spPr>
          <a:xfrm>
            <a:off x="448212" y="2510345"/>
            <a:ext cx="2061777" cy="2062070"/>
          </a:xfrm>
          <a:solidFill>
            <a:schemeClr val="accent1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06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58570" y="1165517"/>
            <a:ext cx="11474238" cy="806897"/>
          </a:xfrm>
        </p:spPr>
        <p:txBody>
          <a:bodyPr/>
          <a:lstStyle>
            <a:lvl1pPr marL="0" indent="0">
              <a:buNone/>
              <a:defRPr sz="2745" spc="-29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subhead style</a:t>
            </a:r>
          </a:p>
        </p:txBody>
      </p:sp>
      <p:sp>
        <p:nvSpPr>
          <p:cNvPr id="7" name="Text Placeholder 4"/>
          <p:cNvSpPr>
            <a:spLocks noGrp="1" noChangeAspect="1"/>
          </p:cNvSpPr>
          <p:nvPr>
            <p:ph type="body" sz="quarter" idx="20"/>
          </p:nvPr>
        </p:nvSpPr>
        <p:spPr>
          <a:xfrm>
            <a:off x="6633544" y="2510345"/>
            <a:ext cx="2061777" cy="2062070"/>
          </a:xfrm>
          <a:solidFill>
            <a:schemeClr val="accent5"/>
          </a:solidFill>
        </p:spPr>
        <p:txBody>
          <a:bodyPr lIns="365760" rIns="365760" anchor="ctr"/>
          <a:lstStyle>
            <a:lvl1pPr marL="0" indent="0" algn="ctr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8668" y="4952827"/>
            <a:ext cx="8752592" cy="190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87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095689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5856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9380348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ayout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4259" y="358621"/>
            <a:ext cx="5378549" cy="152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5689" cy="68586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454259" y="2062070"/>
            <a:ext cx="5378549" cy="1850186"/>
          </a:xfrm>
        </p:spPr>
        <p:txBody>
          <a:bodyPr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949117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70" y="717242"/>
            <a:ext cx="7619611" cy="603538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45" y="3429311"/>
            <a:ext cx="7201599" cy="343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7605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llustrati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377" cy="68586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197" y="717242"/>
            <a:ext cx="7619611" cy="603538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defRPr sz="2745" spc="-29" baseline="0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749" y="3204861"/>
            <a:ext cx="7316971" cy="298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11001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570" y="1075863"/>
            <a:ext cx="7171399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78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569108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058" spc="-9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40" y="3877276"/>
            <a:ext cx="9860674" cy="778565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529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59485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40" y="1186356"/>
            <a:ext cx="9859116" cy="1158793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058" b="0" kern="1200" cap="none" spc="-98" baseline="0" dirty="0">
                <a:ln w="3175">
                  <a:noFill/>
                </a:ln>
                <a:solidFill>
                  <a:schemeClr val="bg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67522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rgbClr val="0072C6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43940" y="6043943"/>
            <a:ext cx="1613565" cy="345696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0CC68A1-B36E-4367-B334-9AD044073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573966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481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24097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48193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672290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896386" indent="0">
              <a:spcBef>
                <a:spcPts val="588"/>
              </a:spcBef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14789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02" y="3083653"/>
            <a:ext cx="3223861" cy="690695"/>
          </a:xfrm>
          <a:prstGeom prst="rect">
            <a:avLst/>
          </a:prstGeom>
        </p:spPr>
      </p:pic>
      <p:sp>
        <p:nvSpPr>
          <p:cNvPr id="4" name="Text Box 3">
            <a:extLst>
              <a:ext uri="{FF2B5EF4-FFF2-40B4-BE49-F238E27FC236}">
                <a16:creationId xmlns:a16="http://schemas.microsoft.com/office/drawing/2014/main" id="{85FC4A11-B7DA-44CA-A798-8AE6D1550D18}"/>
              </a:ext>
            </a:extLst>
          </p:cNvPr>
          <p:cNvSpPr txBox="1">
            <a:spLocks noChangeArrowheads="1"/>
          </p:cNvSpPr>
          <p:nvPr userDrawn="1"/>
        </p:nvSpPr>
        <p:spPr bwMode="blackWhite">
          <a:xfrm>
            <a:off x="450202" y="6170142"/>
            <a:ext cx="11292218" cy="48881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9630" tIns="89630" rIns="89630" bIns="89630" numCol="1" anchor="t" anchorCtr="0" compatLnSpc="1">
            <a:prstTxWarp prst="textNoShape">
              <a:avLst/>
            </a:prstTxWarp>
            <a:spAutoFit/>
          </a:bodyPr>
          <a:lstStyle/>
          <a:p>
            <a:pPr defTabSz="913748" eaLnBrk="0" hangingPunct="0"/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© 2017 Microsoft Corporation. All rights reserved. Microsoft and the trademarks listed at http://www.microsoft.com/trademarks are trademarks of the Microsoft group of companies. </a:t>
            </a:r>
            <a:b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980" baseline="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trademarks are property of their respective owners. </a:t>
            </a:r>
          </a:p>
        </p:txBody>
      </p:sp>
    </p:spTree>
    <p:extLst>
      <p:ext uri="{BB962C8B-B14F-4D97-AF65-F5344CB8AC3E}">
        <p14:creationId xmlns:p14="http://schemas.microsoft.com/office/powerpoint/2010/main" val="3523860566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358570" y="1344828"/>
            <a:ext cx="11474238" cy="1840792"/>
          </a:xfrm>
          <a:prstGeom prst="rect">
            <a:avLst/>
          </a:prstGeom>
        </p:spPr>
        <p:txBody>
          <a:bodyPr>
            <a:spAutoFit/>
          </a:bodyPr>
          <a:lstStyle>
            <a:lvl1pPr marL="224097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4819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72290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96386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120483" indent="-224097">
              <a:spcBef>
                <a:spcPts val="588"/>
              </a:spcBef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141381"/>
            <a:ext cx="12192001" cy="717242"/>
          </a:xfrm>
          <a:prstGeom prst="rect">
            <a:avLst/>
          </a:prstGeom>
          <a:solidFill>
            <a:srgbClr val="FFFF99"/>
          </a:solidFill>
        </p:spPr>
        <p:txBody>
          <a:bodyPr wrap="square" lIns="365760" tIns="91440" rIns="365760" bIns="91440" anchor="ctr" anchorCtr="0">
            <a:noAutofit/>
          </a:bodyPr>
          <a:lstStyle>
            <a:lvl1pPr algn="r">
              <a:buFont typeface="Arial" pitchFamily="34" charset="0"/>
              <a:buNone/>
              <a:defRPr sz="3137" spc="-50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00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accent color 1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143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Slide">
    <p:bg>
      <p:bgPr>
        <a:solidFill>
          <a:srgbClr val="0072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41" y="6023859"/>
            <a:ext cx="2238697" cy="3657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8635870" y="0"/>
            <a:ext cx="3556129" cy="6858000"/>
          </a:xfrm>
          <a:prstGeom prst="rect">
            <a:avLst/>
          </a:prstGeom>
          <a:solidFill>
            <a:srgbClr val="EEEEEE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285" tIns="143428" rIns="179285" bIns="1434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0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39" y="2720520"/>
            <a:ext cx="8270507" cy="896552"/>
          </a:xfrm>
          <a:noFill/>
        </p:spPr>
        <p:txBody>
          <a:bodyPr lIns="91440" tIns="91440" rIns="91440" bIns="91440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38" y="1644658"/>
            <a:ext cx="8270507" cy="1075862"/>
          </a:xfrm>
          <a:noFill/>
        </p:spPr>
        <p:txBody>
          <a:bodyPr lIns="91440" tIns="91440" rIns="91440" bIns="91440" anchor="t" anchorCtr="0"/>
          <a:lstStyle>
            <a:lvl1pPr>
              <a:defRPr sz="5882" spc="-78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076073" y="1662045"/>
            <a:ext cx="2750426" cy="3533909"/>
            <a:chOff x="4173933" y="1990739"/>
            <a:chExt cx="2457160" cy="3156656"/>
          </a:xfrm>
        </p:grpSpPr>
        <p:sp>
          <p:nvSpPr>
            <p:cNvPr id="50" name="Freeform 8"/>
            <p:cNvSpPr>
              <a:spLocks noEditPoints="1"/>
            </p:cNvSpPr>
            <p:nvPr/>
          </p:nvSpPr>
          <p:spPr bwMode="auto">
            <a:xfrm>
              <a:off x="4825097" y="2367213"/>
              <a:ext cx="1197063" cy="1195470"/>
            </a:xfrm>
            <a:custGeom>
              <a:avLst/>
              <a:gdLst>
                <a:gd name="T0" fmla="*/ 670 w 1598"/>
                <a:gd name="T1" fmla="*/ 1577 h 1597"/>
                <a:gd name="T2" fmla="*/ 760 w 1598"/>
                <a:gd name="T3" fmla="*/ 1597 h 1597"/>
                <a:gd name="T4" fmla="*/ 917 w 1598"/>
                <a:gd name="T5" fmla="*/ 1569 h 1597"/>
                <a:gd name="T6" fmla="*/ 839 w 1598"/>
                <a:gd name="T7" fmla="*/ 1597 h 1597"/>
                <a:gd name="T8" fmla="*/ 516 w 1598"/>
                <a:gd name="T9" fmla="*/ 1535 h 1597"/>
                <a:gd name="T10" fmla="*/ 602 w 1598"/>
                <a:gd name="T11" fmla="*/ 1573 h 1597"/>
                <a:gd name="T12" fmla="*/ 1070 w 1598"/>
                <a:gd name="T13" fmla="*/ 1529 h 1597"/>
                <a:gd name="T14" fmla="*/ 997 w 1598"/>
                <a:gd name="T15" fmla="*/ 1573 h 1597"/>
                <a:gd name="T16" fmla="*/ 374 w 1598"/>
                <a:gd name="T17" fmla="*/ 1463 h 1597"/>
                <a:gd name="T18" fmla="*/ 452 w 1598"/>
                <a:gd name="T19" fmla="*/ 1517 h 1597"/>
                <a:gd name="T20" fmla="*/ 1211 w 1598"/>
                <a:gd name="T21" fmla="*/ 1460 h 1597"/>
                <a:gd name="T22" fmla="*/ 1147 w 1598"/>
                <a:gd name="T23" fmla="*/ 1517 h 1597"/>
                <a:gd name="T24" fmla="*/ 249 w 1598"/>
                <a:gd name="T25" fmla="*/ 1364 h 1597"/>
                <a:gd name="T26" fmla="*/ 317 w 1598"/>
                <a:gd name="T27" fmla="*/ 1433 h 1597"/>
                <a:gd name="T28" fmla="*/ 1336 w 1598"/>
                <a:gd name="T29" fmla="*/ 1363 h 1597"/>
                <a:gd name="T30" fmla="*/ 1282 w 1598"/>
                <a:gd name="T31" fmla="*/ 1432 h 1597"/>
                <a:gd name="T32" fmla="*/ 146 w 1598"/>
                <a:gd name="T33" fmla="*/ 1242 h 1597"/>
                <a:gd name="T34" fmla="*/ 201 w 1598"/>
                <a:gd name="T35" fmla="*/ 1323 h 1597"/>
                <a:gd name="T36" fmla="*/ 1438 w 1598"/>
                <a:gd name="T37" fmla="*/ 1244 h 1597"/>
                <a:gd name="T38" fmla="*/ 1398 w 1598"/>
                <a:gd name="T39" fmla="*/ 1323 h 1597"/>
                <a:gd name="T40" fmla="*/ 71 w 1598"/>
                <a:gd name="T41" fmla="*/ 1102 h 1597"/>
                <a:gd name="T42" fmla="*/ 110 w 1598"/>
                <a:gd name="T43" fmla="*/ 1192 h 1597"/>
                <a:gd name="T44" fmla="*/ 1515 w 1598"/>
                <a:gd name="T45" fmla="*/ 1106 h 1597"/>
                <a:gd name="T46" fmla="*/ 1489 w 1598"/>
                <a:gd name="T47" fmla="*/ 1192 h 1597"/>
                <a:gd name="T48" fmla="*/ 25 w 1598"/>
                <a:gd name="T49" fmla="*/ 949 h 1597"/>
                <a:gd name="T50" fmla="*/ 47 w 1598"/>
                <a:gd name="T51" fmla="*/ 1046 h 1597"/>
                <a:gd name="T52" fmla="*/ 1562 w 1598"/>
                <a:gd name="T53" fmla="*/ 956 h 1597"/>
                <a:gd name="T54" fmla="*/ 1552 w 1598"/>
                <a:gd name="T55" fmla="*/ 1045 h 1597"/>
                <a:gd name="T56" fmla="*/ 10 w 1598"/>
                <a:gd name="T57" fmla="*/ 790 h 1597"/>
                <a:gd name="T58" fmla="*/ 16 w 1598"/>
                <a:gd name="T59" fmla="*/ 890 h 1597"/>
                <a:gd name="T60" fmla="*/ 1574 w 1598"/>
                <a:gd name="T61" fmla="*/ 878 h 1597"/>
                <a:gd name="T62" fmla="*/ 1598 w 1598"/>
                <a:gd name="T63" fmla="*/ 797 h 1597"/>
                <a:gd name="T64" fmla="*/ 14 w 1598"/>
                <a:gd name="T65" fmla="*/ 730 h 1597"/>
                <a:gd name="T66" fmla="*/ 28 w 1598"/>
                <a:gd name="T67" fmla="*/ 631 h 1597"/>
                <a:gd name="T68" fmla="*/ 1584 w 1598"/>
                <a:gd name="T69" fmla="*/ 727 h 1597"/>
                <a:gd name="T70" fmla="*/ 1581 w 1598"/>
                <a:gd name="T71" fmla="*/ 637 h 1597"/>
                <a:gd name="T72" fmla="*/ 46 w 1598"/>
                <a:gd name="T73" fmla="*/ 574 h 1597"/>
                <a:gd name="T74" fmla="*/ 78 w 1598"/>
                <a:gd name="T75" fmla="*/ 480 h 1597"/>
                <a:gd name="T76" fmla="*/ 1551 w 1598"/>
                <a:gd name="T77" fmla="*/ 571 h 1597"/>
                <a:gd name="T78" fmla="*/ 1533 w 1598"/>
                <a:gd name="T79" fmla="*/ 482 h 1597"/>
                <a:gd name="T80" fmla="*/ 109 w 1598"/>
                <a:gd name="T81" fmla="*/ 427 h 1597"/>
                <a:gd name="T82" fmla="*/ 157 w 1598"/>
                <a:gd name="T83" fmla="*/ 341 h 1597"/>
                <a:gd name="T84" fmla="*/ 1488 w 1598"/>
                <a:gd name="T85" fmla="*/ 425 h 1597"/>
                <a:gd name="T86" fmla="*/ 1454 w 1598"/>
                <a:gd name="T87" fmla="*/ 341 h 1597"/>
                <a:gd name="T88" fmla="*/ 200 w 1598"/>
                <a:gd name="T89" fmla="*/ 296 h 1597"/>
                <a:gd name="T90" fmla="*/ 262 w 1598"/>
                <a:gd name="T91" fmla="*/ 221 h 1597"/>
                <a:gd name="T92" fmla="*/ 1396 w 1598"/>
                <a:gd name="T93" fmla="*/ 294 h 1597"/>
                <a:gd name="T94" fmla="*/ 1348 w 1598"/>
                <a:gd name="T95" fmla="*/ 219 h 1597"/>
                <a:gd name="T96" fmla="*/ 315 w 1598"/>
                <a:gd name="T97" fmla="*/ 186 h 1597"/>
                <a:gd name="T98" fmla="*/ 389 w 1598"/>
                <a:gd name="T99" fmla="*/ 125 h 1597"/>
                <a:gd name="T100" fmla="*/ 1281 w 1598"/>
                <a:gd name="T101" fmla="*/ 184 h 1597"/>
                <a:gd name="T102" fmla="*/ 1220 w 1598"/>
                <a:gd name="T103" fmla="*/ 120 h 1597"/>
                <a:gd name="T104" fmla="*/ 451 w 1598"/>
                <a:gd name="T105" fmla="*/ 101 h 1597"/>
                <a:gd name="T106" fmla="*/ 533 w 1598"/>
                <a:gd name="T107" fmla="*/ 56 h 1597"/>
                <a:gd name="T108" fmla="*/ 1145 w 1598"/>
                <a:gd name="T109" fmla="*/ 100 h 1597"/>
                <a:gd name="T110" fmla="*/ 1075 w 1598"/>
                <a:gd name="T111" fmla="*/ 49 h 1597"/>
                <a:gd name="T112" fmla="*/ 600 w 1598"/>
                <a:gd name="T113" fmla="*/ 46 h 1597"/>
                <a:gd name="T114" fmla="*/ 688 w 1598"/>
                <a:gd name="T115" fmla="*/ 18 h 1597"/>
                <a:gd name="T116" fmla="*/ 995 w 1598"/>
                <a:gd name="T117" fmla="*/ 45 h 1597"/>
                <a:gd name="T118" fmla="*/ 919 w 1598"/>
                <a:gd name="T119" fmla="*/ 9 h 1597"/>
                <a:gd name="T120" fmla="*/ 758 w 1598"/>
                <a:gd name="T121" fmla="*/ 21 h 1597"/>
                <a:gd name="T122" fmla="*/ 848 w 1598"/>
                <a:gd name="T123" fmla="*/ 12 h 1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8" h="1597">
                  <a:moveTo>
                    <a:pt x="760" y="1597"/>
                  </a:moveTo>
                  <a:cubicBezTo>
                    <a:pt x="759" y="1597"/>
                    <a:pt x="759" y="1597"/>
                    <a:pt x="759" y="1597"/>
                  </a:cubicBezTo>
                  <a:cubicBezTo>
                    <a:pt x="732" y="1595"/>
                    <a:pt x="705" y="1593"/>
                    <a:pt x="679" y="1589"/>
                  </a:cubicBezTo>
                  <a:cubicBezTo>
                    <a:pt x="673" y="1588"/>
                    <a:pt x="669" y="1583"/>
                    <a:pt x="670" y="1577"/>
                  </a:cubicBezTo>
                  <a:cubicBezTo>
                    <a:pt x="671" y="1572"/>
                    <a:pt x="676" y="1568"/>
                    <a:pt x="682" y="1569"/>
                  </a:cubicBezTo>
                  <a:cubicBezTo>
                    <a:pt x="707" y="1573"/>
                    <a:pt x="734" y="1575"/>
                    <a:pt x="760" y="1577"/>
                  </a:cubicBezTo>
                  <a:cubicBezTo>
                    <a:pt x="766" y="1577"/>
                    <a:pt x="770" y="1582"/>
                    <a:pt x="770" y="1587"/>
                  </a:cubicBezTo>
                  <a:cubicBezTo>
                    <a:pt x="769" y="1592"/>
                    <a:pt x="765" y="1597"/>
                    <a:pt x="760" y="1597"/>
                  </a:cubicBezTo>
                  <a:close/>
                  <a:moveTo>
                    <a:pt x="839" y="1597"/>
                  </a:moveTo>
                  <a:cubicBezTo>
                    <a:pt x="834" y="1597"/>
                    <a:pt x="830" y="1592"/>
                    <a:pt x="829" y="1587"/>
                  </a:cubicBezTo>
                  <a:cubicBezTo>
                    <a:pt x="829" y="1582"/>
                    <a:pt x="833" y="1577"/>
                    <a:pt x="839" y="1577"/>
                  </a:cubicBezTo>
                  <a:cubicBezTo>
                    <a:pt x="865" y="1575"/>
                    <a:pt x="892" y="1573"/>
                    <a:pt x="917" y="1569"/>
                  </a:cubicBezTo>
                  <a:cubicBezTo>
                    <a:pt x="923" y="1568"/>
                    <a:pt x="928" y="1572"/>
                    <a:pt x="929" y="1577"/>
                  </a:cubicBezTo>
                  <a:cubicBezTo>
                    <a:pt x="930" y="1583"/>
                    <a:pt x="926" y="1588"/>
                    <a:pt x="920" y="1588"/>
                  </a:cubicBezTo>
                  <a:cubicBezTo>
                    <a:pt x="894" y="1592"/>
                    <a:pt x="867" y="1595"/>
                    <a:pt x="840" y="1597"/>
                  </a:cubicBezTo>
                  <a:lnTo>
                    <a:pt x="839" y="1597"/>
                  </a:lnTo>
                  <a:close/>
                  <a:moveTo>
                    <a:pt x="602" y="1573"/>
                  </a:moveTo>
                  <a:cubicBezTo>
                    <a:pt x="601" y="1573"/>
                    <a:pt x="600" y="1573"/>
                    <a:pt x="599" y="1572"/>
                  </a:cubicBezTo>
                  <a:cubicBezTo>
                    <a:pt x="573" y="1566"/>
                    <a:pt x="547" y="1558"/>
                    <a:pt x="522" y="1548"/>
                  </a:cubicBezTo>
                  <a:cubicBezTo>
                    <a:pt x="517" y="1546"/>
                    <a:pt x="514" y="1541"/>
                    <a:pt x="516" y="1535"/>
                  </a:cubicBezTo>
                  <a:cubicBezTo>
                    <a:pt x="518" y="1530"/>
                    <a:pt x="524" y="1528"/>
                    <a:pt x="529" y="1530"/>
                  </a:cubicBezTo>
                  <a:cubicBezTo>
                    <a:pt x="554" y="1539"/>
                    <a:pt x="579" y="1547"/>
                    <a:pt x="604" y="1553"/>
                  </a:cubicBezTo>
                  <a:cubicBezTo>
                    <a:pt x="610" y="1554"/>
                    <a:pt x="613" y="1560"/>
                    <a:pt x="612" y="1565"/>
                  </a:cubicBezTo>
                  <a:cubicBezTo>
                    <a:pt x="610" y="1570"/>
                    <a:pt x="606" y="1573"/>
                    <a:pt x="602" y="1573"/>
                  </a:cubicBezTo>
                  <a:close/>
                  <a:moveTo>
                    <a:pt x="997" y="1573"/>
                  </a:moveTo>
                  <a:cubicBezTo>
                    <a:pt x="993" y="1573"/>
                    <a:pt x="989" y="1570"/>
                    <a:pt x="987" y="1565"/>
                  </a:cubicBezTo>
                  <a:cubicBezTo>
                    <a:pt x="986" y="1560"/>
                    <a:pt x="989" y="1554"/>
                    <a:pt x="995" y="1553"/>
                  </a:cubicBezTo>
                  <a:cubicBezTo>
                    <a:pt x="1020" y="1546"/>
                    <a:pt x="1045" y="1538"/>
                    <a:pt x="1070" y="1529"/>
                  </a:cubicBezTo>
                  <a:cubicBezTo>
                    <a:pt x="1075" y="1527"/>
                    <a:pt x="1081" y="1530"/>
                    <a:pt x="1083" y="1535"/>
                  </a:cubicBezTo>
                  <a:cubicBezTo>
                    <a:pt x="1085" y="1540"/>
                    <a:pt x="1082" y="1546"/>
                    <a:pt x="1077" y="1548"/>
                  </a:cubicBezTo>
                  <a:cubicBezTo>
                    <a:pt x="1052" y="1557"/>
                    <a:pt x="1026" y="1565"/>
                    <a:pt x="1000" y="1572"/>
                  </a:cubicBezTo>
                  <a:cubicBezTo>
                    <a:pt x="999" y="1572"/>
                    <a:pt x="998" y="1573"/>
                    <a:pt x="997" y="1573"/>
                  </a:cubicBezTo>
                  <a:close/>
                  <a:moveTo>
                    <a:pt x="452" y="1517"/>
                  </a:moveTo>
                  <a:cubicBezTo>
                    <a:pt x="451" y="1517"/>
                    <a:pt x="449" y="1517"/>
                    <a:pt x="448" y="1516"/>
                  </a:cubicBezTo>
                  <a:cubicBezTo>
                    <a:pt x="424" y="1505"/>
                    <a:pt x="400" y="1491"/>
                    <a:pt x="377" y="1477"/>
                  </a:cubicBezTo>
                  <a:cubicBezTo>
                    <a:pt x="372" y="1474"/>
                    <a:pt x="371" y="1468"/>
                    <a:pt x="374" y="1463"/>
                  </a:cubicBezTo>
                  <a:cubicBezTo>
                    <a:pt x="377" y="1459"/>
                    <a:pt x="383" y="1457"/>
                    <a:pt x="388" y="1460"/>
                  </a:cubicBezTo>
                  <a:cubicBezTo>
                    <a:pt x="410" y="1474"/>
                    <a:pt x="433" y="1487"/>
                    <a:pt x="457" y="1498"/>
                  </a:cubicBezTo>
                  <a:cubicBezTo>
                    <a:pt x="462" y="1501"/>
                    <a:pt x="464" y="1507"/>
                    <a:pt x="461" y="1512"/>
                  </a:cubicBezTo>
                  <a:cubicBezTo>
                    <a:pt x="459" y="1515"/>
                    <a:pt x="456" y="1517"/>
                    <a:pt x="452" y="1517"/>
                  </a:cubicBezTo>
                  <a:close/>
                  <a:moveTo>
                    <a:pt x="1147" y="1517"/>
                  </a:moveTo>
                  <a:cubicBezTo>
                    <a:pt x="1143" y="1517"/>
                    <a:pt x="1139" y="1515"/>
                    <a:pt x="1138" y="1511"/>
                  </a:cubicBezTo>
                  <a:cubicBezTo>
                    <a:pt x="1135" y="1506"/>
                    <a:pt x="1137" y="1501"/>
                    <a:pt x="1142" y="1498"/>
                  </a:cubicBezTo>
                  <a:cubicBezTo>
                    <a:pt x="1166" y="1487"/>
                    <a:pt x="1189" y="1474"/>
                    <a:pt x="1211" y="1460"/>
                  </a:cubicBezTo>
                  <a:cubicBezTo>
                    <a:pt x="1216" y="1457"/>
                    <a:pt x="1222" y="1458"/>
                    <a:pt x="1225" y="1463"/>
                  </a:cubicBezTo>
                  <a:cubicBezTo>
                    <a:pt x="1228" y="1468"/>
                    <a:pt x="1226" y="1474"/>
                    <a:pt x="1222" y="1477"/>
                  </a:cubicBezTo>
                  <a:cubicBezTo>
                    <a:pt x="1199" y="1491"/>
                    <a:pt x="1175" y="1504"/>
                    <a:pt x="1151" y="1516"/>
                  </a:cubicBezTo>
                  <a:cubicBezTo>
                    <a:pt x="1150" y="1517"/>
                    <a:pt x="1148" y="1517"/>
                    <a:pt x="1147" y="1517"/>
                  </a:cubicBezTo>
                  <a:close/>
                  <a:moveTo>
                    <a:pt x="317" y="1433"/>
                  </a:moveTo>
                  <a:cubicBezTo>
                    <a:pt x="315" y="1433"/>
                    <a:pt x="313" y="1432"/>
                    <a:pt x="311" y="1431"/>
                  </a:cubicBezTo>
                  <a:cubicBezTo>
                    <a:pt x="289" y="1414"/>
                    <a:pt x="269" y="1397"/>
                    <a:pt x="249" y="1378"/>
                  </a:cubicBezTo>
                  <a:cubicBezTo>
                    <a:pt x="245" y="1374"/>
                    <a:pt x="245" y="1368"/>
                    <a:pt x="249" y="1364"/>
                  </a:cubicBezTo>
                  <a:cubicBezTo>
                    <a:pt x="253" y="1360"/>
                    <a:pt x="259" y="1360"/>
                    <a:pt x="263" y="1364"/>
                  </a:cubicBezTo>
                  <a:cubicBezTo>
                    <a:pt x="282" y="1382"/>
                    <a:pt x="302" y="1399"/>
                    <a:pt x="323" y="1415"/>
                  </a:cubicBezTo>
                  <a:cubicBezTo>
                    <a:pt x="327" y="1418"/>
                    <a:pt x="328" y="1425"/>
                    <a:pt x="325" y="1429"/>
                  </a:cubicBezTo>
                  <a:cubicBezTo>
                    <a:pt x="323" y="1432"/>
                    <a:pt x="320" y="1433"/>
                    <a:pt x="317" y="1433"/>
                  </a:cubicBezTo>
                  <a:close/>
                  <a:moveTo>
                    <a:pt x="1282" y="1432"/>
                  </a:moveTo>
                  <a:cubicBezTo>
                    <a:pt x="1279" y="1432"/>
                    <a:pt x="1276" y="1431"/>
                    <a:pt x="1274" y="1429"/>
                  </a:cubicBezTo>
                  <a:cubicBezTo>
                    <a:pt x="1271" y="1424"/>
                    <a:pt x="1271" y="1418"/>
                    <a:pt x="1276" y="1415"/>
                  </a:cubicBezTo>
                  <a:cubicBezTo>
                    <a:pt x="1297" y="1399"/>
                    <a:pt x="1317" y="1381"/>
                    <a:pt x="1336" y="1363"/>
                  </a:cubicBezTo>
                  <a:cubicBezTo>
                    <a:pt x="1340" y="1359"/>
                    <a:pt x="1346" y="1360"/>
                    <a:pt x="1350" y="1364"/>
                  </a:cubicBezTo>
                  <a:cubicBezTo>
                    <a:pt x="1354" y="1368"/>
                    <a:pt x="1353" y="1374"/>
                    <a:pt x="1349" y="1378"/>
                  </a:cubicBezTo>
                  <a:cubicBezTo>
                    <a:pt x="1330" y="1396"/>
                    <a:pt x="1309" y="1414"/>
                    <a:pt x="1288" y="1430"/>
                  </a:cubicBezTo>
                  <a:cubicBezTo>
                    <a:pt x="1286" y="1432"/>
                    <a:pt x="1284" y="1432"/>
                    <a:pt x="1282" y="1432"/>
                  </a:cubicBezTo>
                  <a:close/>
                  <a:moveTo>
                    <a:pt x="201" y="1323"/>
                  </a:moveTo>
                  <a:cubicBezTo>
                    <a:pt x="198" y="1323"/>
                    <a:pt x="196" y="1322"/>
                    <a:pt x="194" y="1320"/>
                  </a:cubicBezTo>
                  <a:cubicBezTo>
                    <a:pt x="176" y="1299"/>
                    <a:pt x="159" y="1278"/>
                    <a:pt x="144" y="1256"/>
                  </a:cubicBezTo>
                  <a:cubicBezTo>
                    <a:pt x="141" y="1251"/>
                    <a:pt x="142" y="1245"/>
                    <a:pt x="146" y="1242"/>
                  </a:cubicBezTo>
                  <a:cubicBezTo>
                    <a:pt x="151" y="1239"/>
                    <a:pt x="157" y="1240"/>
                    <a:pt x="160" y="1244"/>
                  </a:cubicBezTo>
                  <a:cubicBezTo>
                    <a:pt x="175" y="1266"/>
                    <a:pt x="192" y="1287"/>
                    <a:pt x="209" y="1307"/>
                  </a:cubicBezTo>
                  <a:cubicBezTo>
                    <a:pt x="212" y="1311"/>
                    <a:pt x="212" y="1317"/>
                    <a:pt x="208" y="1321"/>
                  </a:cubicBezTo>
                  <a:cubicBezTo>
                    <a:pt x="206" y="1322"/>
                    <a:pt x="203" y="1323"/>
                    <a:pt x="201" y="1323"/>
                  </a:cubicBezTo>
                  <a:close/>
                  <a:moveTo>
                    <a:pt x="1398" y="1323"/>
                  </a:moveTo>
                  <a:cubicBezTo>
                    <a:pt x="1395" y="1323"/>
                    <a:pt x="1393" y="1322"/>
                    <a:pt x="1391" y="1320"/>
                  </a:cubicBezTo>
                  <a:cubicBezTo>
                    <a:pt x="1387" y="1317"/>
                    <a:pt x="1386" y="1310"/>
                    <a:pt x="1390" y="1306"/>
                  </a:cubicBezTo>
                  <a:cubicBezTo>
                    <a:pt x="1407" y="1286"/>
                    <a:pt x="1423" y="1265"/>
                    <a:pt x="1438" y="1244"/>
                  </a:cubicBezTo>
                  <a:cubicBezTo>
                    <a:pt x="1441" y="1239"/>
                    <a:pt x="1448" y="1238"/>
                    <a:pt x="1452" y="1241"/>
                  </a:cubicBezTo>
                  <a:cubicBezTo>
                    <a:pt x="1457" y="1244"/>
                    <a:pt x="1458" y="1251"/>
                    <a:pt x="1455" y="1255"/>
                  </a:cubicBezTo>
                  <a:cubicBezTo>
                    <a:pt x="1439" y="1277"/>
                    <a:pt x="1423" y="1299"/>
                    <a:pt x="1405" y="1319"/>
                  </a:cubicBezTo>
                  <a:cubicBezTo>
                    <a:pt x="1403" y="1321"/>
                    <a:pt x="1400" y="1323"/>
                    <a:pt x="1398" y="1323"/>
                  </a:cubicBezTo>
                  <a:close/>
                  <a:moveTo>
                    <a:pt x="110" y="1192"/>
                  </a:moveTo>
                  <a:cubicBezTo>
                    <a:pt x="106" y="1192"/>
                    <a:pt x="103" y="1191"/>
                    <a:pt x="101" y="1187"/>
                  </a:cubicBezTo>
                  <a:cubicBezTo>
                    <a:pt x="88" y="1164"/>
                    <a:pt x="76" y="1139"/>
                    <a:pt x="65" y="1115"/>
                  </a:cubicBezTo>
                  <a:cubicBezTo>
                    <a:pt x="63" y="1110"/>
                    <a:pt x="65" y="1104"/>
                    <a:pt x="71" y="1102"/>
                  </a:cubicBezTo>
                  <a:cubicBezTo>
                    <a:pt x="76" y="1099"/>
                    <a:pt x="81" y="1102"/>
                    <a:pt x="84" y="1107"/>
                  </a:cubicBezTo>
                  <a:cubicBezTo>
                    <a:pt x="94" y="1131"/>
                    <a:pt x="106" y="1155"/>
                    <a:pt x="119" y="1177"/>
                  </a:cubicBezTo>
                  <a:cubicBezTo>
                    <a:pt x="121" y="1182"/>
                    <a:pt x="119" y="1188"/>
                    <a:pt x="115" y="1191"/>
                  </a:cubicBezTo>
                  <a:cubicBezTo>
                    <a:pt x="113" y="1192"/>
                    <a:pt x="111" y="1192"/>
                    <a:pt x="110" y="1192"/>
                  </a:cubicBezTo>
                  <a:close/>
                  <a:moveTo>
                    <a:pt x="1489" y="1192"/>
                  </a:moveTo>
                  <a:cubicBezTo>
                    <a:pt x="1487" y="1192"/>
                    <a:pt x="1485" y="1191"/>
                    <a:pt x="1484" y="1190"/>
                  </a:cubicBezTo>
                  <a:cubicBezTo>
                    <a:pt x="1479" y="1188"/>
                    <a:pt x="1477" y="1182"/>
                    <a:pt x="1480" y="1177"/>
                  </a:cubicBezTo>
                  <a:cubicBezTo>
                    <a:pt x="1493" y="1154"/>
                    <a:pt x="1505" y="1130"/>
                    <a:pt x="1515" y="1106"/>
                  </a:cubicBezTo>
                  <a:cubicBezTo>
                    <a:pt x="1517" y="1101"/>
                    <a:pt x="1523" y="1099"/>
                    <a:pt x="1528" y="1101"/>
                  </a:cubicBezTo>
                  <a:cubicBezTo>
                    <a:pt x="1533" y="1103"/>
                    <a:pt x="1535" y="1109"/>
                    <a:pt x="1533" y="1114"/>
                  </a:cubicBezTo>
                  <a:cubicBezTo>
                    <a:pt x="1523" y="1139"/>
                    <a:pt x="1511" y="1163"/>
                    <a:pt x="1498" y="1186"/>
                  </a:cubicBezTo>
                  <a:cubicBezTo>
                    <a:pt x="1496" y="1190"/>
                    <a:pt x="1492" y="1192"/>
                    <a:pt x="1489" y="1192"/>
                  </a:cubicBezTo>
                  <a:close/>
                  <a:moveTo>
                    <a:pt x="47" y="1046"/>
                  </a:moveTo>
                  <a:cubicBezTo>
                    <a:pt x="42" y="1046"/>
                    <a:pt x="38" y="1043"/>
                    <a:pt x="37" y="1039"/>
                  </a:cubicBezTo>
                  <a:cubicBezTo>
                    <a:pt x="29" y="1013"/>
                    <a:pt x="22" y="987"/>
                    <a:pt x="17" y="961"/>
                  </a:cubicBezTo>
                  <a:cubicBezTo>
                    <a:pt x="16" y="955"/>
                    <a:pt x="19" y="950"/>
                    <a:pt x="25" y="949"/>
                  </a:cubicBezTo>
                  <a:cubicBezTo>
                    <a:pt x="30" y="948"/>
                    <a:pt x="35" y="951"/>
                    <a:pt x="36" y="957"/>
                  </a:cubicBezTo>
                  <a:cubicBezTo>
                    <a:pt x="42" y="982"/>
                    <a:pt x="48" y="1008"/>
                    <a:pt x="56" y="1033"/>
                  </a:cubicBezTo>
                  <a:cubicBezTo>
                    <a:pt x="58" y="1038"/>
                    <a:pt x="55" y="1044"/>
                    <a:pt x="50" y="1045"/>
                  </a:cubicBezTo>
                  <a:cubicBezTo>
                    <a:pt x="49" y="1046"/>
                    <a:pt x="48" y="1046"/>
                    <a:pt x="47" y="1046"/>
                  </a:cubicBezTo>
                  <a:close/>
                  <a:moveTo>
                    <a:pt x="1552" y="1045"/>
                  </a:moveTo>
                  <a:cubicBezTo>
                    <a:pt x="1551" y="1045"/>
                    <a:pt x="1550" y="1045"/>
                    <a:pt x="1549" y="1045"/>
                  </a:cubicBezTo>
                  <a:cubicBezTo>
                    <a:pt x="1543" y="1043"/>
                    <a:pt x="1541" y="1037"/>
                    <a:pt x="1542" y="1032"/>
                  </a:cubicBezTo>
                  <a:cubicBezTo>
                    <a:pt x="1550" y="1007"/>
                    <a:pt x="1557" y="981"/>
                    <a:pt x="1562" y="956"/>
                  </a:cubicBezTo>
                  <a:cubicBezTo>
                    <a:pt x="1563" y="950"/>
                    <a:pt x="1568" y="947"/>
                    <a:pt x="1574" y="948"/>
                  </a:cubicBezTo>
                  <a:cubicBezTo>
                    <a:pt x="1579" y="949"/>
                    <a:pt x="1583" y="954"/>
                    <a:pt x="1582" y="960"/>
                  </a:cubicBezTo>
                  <a:cubicBezTo>
                    <a:pt x="1576" y="986"/>
                    <a:pt x="1569" y="1012"/>
                    <a:pt x="1561" y="1038"/>
                  </a:cubicBezTo>
                  <a:cubicBezTo>
                    <a:pt x="1560" y="1042"/>
                    <a:pt x="1556" y="1045"/>
                    <a:pt x="1552" y="1045"/>
                  </a:cubicBezTo>
                  <a:close/>
                  <a:moveTo>
                    <a:pt x="15" y="890"/>
                  </a:moveTo>
                  <a:cubicBezTo>
                    <a:pt x="9" y="890"/>
                    <a:pt x="5" y="886"/>
                    <a:pt x="5" y="881"/>
                  </a:cubicBezTo>
                  <a:cubicBezTo>
                    <a:pt x="2" y="854"/>
                    <a:pt x="1" y="827"/>
                    <a:pt x="0" y="800"/>
                  </a:cubicBezTo>
                  <a:cubicBezTo>
                    <a:pt x="0" y="794"/>
                    <a:pt x="5" y="790"/>
                    <a:pt x="10" y="790"/>
                  </a:cubicBezTo>
                  <a:cubicBezTo>
                    <a:pt x="10" y="790"/>
                    <a:pt x="10" y="790"/>
                    <a:pt x="10" y="790"/>
                  </a:cubicBezTo>
                  <a:cubicBezTo>
                    <a:pt x="16" y="790"/>
                    <a:pt x="20" y="794"/>
                    <a:pt x="20" y="800"/>
                  </a:cubicBezTo>
                  <a:cubicBezTo>
                    <a:pt x="21" y="826"/>
                    <a:pt x="22" y="853"/>
                    <a:pt x="24" y="879"/>
                  </a:cubicBezTo>
                  <a:cubicBezTo>
                    <a:pt x="25" y="884"/>
                    <a:pt x="21" y="889"/>
                    <a:pt x="16" y="890"/>
                  </a:cubicBezTo>
                  <a:lnTo>
                    <a:pt x="15" y="890"/>
                  </a:lnTo>
                  <a:close/>
                  <a:moveTo>
                    <a:pt x="1584" y="889"/>
                  </a:moveTo>
                  <a:cubicBezTo>
                    <a:pt x="1583" y="889"/>
                    <a:pt x="1583" y="889"/>
                    <a:pt x="1583" y="889"/>
                  </a:cubicBezTo>
                  <a:cubicBezTo>
                    <a:pt x="1577" y="888"/>
                    <a:pt x="1573" y="883"/>
                    <a:pt x="1574" y="878"/>
                  </a:cubicBezTo>
                  <a:cubicBezTo>
                    <a:pt x="1576" y="852"/>
                    <a:pt x="1578" y="825"/>
                    <a:pt x="1578" y="799"/>
                  </a:cubicBezTo>
                  <a:cubicBezTo>
                    <a:pt x="1578" y="797"/>
                    <a:pt x="1578" y="797"/>
                    <a:pt x="1578" y="797"/>
                  </a:cubicBezTo>
                  <a:cubicBezTo>
                    <a:pt x="1578" y="792"/>
                    <a:pt x="1582" y="787"/>
                    <a:pt x="1588" y="787"/>
                  </a:cubicBezTo>
                  <a:cubicBezTo>
                    <a:pt x="1593" y="787"/>
                    <a:pt x="1598" y="792"/>
                    <a:pt x="1598" y="797"/>
                  </a:cubicBezTo>
                  <a:cubicBezTo>
                    <a:pt x="1598" y="799"/>
                    <a:pt x="1598" y="799"/>
                    <a:pt x="1598" y="799"/>
                  </a:cubicBezTo>
                  <a:cubicBezTo>
                    <a:pt x="1598" y="826"/>
                    <a:pt x="1596" y="853"/>
                    <a:pt x="1594" y="880"/>
                  </a:cubicBezTo>
                  <a:cubicBezTo>
                    <a:pt x="1593" y="885"/>
                    <a:pt x="1589" y="889"/>
                    <a:pt x="1584" y="889"/>
                  </a:cubicBezTo>
                  <a:close/>
                  <a:moveTo>
                    <a:pt x="14" y="730"/>
                  </a:moveTo>
                  <a:cubicBezTo>
                    <a:pt x="13" y="730"/>
                    <a:pt x="13" y="730"/>
                    <a:pt x="13" y="730"/>
                  </a:cubicBezTo>
                  <a:cubicBezTo>
                    <a:pt x="8" y="730"/>
                    <a:pt x="4" y="725"/>
                    <a:pt x="4" y="719"/>
                  </a:cubicBezTo>
                  <a:cubicBezTo>
                    <a:pt x="7" y="692"/>
                    <a:pt x="11" y="665"/>
                    <a:pt x="16" y="639"/>
                  </a:cubicBezTo>
                  <a:cubicBezTo>
                    <a:pt x="18" y="634"/>
                    <a:pt x="23" y="630"/>
                    <a:pt x="28" y="631"/>
                  </a:cubicBezTo>
                  <a:cubicBezTo>
                    <a:pt x="34" y="632"/>
                    <a:pt x="37" y="638"/>
                    <a:pt x="36" y="643"/>
                  </a:cubicBezTo>
                  <a:cubicBezTo>
                    <a:pt x="31" y="669"/>
                    <a:pt x="27" y="695"/>
                    <a:pt x="24" y="721"/>
                  </a:cubicBezTo>
                  <a:cubicBezTo>
                    <a:pt x="24" y="726"/>
                    <a:pt x="19" y="730"/>
                    <a:pt x="14" y="730"/>
                  </a:cubicBezTo>
                  <a:close/>
                  <a:moveTo>
                    <a:pt x="1584" y="727"/>
                  </a:moveTo>
                  <a:cubicBezTo>
                    <a:pt x="1578" y="727"/>
                    <a:pt x="1574" y="724"/>
                    <a:pt x="1574" y="718"/>
                  </a:cubicBezTo>
                  <a:cubicBezTo>
                    <a:pt x="1571" y="692"/>
                    <a:pt x="1567" y="666"/>
                    <a:pt x="1562" y="641"/>
                  </a:cubicBezTo>
                  <a:cubicBezTo>
                    <a:pt x="1560" y="635"/>
                    <a:pt x="1564" y="630"/>
                    <a:pt x="1569" y="629"/>
                  </a:cubicBezTo>
                  <a:cubicBezTo>
                    <a:pt x="1575" y="628"/>
                    <a:pt x="1580" y="631"/>
                    <a:pt x="1581" y="637"/>
                  </a:cubicBezTo>
                  <a:cubicBezTo>
                    <a:pt x="1587" y="663"/>
                    <a:pt x="1591" y="690"/>
                    <a:pt x="1593" y="716"/>
                  </a:cubicBezTo>
                  <a:cubicBezTo>
                    <a:pt x="1594" y="722"/>
                    <a:pt x="1590" y="727"/>
                    <a:pt x="1585" y="727"/>
                  </a:cubicBezTo>
                  <a:lnTo>
                    <a:pt x="1584" y="727"/>
                  </a:lnTo>
                  <a:close/>
                  <a:moveTo>
                    <a:pt x="46" y="574"/>
                  </a:moveTo>
                  <a:cubicBezTo>
                    <a:pt x="45" y="574"/>
                    <a:pt x="44" y="574"/>
                    <a:pt x="43" y="573"/>
                  </a:cubicBezTo>
                  <a:cubicBezTo>
                    <a:pt x="38" y="572"/>
                    <a:pt x="35" y="566"/>
                    <a:pt x="37" y="561"/>
                  </a:cubicBezTo>
                  <a:cubicBezTo>
                    <a:pt x="45" y="535"/>
                    <a:pt x="54" y="510"/>
                    <a:pt x="65" y="485"/>
                  </a:cubicBezTo>
                  <a:cubicBezTo>
                    <a:pt x="67" y="480"/>
                    <a:pt x="73" y="477"/>
                    <a:pt x="78" y="480"/>
                  </a:cubicBezTo>
                  <a:cubicBezTo>
                    <a:pt x="83" y="482"/>
                    <a:pt x="85" y="488"/>
                    <a:pt x="83" y="493"/>
                  </a:cubicBezTo>
                  <a:cubicBezTo>
                    <a:pt x="73" y="517"/>
                    <a:pt x="63" y="542"/>
                    <a:pt x="56" y="567"/>
                  </a:cubicBezTo>
                  <a:cubicBezTo>
                    <a:pt x="54" y="571"/>
                    <a:pt x="50" y="574"/>
                    <a:pt x="46" y="574"/>
                  </a:cubicBezTo>
                  <a:close/>
                  <a:moveTo>
                    <a:pt x="1551" y="571"/>
                  </a:moveTo>
                  <a:cubicBezTo>
                    <a:pt x="1547" y="571"/>
                    <a:pt x="1543" y="569"/>
                    <a:pt x="1542" y="564"/>
                  </a:cubicBezTo>
                  <a:cubicBezTo>
                    <a:pt x="1534" y="539"/>
                    <a:pt x="1525" y="514"/>
                    <a:pt x="1514" y="490"/>
                  </a:cubicBezTo>
                  <a:cubicBezTo>
                    <a:pt x="1512" y="485"/>
                    <a:pt x="1514" y="479"/>
                    <a:pt x="1519" y="477"/>
                  </a:cubicBezTo>
                  <a:cubicBezTo>
                    <a:pt x="1524" y="475"/>
                    <a:pt x="1530" y="477"/>
                    <a:pt x="1533" y="482"/>
                  </a:cubicBezTo>
                  <a:cubicBezTo>
                    <a:pt x="1543" y="507"/>
                    <a:pt x="1553" y="533"/>
                    <a:pt x="1561" y="558"/>
                  </a:cubicBezTo>
                  <a:cubicBezTo>
                    <a:pt x="1562" y="564"/>
                    <a:pt x="1560" y="569"/>
                    <a:pt x="1554" y="571"/>
                  </a:cubicBezTo>
                  <a:cubicBezTo>
                    <a:pt x="1553" y="571"/>
                    <a:pt x="1552" y="571"/>
                    <a:pt x="1551" y="571"/>
                  </a:cubicBezTo>
                  <a:close/>
                  <a:moveTo>
                    <a:pt x="109" y="427"/>
                  </a:moveTo>
                  <a:cubicBezTo>
                    <a:pt x="107" y="427"/>
                    <a:pt x="106" y="427"/>
                    <a:pt x="104" y="426"/>
                  </a:cubicBezTo>
                  <a:cubicBezTo>
                    <a:pt x="99" y="423"/>
                    <a:pt x="98" y="417"/>
                    <a:pt x="100" y="412"/>
                  </a:cubicBezTo>
                  <a:cubicBezTo>
                    <a:pt x="113" y="389"/>
                    <a:pt x="128" y="366"/>
                    <a:pt x="143" y="344"/>
                  </a:cubicBezTo>
                  <a:cubicBezTo>
                    <a:pt x="146" y="339"/>
                    <a:pt x="152" y="338"/>
                    <a:pt x="157" y="341"/>
                  </a:cubicBezTo>
                  <a:cubicBezTo>
                    <a:pt x="161" y="344"/>
                    <a:pt x="163" y="350"/>
                    <a:pt x="159" y="355"/>
                  </a:cubicBezTo>
                  <a:cubicBezTo>
                    <a:pt x="144" y="377"/>
                    <a:pt x="130" y="399"/>
                    <a:pt x="118" y="422"/>
                  </a:cubicBezTo>
                  <a:cubicBezTo>
                    <a:pt x="116" y="425"/>
                    <a:pt x="112" y="427"/>
                    <a:pt x="109" y="427"/>
                  </a:cubicBezTo>
                  <a:close/>
                  <a:moveTo>
                    <a:pt x="1488" y="425"/>
                  </a:moveTo>
                  <a:cubicBezTo>
                    <a:pt x="1484" y="425"/>
                    <a:pt x="1481" y="423"/>
                    <a:pt x="1479" y="420"/>
                  </a:cubicBezTo>
                  <a:cubicBezTo>
                    <a:pt x="1466" y="397"/>
                    <a:pt x="1452" y="374"/>
                    <a:pt x="1437" y="353"/>
                  </a:cubicBezTo>
                  <a:cubicBezTo>
                    <a:pt x="1434" y="348"/>
                    <a:pt x="1435" y="342"/>
                    <a:pt x="1440" y="339"/>
                  </a:cubicBezTo>
                  <a:cubicBezTo>
                    <a:pt x="1444" y="336"/>
                    <a:pt x="1451" y="337"/>
                    <a:pt x="1454" y="341"/>
                  </a:cubicBezTo>
                  <a:cubicBezTo>
                    <a:pt x="1469" y="363"/>
                    <a:pt x="1484" y="387"/>
                    <a:pt x="1497" y="410"/>
                  </a:cubicBezTo>
                  <a:cubicBezTo>
                    <a:pt x="1499" y="415"/>
                    <a:pt x="1498" y="421"/>
                    <a:pt x="1493" y="424"/>
                  </a:cubicBezTo>
                  <a:cubicBezTo>
                    <a:pt x="1491" y="424"/>
                    <a:pt x="1490" y="425"/>
                    <a:pt x="1488" y="425"/>
                  </a:cubicBezTo>
                  <a:close/>
                  <a:moveTo>
                    <a:pt x="200" y="296"/>
                  </a:moveTo>
                  <a:cubicBezTo>
                    <a:pt x="198" y="296"/>
                    <a:pt x="195" y="295"/>
                    <a:pt x="194" y="294"/>
                  </a:cubicBezTo>
                  <a:cubicBezTo>
                    <a:pt x="189" y="290"/>
                    <a:pt x="189" y="284"/>
                    <a:pt x="192" y="280"/>
                  </a:cubicBezTo>
                  <a:cubicBezTo>
                    <a:pt x="210" y="259"/>
                    <a:pt x="229" y="239"/>
                    <a:pt x="248" y="221"/>
                  </a:cubicBezTo>
                  <a:cubicBezTo>
                    <a:pt x="252" y="217"/>
                    <a:pt x="258" y="217"/>
                    <a:pt x="262" y="221"/>
                  </a:cubicBezTo>
                  <a:cubicBezTo>
                    <a:pt x="266" y="225"/>
                    <a:pt x="266" y="232"/>
                    <a:pt x="262" y="235"/>
                  </a:cubicBezTo>
                  <a:cubicBezTo>
                    <a:pt x="243" y="253"/>
                    <a:pt x="225" y="273"/>
                    <a:pt x="208" y="293"/>
                  </a:cubicBezTo>
                  <a:cubicBezTo>
                    <a:pt x="206" y="295"/>
                    <a:pt x="203" y="296"/>
                    <a:pt x="200" y="296"/>
                  </a:cubicBezTo>
                  <a:close/>
                  <a:moveTo>
                    <a:pt x="1396" y="294"/>
                  </a:moveTo>
                  <a:cubicBezTo>
                    <a:pt x="1394" y="294"/>
                    <a:pt x="1391" y="293"/>
                    <a:pt x="1389" y="291"/>
                  </a:cubicBezTo>
                  <a:cubicBezTo>
                    <a:pt x="1372" y="271"/>
                    <a:pt x="1353" y="252"/>
                    <a:pt x="1334" y="234"/>
                  </a:cubicBezTo>
                  <a:cubicBezTo>
                    <a:pt x="1330" y="230"/>
                    <a:pt x="1330" y="223"/>
                    <a:pt x="1334" y="219"/>
                  </a:cubicBezTo>
                  <a:cubicBezTo>
                    <a:pt x="1338" y="215"/>
                    <a:pt x="1344" y="215"/>
                    <a:pt x="1348" y="219"/>
                  </a:cubicBezTo>
                  <a:cubicBezTo>
                    <a:pt x="1368" y="238"/>
                    <a:pt x="1387" y="257"/>
                    <a:pt x="1404" y="278"/>
                  </a:cubicBezTo>
                  <a:cubicBezTo>
                    <a:pt x="1408" y="282"/>
                    <a:pt x="1407" y="288"/>
                    <a:pt x="1403" y="292"/>
                  </a:cubicBezTo>
                  <a:cubicBezTo>
                    <a:pt x="1401" y="293"/>
                    <a:pt x="1399" y="294"/>
                    <a:pt x="1396" y="294"/>
                  </a:cubicBezTo>
                  <a:close/>
                  <a:moveTo>
                    <a:pt x="315" y="186"/>
                  </a:moveTo>
                  <a:cubicBezTo>
                    <a:pt x="313" y="186"/>
                    <a:pt x="310" y="185"/>
                    <a:pt x="308" y="182"/>
                  </a:cubicBezTo>
                  <a:cubicBezTo>
                    <a:pt x="304" y="178"/>
                    <a:pt x="305" y="172"/>
                    <a:pt x="309" y="168"/>
                  </a:cubicBezTo>
                  <a:cubicBezTo>
                    <a:pt x="331" y="152"/>
                    <a:pt x="353" y="136"/>
                    <a:pt x="376" y="122"/>
                  </a:cubicBezTo>
                  <a:cubicBezTo>
                    <a:pt x="380" y="119"/>
                    <a:pt x="386" y="120"/>
                    <a:pt x="389" y="125"/>
                  </a:cubicBezTo>
                  <a:cubicBezTo>
                    <a:pt x="392" y="130"/>
                    <a:pt x="391" y="136"/>
                    <a:pt x="386" y="139"/>
                  </a:cubicBezTo>
                  <a:cubicBezTo>
                    <a:pt x="364" y="153"/>
                    <a:pt x="342" y="168"/>
                    <a:pt x="322" y="184"/>
                  </a:cubicBezTo>
                  <a:cubicBezTo>
                    <a:pt x="320" y="185"/>
                    <a:pt x="318" y="186"/>
                    <a:pt x="315" y="186"/>
                  </a:cubicBezTo>
                  <a:close/>
                  <a:moveTo>
                    <a:pt x="1281" y="184"/>
                  </a:moveTo>
                  <a:cubicBezTo>
                    <a:pt x="1279" y="184"/>
                    <a:pt x="1276" y="184"/>
                    <a:pt x="1275" y="182"/>
                  </a:cubicBezTo>
                  <a:cubicBezTo>
                    <a:pt x="1254" y="166"/>
                    <a:pt x="1232" y="151"/>
                    <a:pt x="1210" y="137"/>
                  </a:cubicBezTo>
                  <a:cubicBezTo>
                    <a:pt x="1205" y="134"/>
                    <a:pt x="1204" y="128"/>
                    <a:pt x="1207" y="124"/>
                  </a:cubicBezTo>
                  <a:cubicBezTo>
                    <a:pt x="1209" y="119"/>
                    <a:pt x="1216" y="117"/>
                    <a:pt x="1220" y="120"/>
                  </a:cubicBezTo>
                  <a:cubicBezTo>
                    <a:pt x="1243" y="135"/>
                    <a:pt x="1265" y="150"/>
                    <a:pt x="1287" y="167"/>
                  </a:cubicBezTo>
                  <a:cubicBezTo>
                    <a:pt x="1291" y="170"/>
                    <a:pt x="1292" y="176"/>
                    <a:pt x="1289" y="181"/>
                  </a:cubicBezTo>
                  <a:cubicBezTo>
                    <a:pt x="1287" y="183"/>
                    <a:pt x="1284" y="184"/>
                    <a:pt x="1281" y="184"/>
                  </a:cubicBezTo>
                  <a:close/>
                  <a:moveTo>
                    <a:pt x="451" y="101"/>
                  </a:moveTo>
                  <a:cubicBezTo>
                    <a:pt x="447" y="101"/>
                    <a:pt x="443" y="99"/>
                    <a:pt x="442" y="96"/>
                  </a:cubicBezTo>
                  <a:cubicBezTo>
                    <a:pt x="439" y="91"/>
                    <a:pt x="441" y="85"/>
                    <a:pt x="446" y="82"/>
                  </a:cubicBezTo>
                  <a:cubicBezTo>
                    <a:pt x="470" y="70"/>
                    <a:pt x="495" y="60"/>
                    <a:pt x="521" y="50"/>
                  </a:cubicBezTo>
                  <a:cubicBezTo>
                    <a:pt x="526" y="48"/>
                    <a:pt x="531" y="51"/>
                    <a:pt x="533" y="56"/>
                  </a:cubicBezTo>
                  <a:cubicBezTo>
                    <a:pt x="535" y="61"/>
                    <a:pt x="533" y="67"/>
                    <a:pt x="527" y="69"/>
                  </a:cubicBezTo>
                  <a:cubicBezTo>
                    <a:pt x="503" y="78"/>
                    <a:pt x="479" y="89"/>
                    <a:pt x="455" y="100"/>
                  </a:cubicBezTo>
                  <a:cubicBezTo>
                    <a:pt x="454" y="101"/>
                    <a:pt x="452" y="101"/>
                    <a:pt x="451" y="101"/>
                  </a:cubicBezTo>
                  <a:close/>
                  <a:moveTo>
                    <a:pt x="1145" y="100"/>
                  </a:moveTo>
                  <a:cubicBezTo>
                    <a:pt x="1144" y="100"/>
                    <a:pt x="1142" y="100"/>
                    <a:pt x="1141" y="99"/>
                  </a:cubicBezTo>
                  <a:cubicBezTo>
                    <a:pt x="1117" y="88"/>
                    <a:pt x="1093" y="77"/>
                    <a:pt x="1068" y="68"/>
                  </a:cubicBezTo>
                  <a:cubicBezTo>
                    <a:pt x="1063" y="66"/>
                    <a:pt x="1060" y="60"/>
                    <a:pt x="1062" y="55"/>
                  </a:cubicBezTo>
                  <a:cubicBezTo>
                    <a:pt x="1064" y="50"/>
                    <a:pt x="1070" y="47"/>
                    <a:pt x="1075" y="49"/>
                  </a:cubicBezTo>
                  <a:cubicBezTo>
                    <a:pt x="1100" y="59"/>
                    <a:pt x="1125" y="69"/>
                    <a:pt x="1150" y="81"/>
                  </a:cubicBezTo>
                  <a:cubicBezTo>
                    <a:pt x="1155" y="84"/>
                    <a:pt x="1157" y="90"/>
                    <a:pt x="1154" y="95"/>
                  </a:cubicBezTo>
                  <a:cubicBezTo>
                    <a:pt x="1152" y="98"/>
                    <a:pt x="1149" y="100"/>
                    <a:pt x="1145" y="100"/>
                  </a:cubicBezTo>
                  <a:close/>
                  <a:moveTo>
                    <a:pt x="600" y="46"/>
                  </a:moveTo>
                  <a:cubicBezTo>
                    <a:pt x="596" y="46"/>
                    <a:pt x="592" y="43"/>
                    <a:pt x="591" y="38"/>
                  </a:cubicBezTo>
                  <a:cubicBezTo>
                    <a:pt x="589" y="33"/>
                    <a:pt x="592" y="27"/>
                    <a:pt x="598" y="26"/>
                  </a:cubicBezTo>
                  <a:cubicBezTo>
                    <a:pt x="624" y="19"/>
                    <a:pt x="650" y="14"/>
                    <a:pt x="677" y="10"/>
                  </a:cubicBezTo>
                  <a:cubicBezTo>
                    <a:pt x="682" y="9"/>
                    <a:pt x="687" y="13"/>
                    <a:pt x="688" y="18"/>
                  </a:cubicBezTo>
                  <a:cubicBezTo>
                    <a:pt x="689" y="23"/>
                    <a:pt x="685" y="29"/>
                    <a:pt x="680" y="29"/>
                  </a:cubicBezTo>
                  <a:cubicBezTo>
                    <a:pt x="654" y="33"/>
                    <a:pt x="628" y="39"/>
                    <a:pt x="603" y="45"/>
                  </a:cubicBezTo>
                  <a:cubicBezTo>
                    <a:pt x="602" y="46"/>
                    <a:pt x="601" y="46"/>
                    <a:pt x="600" y="46"/>
                  </a:cubicBezTo>
                  <a:close/>
                  <a:moveTo>
                    <a:pt x="995" y="45"/>
                  </a:moveTo>
                  <a:cubicBezTo>
                    <a:pt x="995" y="45"/>
                    <a:pt x="994" y="45"/>
                    <a:pt x="993" y="45"/>
                  </a:cubicBezTo>
                  <a:cubicBezTo>
                    <a:pt x="968" y="38"/>
                    <a:pt x="942" y="33"/>
                    <a:pt x="916" y="29"/>
                  </a:cubicBezTo>
                  <a:cubicBezTo>
                    <a:pt x="910" y="28"/>
                    <a:pt x="906" y="23"/>
                    <a:pt x="907" y="18"/>
                  </a:cubicBezTo>
                  <a:cubicBezTo>
                    <a:pt x="908" y="12"/>
                    <a:pt x="913" y="8"/>
                    <a:pt x="919" y="9"/>
                  </a:cubicBezTo>
                  <a:cubicBezTo>
                    <a:pt x="945" y="13"/>
                    <a:pt x="972" y="19"/>
                    <a:pt x="998" y="25"/>
                  </a:cubicBezTo>
                  <a:cubicBezTo>
                    <a:pt x="1003" y="27"/>
                    <a:pt x="1007" y="32"/>
                    <a:pt x="1005" y="37"/>
                  </a:cubicBezTo>
                  <a:cubicBezTo>
                    <a:pt x="1004" y="42"/>
                    <a:pt x="1000" y="45"/>
                    <a:pt x="995" y="45"/>
                  </a:cubicBezTo>
                  <a:close/>
                  <a:moveTo>
                    <a:pt x="758" y="21"/>
                  </a:moveTo>
                  <a:cubicBezTo>
                    <a:pt x="753" y="21"/>
                    <a:pt x="748" y="17"/>
                    <a:pt x="748" y="12"/>
                  </a:cubicBezTo>
                  <a:cubicBezTo>
                    <a:pt x="748" y="6"/>
                    <a:pt x="752" y="2"/>
                    <a:pt x="757" y="1"/>
                  </a:cubicBezTo>
                  <a:cubicBezTo>
                    <a:pt x="784" y="0"/>
                    <a:pt x="811" y="0"/>
                    <a:pt x="838" y="1"/>
                  </a:cubicBezTo>
                  <a:cubicBezTo>
                    <a:pt x="844" y="2"/>
                    <a:pt x="848" y="6"/>
                    <a:pt x="848" y="12"/>
                  </a:cubicBezTo>
                  <a:cubicBezTo>
                    <a:pt x="847" y="17"/>
                    <a:pt x="843" y="22"/>
                    <a:pt x="837" y="21"/>
                  </a:cubicBezTo>
                  <a:cubicBezTo>
                    <a:pt x="811" y="20"/>
                    <a:pt x="784" y="20"/>
                    <a:pt x="758" y="21"/>
                  </a:cubicBezTo>
                  <a:close/>
                </a:path>
              </a:pathLst>
            </a:custGeom>
            <a:solidFill>
              <a:srgbClr val="FFC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378042" y="5054831"/>
              <a:ext cx="2073439" cy="92564"/>
            </a:xfrm>
            <a:prstGeom prst="ellipse">
              <a:avLst/>
            </a:prstGeom>
            <a:solidFill>
              <a:srgbClr val="A0A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6002951" y="4381427"/>
              <a:ext cx="150418" cy="115705"/>
            </a:xfrm>
            <a:custGeom>
              <a:avLst/>
              <a:gdLst>
                <a:gd name="T0" fmla="*/ 0 w 65"/>
                <a:gd name="T1" fmla="*/ 16 h 50"/>
                <a:gd name="T2" fmla="*/ 31 w 65"/>
                <a:gd name="T3" fmla="*/ 0 h 50"/>
                <a:gd name="T4" fmla="*/ 65 w 65"/>
                <a:gd name="T5" fmla="*/ 33 h 50"/>
                <a:gd name="T6" fmla="*/ 65 w 65"/>
                <a:gd name="T7" fmla="*/ 47 h 50"/>
                <a:gd name="T8" fmla="*/ 58 w 65"/>
                <a:gd name="T9" fmla="*/ 50 h 50"/>
                <a:gd name="T10" fmla="*/ 11 w 65"/>
                <a:gd name="T11" fmla="*/ 34 h 50"/>
                <a:gd name="T12" fmla="*/ 0 w 65"/>
                <a:gd name="T13" fmla="*/ 1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5" h="50">
                  <a:moveTo>
                    <a:pt x="0" y="16"/>
                  </a:moveTo>
                  <a:lnTo>
                    <a:pt x="31" y="0"/>
                  </a:lnTo>
                  <a:lnTo>
                    <a:pt x="65" y="33"/>
                  </a:lnTo>
                  <a:lnTo>
                    <a:pt x="65" y="47"/>
                  </a:lnTo>
                  <a:lnTo>
                    <a:pt x="58" y="50"/>
                  </a:lnTo>
                  <a:lnTo>
                    <a:pt x="11" y="34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5417483" y="3666368"/>
              <a:ext cx="657206" cy="768283"/>
            </a:xfrm>
            <a:custGeom>
              <a:avLst/>
              <a:gdLst>
                <a:gd name="T0" fmla="*/ 0 w 284"/>
                <a:gd name="T1" fmla="*/ 25 h 332"/>
                <a:gd name="T2" fmla="*/ 257 w 284"/>
                <a:gd name="T3" fmla="*/ 332 h 332"/>
                <a:gd name="T4" fmla="*/ 284 w 284"/>
                <a:gd name="T5" fmla="*/ 310 h 332"/>
                <a:gd name="T6" fmla="*/ 62 w 284"/>
                <a:gd name="T7" fmla="*/ 0 h 332"/>
                <a:gd name="T8" fmla="*/ 0 w 284"/>
                <a:gd name="T9" fmla="*/ 25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4" h="332">
                  <a:moveTo>
                    <a:pt x="0" y="25"/>
                  </a:moveTo>
                  <a:lnTo>
                    <a:pt x="257" y="332"/>
                  </a:lnTo>
                  <a:lnTo>
                    <a:pt x="284" y="310"/>
                  </a:lnTo>
                  <a:lnTo>
                    <a:pt x="62" y="0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5259717" y="3670996"/>
              <a:ext cx="155046" cy="978868"/>
            </a:xfrm>
            <a:custGeom>
              <a:avLst/>
              <a:gdLst>
                <a:gd name="T0" fmla="*/ 67 w 67"/>
                <a:gd name="T1" fmla="*/ 423 h 423"/>
                <a:gd name="T2" fmla="*/ 67 w 67"/>
                <a:gd name="T3" fmla="*/ 28 h 423"/>
                <a:gd name="T4" fmla="*/ 0 w 67"/>
                <a:gd name="T5" fmla="*/ 0 h 423"/>
                <a:gd name="T6" fmla="*/ 32 w 67"/>
                <a:gd name="T7" fmla="*/ 423 h 423"/>
                <a:gd name="T8" fmla="*/ 67 w 67"/>
                <a:gd name="T9" fmla="*/ 423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423">
                  <a:moveTo>
                    <a:pt x="67" y="423"/>
                  </a:moveTo>
                  <a:lnTo>
                    <a:pt x="67" y="28"/>
                  </a:lnTo>
                  <a:lnTo>
                    <a:pt x="0" y="0"/>
                  </a:lnTo>
                  <a:lnTo>
                    <a:pt x="32" y="423"/>
                  </a:lnTo>
                  <a:lnTo>
                    <a:pt x="67" y="423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4739042" y="3080899"/>
              <a:ext cx="32397" cy="94879"/>
            </a:xfrm>
            <a:custGeom>
              <a:avLst/>
              <a:gdLst>
                <a:gd name="T0" fmla="*/ 9 w 14"/>
                <a:gd name="T1" fmla="*/ 0 h 41"/>
                <a:gd name="T2" fmla="*/ 0 w 14"/>
                <a:gd name="T3" fmla="*/ 40 h 41"/>
                <a:gd name="T4" fmla="*/ 5 w 14"/>
                <a:gd name="T5" fmla="*/ 41 h 41"/>
                <a:gd name="T6" fmla="*/ 14 w 14"/>
                <a:gd name="T7" fmla="*/ 1 h 41"/>
                <a:gd name="T8" fmla="*/ 9 w 14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41">
                  <a:moveTo>
                    <a:pt x="9" y="0"/>
                  </a:moveTo>
                  <a:lnTo>
                    <a:pt x="0" y="40"/>
                  </a:lnTo>
                  <a:lnTo>
                    <a:pt x="5" y="41"/>
                  </a:lnTo>
                  <a:lnTo>
                    <a:pt x="14" y="1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6060397" y="3080899"/>
              <a:ext cx="30084" cy="94879"/>
            </a:xfrm>
            <a:custGeom>
              <a:avLst/>
              <a:gdLst>
                <a:gd name="T0" fmla="*/ 5 w 13"/>
                <a:gd name="T1" fmla="*/ 0 h 41"/>
                <a:gd name="T2" fmla="*/ 13 w 13"/>
                <a:gd name="T3" fmla="*/ 40 h 41"/>
                <a:gd name="T4" fmla="*/ 8 w 13"/>
                <a:gd name="T5" fmla="*/ 41 h 41"/>
                <a:gd name="T6" fmla="*/ 0 w 13"/>
                <a:gd name="T7" fmla="*/ 1 h 41"/>
                <a:gd name="T8" fmla="*/ 5 w 13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41">
                  <a:moveTo>
                    <a:pt x="5" y="0"/>
                  </a:moveTo>
                  <a:lnTo>
                    <a:pt x="13" y="40"/>
                  </a:lnTo>
                  <a:lnTo>
                    <a:pt x="8" y="41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Oval 28"/>
            <p:cNvSpPr>
              <a:spLocks noChangeArrowheads="1"/>
            </p:cNvSpPr>
            <p:nvPr/>
          </p:nvSpPr>
          <p:spPr bwMode="auto">
            <a:xfrm>
              <a:off x="5206492" y="4696145"/>
              <a:ext cx="416539" cy="41653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29"/>
            <p:cNvSpPr>
              <a:spLocks/>
            </p:cNvSpPr>
            <p:nvPr/>
          </p:nvSpPr>
          <p:spPr bwMode="auto">
            <a:xfrm>
              <a:off x="5206492" y="4883588"/>
              <a:ext cx="416539" cy="229097"/>
            </a:xfrm>
            <a:custGeom>
              <a:avLst/>
              <a:gdLst>
                <a:gd name="T0" fmla="*/ 192 w 383"/>
                <a:gd name="T1" fmla="*/ 210 h 210"/>
                <a:gd name="T2" fmla="*/ 383 w 383"/>
                <a:gd name="T3" fmla="*/ 18 h 210"/>
                <a:gd name="T4" fmla="*/ 382 w 383"/>
                <a:gd name="T5" fmla="*/ 0 h 210"/>
                <a:gd name="T6" fmla="*/ 192 w 383"/>
                <a:gd name="T7" fmla="*/ 173 h 210"/>
                <a:gd name="T8" fmla="*/ 1 w 383"/>
                <a:gd name="T9" fmla="*/ 0 h 210"/>
                <a:gd name="T10" fmla="*/ 0 w 383"/>
                <a:gd name="T11" fmla="*/ 18 h 210"/>
                <a:gd name="T12" fmla="*/ 192 w 383"/>
                <a:gd name="T13" fmla="*/ 21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3" h="210">
                  <a:moveTo>
                    <a:pt x="192" y="210"/>
                  </a:moveTo>
                  <a:cubicBezTo>
                    <a:pt x="298" y="210"/>
                    <a:pt x="383" y="124"/>
                    <a:pt x="383" y="18"/>
                  </a:cubicBezTo>
                  <a:cubicBezTo>
                    <a:pt x="383" y="12"/>
                    <a:pt x="383" y="6"/>
                    <a:pt x="382" y="0"/>
                  </a:cubicBezTo>
                  <a:cubicBezTo>
                    <a:pt x="373" y="97"/>
                    <a:pt x="291" y="173"/>
                    <a:pt x="192" y="173"/>
                  </a:cubicBezTo>
                  <a:cubicBezTo>
                    <a:pt x="92" y="173"/>
                    <a:pt x="10" y="97"/>
                    <a:pt x="1" y="0"/>
                  </a:cubicBezTo>
                  <a:cubicBezTo>
                    <a:pt x="0" y="6"/>
                    <a:pt x="0" y="12"/>
                    <a:pt x="0" y="18"/>
                  </a:cubicBezTo>
                  <a:cubicBezTo>
                    <a:pt x="0" y="124"/>
                    <a:pt x="86" y="210"/>
                    <a:pt x="192" y="210"/>
                  </a:cubicBezTo>
                </a:path>
              </a:pathLst>
            </a:custGeom>
            <a:solidFill>
              <a:srgbClr val="ED7D3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0"/>
            <p:cNvSpPr>
              <a:spLocks/>
            </p:cNvSpPr>
            <p:nvPr/>
          </p:nvSpPr>
          <p:spPr bwMode="auto">
            <a:xfrm>
              <a:off x="5299056" y="4649863"/>
              <a:ext cx="113392" cy="131905"/>
            </a:xfrm>
            <a:custGeom>
              <a:avLst/>
              <a:gdLst>
                <a:gd name="T0" fmla="*/ 49 w 49"/>
                <a:gd name="T1" fmla="*/ 0 h 57"/>
                <a:gd name="T2" fmla="*/ 15 w 49"/>
                <a:gd name="T3" fmla="*/ 0 h 57"/>
                <a:gd name="T4" fmla="*/ 0 w 49"/>
                <a:gd name="T5" fmla="*/ 44 h 57"/>
                <a:gd name="T6" fmla="*/ 6 w 49"/>
                <a:gd name="T7" fmla="*/ 57 h 57"/>
                <a:gd name="T8" fmla="*/ 14 w 49"/>
                <a:gd name="T9" fmla="*/ 57 h 57"/>
                <a:gd name="T10" fmla="*/ 49 w 49"/>
                <a:gd name="T11" fmla="*/ 19 h 57"/>
                <a:gd name="T12" fmla="*/ 49 w 49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57">
                  <a:moveTo>
                    <a:pt x="49" y="0"/>
                  </a:moveTo>
                  <a:lnTo>
                    <a:pt x="15" y="0"/>
                  </a:lnTo>
                  <a:lnTo>
                    <a:pt x="0" y="44"/>
                  </a:lnTo>
                  <a:lnTo>
                    <a:pt x="6" y="57"/>
                  </a:lnTo>
                  <a:lnTo>
                    <a:pt x="14" y="57"/>
                  </a:lnTo>
                  <a:lnTo>
                    <a:pt x="49" y="1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20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0" name="Group 59"/>
            <p:cNvGrpSpPr>
              <a:grpSpLocks noChangeAspect="1"/>
            </p:cNvGrpSpPr>
            <p:nvPr/>
          </p:nvGrpSpPr>
          <p:grpSpPr>
            <a:xfrm>
              <a:off x="4696944" y="2059194"/>
              <a:ext cx="415996" cy="234364"/>
              <a:chOff x="3370263" y="896938"/>
              <a:chExt cx="450850" cy="254000"/>
            </a:xfrm>
            <a:solidFill>
              <a:srgbClr val="0072C6"/>
            </a:solidFill>
          </p:grpSpPr>
          <p:sp>
            <p:nvSpPr>
              <p:cNvPr id="88" name="Freeform 107"/>
              <p:cNvSpPr>
                <a:spLocks noEditPoints="1"/>
              </p:cNvSpPr>
              <p:nvPr/>
            </p:nvSpPr>
            <p:spPr bwMode="auto">
              <a:xfrm>
                <a:off x="3370263" y="896938"/>
                <a:ext cx="450850" cy="254000"/>
              </a:xfrm>
              <a:custGeom>
                <a:avLst/>
                <a:gdLst>
                  <a:gd name="T0" fmla="*/ 268 w 284"/>
                  <a:gd name="T1" fmla="*/ 0 h 160"/>
                  <a:gd name="T2" fmla="*/ 16 w 284"/>
                  <a:gd name="T3" fmla="*/ 0 h 160"/>
                  <a:gd name="T4" fmla="*/ 16 w 284"/>
                  <a:gd name="T5" fmla="*/ 0 h 160"/>
                  <a:gd name="T6" fmla="*/ 10 w 284"/>
                  <a:gd name="T7" fmla="*/ 2 h 160"/>
                  <a:gd name="T8" fmla="*/ 6 w 284"/>
                  <a:gd name="T9" fmla="*/ 6 h 160"/>
                  <a:gd name="T10" fmla="*/ 2 w 284"/>
                  <a:gd name="T11" fmla="*/ 10 h 160"/>
                  <a:gd name="T12" fmla="*/ 0 w 284"/>
                  <a:gd name="T13" fmla="*/ 16 h 160"/>
                  <a:gd name="T14" fmla="*/ 0 w 284"/>
                  <a:gd name="T15" fmla="*/ 144 h 160"/>
                  <a:gd name="T16" fmla="*/ 0 w 284"/>
                  <a:gd name="T17" fmla="*/ 144 h 160"/>
                  <a:gd name="T18" fmla="*/ 2 w 284"/>
                  <a:gd name="T19" fmla="*/ 150 h 160"/>
                  <a:gd name="T20" fmla="*/ 6 w 284"/>
                  <a:gd name="T21" fmla="*/ 156 h 160"/>
                  <a:gd name="T22" fmla="*/ 10 w 284"/>
                  <a:gd name="T23" fmla="*/ 160 h 160"/>
                  <a:gd name="T24" fmla="*/ 16 w 284"/>
                  <a:gd name="T25" fmla="*/ 160 h 160"/>
                  <a:gd name="T26" fmla="*/ 268 w 284"/>
                  <a:gd name="T27" fmla="*/ 160 h 160"/>
                  <a:gd name="T28" fmla="*/ 268 w 284"/>
                  <a:gd name="T29" fmla="*/ 160 h 160"/>
                  <a:gd name="T30" fmla="*/ 274 w 284"/>
                  <a:gd name="T31" fmla="*/ 160 h 160"/>
                  <a:gd name="T32" fmla="*/ 280 w 284"/>
                  <a:gd name="T33" fmla="*/ 156 h 160"/>
                  <a:gd name="T34" fmla="*/ 282 w 284"/>
                  <a:gd name="T35" fmla="*/ 150 h 160"/>
                  <a:gd name="T36" fmla="*/ 284 w 284"/>
                  <a:gd name="T37" fmla="*/ 144 h 160"/>
                  <a:gd name="T38" fmla="*/ 284 w 284"/>
                  <a:gd name="T39" fmla="*/ 16 h 160"/>
                  <a:gd name="T40" fmla="*/ 284 w 284"/>
                  <a:gd name="T41" fmla="*/ 16 h 160"/>
                  <a:gd name="T42" fmla="*/ 282 w 284"/>
                  <a:gd name="T43" fmla="*/ 10 h 160"/>
                  <a:gd name="T44" fmla="*/ 280 w 284"/>
                  <a:gd name="T45" fmla="*/ 6 h 160"/>
                  <a:gd name="T46" fmla="*/ 274 w 284"/>
                  <a:gd name="T47" fmla="*/ 2 h 160"/>
                  <a:gd name="T48" fmla="*/ 268 w 284"/>
                  <a:gd name="T49" fmla="*/ 0 h 160"/>
                  <a:gd name="T50" fmla="*/ 268 w 284"/>
                  <a:gd name="T51" fmla="*/ 0 h 160"/>
                  <a:gd name="T52" fmla="*/ 256 w 284"/>
                  <a:gd name="T53" fmla="*/ 136 h 160"/>
                  <a:gd name="T54" fmla="*/ 28 w 284"/>
                  <a:gd name="T55" fmla="*/ 136 h 160"/>
                  <a:gd name="T56" fmla="*/ 28 w 284"/>
                  <a:gd name="T57" fmla="*/ 26 h 160"/>
                  <a:gd name="T58" fmla="*/ 256 w 284"/>
                  <a:gd name="T59" fmla="*/ 26 h 160"/>
                  <a:gd name="T60" fmla="*/ 256 w 284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4" h="160">
                    <a:moveTo>
                      <a:pt x="268" y="0"/>
                    </a:moveTo>
                    <a:lnTo>
                      <a:pt x="16" y="0"/>
                    </a:lnTo>
                    <a:lnTo>
                      <a:pt x="16" y="0"/>
                    </a:lnTo>
                    <a:lnTo>
                      <a:pt x="10" y="2"/>
                    </a:lnTo>
                    <a:lnTo>
                      <a:pt x="6" y="6"/>
                    </a:lnTo>
                    <a:lnTo>
                      <a:pt x="2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2" y="150"/>
                    </a:lnTo>
                    <a:lnTo>
                      <a:pt x="6" y="156"/>
                    </a:lnTo>
                    <a:lnTo>
                      <a:pt x="10" y="160"/>
                    </a:lnTo>
                    <a:lnTo>
                      <a:pt x="16" y="160"/>
                    </a:lnTo>
                    <a:lnTo>
                      <a:pt x="268" y="160"/>
                    </a:lnTo>
                    <a:lnTo>
                      <a:pt x="268" y="160"/>
                    </a:lnTo>
                    <a:lnTo>
                      <a:pt x="274" y="160"/>
                    </a:lnTo>
                    <a:lnTo>
                      <a:pt x="280" y="156"/>
                    </a:lnTo>
                    <a:lnTo>
                      <a:pt x="282" y="150"/>
                    </a:lnTo>
                    <a:lnTo>
                      <a:pt x="284" y="144"/>
                    </a:lnTo>
                    <a:lnTo>
                      <a:pt x="284" y="16"/>
                    </a:lnTo>
                    <a:lnTo>
                      <a:pt x="284" y="16"/>
                    </a:lnTo>
                    <a:lnTo>
                      <a:pt x="282" y="10"/>
                    </a:lnTo>
                    <a:lnTo>
                      <a:pt x="280" y="6"/>
                    </a:lnTo>
                    <a:lnTo>
                      <a:pt x="274" y="2"/>
                    </a:lnTo>
                    <a:lnTo>
                      <a:pt x="268" y="0"/>
                    </a:lnTo>
                    <a:lnTo>
                      <a:pt x="268" y="0"/>
                    </a:lnTo>
                    <a:close/>
                    <a:moveTo>
                      <a:pt x="256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6" y="26"/>
                    </a:lnTo>
                    <a:lnTo>
                      <a:pt x="256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Freeform 108"/>
              <p:cNvSpPr>
                <a:spLocks/>
              </p:cNvSpPr>
              <p:nvPr/>
            </p:nvSpPr>
            <p:spPr bwMode="auto">
              <a:xfrm>
                <a:off x="3570288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4173933" y="2731263"/>
              <a:ext cx="337455" cy="204957"/>
              <a:chOff x="4722813" y="836613"/>
              <a:chExt cx="517525" cy="314325"/>
            </a:xfrm>
            <a:solidFill>
              <a:srgbClr val="0072C6"/>
            </a:solidFill>
          </p:grpSpPr>
          <p:sp>
            <p:nvSpPr>
              <p:cNvPr id="85" name="Freeform 104"/>
              <p:cNvSpPr>
                <a:spLocks/>
              </p:cNvSpPr>
              <p:nvPr/>
            </p:nvSpPr>
            <p:spPr bwMode="auto">
              <a:xfrm>
                <a:off x="4792663" y="836613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0 h 160"/>
                  <a:gd name="T8" fmla="*/ 4 w 282"/>
                  <a:gd name="T9" fmla="*/ 4 h 160"/>
                  <a:gd name="T10" fmla="*/ 0 w 282"/>
                  <a:gd name="T11" fmla="*/ 8 h 160"/>
                  <a:gd name="T12" fmla="*/ 0 w 282"/>
                  <a:gd name="T13" fmla="*/ 16 h 160"/>
                  <a:gd name="T14" fmla="*/ 0 w 282"/>
                  <a:gd name="T15" fmla="*/ 20 h 160"/>
                  <a:gd name="T16" fmla="*/ 242 w 282"/>
                  <a:gd name="T17" fmla="*/ 20 h 160"/>
                  <a:gd name="T18" fmla="*/ 242 w 282"/>
                  <a:gd name="T19" fmla="*/ 20 h 160"/>
                  <a:gd name="T20" fmla="*/ 248 w 282"/>
                  <a:gd name="T21" fmla="*/ 22 h 160"/>
                  <a:gd name="T22" fmla="*/ 254 w 282"/>
                  <a:gd name="T23" fmla="*/ 24 h 160"/>
                  <a:gd name="T24" fmla="*/ 258 w 282"/>
                  <a:gd name="T25" fmla="*/ 30 h 160"/>
                  <a:gd name="T26" fmla="*/ 258 w 282"/>
                  <a:gd name="T27" fmla="*/ 36 h 160"/>
                  <a:gd name="T28" fmla="*/ 258 w 282"/>
                  <a:gd name="T29" fmla="*/ 160 h 160"/>
                  <a:gd name="T30" fmla="*/ 266 w 282"/>
                  <a:gd name="T31" fmla="*/ 160 h 160"/>
                  <a:gd name="T32" fmla="*/ 266 w 282"/>
                  <a:gd name="T33" fmla="*/ 160 h 160"/>
                  <a:gd name="T34" fmla="*/ 272 w 282"/>
                  <a:gd name="T35" fmla="*/ 158 h 160"/>
                  <a:gd name="T36" fmla="*/ 278 w 282"/>
                  <a:gd name="T37" fmla="*/ 154 h 160"/>
                  <a:gd name="T38" fmla="*/ 282 w 282"/>
                  <a:gd name="T39" fmla="*/ 150 h 160"/>
                  <a:gd name="T40" fmla="*/ 282 w 282"/>
                  <a:gd name="T41" fmla="*/ 144 h 160"/>
                  <a:gd name="T42" fmla="*/ 282 w 282"/>
                  <a:gd name="T43" fmla="*/ 16 h 160"/>
                  <a:gd name="T44" fmla="*/ 282 w 282"/>
                  <a:gd name="T45" fmla="*/ 16 h 160"/>
                  <a:gd name="T46" fmla="*/ 282 w 282"/>
                  <a:gd name="T47" fmla="*/ 8 h 160"/>
                  <a:gd name="T48" fmla="*/ 278 w 282"/>
                  <a:gd name="T49" fmla="*/ 4 h 160"/>
                  <a:gd name="T50" fmla="*/ 272 w 282"/>
                  <a:gd name="T51" fmla="*/ 0 h 160"/>
                  <a:gd name="T52" fmla="*/ 266 w 282"/>
                  <a:gd name="T53" fmla="*/ 0 h 160"/>
                  <a:gd name="T54" fmla="*/ 266 w 282"/>
                  <a:gd name="T55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0" y="8"/>
                    </a:lnTo>
                    <a:lnTo>
                      <a:pt x="0" y="16"/>
                    </a:lnTo>
                    <a:lnTo>
                      <a:pt x="0" y="20"/>
                    </a:lnTo>
                    <a:lnTo>
                      <a:pt x="242" y="20"/>
                    </a:lnTo>
                    <a:lnTo>
                      <a:pt x="242" y="20"/>
                    </a:lnTo>
                    <a:lnTo>
                      <a:pt x="248" y="22"/>
                    </a:lnTo>
                    <a:lnTo>
                      <a:pt x="254" y="24"/>
                    </a:lnTo>
                    <a:lnTo>
                      <a:pt x="258" y="30"/>
                    </a:lnTo>
                    <a:lnTo>
                      <a:pt x="258" y="36"/>
                    </a:lnTo>
                    <a:lnTo>
                      <a:pt x="258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58"/>
                    </a:lnTo>
                    <a:lnTo>
                      <a:pt x="278" y="154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8"/>
                    </a:lnTo>
                    <a:lnTo>
                      <a:pt x="278" y="4"/>
                    </a:lnTo>
                    <a:lnTo>
                      <a:pt x="272" y="0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6" name="Freeform 105"/>
              <p:cNvSpPr>
                <a:spLocks noEditPoints="1"/>
              </p:cNvSpPr>
              <p:nvPr/>
            </p:nvSpPr>
            <p:spPr bwMode="auto">
              <a:xfrm>
                <a:off x="4722813" y="896938"/>
                <a:ext cx="447675" cy="254000"/>
              </a:xfrm>
              <a:custGeom>
                <a:avLst/>
                <a:gdLst>
                  <a:gd name="T0" fmla="*/ 266 w 282"/>
                  <a:gd name="T1" fmla="*/ 0 h 160"/>
                  <a:gd name="T2" fmla="*/ 14 w 282"/>
                  <a:gd name="T3" fmla="*/ 0 h 160"/>
                  <a:gd name="T4" fmla="*/ 14 w 282"/>
                  <a:gd name="T5" fmla="*/ 0 h 160"/>
                  <a:gd name="T6" fmla="*/ 8 w 282"/>
                  <a:gd name="T7" fmla="*/ 2 h 160"/>
                  <a:gd name="T8" fmla="*/ 4 w 282"/>
                  <a:gd name="T9" fmla="*/ 6 h 160"/>
                  <a:gd name="T10" fmla="*/ 0 w 282"/>
                  <a:gd name="T11" fmla="*/ 10 h 160"/>
                  <a:gd name="T12" fmla="*/ 0 w 282"/>
                  <a:gd name="T13" fmla="*/ 16 h 160"/>
                  <a:gd name="T14" fmla="*/ 0 w 282"/>
                  <a:gd name="T15" fmla="*/ 144 h 160"/>
                  <a:gd name="T16" fmla="*/ 0 w 282"/>
                  <a:gd name="T17" fmla="*/ 144 h 160"/>
                  <a:gd name="T18" fmla="*/ 0 w 282"/>
                  <a:gd name="T19" fmla="*/ 150 h 160"/>
                  <a:gd name="T20" fmla="*/ 4 w 282"/>
                  <a:gd name="T21" fmla="*/ 156 h 160"/>
                  <a:gd name="T22" fmla="*/ 8 w 282"/>
                  <a:gd name="T23" fmla="*/ 160 h 160"/>
                  <a:gd name="T24" fmla="*/ 14 w 282"/>
                  <a:gd name="T25" fmla="*/ 160 h 160"/>
                  <a:gd name="T26" fmla="*/ 266 w 282"/>
                  <a:gd name="T27" fmla="*/ 160 h 160"/>
                  <a:gd name="T28" fmla="*/ 266 w 282"/>
                  <a:gd name="T29" fmla="*/ 160 h 160"/>
                  <a:gd name="T30" fmla="*/ 272 w 282"/>
                  <a:gd name="T31" fmla="*/ 160 h 160"/>
                  <a:gd name="T32" fmla="*/ 278 w 282"/>
                  <a:gd name="T33" fmla="*/ 156 h 160"/>
                  <a:gd name="T34" fmla="*/ 282 w 282"/>
                  <a:gd name="T35" fmla="*/ 150 h 160"/>
                  <a:gd name="T36" fmla="*/ 282 w 282"/>
                  <a:gd name="T37" fmla="*/ 144 h 160"/>
                  <a:gd name="T38" fmla="*/ 282 w 282"/>
                  <a:gd name="T39" fmla="*/ 16 h 160"/>
                  <a:gd name="T40" fmla="*/ 282 w 282"/>
                  <a:gd name="T41" fmla="*/ 16 h 160"/>
                  <a:gd name="T42" fmla="*/ 282 w 282"/>
                  <a:gd name="T43" fmla="*/ 10 h 160"/>
                  <a:gd name="T44" fmla="*/ 278 w 282"/>
                  <a:gd name="T45" fmla="*/ 6 h 160"/>
                  <a:gd name="T46" fmla="*/ 272 w 282"/>
                  <a:gd name="T47" fmla="*/ 2 h 160"/>
                  <a:gd name="T48" fmla="*/ 266 w 282"/>
                  <a:gd name="T49" fmla="*/ 0 h 160"/>
                  <a:gd name="T50" fmla="*/ 266 w 282"/>
                  <a:gd name="T51" fmla="*/ 0 h 160"/>
                  <a:gd name="T52" fmla="*/ 254 w 282"/>
                  <a:gd name="T53" fmla="*/ 136 h 160"/>
                  <a:gd name="T54" fmla="*/ 28 w 282"/>
                  <a:gd name="T55" fmla="*/ 136 h 160"/>
                  <a:gd name="T56" fmla="*/ 28 w 282"/>
                  <a:gd name="T57" fmla="*/ 26 h 160"/>
                  <a:gd name="T58" fmla="*/ 254 w 282"/>
                  <a:gd name="T59" fmla="*/ 26 h 160"/>
                  <a:gd name="T60" fmla="*/ 254 w 282"/>
                  <a:gd name="T61" fmla="*/ 136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82" h="160">
                    <a:moveTo>
                      <a:pt x="266" y="0"/>
                    </a:moveTo>
                    <a:lnTo>
                      <a:pt x="14" y="0"/>
                    </a:lnTo>
                    <a:lnTo>
                      <a:pt x="14" y="0"/>
                    </a:lnTo>
                    <a:lnTo>
                      <a:pt x="8" y="2"/>
                    </a:lnTo>
                    <a:lnTo>
                      <a:pt x="4" y="6"/>
                    </a:lnTo>
                    <a:lnTo>
                      <a:pt x="0" y="10"/>
                    </a:lnTo>
                    <a:lnTo>
                      <a:pt x="0" y="16"/>
                    </a:lnTo>
                    <a:lnTo>
                      <a:pt x="0" y="144"/>
                    </a:lnTo>
                    <a:lnTo>
                      <a:pt x="0" y="144"/>
                    </a:lnTo>
                    <a:lnTo>
                      <a:pt x="0" y="150"/>
                    </a:lnTo>
                    <a:lnTo>
                      <a:pt x="4" y="156"/>
                    </a:lnTo>
                    <a:lnTo>
                      <a:pt x="8" y="160"/>
                    </a:lnTo>
                    <a:lnTo>
                      <a:pt x="14" y="160"/>
                    </a:lnTo>
                    <a:lnTo>
                      <a:pt x="266" y="160"/>
                    </a:lnTo>
                    <a:lnTo>
                      <a:pt x="266" y="160"/>
                    </a:lnTo>
                    <a:lnTo>
                      <a:pt x="272" y="160"/>
                    </a:lnTo>
                    <a:lnTo>
                      <a:pt x="278" y="156"/>
                    </a:lnTo>
                    <a:lnTo>
                      <a:pt x="282" y="150"/>
                    </a:lnTo>
                    <a:lnTo>
                      <a:pt x="282" y="144"/>
                    </a:lnTo>
                    <a:lnTo>
                      <a:pt x="282" y="16"/>
                    </a:lnTo>
                    <a:lnTo>
                      <a:pt x="282" y="16"/>
                    </a:lnTo>
                    <a:lnTo>
                      <a:pt x="282" y="10"/>
                    </a:lnTo>
                    <a:lnTo>
                      <a:pt x="278" y="6"/>
                    </a:lnTo>
                    <a:lnTo>
                      <a:pt x="272" y="2"/>
                    </a:lnTo>
                    <a:lnTo>
                      <a:pt x="266" y="0"/>
                    </a:lnTo>
                    <a:lnTo>
                      <a:pt x="266" y="0"/>
                    </a:lnTo>
                    <a:close/>
                    <a:moveTo>
                      <a:pt x="254" y="136"/>
                    </a:moveTo>
                    <a:lnTo>
                      <a:pt x="28" y="136"/>
                    </a:lnTo>
                    <a:lnTo>
                      <a:pt x="28" y="26"/>
                    </a:lnTo>
                    <a:lnTo>
                      <a:pt x="254" y="26"/>
                    </a:lnTo>
                    <a:lnTo>
                      <a:pt x="254" y="136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7" name="Freeform 106"/>
              <p:cNvSpPr>
                <a:spLocks/>
              </p:cNvSpPr>
              <p:nvPr/>
            </p:nvSpPr>
            <p:spPr bwMode="auto">
              <a:xfrm>
                <a:off x="4919663" y="966788"/>
                <a:ext cx="76200" cy="117475"/>
              </a:xfrm>
              <a:custGeom>
                <a:avLst/>
                <a:gdLst>
                  <a:gd name="T0" fmla="*/ 0 w 48"/>
                  <a:gd name="T1" fmla="*/ 0 h 74"/>
                  <a:gd name="T2" fmla="*/ 0 w 48"/>
                  <a:gd name="T3" fmla="*/ 74 h 74"/>
                  <a:gd name="T4" fmla="*/ 48 w 48"/>
                  <a:gd name="T5" fmla="*/ 36 h 74"/>
                  <a:gd name="T6" fmla="*/ 0 w 48"/>
                  <a:gd name="T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74">
                    <a:moveTo>
                      <a:pt x="0" y="0"/>
                    </a:moveTo>
                    <a:lnTo>
                      <a:pt x="0" y="74"/>
                    </a:lnTo>
                    <a:lnTo>
                      <a:pt x="48" y="3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62" name="Freeform 59"/>
            <p:cNvSpPr>
              <a:spLocks noChangeAspect="1" noEditPoints="1"/>
            </p:cNvSpPr>
            <p:nvPr/>
          </p:nvSpPr>
          <p:spPr bwMode="auto">
            <a:xfrm>
              <a:off x="6351773" y="2659837"/>
              <a:ext cx="279320" cy="337291"/>
            </a:xfrm>
            <a:custGeom>
              <a:avLst/>
              <a:gdLst>
                <a:gd name="T0" fmla="*/ 0 w 212"/>
                <a:gd name="T1" fmla="*/ 188 h 256"/>
                <a:gd name="T2" fmla="*/ 106 w 212"/>
                <a:gd name="T3" fmla="*/ 56 h 256"/>
                <a:gd name="T4" fmla="*/ 128 w 212"/>
                <a:gd name="T5" fmla="*/ 90 h 256"/>
                <a:gd name="T6" fmla="*/ 134 w 212"/>
                <a:gd name="T7" fmla="*/ 110 h 256"/>
                <a:gd name="T8" fmla="*/ 134 w 212"/>
                <a:gd name="T9" fmla="*/ 152 h 256"/>
                <a:gd name="T10" fmla="*/ 128 w 212"/>
                <a:gd name="T11" fmla="*/ 170 h 256"/>
                <a:gd name="T12" fmla="*/ 106 w 212"/>
                <a:gd name="T13" fmla="*/ 206 h 256"/>
                <a:gd name="T14" fmla="*/ 104 w 212"/>
                <a:gd name="T15" fmla="*/ 208 h 256"/>
                <a:gd name="T16" fmla="*/ 90 w 212"/>
                <a:gd name="T17" fmla="*/ 200 h 256"/>
                <a:gd name="T18" fmla="*/ 106 w 212"/>
                <a:gd name="T19" fmla="*/ 182 h 256"/>
                <a:gd name="T20" fmla="*/ 120 w 212"/>
                <a:gd name="T21" fmla="*/ 148 h 256"/>
                <a:gd name="T22" fmla="*/ 122 w 212"/>
                <a:gd name="T23" fmla="*/ 130 h 256"/>
                <a:gd name="T24" fmla="*/ 116 w 212"/>
                <a:gd name="T25" fmla="*/ 96 h 256"/>
                <a:gd name="T26" fmla="*/ 94 w 212"/>
                <a:gd name="T27" fmla="*/ 66 h 256"/>
                <a:gd name="T28" fmla="*/ 90 w 212"/>
                <a:gd name="T29" fmla="*/ 62 h 256"/>
                <a:gd name="T30" fmla="*/ 98 w 212"/>
                <a:gd name="T31" fmla="*/ 48 h 256"/>
                <a:gd name="T32" fmla="*/ 106 w 212"/>
                <a:gd name="T33" fmla="*/ 56 h 256"/>
                <a:gd name="T34" fmla="*/ 122 w 212"/>
                <a:gd name="T35" fmla="*/ 222 h 256"/>
                <a:gd name="T36" fmla="*/ 138 w 212"/>
                <a:gd name="T37" fmla="*/ 202 h 256"/>
                <a:gd name="T38" fmla="*/ 150 w 212"/>
                <a:gd name="T39" fmla="*/ 180 h 256"/>
                <a:gd name="T40" fmla="*/ 154 w 212"/>
                <a:gd name="T41" fmla="*/ 168 h 256"/>
                <a:gd name="T42" fmla="*/ 158 w 212"/>
                <a:gd name="T43" fmla="*/ 144 h 256"/>
                <a:gd name="T44" fmla="*/ 160 w 212"/>
                <a:gd name="T45" fmla="*/ 130 h 256"/>
                <a:gd name="T46" fmla="*/ 156 w 212"/>
                <a:gd name="T47" fmla="*/ 106 h 256"/>
                <a:gd name="T48" fmla="*/ 154 w 212"/>
                <a:gd name="T49" fmla="*/ 94 h 256"/>
                <a:gd name="T50" fmla="*/ 144 w 212"/>
                <a:gd name="T51" fmla="*/ 70 h 256"/>
                <a:gd name="T52" fmla="*/ 130 w 212"/>
                <a:gd name="T53" fmla="*/ 48 h 256"/>
                <a:gd name="T54" fmla="*/ 118 w 212"/>
                <a:gd name="T55" fmla="*/ 36 h 256"/>
                <a:gd name="T56" fmla="*/ 128 w 212"/>
                <a:gd name="T57" fmla="*/ 26 h 256"/>
                <a:gd name="T58" fmla="*/ 130 w 212"/>
                <a:gd name="T59" fmla="*/ 28 h 256"/>
                <a:gd name="T60" fmla="*/ 142 w 212"/>
                <a:gd name="T61" fmla="*/ 40 h 256"/>
                <a:gd name="T62" fmla="*/ 158 w 212"/>
                <a:gd name="T63" fmla="*/ 64 h 256"/>
                <a:gd name="T64" fmla="*/ 168 w 212"/>
                <a:gd name="T65" fmla="*/ 90 h 256"/>
                <a:gd name="T66" fmla="*/ 172 w 212"/>
                <a:gd name="T67" fmla="*/ 116 h 256"/>
                <a:gd name="T68" fmla="*/ 172 w 212"/>
                <a:gd name="T69" fmla="*/ 144 h 256"/>
                <a:gd name="T70" fmla="*/ 168 w 212"/>
                <a:gd name="T71" fmla="*/ 172 h 256"/>
                <a:gd name="T72" fmla="*/ 158 w 212"/>
                <a:gd name="T73" fmla="*/ 198 h 256"/>
                <a:gd name="T74" fmla="*/ 142 w 212"/>
                <a:gd name="T75" fmla="*/ 220 h 256"/>
                <a:gd name="T76" fmla="*/ 160 w 212"/>
                <a:gd name="T77" fmla="*/ 2 h 256"/>
                <a:gd name="T78" fmla="*/ 182 w 212"/>
                <a:gd name="T79" fmla="*/ 30 h 256"/>
                <a:gd name="T80" fmla="*/ 200 w 212"/>
                <a:gd name="T81" fmla="*/ 62 h 256"/>
                <a:gd name="T82" fmla="*/ 210 w 212"/>
                <a:gd name="T83" fmla="*/ 96 h 256"/>
                <a:gd name="T84" fmla="*/ 212 w 212"/>
                <a:gd name="T85" fmla="*/ 130 h 256"/>
                <a:gd name="T86" fmla="*/ 210 w 212"/>
                <a:gd name="T87" fmla="*/ 164 h 256"/>
                <a:gd name="T88" fmla="*/ 200 w 212"/>
                <a:gd name="T89" fmla="*/ 198 h 256"/>
                <a:gd name="T90" fmla="*/ 184 w 212"/>
                <a:gd name="T91" fmla="*/ 228 h 256"/>
                <a:gd name="T92" fmla="*/ 162 w 212"/>
                <a:gd name="T93" fmla="*/ 256 h 256"/>
                <a:gd name="T94" fmla="*/ 162 w 212"/>
                <a:gd name="T95" fmla="*/ 236 h 256"/>
                <a:gd name="T96" fmla="*/ 170 w 212"/>
                <a:gd name="T97" fmla="*/ 224 h 256"/>
                <a:gd name="T98" fmla="*/ 186 w 212"/>
                <a:gd name="T99" fmla="*/ 194 h 256"/>
                <a:gd name="T100" fmla="*/ 196 w 212"/>
                <a:gd name="T101" fmla="*/ 162 h 256"/>
                <a:gd name="T102" fmla="*/ 198 w 212"/>
                <a:gd name="T103" fmla="*/ 146 h 256"/>
                <a:gd name="T104" fmla="*/ 198 w 212"/>
                <a:gd name="T105" fmla="*/ 114 h 256"/>
                <a:gd name="T106" fmla="*/ 196 w 212"/>
                <a:gd name="T107" fmla="*/ 98 h 256"/>
                <a:gd name="T108" fmla="*/ 186 w 212"/>
                <a:gd name="T109" fmla="*/ 68 h 256"/>
                <a:gd name="T110" fmla="*/ 178 w 212"/>
                <a:gd name="T111" fmla="*/ 52 h 256"/>
                <a:gd name="T112" fmla="*/ 160 w 212"/>
                <a:gd name="T113" fmla="*/ 24 h 256"/>
                <a:gd name="T114" fmla="*/ 148 w 212"/>
                <a:gd name="T115" fmla="*/ 10 h 256"/>
                <a:gd name="T116" fmla="*/ 158 w 212"/>
                <a:gd name="T117" fmla="*/ 0 h 256"/>
                <a:gd name="T118" fmla="*/ 158 w 212"/>
                <a:gd name="T119" fmla="*/ 2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2" h="256">
                  <a:moveTo>
                    <a:pt x="0" y="74"/>
                  </a:moveTo>
                  <a:lnTo>
                    <a:pt x="74" y="130"/>
                  </a:lnTo>
                  <a:lnTo>
                    <a:pt x="0" y="188"/>
                  </a:lnTo>
                  <a:lnTo>
                    <a:pt x="0" y="74"/>
                  </a:lnTo>
                  <a:close/>
                  <a:moveTo>
                    <a:pt x="106" y="56"/>
                  </a:moveTo>
                  <a:lnTo>
                    <a:pt x="106" y="56"/>
                  </a:lnTo>
                  <a:lnTo>
                    <a:pt x="118" y="72"/>
                  </a:lnTo>
                  <a:lnTo>
                    <a:pt x="118" y="72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4" y="110"/>
                  </a:lnTo>
                  <a:lnTo>
                    <a:pt x="134" y="110"/>
                  </a:lnTo>
                  <a:lnTo>
                    <a:pt x="136" y="130"/>
                  </a:lnTo>
                  <a:lnTo>
                    <a:pt x="136" y="130"/>
                  </a:lnTo>
                  <a:lnTo>
                    <a:pt x="134" y="152"/>
                  </a:lnTo>
                  <a:lnTo>
                    <a:pt x="134" y="152"/>
                  </a:lnTo>
                  <a:lnTo>
                    <a:pt x="128" y="170"/>
                  </a:lnTo>
                  <a:lnTo>
                    <a:pt x="128" y="170"/>
                  </a:lnTo>
                  <a:lnTo>
                    <a:pt x="118" y="190"/>
                  </a:lnTo>
                  <a:lnTo>
                    <a:pt x="118" y="190"/>
                  </a:lnTo>
                  <a:lnTo>
                    <a:pt x="106" y="206"/>
                  </a:lnTo>
                  <a:lnTo>
                    <a:pt x="106" y="206"/>
                  </a:lnTo>
                  <a:lnTo>
                    <a:pt x="104" y="208"/>
                  </a:lnTo>
                  <a:lnTo>
                    <a:pt x="104" y="208"/>
                  </a:lnTo>
                  <a:lnTo>
                    <a:pt x="102" y="208"/>
                  </a:lnTo>
                  <a:lnTo>
                    <a:pt x="90" y="200"/>
                  </a:lnTo>
                  <a:lnTo>
                    <a:pt x="90" y="200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106" y="182"/>
                  </a:lnTo>
                  <a:lnTo>
                    <a:pt x="116" y="166"/>
                  </a:lnTo>
                  <a:lnTo>
                    <a:pt x="116" y="166"/>
                  </a:lnTo>
                  <a:lnTo>
                    <a:pt x="120" y="148"/>
                  </a:lnTo>
                  <a:lnTo>
                    <a:pt x="120" y="148"/>
                  </a:lnTo>
                  <a:lnTo>
                    <a:pt x="122" y="130"/>
                  </a:lnTo>
                  <a:lnTo>
                    <a:pt x="122" y="130"/>
                  </a:lnTo>
                  <a:lnTo>
                    <a:pt x="120" y="114"/>
                  </a:lnTo>
                  <a:lnTo>
                    <a:pt x="116" y="96"/>
                  </a:lnTo>
                  <a:lnTo>
                    <a:pt x="116" y="96"/>
                  </a:lnTo>
                  <a:lnTo>
                    <a:pt x="106" y="80"/>
                  </a:lnTo>
                  <a:lnTo>
                    <a:pt x="106" y="80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0" y="62"/>
                  </a:lnTo>
                  <a:lnTo>
                    <a:pt x="90" y="62"/>
                  </a:lnTo>
                  <a:lnTo>
                    <a:pt x="86" y="58"/>
                  </a:lnTo>
                  <a:lnTo>
                    <a:pt x="98" y="48"/>
                  </a:lnTo>
                  <a:lnTo>
                    <a:pt x="98" y="48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6" y="56"/>
                  </a:lnTo>
                  <a:lnTo>
                    <a:pt x="106" y="56"/>
                  </a:lnTo>
                  <a:close/>
                  <a:moveTo>
                    <a:pt x="120" y="222"/>
                  </a:moveTo>
                  <a:lnTo>
                    <a:pt x="122" y="222"/>
                  </a:lnTo>
                  <a:lnTo>
                    <a:pt x="122" y="222"/>
                  </a:lnTo>
                  <a:lnTo>
                    <a:pt x="130" y="212"/>
                  </a:lnTo>
                  <a:lnTo>
                    <a:pt x="138" y="202"/>
                  </a:lnTo>
                  <a:lnTo>
                    <a:pt x="138" y="202"/>
                  </a:lnTo>
                  <a:lnTo>
                    <a:pt x="144" y="192"/>
                  </a:lnTo>
                  <a:lnTo>
                    <a:pt x="150" y="180"/>
                  </a:lnTo>
                  <a:lnTo>
                    <a:pt x="150" y="180"/>
                  </a:lnTo>
                  <a:lnTo>
                    <a:pt x="154" y="168"/>
                  </a:lnTo>
                  <a:lnTo>
                    <a:pt x="154" y="168"/>
                  </a:lnTo>
                  <a:lnTo>
                    <a:pt x="156" y="156"/>
                  </a:lnTo>
                  <a:lnTo>
                    <a:pt x="156" y="156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30"/>
                  </a:lnTo>
                  <a:lnTo>
                    <a:pt x="160" y="130"/>
                  </a:lnTo>
                  <a:lnTo>
                    <a:pt x="158" y="118"/>
                  </a:lnTo>
                  <a:lnTo>
                    <a:pt x="158" y="118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54" y="94"/>
                  </a:lnTo>
                  <a:lnTo>
                    <a:pt x="154" y="94"/>
                  </a:lnTo>
                  <a:lnTo>
                    <a:pt x="150" y="82"/>
                  </a:lnTo>
                  <a:lnTo>
                    <a:pt x="150" y="82"/>
                  </a:lnTo>
                  <a:lnTo>
                    <a:pt x="144" y="70"/>
                  </a:lnTo>
                  <a:lnTo>
                    <a:pt x="138" y="60"/>
                  </a:lnTo>
                  <a:lnTo>
                    <a:pt x="138" y="60"/>
                  </a:lnTo>
                  <a:lnTo>
                    <a:pt x="130" y="48"/>
                  </a:lnTo>
                  <a:lnTo>
                    <a:pt x="122" y="40"/>
                  </a:lnTo>
                  <a:lnTo>
                    <a:pt x="122" y="40"/>
                  </a:lnTo>
                  <a:lnTo>
                    <a:pt x="118" y="36"/>
                  </a:lnTo>
                  <a:lnTo>
                    <a:pt x="118" y="36"/>
                  </a:lnTo>
                  <a:lnTo>
                    <a:pt x="116" y="34"/>
                  </a:lnTo>
                  <a:lnTo>
                    <a:pt x="128" y="26"/>
                  </a:lnTo>
                  <a:lnTo>
                    <a:pt x="128" y="26"/>
                  </a:lnTo>
                  <a:lnTo>
                    <a:pt x="130" y="28"/>
                  </a:lnTo>
                  <a:lnTo>
                    <a:pt x="130" y="28"/>
                  </a:lnTo>
                  <a:lnTo>
                    <a:pt x="132" y="30"/>
                  </a:lnTo>
                  <a:lnTo>
                    <a:pt x="132" y="30"/>
                  </a:lnTo>
                  <a:lnTo>
                    <a:pt x="142" y="40"/>
                  </a:lnTo>
                  <a:lnTo>
                    <a:pt x="150" y="52"/>
                  </a:lnTo>
                  <a:lnTo>
                    <a:pt x="150" y="52"/>
                  </a:lnTo>
                  <a:lnTo>
                    <a:pt x="158" y="64"/>
                  </a:lnTo>
                  <a:lnTo>
                    <a:pt x="164" y="76"/>
                  </a:lnTo>
                  <a:lnTo>
                    <a:pt x="164" y="76"/>
                  </a:lnTo>
                  <a:lnTo>
                    <a:pt x="168" y="90"/>
                  </a:lnTo>
                  <a:lnTo>
                    <a:pt x="170" y="104"/>
                  </a:lnTo>
                  <a:lnTo>
                    <a:pt x="170" y="104"/>
                  </a:lnTo>
                  <a:lnTo>
                    <a:pt x="172" y="116"/>
                  </a:lnTo>
                  <a:lnTo>
                    <a:pt x="174" y="130"/>
                  </a:lnTo>
                  <a:lnTo>
                    <a:pt x="174" y="130"/>
                  </a:lnTo>
                  <a:lnTo>
                    <a:pt x="172" y="144"/>
                  </a:lnTo>
                  <a:lnTo>
                    <a:pt x="170" y="158"/>
                  </a:lnTo>
                  <a:lnTo>
                    <a:pt x="170" y="158"/>
                  </a:lnTo>
                  <a:lnTo>
                    <a:pt x="168" y="172"/>
                  </a:lnTo>
                  <a:lnTo>
                    <a:pt x="164" y="184"/>
                  </a:lnTo>
                  <a:lnTo>
                    <a:pt x="164" y="184"/>
                  </a:lnTo>
                  <a:lnTo>
                    <a:pt x="158" y="198"/>
                  </a:lnTo>
                  <a:lnTo>
                    <a:pt x="150" y="210"/>
                  </a:lnTo>
                  <a:lnTo>
                    <a:pt x="150" y="210"/>
                  </a:lnTo>
                  <a:lnTo>
                    <a:pt x="142" y="220"/>
                  </a:lnTo>
                  <a:lnTo>
                    <a:pt x="132" y="232"/>
                  </a:lnTo>
                  <a:lnTo>
                    <a:pt x="120" y="222"/>
                  </a:lnTo>
                  <a:close/>
                  <a:moveTo>
                    <a:pt x="160" y="2"/>
                  </a:moveTo>
                  <a:lnTo>
                    <a:pt x="160" y="2"/>
                  </a:lnTo>
                  <a:lnTo>
                    <a:pt x="172" y="16"/>
                  </a:lnTo>
                  <a:lnTo>
                    <a:pt x="182" y="30"/>
                  </a:lnTo>
                  <a:lnTo>
                    <a:pt x="182" y="30"/>
                  </a:lnTo>
                  <a:lnTo>
                    <a:pt x="192" y="46"/>
                  </a:lnTo>
                  <a:lnTo>
                    <a:pt x="200" y="62"/>
                  </a:lnTo>
                  <a:lnTo>
                    <a:pt x="200" y="62"/>
                  </a:lnTo>
                  <a:lnTo>
                    <a:pt x="206" y="78"/>
                  </a:lnTo>
                  <a:lnTo>
                    <a:pt x="210" y="96"/>
                  </a:lnTo>
                  <a:lnTo>
                    <a:pt x="210" y="96"/>
                  </a:lnTo>
                  <a:lnTo>
                    <a:pt x="212" y="114"/>
                  </a:lnTo>
                  <a:lnTo>
                    <a:pt x="212" y="130"/>
                  </a:lnTo>
                  <a:lnTo>
                    <a:pt x="212" y="130"/>
                  </a:lnTo>
                  <a:lnTo>
                    <a:pt x="212" y="148"/>
                  </a:lnTo>
                  <a:lnTo>
                    <a:pt x="210" y="164"/>
                  </a:lnTo>
                  <a:lnTo>
                    <a:pt x="210" y="164"/>
                  </a:lnTo>
                  <a:lnTo>
                    <a:pt x="206" y="180"/>
                  </a:lnTo>
                  <a:lnTo>
                    <a:pt x="200" y="198"/>
                  </a:lnTo>
                  <a:lnTo>
                    <a:pt x="200" y="198"/>
                  </a:lnTo>
                  <a:lnTo>
                    <a:pt x="194" y="212"/>
                  </a:lnTo>
                  <a:lnTo>
                    <a:pt x="184" y="228"/>
                  </a:lnTo>
                  <a:lnTo>
                    <a:pt x="184" y="228"/>
                  </a:lnTo>
                  <a:lnTo>
                    <a:pt x="174" y="242"/>
                  </a:lnTo>
                  <a:lnTo>
                    <a:pt x="162" y="256"/>
                  </a:lnTo>
                  <a:lnTo>
                    <a:pt x="152" y="248"/>
                  </a:lnTo>
                  <a:lnTo>
                    <a:pt x="152" y="248"/>
                  </a:lnTo>
                  <a:lnTo>
                    <a:pt x="162" y="236"/>
                  </a:lnTo>
                  <a:lnTo>
                    <a:pt x="162" y="236"/>
                  </a:lnTo>
                  <a:lnTo>
                    <a:pt x="170" y="224"/>
                  </a:lnTo>
                  <a:lnTo>
                    <a:pt x="170" y="224"/>
                  </a:lnTo>
                  <a:lnTo>
                    <a:pt x="178" y="210"/>
                  </a:lnTo>
                  <a:lnTo>
                    <a:pt x="186" y="194"/>
                  </a:lnTo>
                  <a:lnTo>
                    <a:pt x="186" y="194"/>
                  </a:lnTo>
                  <a:lnTo>
                    <a:pt x="192" y="178"/>
                  </a:lnTo>
                  <a:lnTo>
                    <a:pt x="192" y="178"/>
                  </a:lnTo>
                  <a:lnTo>
                    <a:pt x="196" y="162"/>
                  </a:lnTo>
                  <a:lnTo>
                    <a:pt x="196" y="162"/>
                  </a:lnTo>
                  <a:lnTo>
                    <a:pt x="198" y="146"/>
                  </a:lnTo>
                  <a:lnTo>
                    <a:pt x="198" y="146"/>
                  </a:lnTo>
                  <a:lnTo>
                    <a:pt x="198" y="130"/>
                  </a:lnTo>
                  <a:lnTo>
                    <a:pt x="198" y="130"/>
                  </a:lnTo>
                  <a:lnTo>
                    <a:pt x="198" y="114"/>
                  </a:lnTo>
                  <a:lnTo>
                    <a:pt x="198" y="114"/>
                  </a:lnTo>
                  <a:lnTo>
                    <a:pt x="196" y="98"/>
                  </a:lnTo>
                  <a:lnTo>
                    <a:pt x="196" y="98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78" y="52"/>
                  </a:lnTo>
                  <a:lnTo>
                    <a:pt x="178" y="52"/>
                  </a:lnTo>
                  <a:lnTo>
                    <a:pt x="170" y="38"/>
                  </a:lnTo>
                  <a:lnTo>
                    <a:pt x="170" y="38"/>
                  </a:lnTo>
                  <a:lnTo>
                    <a:pt x="160" y="24"/>
                  </a:lnTo>
                  <a:lnTo>
                    <a:pt x="148" y="12"/>
                  </a:lnTo>
                  <a:lnTo>
                    <a:pt x="148" y="12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48" y="10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58" y="2"/>
                  </a:lnTo>
                  <a:lnTo>
                    <a:pt x="158" y="2"/>
                  </a:lnTo>
                  <a:lnTo>
                    <a:pt x="160" y="2"/>
                  </a:lnTo>
                  <a:lnTo>
                    <a:pt x="160" y="2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131"/>
            <p:cNvSpPr>
              <a:spLocks noChangeAspect="1" noEditPoints="1"/>
            </p:cNvSpPr>
            <p:nvPr/>
          </p:nvSpPr>
          <p:spPr bwMode="auto">
            <a:xfrm>
              <a:off x="4576419" y="3479171"/>
              <a:ext cx="340241" cy="267244"/>
            </a:xfrm>
            <a:custGeom>
              <a:avLst/>
              <a:gdLst>
                <a:gd name="T0" fmla="*/ 62 w 275"/>
                <a:gd name="T1" fmla="*/ 5 h 216"/>
                <a:gd name="T2" fmla="*/ 62 w 275"/>
                <a:gd name="T3" fmla="*/ 212 h 216"/>
                <a:gd name="T4" fmla="*/ 0 w 275"/>
                <a:gd name="T5" fmla="*/ 212 h 216"/>
                <a:gd name="T6" fmla="*/ 0 w 275"/>
                <a:gd name="T7" fmla="*/ 5 h 216"/>
                <a:gd name="T8" fmla="*/ 62 w 275"/>
                <a:gd name="T9" fmla="*/ 5 h 216"/>
                <a:gd name="T10" fmla="*/ 50 w 275"/>
                <a:gd name="T11" fmla="*/ 29 h 216"/>
                <a:gd name="T12" fmla="*/ 12 w 275"/>
                <a:gd name="T13" fmla="*/ 29 h 216"/>
                <a:gd name="T14" fmla="*/ 12 w 275"/>
                <a:gd name="T15" fmla="*/ 41 h 216"/>
                <a:gd name="T16" fmla="*/ 50 w 275"/>
                <a:gd name="T17" fmla="*/ 41 h 216"/>
                <a:gd name="T18" fmla="*/ 50 w 275"/>
                <a:gd name="T19" fmla="*/ 29 h 216"/>
                <a:gd name="T20" fmla="*/ 50 w 275"/>
                <a:gd name="T21" fmla="*/ 53 h 216"/>
                <a:gd name="T22" fmla="*/ 12 w 275"/>
                <a:gd name="T23" fmla="*/ 53 h 216"/>
                <a:gd name="T24" fmla="*/ 12 w 275"/>
                <a:gd name="T25" fmla="*/ 66 h 216"/>
                <a:gd name="T26" fmla="*/ 50 w 275"/>
                <a:gd name="T27" fmla="*/ 66 h 216"/>
                <a:gd name="T28" fmla="*/ 50 w 275"/>
                <a:gd name="T29" fmla="*/ 53 h 216"/>
                <a:gd name="T30" fmla="*/ 134 w 275"/>
                <a:gd name="T31" fmla="*/ 5 h 216"/>
                <a:gd name="T32" fmla="*/ 134 w 275"/>
                <a:gd name="T33" fmla="*/ 212 h 216"/>
                <a:gd name="T34" fmla="*/ 74 w 275"/>
                <a:gd name="T35" fmla="*/ 212 h 216"/>
                <a:gd name="T36" fmla="*/ 74 w 275"/>
                <a:gd name="T37" fmla="*/ 5 h 216"/>
                <a:gd name="T38" fmla="*/ 134 w 275"/>
                <a:gd name="T39" fmla="*/ 5 h 216"/>
                <a:gd name="T40" fmla="*/ 122 w 275"/>
                <a:gd name="T41" fmla="*/ 29 h 216"/>
                <a:gd name="T42" fmla="*/ 86 w 275"/>
                <a:gd name="T43" fmla="*/ 29 h 216"/>
                <a:gd name="T44" fmla="*/ 86 w 275"/>
                <a:gd name="T45" fmla="*/ 41 h 216"/>
                <a:gd name="T46" fmla="*/ 122 w 275"/>
                <a:gd name="T47" fmla="*/ 41 h 216"/>
                <a:gd name="T48" fmla="*/ 122 w 275"/>
                <a:gd name="T49" fmla="*/ 29 h 216"/>
                <a:gd name="T50" fmla="*/ 122 w 275"/>
                <a:gd name="T51" fmla="*/ 53 h 216"/>
                <a:gd name="T52" fmla="*/ 86 w 275"/>
                <a:gd name="T53" fmla="*/ 53 h 216"/>
                <a:gd name="T54" fmla="*/ 86 w 275"/>
                <a:gd name="T55" fmla="*/ 66 h 216"/>
                <a:gd name="T56" fmla="*/ 122 w 275"/>
                <a:gd name="T57" fmla="*/ 66 h 216"/>
                <a:gd name="T58" fmla="*/ 122 w 275"/>
                <a:gd name="T59" fmla="*/ 53 h 216"/>
                <a:gd name="T60" fmla="*/ 275 w 275"/>
                <a:gd name="T61" fmla="*/ 195 h 216"/>
                <a:gd name="T62" fmla="*/ 218 w 275"/>
                <a:gd name="T63" fmla="*/ 216 h 216"/>
                <a:gd name="T64" fmla="*/ 147 w 275"/>
                <a:gd name="T65" fmla="*/ 21 h 216"/>
                <a:gd name="T66" fmla="*/ 204 w 275"/>
                <a:gd name="T67" fmla="*/ 0 h 216"/>
                <a:gd name="T68" fmla="*/ 275 w 275"/>
                <a:gd name="T69" fmla="*/ 19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75" h="216">
                  <a:moveTo>
                    <a:pt x="62" y="5"/>
                  </a:moveTo>
                  <a:lnTo>
                    <a:pt x="62" y="212"/>
                  </a:lnTo>
                  <a:lnTo>
                    <a:pt x="0" y="212"/>
                  </a:lnTo>
                  <a:lnTo>
                    <a:pt x="0" y="5"/>
                  </a:lnTo>
                  <a:lnTo>
                    <a:pt x="62" y="5"/>
                  </a:lnTo>
                  <a:close/>
                  <a:moveTo>
                    <a:pt x="50" y="29"/>
                  </a:moveTo>
                  <a:lnTo>
                    <a:pt x="12" y="29"/>
                  </a:lnTo>
                  <a:lnTo>
                    <a:pt x="12" y="41"/>
                  </a:lnTo>
                  <a:lnTo>
                    <a:pt x="50" y="41"/>
                  </a:lnTo>
                  <a:lnTo>
                    <a:pt x="50" y="29"/>
                  </a:lnTo>
                  <a:close/>
                  <a:moveTo>
                    <a:pt x="50" y="53"/>
                  </a:moveTo>
                  <a:lnTo>
                    <a:pt x="12" y="53"/>
                  </a:lnTo>
                  <a:lnTo>
                    <a:pt x="12" y="66"/>
                  </a:lnTo>
                  <a:lnTo>
                    <a:pt x="50" y="66"/>
                  </a:lnTo>
                  <a:lnTo>
                    <a:pt x="50" y="53"/>
                  </a:lnTo>
                  <a:close/>
                  <a:moveTo>
                    <a:pt x="134" y="5"/>
                  </a:moveTo>
                  <a:lnTo>
                    <a:pt x="134" y="212"/>
                  </a:lnTo>
                  <a:lnTo>
                    <a:pt x="74" y="212"/>
                  </a:lnTo>
                  <a:lnTo>
                    <a:pt x="74" y="5"/>
                  </a:lnTo>
                  <a:lnTo>
                    <a:pt x="134" y="5"/>
                  </a:lnTo>
                  <a:close/>
                  <a:moveTo>
                    <a:pt x="122" y="29"/>
                  </a:moveTo>
                  <a:lnTo>
                    <a:pt x="86" y="29"/>
                  </a:lnTo>
                  <a:lnTo>
                    <a:pt x="86" y="41"/>
                  </a:lnTo>
                  <a:lnTo>
                    <a:pt x="122" y="41"/>
                  </a:lnTo>
                  <a:lnTo>
                    <a:pt x="122" y="29"/>
                  </a:lnTo>
                  <a:close/>
                  <a:moveTo>
                    <a:pt x="122" y="53"/>
                  </a:moveTo>
                  <a:lnTo>
                    <a:pt x="86" y="53"/>
                  </a:lnTo>
                  <a:lnTo>
                    <a:pt x="86" y="66"/>
                  </a:lnTo>
                  <a:lnTo>
                    <a:pt x="122" y="66"/>
                  </a:lnTo>
                  <a:lnTo>
                    <a:pt x="122" y="53"/>
                  </a:lnTo>
                  <a:close/>
                  <a:moveTo>
                    <a:pt x="275" y="195"/>
                  </a:moveTo>
                  <a:lnTo>
                    <a:pt x="218" y="216"/>
                  </a:lnTo>
                  <a:lnTo>
                    <a:pt x="147" y="21"/>
                  </a:lnTo>
                  <a:lnTo>
                    <a:pt x="204" y="0"/>
                  </a:lnTo>
                  <a:lnTo>
                    <a:pt x="275" y="195"/>
                  </a:lnTo>
                  <a:close/>
                </a:path>
              </a:pathLst>
            </a:custGeom>
            <a:solidFill>
              <a:srgbClr val="0072C6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56444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83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5817717" y="1990739"/>
              <a:ext cx="256972" cy="381312"/>
              <a:chOff x="8785977" y="2372203"/>
              <a:chExt cx="482479" cy="715935"/>
            </a:xfrm>
            <a:solidFill>
              <a:srgbClr val="0072C6"/>
            </a:solidFill>
          </p:grpSpPr>
          <p:sp>
            <p:nvSpPr>
              <p:cNvPr id="83" name="Freeform 28"/>
              <p:cNvSpPr>
                <a:spLocks noEditPoints="1"/>
              </p:cNvSpPr>
              <p:nvPr/>
            </p:nvSpPr>
            <p:spPr bwMode="auto">
              <a:xfrm>
                <a:off x="8785977" y="2372203"/>
                <a:ext cx="482479" cy="715935"/>
              </a:xfrm>
              <a:custGeom>
                <a:avLst/>
                <a:gdLst>
                  <a:gd name="T0" fmla="*/ 90 w 93"/>
                  <a:gd name="T1" fmla="*/ 34 h 138"/>
                  <a:gd name="T2" fmla="*/ 86 w 93"/>
                  <a:gd name="T3" fmla="*/ 23 h 138"/>
                  <a:gd name="T4" fmla="*/ 79 w 93"/>
                  <a:gd name="T5" fmla="*/ 13 h 138"/>
                  <a:gd name="T6" fmla="*/ 69 w 93"/>
                  <a:gd name="T7" fmla="*/ 6 h 138"/>
                  <a:gd name="T8" fmla="*/ 58 w 93"/>
                  <a:gd name="T9" fmla="*/ 2 h 138"/>
                  <a:gd name="T10" fmla="*/ 46 w 93"/>
                  <a:gd name="T11" fmla="*/ 0 h 138"/>
                  <a:gd name="T12" fmla="*/ 35 w 93"/>
                  <a:gd name="T13" fmla="*/ 2 h 138"/>
                  <a:gd name="T14" fmla="*/ 24 w 93"/>
                  <a:gd name="T15" fmla="*/ 6 h 138"/>
                  <a:gd name="T16" fmla="*/ 14 w 93"/>
                  <a:gd name="T17" fmla="*/ 13 h 138"/>
                  <a:gd name="T18" fmla="*/ 7 w 93"/>
                  <a:gd name="T19" fmla="*/ 23 h 138"/>
                  <a:gd name="T20" fmla="*/ 2 w 93"/>
                  <a:gd name="T21" fmla="*/ 34 h 138"/>
                  <a:gd name="T22" fmla="*/ 0 w 93"/>
                  <a:gd name="T23" fmla="*/ 46 h 138"/>
                  <a:gd name="T24" fmla="*/ 2 w 93"/>
                  <a:gd name="T25" fmla="*/ 57 h 138"/>
                  <a:gd name="T26" fmla="*/ 7 w 93"/>
                  <a:gd name="T27" fmla="*/ 68 h 138"/>
                  <a:gd name="T28" fmla="*/ 14 w 93"/>
                  <a:gd name="T29" fmla="*/ 79 h 138"/>
                  <a:gd name="T30" fmla="*/ 21 w 93"/>
                  <a:gd name="T31" fmla="*/ 138 h 138"/>
                  <a:gd name="T32" fmla="*/ 71 w 93"/>
                  <a:gd name="T33" fmla="*/ 138 h 138"/>
                  <a:gd name="T34" fmla="*/ 79 w 93"/>
                  <a:gd name="T35" fmla="*/ 79 h 138"/>
                  <a:gd name="T36" fmla="*/ 86 w 93"/>
                  <a:gd name="T37" fmla="*/ 68 h 138"/>
                  <a:gd name="T38" fmla="*/ 90 w 93"/>
                  <a:gd name="T39" fmla="*/ 57 h 138"/>
                  <a:gd name="T40" fmla="*/ 93 w 93"/>
                  <a:gd name="T41" fmla="*/ 46 h 138"/>
                  <a:gd name="T42" fmla="*/ 46 w 93"/>
                  <a:gd name="T43" fmla="*/ 72 h 138"/>
                  <a:gd name="T44" fmla="*/ 41 w 93"/>
                  <a:gd name="T45" fmla="*/ 72 h 138"/>
                  <a:gd name="T46" fmla="*/ 32 w 93"/>
                  <a:gd name="T47" fmla="*/ 67 h 138"/>
                  <a:gd name="T48" fmla="*/ 25 w 93"/>
                  <a:gd name="T49" fmla="*/ 61 h 138"/>
                  <a:gd name="T50" fmla="*/ 21 w 93"/>
                  <a:gd name="T51" fmla="*/ 52 h 138"/>
                  <a:gd name="T52" fmla="*/ 20 w 93"/>
                  <a:gd name="T53" fmla="*/ 47 h 138"/>
                  <a:gd name="T54" fmla="*/ 23 w 93"/>
                  <a:gd name="T55" fmla="*/ 37 h 138"/>
                  <a:gd name="T56" fmla="*/ 28 w 93"/>
                  <a:gd name="T57" fmla="*/ 29 h 138"/>
                  <a:gd name="T58" fmla="*/ 36 w 93"/>
                  <a:gd name="T59" fmla="*/ 23 h 138"/>
                  <a:gd name="T60" fmla="*/ 46 w 93"/>
                  <a:gd name="T61" fmla="*/ 21 h 138"/>
                  <a:gd name="T62" fmla="*/ 52 w 93"/>
                  <a:gd name="T63" fmla="*/ 22 h 138"/>
                  <a:gd name="T64" fmla="*/ 61 w 93"/>
                  <a:gd name="T65" fmla="*/ 26 h 138"/>
                  <a:gd name="T66" fmla="*/ 68 w 93"/>
                  <a:gd name="T67" fmla="*/ 32 h 138"/>
                  <a:gd name="T68" fmla="*/ 71 w 93"/>
                  <a:gd name="T69" fmla="*/ 41 h 138"/>
                  <a:gd name="T70" fmla="*/ 72 w 93"/>
                  <a:gd name="T71" fmla="*/ 47 h 138"/>
                  <a:gd name="T72" fmla="*/ 70 w 93"/>
                  <a:gd name="T73" fmla="*/ 56 h 138"/>
                  <a:gd name="T74" fmla="*/ 64 w 93"/>
                  <a:gd name="T75" fmla="*/ 65 h 138"/>
                  <a:gd name="T76" fmla="*/ 56 w 93"/>
                  <a:gd name="T77" fmla="*/ 70 h 138"/>
                  <a:gd name="T78" fmla="*/ 46 w 93"/>
                  <a:gd name="T79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93" h="138">
                    <a:moveTo>
                      <a:pt x="80" y="41"/>
                    </a:moveTo>
                    <a:lnTo>
                      <a:pt x="90" y="34"/>
                    </a:lnTo>
                    <a:lnTo>
                      <a:pt x="78" y="32"/>
                    </a:lnTo>
                    <a:lnTo>
                      <a:pt x="86" y="23"/>
                    </a:lnTo>
                    <a:lnTo>
                      <a:pt x="73" y="24"/>
                    </a:lnTo>
                    <a:lnTo>
                      <a:pt x="79" y="13"/>
                    </a:lnTo>
                    <a:lnTo>
                      <a:pt x="68" y="19"/>
                    </a:lnTo>
                    <a:lnTo>
                      <a:pt x="69" y="6"/>
                    </a:lnTo>
                    <a:lnTo>
                      <a:pt x="60" y="14"/>
                    </a:lnTo>
                    <a:lnTo>
                      <a:pt x="58" y="2"/>
                    </a:lnTo>
                    <a:lnTo>
                      <a:pt x="51" y="12"/>
                    </a:lnTo>
                    <a:lnTo>
                      <a:pt x="46" y="0"/>
                    </a:lnTo>
                    <a:lnTo>
                      <a:pt x="42" y="12"/>
                    </a:lnTo>
                    <a:lnTo>
                      <a:pt x="35" y="2"/>
                    </a:lnTo>
                    <a:lnTo>
                      <a:pt x="33" y="14"/>
                    </a:lnTo>
                    <a:lnTo>
                      <a:pt x="24" y="6"/>
                    </a:lnTo>
                    <a:lnTo>
                      <a:pt x="25" y="19"/>
                    </a:lnTo>
                    <a:lnTo>
                      <a:pt x="14" y="13"/>
                    </a:lnTo>
                    <a:lnTo>
                      <a:pt x="19" y="24"/>
                    </a:lnTo>
                    <a:lnTo>
                      <a:pt x="7" y="23"/>
                    </a:lnTo>
                    <a:lnTo>
                      <a:pt x="15" y="32"/>
                    </a:lnTo>
                    <a:lnTo>
                      <a:pt x="2" y="34"/>
                    </a:lnTo>
                    <a:lnTo>
                      <a:pt x="12" y="41"/>
                    </a:lnTo>
                    <a:lnTo>
                      <a:pt x="0" y="46"/>
                    </a:lnTo>
                    <a:lnTo>
                      <a:pt x="12" y="50"/>
                    </a:lnTo>
                    <a:lnTo>
                      <a:pt x="2" y="57"/>
                    </a:lnTo>
                    <a:lnTo>
                      <a:pt x="15" y="59"/>
                    </a:lnTo>
                    <a:lnTo>
                      <a:pt x="7" y="68"/>
                    </a:lnTo>
                    <a:lnTo>
                      <a:pt x="19" y="67"/>
                    </a:lnTo>
                    <a:lnTo>
                      <a:pt x="14" y="79"/>
                    </a:lnTo>
                    <a:lnTo>
                      <a:pt x="21" y="75"/>
                    </a:lnTo>
                    <a:lnTo>
                      <a:pt x="21" y="138"/>
                    </a:lnTo>
                    <a:lnTo>
                      <a:pt x="46" y="113"/>
                    </a:lnTo>
                    <a:lnTo>
                      <a:pt x="71" y="138"/>
                    </a:lnTo>
                    <a:lnTo>
                      <a:pt x="71" y="75"/>
                    </a:lnTo>
                    <a:lnTo>
                      <a:pt x="79" y="79"/>
                    </a:lnTo>
                    <a:lnTo>
                      <a:pt x="73" y="67"/>
                    </a:lnTo>
                    <a:lnTo>
                      <a:pt x="86" y="68"/>
                    </a:lnTo>
                    <a:lnTo>
                      <a:pt x="78" y="59"/>
                    </a:lnTo>
                    <a:lnTo>
                      <a:pt x="90" y="57"/>
                    </a:lnTo>
                    <a:lnTo>
                      <a:pt x="80" y="50"/>
                    </a:lnTo>
                    <a:lnTo>
                      <a:pt x="93" y="46"/>
                    </a:lnTo>
                    <a:lnTo>
                      <a:pt x="80" y="41"/>
                    </a:lnTo>
                    <a:close/>
                    <a:moveTo>
                      <a:pt x="46" y="72"/>
                    </a:moveTo>
                    <a:lnTo>
                      <a:pt x="46" y="72"/>
                    </a:lnTo>
                    <a:lnTo>
                      <a:pt x="41" y="72"/>
                    </a:lnTo>
                    <a:lnTo>
                      <a:pt x="36" y="70"/>
                    </a:lnTo>
                    <a:lnTo>
                      <a:pt x="32" y="67"/>
                    </a:lnTo>
                    <a:lnTo>
                      <a:pt x="28" y="65"/>
                    </a:lnTo>
                    <a:lnTo>
                      <a:pt x="25" y="61"/>
                    </a:lnTo>
                    <a:lnTo>
                      <a:pt x="23" y="56"/>
                    </a:lnTo>
                    <a:lnTo>
                      <a:pt x="21" y="52"/>
                    </a:lnTo>
                    <a:lnTo>
                      <a:pt x="20" y="47"/>
                    </a:lnTo>
                    <a:lnTo>
                      <a:pt x="20" y="47"/>
                    </a:lnTo>
                    <a:lnTo>
                      <a:pt x="21" y="41"/>
                    </a:lnTo>
                    <a:lnTo>
                      <a:pt x="23" y="37"/>
                    </a:lnTo>
                    <a:lnTo>
                      <a:pt x="25" y="32"/>
                    </a:lnTo>
                    <a:lnTo>
                      <a:pt x="28" y="29"/>
                    </a:lnTo>
                    <a:lnTo>
                      <a:pt x="32" y="26"/>
                    </a:lnTo>
                    <a:lnTo>
                      <a:pt x="36" y="23"/>
                    </a:lnTo>
                    <a:lnTo>
                      <a:pt x="41" y="22"/>
                    </a:lnTo>
                    <a:lnTo>
                      <a:pt x="46" y="21"/>
                    </a:lnTo>
                    <a:lnTo>
                      <a:pt x="46" y="21"/>
                    </a:lnTo>
                    <a:lnTo>
                      <a:pt x="52" y="22"/>
                    </a:lnTo>
                    <a:lnTo>
                      <a:pt x="56" y="23"/>
                    </a:lnTo>
                    <a:lnTo>
                      <a:pt x="61" y="26"/>
                    </a:lnTo>
                    <a:lnTo>
                      <a:pt x="64" y="29"/>
                    </a:lnTo>
                    <a:lnTo>
                      <a:pt x="68" y="32"/>
                    </a:lnTo>
                    <a:lnTo>
                      <a:pt x="70" y="37"/>
                    </a:lnTo>
                    <a:lnTo>
                      <a:pt x="71" y="41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71" y="52"/>
                    </a:lnTo>
                    <a:lnTo>
                      <a:pt x="70" y="56"/>
                    </a:lnTo>
                    <a:lnTo>
                      <a:pt x="68" y="61"/>
                    </a:lnTo>
                    <a:lnTo>
                      <a:pt x="64" y="65"/>
                    </a:lnTo>
                    <a:lnTo>
                      <a:pt x="61" y="67"/>
                    </a:lnTo>
                    <a:lnTo>
                      <a:pt x="56" y="70"/>
                    </a:lnTo>
                    <a:lnTo>
                      <a:pt x="52" y="72"/>
                    </a:lnTo>
                    <a:lnTo>
                      <a:pt x="46" y="72"/>
                    </a:lnTo>
                    <a:lnTo>
                      <a:pt x="46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4" name="Freeform 29"/>
              <p:cNvSpPr>
                <a:spLocks/>
              </p:cNvSpPr>
              <p:nvPr/>
            </p:nvSpPr>
            <p:spPr bwMode="auto">
              <a:xfrm>
                <a:off x="8926053" y="2517465"/>
                <a:ext cx="197141" cy="197141"/>
              </a:xfrm>
              <a:custGeom>
                <a:avLst/>
                <a:gdLst>
                  <a:gd name="T0" fmla="*/ 19 w 38"/>
                  <a:gd name="T1" fmla="*/ 0 h 38"/>
                  <a:gd name="T2" fmla="*/ 19 w 38"/>
                  <a:gd name="T3" fmla="*/ 0 h 38"/>
                  <a:gd name="T4" fmla="*/ 16 w 38"/>
                  <a:gd name="T5" fmla="*/ 0 h 38"/>
                  <a:gd name="T6" fmla="*/ 11 w 38"/>
                  <a:gd name="T7" fmla="*/ 1 h 38"/>
                  <a:gd name="T8" fmla="*/ 9 w 38"/>
                  <a:gd name="T9" fmla="*/ 3 h 38"/>
                  <a:gd name="T10" fmla="*/ 6 w 38"/>
                  <a:gd name="T11" fmla="*/ 6 h 38"/>
                  <a:gd name="T12" fmla="*/ 4 w 38"/>
                  <a:gd name="T13" fmla="*/ 8 h 38"/>
                  <a:gd name="T14" fmla="*/ 1 w 38"/>
                  <a:gd name="T15" fmla="*/ 11 h 38"/>
                  <a:gd name="T16" fmla="*/ 0 w 38"/>
                  <a:gd name="T17" fmla="*/ 15 h 38"/>
                  <a:gd name="T18" fmla="*/ 0 w 38"/>
                  <a:gd name="T19" fmla="*/ 19 h 38"/>
                  <a:gd name="T20" fmla="*/ 0 w 38"/>
                  <a:gd name="T21" fmla="*/ 19 h 38"/>
                  <a:gd name="T22" fmla="*/ 0 w 38"/>
                  <a:gd name="T23" fmla="*/ 22 h 38"/>
                  <a:gd name="T24" fmla="*/ 1 w 38"/>
                  <a:gd name="T25" fmla="*/ 26 h 38"/>
                  <a:gd name="T26" fmla="*/ 4 w 38"/>
                  <a:gd name="T27" fmla="*/ 29 h 38"/>
                  <a:gd name="T28" fmla="*/ 6 w 38"/>
                  <a:gd name="T29" fmla="*/ 33 h 38"/>
                  <a:gd name="T30" fmla="*/ 9 w 38"/>
                  <a:gd name="T31" fmla="*/ 35 h 38"/>
                  <a:gd name="T32" fmla="*/ 11 w 38"/>
                  <a:gd name="T33" fmla="*/ 36 h 38"/>
                  <a:gd name="T34" fmla="*/ 16 w 38"/>
                  <a:gd name="T35" fmla="*/ 37 h 38"/>
                  <a:gd name="T36" fmla="*/ 19 w 38"/>
                  <a:gd name="T37" fmla="*/ 38 h 38"/>
                  <a:gd name="T38" fmla="*/ 19 w 38"/>
                  <a:gd name="T39" fmla="*/ 38 h 38"/>
                  <a:gd name="T40" fmla="*/ 23 w 38"/>
                  <a:gd name="T41" fmla="*/ 37 h 38"/>
                  <a:gd name="T42" fmla="*/ 27 w 38"/>
                  <a:gd name="T43" fmla="*/ 36 h 38"/>
                  <a:gd name="T44" fmla="*/ 29 w 38"/>
                  <a:gd name="T45" fmla="*/ 35 h 38"/>
                  <a:gd name="T46" fmla="*/ 33 w 38"/>
                  <a:gd name="T47" fmla="*/ 33 h 38"/>
                  <a:gd name="T48" fmla="*/ 35 w 38"/>
                  <a:gd name="T49" fmla="*/ 29 h 38"/>
                  <a:gd name="T50" fmla="*/ 37 w 38"/>
                  <a:gd name="T51" fmla="*/ 26 h 38"/>
                  <a:gd name="T52" fmla="*/ 38 w 38"/>
                  <a:gd name="T53" fmla="*/ 22 h 38"/>
                  <a:gd name="T54" fmla="*/ 38 w 38"/>
                  <a:gd name="T55" fmla="*/ 19 h 38"/>
                  <a:gd name="T56" fmla="*/ 38 w 38"/>
                  <a:gd name="T57" fmla="*/ 19 h 38"/>
                  <a:gd name="T58" fmla="*/ 38 w 38"/>
                  <a:gd name="T59" fmla="*/ 15 h 38"/>
                  <a:gd name="T60" fmla="*/ 37 w 38"/>
                  <a:gd name="T61" fmla="*/ 11 h 38"/>
                  <a:gd name="T62" fmla="*/ 35 w 38"/>
                  <a:gd name="T63" fmla="*/ 8 h 38"/>
                  <a:gd name="T64" fmla="*/ 33 w 38"/>
                  <a:gd name="T65" fmla="*/ 6 h 38"/>
                  <a:gd name="T66" fmla="*/ 29 w 38"/>
                  <a:gd name="T67" fmla="*/ 3 h 38"/>
                  <a:gd name="T68" fmla="*/ 27 w 38"/>
                  <a:gd name="T69" fmla="*/ 1 h 38"/>
                  <a:gd name="T70" fmla="*/ 23 w 38"/>
                  <a:gd name="T71" fmla="*/ 0 h 38"/>
                  <a:gd name="T72" fmla="*/ 19 w 38"/>
                  <a:gd name="T73" fmla="*/ 0 h 38"/>
                  <a:gd name="T74" fmla="*/ 19 w 38"/>
                  <a:gd name="T75" fmla="*/ 0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" h="38">
                    <a:moveTo>
                      <a:pt x="19" y="0"/>
                    </a:moveTo>
                    <a:lnTo>
                      <a:pt x="19" y="0"/>
                    </a:lnTo>
                    <a:lnTo>
                      <a:pt x="16" y="0"/>
                    </a:lnTo>
                    <a:lnTo>
                      <a:pt x="11" y="1"/>
                    </a:lnTo>
                    <a:lnTo>
                      <a:pt x="9" y="3"/>
                    </a:lnTo>
                    <a:lnTo>
                      <a:pt x="6" y="6"/>
                    </a:lnTo>
                    <a:lnTo>
                      <a:pt x="4" y="8"/>
                    </a:lnTo>
                    <a:lnTo>
                      <a:pt x="1" y="11"/>
                    </a:lnTo>
                    <a:lnTo>
                      <a:pt x="0" y="15"/>
                    </a:lnTo>
                    <a:lnTo>
                      <a:pt x="0" y="19"/>
                    </a:lnTo>
                    <a:lnTo>
                      <a:pt x="0" y="19"/>
                    </a:lnTo>
                    <a:lnTo>
                      <a:pt x="0" y="22"/>
                    </a:lnTo>
                    <a:lnTo>
                      <a:pt x="1" y="26"/>
                    </a:lnTo>
                    <a:lnTo>
                      <a:pt x="4" y="29"/>
                    </a:lnTo>
                    <a:lnTo>
                      <a:pt x="6" y="33"/>
                    </a:lnTo>
                    <a:lnTo>
                      <a:pt x="9" y="35"/>
                    </a:lnTo>
                    <a:lnTo>
                      <a:pt x="11" y="36"/>
                    </a:lnTo>
                    <a:lnTo>
                      <a:pt x="16" y="37"/>
                    </a:lnTo>
                    <a:lnTo>
                      <a:pt x="19" y="38"/>
                    </a:lnTo>
                    <a:lnTo>
                      <a:pt x="19" y="38"/>
                    </a:lnTo>
                    <a:lnTo>
                      <a:pt x="23" y="37"/>
                    </a:lnTo>
                    <a:lnTo>
                      <a:pt x="27" y="36"/>
                    </a:lnTo>
                    <a:lnTo>
                      <a:pt x="29" y="35"/>
                    </a:lnTo>
                    <a:lnTo>
                      <a:pt x="33" y="33"/>
                    </a:lnTo>
                    <a:lnTo>
                      <a:pt x="35" y="29"/>
                    </a:lnTo>
                    <a:lnTo>
                      <a:pt x="37" y="26"/>
                    </a:lnTo>
                    <a:lnTo>
                      <a:pt x="38" y="22"/>
                    </a:lnTo>
                    <a:lnTo>
                      <a:pt x="38" y="19"/>
                    </a:lnTo>
                    <a:lnTo>
                      <a:pt x="38" y="19"/>
                    </a:lnTo>
                    <a:lnTo>
                      <a:pt x="38" y="15"/>
                    </a:lnTo>
                    <a:lnTo>
                      <a:pt x="37" y="11"/>
                    </a:lnTo>
                    <a:lnTo>
                      <a:pt x="35" y="8"/>
                    </a:lnTo>
                    <a:lnTo>
                      <a:pt x="33" y="6"/>
                    </a:lnTo>
                    <a:lnTo>
                      <a:pt x="29" y="3"/>
                    </a:lnTo>
                    <a:lnTo>
                      <a:pt x="27" y="1"/>
                    </a:lnTo>
                    <a:lnTo>
                      <a:pt x="23" y="0"/>
                    </a:lnTo>
                    <a:lnTo>
                      <a:pt x="19" y="0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5" name="Group 64"/>
            <p:cNvGrpSpPr>
              <a:grpSpLocks noChangeAspect="1"/>
            </p:cNvGrpSpPr>
            <p:nvPr/>
          </p:nvGrpSpPr>
          <p:grpSpPr>
            <a:xfrm>
              <a:off x="5989763" y="3481970"/>
              <a:ext cx="359056" cy="244464"/>
              <a:chOff x="7554913" y="3697288"/>
              <a:chExt cx="596900" cy="406400"/>
            </a:xfrm>
            <a:solidFill>
              <a:srgbClr val="0072C6"/>
            </a:solidFill>
          </p:grpSpPr>
          <p:sp>
            <p:nvSpPr>
              <p:cNvPr id="78" name="Freeform 16"/>
              <p:cNvSpPr>
                <a:spLocks noEditPoints="1"/>
              </p:cNvSpPr>
              <p:nvPr/>
            </p:nvSpPr>
            <p:spPr bwMode="auto">
              <a:xfrm>
                <a:off x="7554913" y="3697288"/>
                <a:ext cx="596900" cy="406400"/>
              </a:xfrm>
              <a:custGeom>
                <a:avLst/>
                <a:gdLst>
                  <a:gd name="T0" fmla="*/ 358 w 376"/>
                  <a:gd name="T1" fmla="*/ 0 h 256"/>
                  <a:gd name="T2" fmla="*/ 18 w 376"/>
                  <a:gd name="T3" fmla="*/ 0 h 256"/>
                  <a:gd name="T4" fmla="*/ 18 w 376"/>
                  <a:gd name="T5" fmla="*/ 0 h 256"/>
                  <a:gd name="T6" fmla="*/ 10 w 376"/>
                  <a:gd name="T7" fmla="*/ 2 h 256"/>
                  <a:gd name="T8" fmla="*/ 4 w 376"/>
                  <a:gd name="T9" fmla="*/ 6 h 256"/>
                  <a:gd name="T10" fmla="*/ 0 w 376"/>
                  <a:gd name="T11" fmla="*/ 12 h 256"/>
                  <a:gd name="T12" fmla="*/ 0 w 376"/>
                  <a:gd name="T13" fmla="*/ 18 h 256"/>
                  <a:gd name="T14" fmla="*/ 0 w 376"/>
                  <a:gd name="T15" fmla="*/ 236 h 256"/>
                  <a:gd name="T16" fmla="*/ 0 w 376"/>
                  <a:gd name="T17" fmla="*/ 236 h 256"/>
                  <a:gd name="T18" fmla="*/ 0 w 376"/>
                  <a:gd name="T19" fmla="*/ 244 h 256"/>
                  <a:gd name="T20" fmla="*/ 4 w 376"/>
                  <a:gd name="T21" fmla="*/ 250 h 256"/>
                  <a:gd name="T22" fmla="*/ 10 w 376"/>
                  <a:gd name="T23" fmla="*/ 254 h 256"/>
                  <a:gd name="T24" fmla="*/ 18 w 376"/>
                  <a:gd name="T25" fmla="*/ 256 h 256"/>
                  <a:gd name="T26" fmla="*/ 358 w 376"/>
                  <a:gd name="T27" fmla="*/ 256 h 256"/>
                  <a:gd name="T28" fmla="*/ 358 w 376"/>
                  <a:gd name="T29" fmla="*/ 256 h 256"/>
                  <a:gd name="T30" fmla="*/ 364 w 376"/>
                  <a:gd name="T31" fmla="*/ 254 h 256"/>
                  <a:gd name="T32" fmla="*/ 370 w 376"/>
                  <a:gd name="T33" fmla="*/ 250 h 256"/>
                  <a:gd name="T34" fmla="*/ 376 w 376"/>
                  <a:gd name="T35" fmla="*/ 244 h 256"/>
                  <a:gd name="T36" fmla="*/ 376 w 376"/>
                  <a:gd name="T37" fmla="*/ 236 h 256"/>
                  <a:gd name="T38" fmla="*/ 376 w 376"/>
                  <a:gd name="T39" fmla="*/ 18 h 256"/>
                  <a:gd name="T40" fmla="*/ 376 w 376"/>
                  <a:gd name="T41" fmla="*/ 18 h 256"/>
                  <a:gd name="T42" fmla="*/ 376 w 376"/>
                  <a:gd name="T43" fmla="*/ 12 h 256"/>
                  <a:gd name="T44" fmla="*/ 370 w 376"/>
                  <a:gd name="T45" fmla="*/ 6 h 256"/>
                  <a:gd name="T46" fmla="*/ 364 w 376"/>
                  <a:gd name="T47" fmla="*/ 2 h 256"/>
                  <a:gd name="T48" fmla="*/ 358 w 376"/>
                  <a:gd name="T49" fmla="*/ 0 h 256"/>
                  <a:gd name="T50" fmla="*/ 358 w 376"/>
                  <a:gd name="T51" fmla="*/ 0 h 256"/>
                  <a:gd name="T52" fmla="*/ 342 w 376"/>
                  <a:gd name="T53" fmla="*/ 224 h 256"/>
                  <a:gd name="T54" fmla="*/ 34 w 376"/>
                  <a:gd name="T55" fmla="*/ 224 h 256"/>
                  <a:gd name="T56" fmla="*/ 34 w 376"/>
                  <a:gd name="T57" fmla="*/ 30 h 256"/>
                  <a:gd name="T58" fmla="*/ 342 w 376"/>
                  <a:gd name="T59" fmla="*/ 30 h 256"/>
                  <a:gd name="T60" fmla="*/ 342 w 376"/>
                  <a:gd name="T61" fmla="*/ 224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376" h="256">
                    <a:moveTo>
                      <a:pt x="358" y="0"/>
                    </a:moveTo>
                    <a:lnTo>
                      <a:pt x="18" y="0"/>
                    </a:lnTo>
                    <a:lnTo>
                      <a:pt x="18" y="0"/>
                    </a:lnTo>
                    <a:lnTo>
                      <a:pt x="10" y="2"/>
                    </a:lnTo>
                    <a:lnTo>
                      <a:pt x="4" y="6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0" y="236"/>
                    </a:lnTo>
                    <a:lnTo>
                      <a:pt x="0" y="236"/>
                    </a:lnTo>
                    <a:lnTo>
                      <a:pt x="0" y="244"/>
                    </a:lnTo>
                    <a:lnTo>
                      <a:pt x="4" y="250"/>
                    </a:lnTo>
                    <a:lnTo>
                      <a:pt x="10" y="254"/>
                    </a:lnTo>
                    <a:lnTo>
                      <a:pt x="18" y="256"/>
                    </a:lnTo>
                    <a:lnTo>
                      <a:pt x="358" y="256"/>
                    </a:lnTo>
                    <a:lnTo>
                      <a:pt x="358" y="256"/>
                    </a:lnTo>
                    <a:lnTo>
                      <a:pt x="364" y="254"/>
                    </a:lnTo>
                    <a:lnTo>
                      <a:pt x="370" y="250"/>
                    </a:lnTo>
                    <a:lnTo>
                      <a:pt x="376" y="244"/>
                    </a:lnTo>
                    <a:lnTo>
                      <a:pt x="376" y="236"/>
                    </a:lnTo>
                    <a:lnTo>
                      <a:pt x="376" y="18"/>
                    </a:lnTo>
                    <a:lnTo>
                      <a:pt x="376" y="18"/>
                    </a:lnTo>
                    <a:lnTo>
                      <a:pt x="376" y="12"/>
                    </a:lnTo>
                    <a:lnTo>
                      <a:pt x="370" y="6"/>
                    </a:lnTo>
                    <a:lnTo>
                      <a:pt x="364" y="2"/>
                    </a:lnTo>
                    <a:lnTo>
                      <a:pt x="358" y="0"/>
                    </a:lnTo>
                    <a:lnTo>
                      <a:pt x="358" y="0"/>
                    </a:lnTo>
                    <a:close/>
                    <a:moveTo>
                      <a:pt x="342" y="224"/>
                    </a:moveTo>
                    <a:lnTo>
                      <a:pt x="34" y="224"/>
                    </a:lnTo>
                    <a:lnTo>
                      <a:pt x="34" y="30"/>
                    </a:lnTo>
                    <a:lnTo>
                      <a:pt x="342" y="30"/>
                    </a:lnTo>
                    <a:lnTo>
                      <a:pt x="342" y="2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7910513" y="3805238"/>
                <a:ext cx="117475" cy="187325"/>
              </a:xfrm>
              <a:custGeom>
                <a:avLst/>
                <a:gdLst>
                  <a:gd name="T0" fmla="*/ 18 w 74"/>
                  <a:gd name="T1" fmla="*/ 70 h 118"/>
                  <a:gd name="T2" fmla="*/ 18 w 74"/>
                  <a:gd name="T3" fmla="*/ 118 h 118"/>
                  <a:gd name="T4" fmla="*/ 36 w 74"/>
                  <a:gd name="T5" fmla="*/ 100 h 118"/>
                  <a:gd name="T6" fmla="*/ 56 w 74"/>
                  <a:gd name="T7" fmla="*/ 118 h 118"/>
                  <a:gd name="T8" fmla="*/ 56 w 74"/>
                  <a:gd name="T9" fmla="*/ 70 h 118"/>
                  <a:gd name="T10" fmla="*/ 56 w 74"/>
                  <a:gd name="T11" fmla="*/ 70 h 118"/>
                  <a:gd name="T12" fmla="*/ 62 w 74"/>
                  <a:gd name="T13" fmla="*/ 64 h 118"/>
                  <a:gd name="T14" fmla="*/ 68 w 74"/>
                  <a:gd name="T15" fmla="*/ 56 h 118"/>
                  <a:gd name="T16" fmla="*/ 72 w 74"/>
                  <a:gd name="T17" fmla="*/ 48 h 118"/>
                  <a:gd name="T18" fmla="*/ 74 w 74"/>
                  <a:gd name="T19" fmla="*/ 38 h 118"/>
                  <a:gd name="T20" fmla="*/ 74 w 74"/>
                  <a:gd name="T21" fmla="*/ 38 h 118"/>
                  <a:gd name="T22" fmla="*/ 72 w 74"/>
                  <a:gd name="T23" fmla="*/ 30 h 118"/>
                  <a:gd name="T24" fmla="*/ 70 w 74"/>
                  <a:gd name="T25" fmla="*/ 22 h 118"/>
                  <a:gd name="T26" fmla="*/ 68 w 74"/>
                  <a:gd name="T27" fmla="*/ 16 h 118"/>
                  <a:gd name="T28" fmla="*/ 62 w 74"/>
                  <a:gd name="T29" fmla="*/ 10 h 118"/>
                  <a:gd name="T30" fmla="*/ 58 w 74"/>
                  <a:gd name="T31" fmla="*/ 6 h 118"/>
                  <a:gd name="T32" fmla="*/ 50 w 74"/>
                  <a:gd name="T33" fmla="*/ 2 h 118"/>
                  <a:gd name="T34" fmla="*/ 44 w 74"/>
                  <a:gd name="T35" fmla="*/ 0 h 118"/>
                  <a:gd name="T36" fmla="*/ 36 w 74"/>
                  <a:gd name="T37" fmla="*/ 0 h 118"/>
                  <a:gd name="T38" fmla="*/ 36 w 74"/>
                  <a:gd name="T39" fmla="*/ 0 h 118"/>
                  <a:gd name="T40" fmla="*/ 28 w 74"/>
                  <a:gd name="T41" fmla="*/ 0 h 118"/>
                  <a:gd name="T42" fmla="*/ 22 w 74"/>
                  <a:gd name="T43" fmla="*/ 2 h 118"/>
                  <a:gd name="T44" fmla="*/ 16 w 74"/>
                  <a:gd name="T45" fmla="*/ 6 h 118"/>
                  <a:gd name="T46" fmla="*/ 10 w 74"/>
                  <a:gd name="T47" fmla="*/ 10 h 118"/>
                  <a:gd name="T48" fmla="*/ 6 w 74"/>
                  <a:gd name="T49" fmla="*/ 16 h 118"/>
                  <a:gd name="T50" fmla="*/ 2 w 74"/>
                  <a:gd name="T51" fmla="*/ 22 h 118"/>
                  <a:gd name="T52" fmla="*/ 0 w 74"/>
                  <a:gd name="T53" fmla="*/ 30 h 118"/>
                  <a:gd name="T54" fmla="*/ 0 w 74"/>
                  <a:gd name="T55" fmla="*/ 38 h 118"/>
                  <a:gd name="T56" fmla="*/ 0 w 74"/>
                  <a:gd name="T57" fmla="*/ 38 h 118"/>
                  <a:gd name="T58" fmla="*/ 0 w 74"/>
                  <a:gd name="T59" fmla="*/ 48 h 118"/>
                  <a:gd name="T60" fmla="*/ 4 w 74"/>
                  <a:gd name="T61" fmla="*/ 56 h 118"/>
                  <a:gd name="T62" fmla="*/ 10 w 74"/>
                  <a:gd name="T63" fmla="*/ 64 h 118"/>
                  <a:gd name="T64" fmla="*/ 18 w 74"/>
                  <a:gd name="T65" fmla="*/ 70 h 118"/>
                  <a:gd name="T66" fmla="*/ 18 w 74"/>
                  <a:gd name="T67" fmla="*/ 70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4" h="118">
                    <a:moveTo>
                      <a:pt x="18" y="70"/>
                    </a:moveTo>
                    <a:lnTo>
                      <a:pt x="18" y="118"/>
                    </a:lnTo>
                    <a:lnTo>
                      <a:pt x="36" y="100"/>
                    </a:lnTo>
                    <a:lnTo>
                      <a:pt x="56" y="118"/>
                    </a:lnTo>
                    <a:lnTo>
                      <a:pt x="56" y="70"/>
                    </a:lnTo>
                    <a:lnTo>
                      <a:pt x="56" y="70"/>
                    </a:lnTo>
                    <a:lnTo>
                      <a:pt x="62" y="64"/>
                    </a:lnTo>
                    <a:lnTo>
                      <a:pt x="68" y="56"/>
                    </a:lnTo>
                    <a:lnTo>
                      <a:pt x="72" y="48"/>
                    </a:lnTo>
                    <a:lnTo>
                      <a:pt x="74" y="38"/>
                    </a:lnTo>
                    <a:lnTo>
                      <a:pt x="74" y="38"/>
                    </a:lnTo>
                    <a:lnTo>
                      <a:pt x="72" y="30"/>
                    </a:lnTo>
                    <a:lnTo>
                      <a:pt x="70" y="22"/>
                    </a:lnTo>
                    <a:lnTo>
                      <a:pt x="68" y="16"/>
                    </a:lnTo>
                    <a:lnTo>
                      <a:pt x="62" y="10"/>
                    </a:lnTo>
                    <a:lnTo>
                      <a:pt x="58" y="6"/>
                    </a:lnTo>
                    <a:lnTo>
                      <a:pt x="50" y="2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2" y="2"/>
                    </a:lnTo>
                    <a:lnTo>
                      <a:pt x="16" y="6"/>
                    </a:lnTo>
                    <a:lnTo>
                      <a:pt x="10" y="10"/>
                    </a:lnTo>
                    <a:lnTo>
                      <a:pt x="6" y="16"/>
                    </a:lnTo>
                    <a:lnTo>
                      <a:pt x="2" y="22"/>
                    </a:lnTo>
                    <a:lnTo>
                      <a:pt x="0" y="30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48"/>
                    </a:lnTo>
                    <a:lnTo>
                      <a:pt x="4" y="56"/>
                    </a:lnTo>
                    <a:lnTo>
                      <a:pt x="10" y="64"/>
                    </a:lnTo>
                    <a:lnTo>
                      <a:pt x="18" y="70"/>
                    </a:lnTo>
                    <a:lnTo>
                      <a:pt x="18" y="7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7694613" y="380841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Rectangle 19"/>
              <p:cNvSpPr>
                <a:spLocks noChangeArrowheads="1"/>
              </p:cNvSpPr>
              <p:nvPr/>
            </p:nvSpPr>
            <p:spPr bwMode="auto">
              <a:xfrm>
                <a:off x="7694613" y="3878263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Rectangle 20"/>
              <p:cNvSpPr>
                <a:spLocks noChangeArrowheads="1"/>
              </p:cNvSpPr>
              <p:nvPr/>
            </p:nvSpPr>
            <p:spPr bwMode="auto">
              <a:xfrm>
                <a:off x="7694613" y="3951288"/>
                <a:ext cx="180975" cy="38100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576010" y="2578029"/>
              <a:ext cx="1719157" cy="1164284"/>
              <a:chOff x="8933043" y="3080582"/>
              <a:chExt cx="1940444" cy="1314148"/>
            </a:xfrm>
          </p:grpSpPr>
          <p:sp>
            <p:nvSpPr>
              <p:cNvPr id="67" name="Freeform 12"/>
              <p:cNvSpPr>
                <a:spLocks/>
              </p:cNvSpPr>
              <p:nvPr/>
            </p:nvSpPr>
            <p:spPr bwMode="auto">
              <a:xfrm>
                <a:off x="10739663" y="3286670"/>
                <a:ext cx="133824" cy="211441"/>
              </a:xfrm>
              <a:custGeom>
                <a:avLst/>
                <a:gdLst>
                  <a:gd name="T0" fmla="*/ 102 w 107"/>
                  <a:gd name="T1" fmla="*/ 60 h 169"/>
                  <a:gd name="T2" fmla="*/ 96 w 107"/>
                  <a:gd name="T3" fmla="*/ 60 h 169"/>
                  <a:gd name="T4" fmla="*/ 101 w 107"/>
                  <a:gd name="T5" fmla="*/ 47 h 169"/>
                  <a:gd name="T6" fmla="*/ 97 w 107"/>
                  <a:gd name="T7" fmla="*/ 37 h 169"/>
                  <a:gd name="T8" fmla="*/ 94 w 107"/>
                  <a:gd name="T9" fmla="*/ 37 h 169"/>
                  <a:gd name="T10" fmla="*/ 98 w 107"/>
                  <a:gd name="T11" fmla="*/ 26 h 169"/>
                  <a:gd name="T12" fmla="*/ 93 w 107"/>
                  <a:gd name="T13" fmla="*/ 14 h 169"/>
                  <a:gd name="T14" fmla="*/ 86 w 107"/>
                  <a:gd name="T15" fmla="*/ 15 h 169"/>
                  <a:gd name="T16" fmla="*/ 86 w 107"/>
                  <a:gd name="T17" fmla="*/ 13 h 169"/>
                  <a:gd name="T18" fmla="*/ 81 w 107"/>
                  <a:gd name="T19" fmla="*/ 1 h 169"/>
                  <a:gd name="T20" fmla="*/ 69 w 107"/>
                  <a:gd name="T21" fmla="*/ 7 h 169"/>
                  <a:gd name="T22" fmla="*/ 50 w 107"/>
                  <a:gd name="T23" fmla="*/ 56 h 169"/>
                  <a:gd name="T24" fmla="*/ 44 w 107"/>
                  <a:gd name="T25" fmla="*/ 49 h 169"/>
                  <a:gd name="T26" fmla="*/ 29 w 107"/>
                  <a:gd name="T27" fmla="*/ 55 h 169"/>
                  <a:gd name="T28" fmla="*/ 28 w 107"/>
                  <a:gd name="T29" fmla="*/ 58 h 169"/>
                  <a:gd name="T30" fmla="*/ 16 w 107"/>
                  <a:gd name="T31" fmla="*/ 89 h 169"/>
                  <a:gd name="T32" fmla="*/ 7 w 107"/>
                  <a:gd name="T33" fmla="*/ 112 h 169"/>
                  <a:gd name="T34" fmla="*/ 7 w 107"/>
                  <a:gd name="T35" fmla="*/ 112 h 169"/>
                  <a:gd name="T36" fmla="*/ 29 w 107"/>
                  <a:gd name="T37" fmla="*/ 161 h 169"/>
                  <a:gd name="T38" fmla="*/ 79 w 107"/>
                  <a:gd name="T39" fmla="*/ 139 h 169"/>
                  <a:gd name="T40" fmla="*/ 79 w 107"/>
                  <a:gd name="T41" fmla="*/ 139 h 169"/>
                  <a:gd name="T42" fmla="*/ 89 w 107"/>
                  <a:gd name="T43" fmla="*/ 114 h 169"/>
                  <a:gd name="T44" fmla="*/ 99 w 107"/>
                  <a:gd name="T45" fmla="*/ 86 h 169"/>
                  <a:gd name="T46" fmla="*/ 106 w 107"/>
                  <a:gd name="T47" fmla="*/ 69 h 169"/>
                  <a:gd name="T48" fmla="*/ 102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102" y="60"/>
                    </a:moveTo>
                    <a:cubicBezTo>
                      <a:pt x="100" y="59"/>
                      <a:pt x="98" y="59"/>
                      <a:pt x="96" y="60"/>
                    </a:cubicBezTo>
                    <a:cubicBezTo>
                      <a:pt x="99" y="53"/>
                      <a:pt x="101" y="47"/>
                      <a:pt x="101" y="47"/>
                    </a:cubicBezTo>
                    <a:cubicBezTo>
                      <a:pt x="102" y="43"/>
                      <a:pt x="101" y="39"/>
                      <a:pt x="97" y="37"/>
                    </a:cubicBezTo>
                    <a:cubicBezTo>
                      <a:pt x="96" y="37"/>
                      <a:pt x="95" y="37"/>
                      <a:pt x="94" y="37"/>
                    </a:cubicBezTo>
                    <a:cubicBezTo>
                      <a:pt x="96" y="31"/>
                      <a:pt x="98" y="27"/>
                      <a:pt x="98" y="26"/>
                    </a:cubicBezTo>
                    <a:cubicBezTo>
                      <a:pt x="100" y="21"/>
                      <a:pt x="98" y="16"/>
                      <a:pt x="93" y="14"/>
                    </a:cubicBezTo>
                    <a:cubicBezTo>
                      <a:pt x="90" y="13"/>
                      <a:pt x="88" y="13"/>
                      <a:pt x="86" y="15"/>
                    </a:cubicBezTo>
                    <a:cubicBezTo>
                      <a:pt x="86" y="14"/>
                      <a:pt x="86" y="13"/>
                      <a:pt x="86" y="13"/>
                    </a:cubicBezTo>
                    <a:cubicBezTo>
                      <a:pt x="88" y="8"/>
                      <a:pt x="86" y="3"/>
                      <a:pt x="81" y="1"/>
                    </a:cubicBezTo>
                    <a:cubicBezTo>
                      <a:pt x="76" y="0"/>
                      <a:pt x="71" y="2"/>
                      <a:pt x="69" y="7"/>
                    </a:cubicBezTo>
                    <a:cubicBezTo>
                      <a:pt x="68" y="9"/>
                      <a:pt x="56" y="41"/>
                      <a:pt x="50" y="56"/>
                    </a:cubicBezTo>
                    <a:cubicBezTo>
                      <a:pt x="49" y="53"/>
                      <a:pt x="47" y="50"/>
                      <a:pt x="44" y="49"/>
                    </a:cubicBezTo>
                    <a:cubicBezTo>
                      <a:pt x="38" y="46"/>
                      <a:pt x="31" y="49"/>
                      <a:pt x="29" y="55"/>
                    </a:cubicBezTo>
                    <a:cubicBezTo>
                      <a:pt x="29" y="56"/>
                      <a:pt x="28" y="57"/>
                      <a:pt x="28" y="58"/>
                    </a:cubicBezTo>
                    <a:cubicBezTo>
                      <a:pt x="25" y="67"/>
                      <a:pt x="17" y="86"/>
                      <a:pt x="16" y="89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7" y="112"/>
                      <a:pt x="7" y="112"/>
                      <a:pt x="7" y="112"/>
                    </a:cubicBezTo>
                    <a:cubicBezTo>
                      <a:pt x="0" y="132"/>
                      <a:pt x="10" y="154"/>
                      <a:pt x="29" y="161"/>
                    </a:cubicBezTo>
                    <a:cubicBezTo>
                      <a:pt x="49" y="169"/>
                      <a:pt x="71" y="159"/>
                      <a:pt x="79" y="139"/>
                    </a:cubicBezTo>
                    <a:cubicBezTo>
                      <a:pt x="79" y="139"/>
                      <a:pt x="79" y="139"/>
                      <a:pt x="79" y="139"/>
                    </a:cubicBezTo>
                    <a:cubicBezTo>
                      <a:pt x="89" y="114"/>
                      <a:pt x="89" y="114"/>
                      <a:pt x="89" y="114"/>
                    </a:cubicBezTo>
                    <a:cubicBezTo>
                      <a:pt x="89" y="113"/>
                      <a:pt x="95" y="98"/>
                      <a:pt x="99" y="86"/>
                    </a:cubicBezTo>
                    <a:cubicBezTo>
                      <a:pt x="103" y="77"/>
                      <a:pt x="106" y="70"/>
                      <a:pt x="106" y="69"/>
                    </a:cubicBezTo>
                    <a:cubicBezTo>
                      <a:pt x="107" y="65"/>
                      <a:pt x="105" y="61"/>
                      <a:pt x="102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13"/>
              <p:cNvSpPr>
                <a:spLocks/>
              </p:cNvSpPr>
              <p:nvPr/>
            </p:nvSpPr>
            <p:spPr bwMode="auto">
              <a:xfrm>
                <a:off x="8933043" y="3286670"/>
                <a:ext cx="136500" cy="211441"/>
              </a:xfrm>
              <a:custGeom>
                <a:avLst/>
                <a:gdLst>
                  <a:gd name="T0" fmla="*/ 5 w 107"/>
                  <a:gd name="T1" fmla="*/ 60 h 169"/>
                  <a:gd name="T2" fmla="*/ 11 w 107"/>
                  <a:gd name="T3" fmla="*/ 60 h 169"/>
                  <a:gd name="T4" fmla="*/ 6 w 107"/>
                  <a:gd name="T5" fmla="*/ 47 h 169"/>
                  <a:gd name="T6" fmla="*/ 10 w 107"/>
                  <a:gd name="T7" fmla="*/ 37 h 169"/>
                  <a:gd name="T8" fmla="*/ 13 w 107"/>
                  <a:gd name="T9" fmla="*/ 37 h 169"/>
                  <a:gd name="T10" fmla="*/ 9 w 107"/>
                  <a:gd name="T11" fmla="*/ 26 h 169"/>
                  <a:gd name="T12" fmla="*/ 14 w 107"/>
                  <a:gd name="T13" fmla="*/ 14 h 169"/>
                  <a:gd name="T14" fmla="*/ 21 w 107"/>
                  <a:gd name="T15" fmla="*/ 15 h 169"/>
                  <a:gd name="T16" fmla="*/ 21 w 107"/>
                  <a:gd name="T17" fmla="*/ 13 h 169"/>
                  <a:gd name="T18" fmla="*/ 26 w 107"/>
                  <a:gd name="T19" fmla="*/ 1 h 169"/>
                  <a:gd name="T20" fmla="*/ 38 w 107"/>
                  <a:gd name="T21" fmla="*/ 7 h 169"/>
                  <a:gd name="T22" fmla="*/ 57 w 107"/>
                  <a:gd name="T23" fmla="*/ 56 h 169"/>
                  <a:gd name="T24" fmla="*/ 63 w 107"/>
                  <a:gd name="T25" fmla="*/ 49 h 169"/>
                  <a:gd name="T26" fmla="*/ 78 w 107"/>
                  <a:gd name="T27" fmla="*/ 55 h 169"/>
                  <a:gd name="T28" fmla="*/ 79 w 107"/>
                  <a:gd name="T29" fmla="*/ 58 h 169"/>
                  <a:gd name="T30" fmla="*/ 91 w 107"/>
                  <a:gd name="T31" fmla="*/ 89 h 169"/>
                  <a:gd name="T32" fmla="*/ 100 w 107"/>
                  <a:gd name="T33" fmla="*/ 112 h 169"/>
                  <a:gd name="T34" fmla="*/ 100 w 107"/>
                  <a:gd name="T35" fmla="*/ 112 h 169"/>
                  <a:gd name="T36" fmla="*/ 78 w 107"/>
                  <a:gd name="T37" fmla="*/ 161 h 169"/>
                  <a:gd name="T38" fmla="*/ 28 w 107"/>
                  <a:gd name="T39" fmla="*/ 139 h 169"/>
                  <a:gd name="T40" fmla="*/ 28 w 107"/>
                  <a:gd name="T41" fmla="*/ 139 h 169"/>
                  <a:gd name="T42" fmla="*/ 18 w 107"/>
                  <a:gd name="T43" fmla="*/ 114 h 169"/>
                  <a:gd name="T44" fmla="*/ 8 w 107"/>
                  <a:gd name="T45" fmla="*/ 86 h 169"/>
                  <a:gd name="T46" fmla="*/ 1 w 107"/>
                  <a:gd name="T47" fmla="*/ 69 h 169"/>
                  <a:gd name="T48" fmla="*/ 5 w 107"/>
                  <a:gd name="T49" fmla="*/ 60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7" h="169">
                    <a:moveTo>
                      <a:pt x="5" y="60"/>
                    </a:moveTo>
                    <a:cubicBezTo>
                      <a:pt x="7" y="59"/>
                      <a:pt x="9" y="59"/>
                      <a:pt x="11" y="60"/>
                    </a:cubicBezTo>
                    <a:cubicBezTo>
                      <a:pt x="8" y="53"/>
                      <a:pt x="6" y="47"/>
                      <a:pt x="6" y="47"/>
                    </a:cubicBezTo>
                    <a:cubicBezTo>
                      <a:pt x="5" y="43"/>
                      <a:pt x="6" y="39"/>
                      <a:pt x="10" y="37"/>
                    </a:cubicBezTo>
                    <a:cubicBezTo>
                      <a:pt x="11" y="37"/>
                      <a:pt x="12" y="37"/>
                      <a:pt x="13" y="37"/>
                    </a:cubicBezTo>
                    <a:cubicBezTo>
                      <a:pt x="11" y="31"/>
                      <a:pt x="9" y="27"/>
                      <a:pt x="9" y="26"/>
                    </a:cubicBezTo>
                    <a:cubicBezTo>
                      <a:pt x="7" y="21"/>
                      <a:pt x="9" y="16"/>
                      <a:pt x="14" y="14"/>
                    </a:cubicBezTo>
                    <a:cubicBezTo>
                      <a:pt x="17" y="13"/>
                      <a:pt x="19" y="13"/>
                      <a:pt x="21" y="15"/>
                    </a:cubicBezTo>
                    <a:cubicBezTo>
                      <a:pt x="21" y="14"/>
                      <a:pt x="21" y="13"/>
                      <a:pt x="21" y="13"/>
                    </a:cubicBezTo>
                    <a:cubicBezTo>
                      <a:pt x="19" y="8"/>
                      <a:pt x="21" y="3"/>
                      <a:pt x="26" y="1"/>
                    </a:cubicBezTo>
                    <a:cubicBezTo>
                      <a:pt x="31" y="0"/>
                      <a:pt x="36" y="2"/>
                      <a:pt x="38" y="7"/>
                    </a:cubicBezTo>
                    <a:cubicBezTo>
                      <a:pt x="39" y="9"/>
                      <a:pt x="51" y="41"/>
                      <a:pt x="57" y="56"/>
                    </a:cubicBezTo>
                    <a:cubicBezTo>
                      <a:pt x="58" y="53"/>
                      <a:pt x="60" y="50"/>
                      <a:pt x="63" y="49"/>
                    </a:cubicBezTo>
                    <a:cubicBezTo>
                      <a:pt x="69" y="46"/>
                      <a:pt x="76" y="49"/>
                      <a:pt x="78" y="55"/>
                    </a:cubicBezTo>
                    <a:cubicBezTo>
                      <a:pt x="78" y="56"/>
                      <a:pt x="79" y="57"/>
                      <a:pt x="79" y="58"/>
                    </a:cubicBezTo>
                    <a:cubicBezTo>
                      <a:pt x="82" y="67"/>
                      <a:pt x="90" y="86"/>
                      <a:pt x="91" y="89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0" y="112"/>
                      <a:pt x="100" y="112"/>
                      <a:pt x="100" y="112"/>
                    </a:cubicBezTo>
                    <a:cubicBezTo>
                      <a:pt x="107" y="132"/>
                      <a:pt x="97" y="154"/>
                      <a:pt x="78" y="161"/>
                    </a:cubicBezTo>
                    <a:cubicBezTo>
                      <a:pt x="58" y="169"/>
                      <a:pt x="36" y="159"/>
                      <a:pt x="28" y="139"/>
                    </a:cubicBezTo>
                    <a:cubicBezTo>
                      <a:pt x="28" y="139"/>
                      <a:pt x="28" y="139"/>
                      <a:pt x="28" y="139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18" y="113"/>
                      <a:pt x="12" y="98"/>
                      <a:pt x="8" y="86"/>
                    </a:cubicBezTo>
                    <a:cubicBezTo>
                      <a:pt x="4" y="77"/>
                      <a:pt x="1" y="70"/>
                      <a:pt x="1" y="69"/>
                    </a:cubicBezTo>
                    <a:cubicBezTo>
                      <a:pt x="0" y="65"/>
                      <a:pt x="1" y="61"/>
                      <a:pt x="5" y="60"/>
                    </a:cubicBez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14"/>
              <p:cNvSpPr>
                <a:spLocks/>
              </p:cNvSpPr>
              <p:nvPr/>
            </p:nvSpPr>
            <p:spPr bwMode="auto">
              <a:xfrm>
                <a:off x="8973190" y="3436553"/>
                <a:ext cx="1862826" cy="958177"/>
              </a:xfrm>
              <a:custGeom>
                <a:avLst/>
                <a:gdLst>
                  <a:gd name="T0" fmla="*/ 1400 w 1478"/>
                  <a:gd name="T1" fmla="*/ 0 h 762"/>
                  <a:gd name="T2" fmla="*/ 1292 w 1478"/>
                  <a:gd name="T3" fmla="*/ 133 h 762"/>
                  <a:gd name="T4" fmla="*/ 1072 w 1478"/>
                  <a:gd name="T5" fmla="*/ 178 h 762"/>
                  <a:gd name="T6" fmla="*/ 898 w 1478"/>
                  <a:gd name="T7" fmla="*/ 72 h 762"/>
                  <a:gd name="T8" fmla="*/ 579 w 1478"/>
                  <a:gd name="T9" fmla="*/ 74 h 762"/>
                  <a:gd name="T10" fmla="*/ 406 w 1478"/>
                  <a:gd name="T11" fmla="*/ 178 h 762"/>
                  <a:gd name="T12" fmla="*/ 185 w 1478"/>
                  <a:gd name="T13" fmla="*/ 133 h 762"/>
                  <a:gd name="T14" fmla="*/ 78 w 1478"/>
                  <a:gd name="T15" fmla="*/ 0 h 762"/>
                  <a:gd name="T16" fmla="*/ 0 w 1478"/>
                  <a:gd name="T17" fmla="*/ 31 h 762"/>
                  <a:gd name="T18" fmla="*/ 139 w 1478"/>
                  <a:gd name="T19" fmla="*/ 203 h 762"/>
                  <a:gd name="T20" fmla="*/ 349 w 1478"/>
                  <a:gd name="T21" fmla="*/ 268 h 762"/>
                  <a:gd name="T22" fmla="*/ 422 w 1478"/>
                  <a:gd name="T23" fmla="*/ 261 h 762"/>
                  <a:gd name="T24" fmla="*/ 579 w 1478"/>
                  <a:gd name="T25" fmla="*/ 190 h 762"/>
                  <a:gd name="T26" fmla="*/ 579 w 1478"/>
                  <a:gd name="T27" fmla="*/ 762 h 762"/>
                  <a:gd name="T28" fmla="*/ 898 w 1478"/>
                  <a:gd name="T29" fmla="*/ 762 h 762"/>
                  <a:gd name="T30" fmla="*/ 898 w 1478"/>
                  <a:gd name="T31" fmla="*/ 189 h 762"/>
                  <a:gd name="T32" fmla="*/ 1128 w 1478"/>
                  <a:gd name="T33" fmla="*/ 267 h 762"/>
                  <a:gd name="T34" fmla="*/ 1339 w 1478"/>
                  <a:gd name="T35" fmla="*/ 203 h 762"/>
                  <a:gd name="T36" fmla="*/ 1478 w 1478"/>
                  <a:gd name="T37" fmla="*/ 31 h 762"/>
                  <a:gd name="T38" fmla="*/ 1400 w 1478"/>
                  <a:gd name="T39" fmla="*/ 0 h 7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78" h="762">
                    <a:moveTo>
                      <a:pt x="1400" y="0"/>
                    </a:move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762"/>
                      <a:pt x="579" y="762"/>
                      <a:pt x="579" y="762"/>
                    </a:cubicBezTo>
                    <a:cubicBezTo>
                      <a:pt x="898" y="762"/>
                      <a:pt x="898" y="762"/>
                      <a:pt x="898" y="762"/>
                    </a:cubicBezTo>
                    <a:cubicBezTo>
                      <a:pt x="898" y="189"/>
                      <a:pt x="898" y="189"/>
                      <a:pt x="898" y="189"/>
                    </a:cubicBezTo>
                    <a:cubicBezTo>
                      <a:pt x="964" y="241"/>
                      <a:pt x="1046" y="267"/>
                      <a:pt x="1128" y="267"/>
                    </a:cubicBez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lnTo>
                      <a:pt x="1400" y="0"/>
                    </a:lnTo>
                    <a:close/>
                  </a:path>
                </a:pathLst>
              </a:custGeom>
              <a:solidFill>
                <a:sysClr val="window" lastClr="FFFFFF">
                  <a:lumMod val="75000"/>
                </a:sys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8973190" y="3436552"/>
                <a:ext cx="1862827" cy="337236"/>
              </a:xfrm>
              <a:custGeom>
                <a:avLst/>
                <a:gdLst>
                  <a:gd name="T0" fmla="*/ 1128 w 1478"/>
                  <a:gd name="T1" fmla="*/ 267 h 268"/>
                  <a:gd name="T2" fmla="*/ 1339 w 1478"/>
                  <a:gd name="T3" fmla="*/ 203 h 268"/>
                  <a:gd name="T4" fmla="*/ 1478 w 1478"/>
                  <a:gd name="T5" fmla="*/ 31 h 268"/>
                  <a:gd name="T6" fmla="*/ 1400 w 1478"/>
                  <a:gd name="T7" fmla="*/ 0 h 268"/>
                  <a:gd name="T8" fmla="*/ 1292 w 1478"/>
                  <a:gd name="T9" fmla="*/ 133 h 268"/>
                  <a:gd name="T10" fmla="*/ 1072 w 1478"/>
                  <a:gd name="T11" fmla="*/ 178 h 268"/>
                  <a:gd name="T12" fmla="*/ 898 w 1478"/>
                  <a:gd name="T13" fmla="*/ 72 h 268"/>
                  <a:gd name="T14" fmla="*/ 579 w 1478"/>
                  <a:gd name="T15" fmla="*/ 74 h 268"/>
                  <a:gd name="T16" fmla="*/ 406 w 1478"/>
                  <a:gd name="T17" fmla="*/ 178 h 268"/>
                  <a:gd name="T18" fmla="*/ 185 w 1478"/>
                  <a:gd name="T19" fmla="*/ 133 h 268"/>
                  <a:gd name="T20" fmla="*/ 78 w 1478"/>
                  <a:gd name="T21" fmla="*/ 0 h 268"/>
                  <a:gd name="T22" fmla="*/ 0 w 1478"/>
                  <a:gd name="T23" fmla="*/ 31 h 268"/>
                  <a:gd name="T24" fmla="*/ 139 w 1478"/>
                  <a:gd name="T25" fmla="*/ 203 h 268"/>
                  <a:gd name="T26" fmla="*/ 349 w 1478"/>
                  <a:gd name="T27" fmla="*/ 268 h 268"/>
                  <a:gd name="T28" fmla="*/ 422 w 1478"/>
                  <a:gd name="T29" fmla="*/ 261 h 268"/>
                  <a:gd name="T30" fmla="*/ 579 w 1478"/>
                  <a:gd name="T31" fmla="*/ 190 h 268"/>
                  <a:gd name="T32" fmla="*/ 579 w 1478"/>
                  <a:gd name="T33" fmla="*/ 199 h 268"/>
                  <a:gd name="T34" fmla="*/ 613 w 1478"/>
                  <a:gd name="T35" fmla="*/ 85 h 268"/>
                  <a:gd name="T36" fmla="*/ 643 w 1478"/>
                  <a:gd name="T37" fmla="*/ 85 h 268"/>
                  <a:gd name="T38" fmla="*/ 713 w 1478"/>
                  <a:gd name="T39" fmla="*/ 135 h 268"/>
                  <a:gd name="T40" fmla="*/ 778 w 1478"/>
                  <a:gd name="T41" fmla="*/ 85 h 268"/>
                  <a:gd name="T42" fmla="*/ 835 w 1478"/>
                  <a:gd name="T43" fmla="*/ 85 h 268"/>
                  <a:gd name="T44" fmla="*/ 913 w 1478"/>
                  <a:gd name="T45" fmla="*/ 200 h 268"/>
                  <a:gd name="T46" fmla="*/ 1128 w 1478"/>
                  <a:gd name="T47" fmla="*/ 267 h 2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78" h="268">
                    <a:moveTo>
                      <a:pt x="1128" y="267"/>
                    </a:moveTo>
                    <a:cubicBezTo>
                      <a:pt x="1201" y="267"/>
                      <a:pt x="1274" y="247"/>
                      <a:pt x="1339" y="203"/>
                    </a:cubicBezTo>
                    <a:cubicBezTo>
                      <a:pt x="1402" y="161"/>
                      <a:pt x="1450" y="101"/>
                      <a:pt x="1478" y="31"/>
                    </a:cubicBezTo>
                    <a:cubicBezTo>
                      <a:pt x="1400" y="0"/>
                      <a:pt x="1400" y="0"/>
                      <a:pt x="1400" y="0"/>
                    </a:cubicBezTo>
                    <a:cubicBezTo>
                      <a:pt x="1378" y="54"/>
                      <a:pt x="1341" y="101"/>
                      <a:pt x="1292" y="133"/>
                    </a:cubicBezTo>
                    <a:cubicBezTo>
                      <a:pt x="1227" y="177"/>
                      <a:pt x="1149" y="193"/>
                      <a:pt x="1072" y="178"/>
                    </a:cubicBezTo>
                    <a:cubicBezTo>
                      <a:pt x="1002" y="165"/>
                      <a:pt x="941" y="127"/>
                      <a:pt x="898" y="72"/>
                    </a:cubicBezTo>
                    <a:cubicBezTo>
                      <a:pt x="579" y="74"/>
                      <a:pt x="579" y="74"/>
                      <a:pt x="579" y="74"/>
                    </a:cubicBezTo>
                    <a:cubicBezTo>
                      <a:pt x="535" y="128"/>
                      <a:pt x="475" y="165"/>
                      <a:pt x="406" y="178"/>
                    </a:cubicBezTo>
                    <a:cubicBezTo>
                      <a:pt x="329" y="193"/>
                      <a:pt x="250" y="177"/>
                      <a:pt x="185" y="133"/>
                    </a:cubicBezTo>
                    <a:cubicBezTo>
                      <a:pt x="137" y="101"/>
                      <a:pt x="99" y="54"/>
                      <a:pt x="78" y="0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28" y="101"/>
                      <a:pt x="76" y="161"/>
                      <a:pt x="139" y="203"/>
                    </a:cubicBezTo>
                    <a:cubicBezTo>
                      <a:pt x="202" y="246"/>
                      <a:pt x="274" y="268"/>
                      <a:pt x="349" y="268"/>
                    </a:cubicBezTo>
                    <a:cubicBezTo>
                      <a:pt x="373" y="268"/>
                      <a:pt x="397" y="265"/>
                      <a:pt x="422" y="261"/>
                    </a:cubicBezTo>
                    <a:cubicBezTo>
                      <a:pt x="480" y="249"/>
                      <a:pt x="533" y="225"/>
                      <a:pt x="579" y="190"/>
                    </a:cubicBezTo>
                    <a:cubicBezTo>
                      <a:pt x="579" y="199"/>
                      <a:pt x="579" y="199"/>
                      <a:pt x="579" y="199"/>
                    </a:cubicBezTo>
                    <a:cubicBezTo>
                      <a:pt x="613" y="85"/>
                      <a:pt x="613" y="85"/>
                      <a:pt x="613" y="85"/>
                    </a:cubicBezTo>
                    <a:cubicBezTo>
                      <a:pt x="643" y="85"/>
                      <a:pt x="643" y="85"/>
                      <a:pt x="643" y="85"/>
                    </a:cubicBezTo>
                    <a:cubicBezTo>
                      <a:pt x="713" y="135"/>
                      <a:pt x="713" y="135"/>
                      <a:pt x="713" y="135"/>
                    </a:cubicBezTo>
                    <a:cubicBezTo>
                      <a:pt x="778" y="85"/>
                      <a:pt x="778" y="85"/>
                      <a:pt x="778" y="85"/>
                    </a:cubicBezTo>
                    <a:cubicBezTo>
                      <a:pt x="835" y="85"/>
                      <a:pt x="835" y="85"/>
                      <a:pt x="835" y="85"/>
                    </a:cubicBezTo>
                    <a:cubicBezTo>
                      <a:pt x="913" y="200"/>
                      <a:pt x="913" y="200"/>
                      <a:pt x="913" y="200"/>
                    </a:cubicBezTo>
                    <a:cubicBezTo>
                      <a:pt x="976" y="244"/>
                      <a:pt x="1052" y="267"/>
                      <a:pt x="1128" y="267"/>
                    </a:cubicBezTo>
                    <a:close/>
                  </a:path>
                </a:pathLst>
              </a:custGeom>
              <a:solidFill>
                <a:srgbClr val="0072C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35"/>
              <p:cNvSpPr>
                <a:spLocks/>
              </p:cNvSpPr>
              <p:nvPr/>
            </p:nvSpPr>
            <p:spPr bwMode="auto">
              <a:xfrm>
                <a:off x="9481720" y="3080582"/>
                <a:ext cx="291736" cy="291736"/>
              </a:xfrm>
              <a:custGeom>
                <a:avLst/>
                <a:gdLst>
                  <a:gd name="T0" fmla="*/ 92 w 232"/>
                  <a:gd name="T1" fmla="*/ 232 h 232"/>
                  <a:gd name="T2" fmla="*/ 139 w 232"/>
                  <a:gd name="T3" fmla="*/ 0 h 232"/>
                  <a:gd name="T4" fmla="*/ 92 w 232"/>
                  <a:gd name="T5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2" h="232">
                    <a:moveTo>
                      <a:pt x="92" y="232"/>
                    </a:moveTo>
                    <a:cubicBezTo>
                      <a:pt x="92" y="232"/>
                      <a:pt x="0" y="92"/>
                      <a:pt x="139" y="0"/>
                    </a:cubicBezTo>
                    <a:cubicBezTo>
                      <a:pt x="139" y="0"/>
                      <a:pt x="232" y="139"/>
                      <a:pt x="92" y="232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36"/>
              <p:cNvSpPr>
                <a:spLocks/>
              </p:cNvSpPr>
              <p:nvPr/>
            </p:nvSpPr>
            <p:spPr bwMode="auto">
              <a:xfrm>
                <a:off x="9444250" y="3152847"/>
                <a:ext cx="278353" cy="278353"/>
              </a:xfrm>
              <a:custGeom>
                <a:avLst/>
                <a:gdLst>
                  <a:gd name="T0" fmla="*/ 153 w 220"/>
                  <a:gd name="T1" fmla="*/ 221 h 221"/>
                  <a:gd name="T2" fmla="*/ 67 w 220"/>
                  <a:gd name="T3" fmla="*/ 0 h 221"/>
                  <a:gd name="T4" fmla="*/ 153 w 220"/>
                  <a:gd name="T5" fmla="*/ 22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0" h="221">
                    <a:moveTo>
                      <a:pt x="153" y="221"/>
                    </a:moveTo>
                    <a:cubicBezTo>
                      <a:pt x="153" y="221"/>
                      <a:pt x="0" y="153"/>
                      <a:pt x="67" y="0"/>
                    </a:cubicBezTo>
                    <a:cubicBezTo>
                      <a:pt x="67" y="0"/>
                      <a:pt x="220" y="68"/>
                      <a:pt x="153" y="221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3" name="Freeform 37"/>
              <p:cNvSpPr>
                <a:spLocks/>
              </p:cNvSpPr>
              <p:nvPr/>
            </p:nvSpPr>
            <p:spPr bwMode="auto">
              <a:xfrm>
                <a:off x="9529897" y="3292023"/>
                <a:ext cx="270324" cy="283706"/>
              </a:xfrm>
              <a:custGeom>
                <a:avLst/>
                <a:gdLst>
                  <a:gd name="T0" fmla="*/ 216 w 216"/>
                  <a:gd name="T1" fmla="*/ 156 h 224"/>
                  <a:gd name="T2" fmla="*/ 0 w 216"/>
                  <a:gd name="T3" fmla="*/ 61 h 224"/>
                  <a:gd name="T4" fmla="*/ 216 w 216"/>
                  <a:gd name="T5" fmla="*/ 156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" h="224">
                    <a:moveTo>
                      <a:pt x="216" y="156"/>
                    </a:moveTo>
                    <a:cubicBezTo>
                      <a:pt x="206" y="160"/>
                      <a:pt x="63" y="224"/>
                      <a:pt x="0" y="61"/>
                    </a:cubicBezTo>
                    <a:cubicBezTo>
                      <a:pt x="0" y="61"/>
                      <a:pt x="156" y="0"/>
                      <a:pt x="216" y="156"/>
                    </a:cubicBez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38"/>
              <p:cNvSpPr>
                <a:spLocks/>
              </p:cNvSpPr>
              <p:nvPr/>
            </p:nvSpPr>
            <p:spPr bwMode="auto">
              <a:xfrm>
                <a:off x="9596809" y="3281317"/>
                <a:ext cx="222147" cy="187353"/>
              </a:xfrm>
              <a:custGeom>
                <a:avLst/>
                <a:gdLst>
                  <a:gd name="T0" fmla="*/ 83 w 83"/>
                  <a:gd name="T1" fmla="*/ 31 h 70"/>
                  <a:gd name="T2" fmla="*/ 65 w 83"/>
                  <a:gd name="T3" fmla="*/ 70 h 70"/>
                  <a:gd name="T4" fmla="*/ 0 w 83"/>
                  <a:gd name="T5" fmla="*/ 39 h 70"/>
                  <a:gd name="T6" fmla="*/ 18 w 83"/>
                  <a:gd name="T7" fmla="*/ 0 h 70"/>
                  <a:gd name="T8" fmla="*/ 83 w 83"/>
                  <a:gd name="T9" fmla="*/ 3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70">
                    <a:moveTo>
                      <a:pt x="83" y="31"/>
                    </a:moveTo>
                    <a:lnTo>
                      <a:pt x="65" y="70"/>
                    </a:lnTo>
                    <a:lnTo>
                      <a:pt x="0" y="39"/>
                    </a:lnTo>
                    <a:lnTo>
                      <a:pt x="18" y="0"/>
                    </a:lnTo>
                    <a:lnTo>
                      <a:pt x="83" y="31"/>
                    </a:lnTo>
                    <a:close/>
                  </a:path>
                </a:pathLst>
              </a:custGeom>
              <a:solidFill>
                <a:srgbClr val="E811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5" name="Freeform 39"/>
              <p:cNvSpPr>
                <a:spLocks/>
              </p:cNvSpPr>
              <p:nvPr/>
            </p:nvSpPr>
            <p:spPr bwMode="auto">
              <a:xfrm>
                <a:off x="9626250" y="3171582"/>
                <a:ext cx="372030" cy="414853"/>
              </a:xfrm>
              <a:custGeom>
                <a:avLst/>
                <a:gdLst>
                  <a:gd name="T0" fmla="*/ 17 w 296"/>
                  <a:gd name="T1" fmla="*/ 0 h 330"/>
                  <a:gd name="T2" fmla="*/ 15 w 296"/>
                  <a:gd name="T3" fmla="*/ 73 h 330"/>
                  <a:gd name="T4" fmla="*/ 0 w 296"/>
                  <a:gd name="T5" fmla="*/ 90 h 330"/>
                  <a:gd name="T6" fmla="*/ 84 w 296"/>
                  <a:gd name="T7" fmla="*/ 125 h 330"/>
                  <a:gd name="T8" fmla="*/ 90 w 296"/>
                  <a:gd name="T9" fmla="*/ 129 h 330"/>
                  <a:gd name="T10" fmla="*/ 109 w 296"/>
                  <a:gd name="T11" fmla="*/ 146 h 330"/>
                  <a:gd name="T12" fmla="*/ 101 w 296"/>
                  <a:gd name="T13" fmla="*/ 163 h 330"/>
                  <a:gd name="T14" fmla="*/ 88 w 296"/>
                  <a:gd name="T15" fmla="*/ 155 h 330"/>
                  <a:gd name="T16" fmla="*/ 61 w 296"/>
                  <a:gd name="T17" fmla="*/ 161 h 330"/>
                  <a:gd name="T18" fmla="*/ 67 w 296"/>
                  <a:gd name="T19" fmla="*/ 189 h 330"/>
                  <a:gd name="T20" fmla="*/ 89 w 296"/>
                  <a:gd name="T21" fmla="*/ 203 h 330"/>
                  <a:gd name="T22" fmla="*/ 122 w 296"/>
                  <a:gd name="T23" fmla="*/ 223 h 330"/>
                  <a:gd name="T24" fmla="*/ 132 w 296"/>
                  <a:gd name="T25" fmla="*/ 291 h 330"/>
                  <a:gd name="T26" fmla="*/ 201 w 296"/>
                  <a:gd name="T27" fmla="*/ 330 h 330"/>
                  <a:gd name="T28" fmla="*/ 248 w 296"/>
                  <a:gd name="T29" fmla="*/ 205 h 330"/>
                  <a:gd name="T30" fmla="*/ 282 w 296"/>
                  <a:gd name="T31" fmla="*/ 176 h 330"/>
                  <a:gd name="T32" fmla="*/ 296 w 296"/>
                  <a:gd name="T33" fmla="*/ 153 h 330"/>
                  <a:gd name="T34" fmla="*/ 208 w 296"/>
                  <a:gd name="T35" fmla="*/ 89 h 330"/>
                  <a:gd name="T36" fmla="*/ 223 w 296"/>
                  <a:gd name="T37" fmla="*/ 64 h 330"/>
                  <a:gd name="T38" fmla="*/ 17 w 296"/>
                  <a:gd name="T39" fmla="*/ 0 h 3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96" h="330">
                    <a:moveTo>
                      <a:pt x="17" y="0"/>
                    </a:moveTo>
                    <a:cubicBezTo>
                      <a:pt x="30" y="20"/>
                      <a:pt x="30" y="48"/>
                      <a:pt x="15" y="73"/>
                    </a:cubicBezTo>
                    <a:cubicBezTo>
                      <a:pt x="10" y="79"/>
                      <a:pt x="6" y="85"/>
                      <a:pt x="0" y="90"/>
                    </a:cubicBezTo>
                    <a:cubicBezTo>
                      <a:pt x="27" y="95"/>
                      <a:pt x="56" y="107"/>
                      <a:pt x="84" y="125"/>
                    </a:cubicBezTo>
                    <a:cubicBezTo>
                      <a:pt x="86" y="126"/>
                      <a:pt x="88" y="127"/>
                      <a:pt x="90" y="129"/>
                    </a:cubicBezTo>
                    <a:cubicBezTo>
                      <a:pt x="101" y="139"/>
                      <a:pt x="109" y="146"/>
                      <a:pt x="109" y="146"/>
                    </a:cubicBezTo>
                    <a:cubicBezTo>
                      <a:pt x="106" y="152"/>
                      <a:pt x="104" y="158"/>
                      <a:pt x="101" y="163"/>
                    </a:cubicBezTo>
                    <a:cubicBezTo>
                      <a:pt x="96" y="160"/>
                      <a:pt x="91" y="156"/>
                      <a:pt x="88" y="155"/>
                    </a:cubicBezTo>
                    <a:cubicBezTo>
                      <a:pt x="79" y="149"/>
                      <a:pt x="67" y="152"/>
                      <a:pt x="61" y="161"/>
                    </a:cubicBezTo>
                    <a:cubicBezTo>
                      <a:pt x="55" y="171"/>
                      <a:pt x="58" y="183"/>
                      <a:pt x="67" y="189"/>
                    </a:cubicBezTo>
                    <a:cubicBezTo>
                      <a:pt x="71" y="191"/>
                      <a:pt x="85" y="200"/>
                      <a:pt x="89" y="203"/>
                    </a:cubicBezTo>
                    <a:cubicBezTo>
                      <a:pt x="90" y="203"/>
                      <a:pt x="122" y="223"/>
                      <a:pt x="122" y="223"/>
                    </a:cubicBezTo>
                    <a:cubicBezTo>
                      <a:pt x="122" y="239"/>
                      <a:pt x="132" y="291"/>
                      <a:pt x="132" y="291"/>
                    </a:cubicBezTo>
                    <a:cubicBezTo>
                      <a:pt x="201" y="330"/>
                      <a:pt x="201" y="330"/>
                      <a:pt x="201" y="330"/>
                    </a:cubicBezTo>
                    <a:cubicBezTo>
                      <a:pt x="248" y="205"/>
                      <a:pt x="248" y="205"/>
                      <a:pt x="248" y="205"/>
                    </a:cubicBezTo>
                    <a:cubicBezTo>
                      <a:pt x="260" y="195"/>
                      <a:pt x="273" y="191"/>
                      <a:pt x="282" y="176"/>
                    </a:cubicBezTo>
                    <a:cubicBezTo>
                      <a:pt x="287" y="168"/>
                      <a:pt x="293" y="162"/>
                      <a:pt x="296" y="153"/>
                    </a:cubicBezTo>
                    <a:cubicBezTo>
                      <a:pt x="208" y="89"/>
                      <a:pt x="208" y="89"/>
                      <a:pt x="208" y="89"/>
                    </a:cubicBezTo>
                    <a:cubicBezTo>
                      <a:pt x="223" y="64"/>
                      <a:pt x="223" y="64"/>
                      <a:pt x="223" y="64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CD11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6" name="Freeform 40"/>
              <p:cNvSpPr>
                <a:spLocks/>
              </p:cNvSpPr>
              <p:nvPr/>
            </p:nvSpPr>
            <p:spPr bwMode="auto">
              <a:xfrm>
                <a:off x="9778809" y="3259906"/>
                <a:ext cx="18735" cy="18735"/>
              </a:xfrm>
              <a:custGeom>
                <a:avLst/>
                <a:gdLst>
                  <a:gd name="T0" fmla="*/ 11 w 15"/>
                  <a:gd name="T1" fmla="*/ 2 h 16"/>
                  <a:gd name="T2" fmla="*/ 13 w 15"/>
                  <a:gd name="T3" fmla="*/ 12 h 16"/>
                  <a:gd name="T4" fmla="*/ 4 w 15"/>
                  <a:gd name="T5" fmla="*/ 14 h 16"/>
                  <a:gd name="T6" fmla="*/ 2 w 15"/>
                  <a:gd name="T7" fmla="*/ 5 h 16"/>
                  <a:gd name="T8" fmla="*/ 11 w 15"/>
                  <a:gd name="T9" fmla="*/ 2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6">
                    <a:moveTo>
                      <a:pt x="11" y="2"/>
                    </a:moveTo>
                    <a:cubicBezTo>
                      <a:pt x="14" y="4"/>
                      <a:pt x="15" y="9"/>
                      <a:pt x="13" y="12"/>
                    </a:cubicBezTo>
                    <a:cubicBezTo>
                      <a:pt x="11" y="15"/>
                      <a:pt x="7" y="16"/>
                      <a:pt x="4" y="14"/>
                    </a:cubicBezTo>
                    <a:cubicBezTo>
                      <a:pt x="1" y="12"/>
                      <a:pt x="0" y="8"/>
                      <a:pt x="2" y="5"/>
                    </a:cubicBezTo>
                    <a:cubicBezTo>
                      <a:pt x="4" y="1"/>
                      <a:pt x="8" y="0"/>
                      <a:pt x="11" y="2"/>
                    </a:cubicBezTo>
                    <a:close/>
                  </a:path>
                </a:pathLst>
              </a:custGeom>
              <a:solidFill>
                <a:srgbClr val="002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7" name="Freeform 41"/>
              <p:cNvSpPr>
                <a:spLocks/>
              </p:cNvSpPr>
              <p:nvPr/>
            </p:nvSpPr>
            <p:spPr bwMode="auto">
              <a:xfrm>
                <a:off x="9816280" y="3356259"/>
                <a:ext cx="179324" cy="230177"/>
              </a:xfrm>
              <a:custGeom>
                <a:avLst/>
                <a:gdLst>
                  <a:gd name="T0" fmla="*/ 130 w 142"/>
                  <a:gd name="T1" fmla="*/ 0 h 184"/>
                  <a:gd name="T2" fmla="*/ 46 w 142"/>
                  <a:gd name="T3" fmla="*/ 69 h 184"/>
                  <a:gd name="T4" fmla="*/ 0 w 142"/>
                  <a:gd name="T5" fmla="*/ 59 h 184"/>
                  <a:gd name="T6" fmla="*/ 26 w 142"/>
                  <a:gd name="T7" fmla="*/ 171 h 184"/>
                  <a:gd name="T8" fmla="*/ 50 w 142"/>
                  <a:gd name="T9" fmla="*/ 184 h 184"/>
                  <a:gd name="T10" fmla="*/ 103 w 142"/>
                  <a:gd name="T11" fmla="*/ 137 h 184"/>
                  <a:gd name="T12" fmla="*/ 99 w 142"/>
                  <a:gd name="T13" fmla="*/ 75 h 184"/>
                  <a:gd name="T14" fmla="*/ 128 w 142"/>
                  <a:gd name="T15" fmla="*/ 38 h 184"/>
                  <a:gd name="T16" fmla="*/ 129 w 142"/>
                  <a:gd name="T17" fmla="*/ 33 h 184"/>
                  <a:gd name="T18" fmla="*/ 132 w 142"/>
                  <a:gd name="T19" fmla="*/ 31 h 184"/>
                  <a:gd name="T20" fmla="*/ 142 w 142"/>
                  <a:gd name="T21" fmla="*/ 7 h 184"/>
                  <a:gd name="T22" fmla="*/ 130 w 142"/>
                  <a:gd name="T23" fmla="*/ 0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2" h="184">
                    <a:moveTo>
                      <a:pt x="130" y="0"/>
                    </a:moveTo>
                    <a:cubicBezTo>
                      <a:pt x="46" y="69"/>
                      <a:pt x="46" y="69"/>
                      <a:pt x="46" y="6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26" y="171"/>
                      <a:pt x="26" y="171"/>
                      <a:pt x="26" y="171"/>
                    </a:cubicBezTo>
                    <a:cubicBezTo>
                      <a:pt x="50" y="184"/>
                      <a:pt x="50" y="184"/>
                      <a:pt x="50" y="184"/>
                    </a:cubicBezTo>
                    <a:cubicBezTo>
                      <a:pt x="103" y="137"/>
                      <a:pt x="103" y="137"/>
                      <a:pt x="103" y="137"/>
                    </a:cubicBezTo>
                    <a:cubicBezTo>
                      <a:pt x="99" y="75"/>
                      <a:pt x="99" y="75"/>
                      <a:pt x="99" y="75"/>
                    </a:cubicBezTo>
                    <a:cubicBezTo>
                      <a:pt x="110" y="64"/>
                      <a:pt x="120" y="52"/>
                      <a:pt x="128" y="38"/>
                    </a:cubicBezTo>
                    <a:cubicBezTo>
                      <a:pt x="128" y="36"/>
                      <a:pt x="128" y="35"/>
                      <a:pt x="129" y="33"/>
                    </a:cubicBezTo>
                    <a:cubicBezTo>
                      <a:pt x="130" y="32"/>
                      <a:pt x="131" y="32"/>
                      <a:pt x="132" y="31"/>
                    </a:cubicBezTo>
                    <a:cubicBezTo>
                      <a:pt x="136" y="23"/>
                      <a:pt x="139" y="15"/>
                      <a:pt x="142" y="7"/>
                    </a:cubicBezTo>
                    <a:lnTo>
                      <a:pt x="130" y="0"/>
                    </a:lnTo>
                    <a:close/>
                  </a:path>
                </a:pathLst>
              </a:custGeom>
              <a:solidFill>
                <a:srgbClr val="FFB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56444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83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AF4B1D02-F52A-465B-9511-FCF6329CA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576" y="218942"/>
            <a:ext cx="2743200" cy="34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0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2C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703" y="5782138"/>
            <a:ext cx="7056143" cy="107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4698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78D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FontTx/>
              <a:buNone/>
              <a:defRPr sz="1961"/>
            </a:lvl2pPr>
            <a:lvl3pPr marL="224097" indent="0">
              <a:spcBef>
                <a:spcPts val="588"/>
              </a:spcBef>
              <a:buNone/>
              <a:defRPr/>
            </a:lvl3pPr>
            <a:lvl4pPr marL="448193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152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2003747"/>
          </a:xfrm>
        </p:spPr>
        <p:txBody>
          <a:bodyPr>
            <a:spAutoFit/>
          </a:bodyPr>
          <a:lstStyle>
            <a:lvl1pPr marL="0" indent="0">
              <a:spcBef>
                <a:spcPts val="588"/>
              </a:spcBef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buFont typeface="Arial" charset="0"/>
              <a:buChar char="•"/>
              <a:defRPr sz="1961"/>
            </a:lvl2pPr>
            <a:lvl3pPr marL="448193" indent="-224097">
              <a:spcBef>
                <a:spcPts val="588"/>
              </a:spcBef>
              <a:buFont typeface="Arial" charset="0"/>
              <a:buChar char="•"/>
              <a:defRPr/>
            </a:lvl3pPr>
            <a:lvl4pPr marL="672290" indent="-224097">
              <a:spcBef>
                <a:spcPts val="588"/>
              </a:spcBef>
              <a:buFont typeface="Arial" charset="0"/>
              <a:buChar char="•"/>
              <a:defRPr/>
            </a:lvl4pPr>
            <a:lvl5pPr marL="896386" indent="-224097">
              <a:spcBef>
                <a:spcPts val="588"/>
              </a:spcBef>
              <a:buFont typeface="Arial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6015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255173"/>
            <a:ext cx="11474238" cy="1840792"/>
          </a:xfrm>
        </p:spPr>
        <p:txBody>
          <a:bodyPr>
            <a:spAutoFit/>
          </a:bodyPr>
          <a:lstStyle>
            <a:lvl1pPr>
              <a:spcBef>
                <a:spcPts val="588"/>
              </a:spcBef>
              <a:defRPr sz="1961"/>
            </a:lvl1pPr>
            <a:lvl2pPr>
              <a:spcBef>
                <a:spcPts val="588"/>
              </a:spcBef>
              <a:defRPr sz="1961"/>
            </a:lvl2pPr>
            <a:lvl3pPr>
              <a:spcBef>
                <a:spcPts val="588"/>
              </a:spcBef>
              <a:defRPr sz="1961"/>
            </a:lvl3pPr>
            <a:lvl4pPr>
              <a:spcBef>
                <a:spcPts val="588"/>
              </a:spcBef>
              <a:defRPr sz="1961"/>
            </a:lvl4pPr>
            <a:lvl5pPr>
              <a:spcBef>
                <a:spcPts val="588"/>
              </a:spcBef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5851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69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1"/>
              </a:buClr>
              <a:buFont typeface="Wingdings" pitchFamily="2" charset="2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0" indent="0">
              <a:spcBef>
                <a:spcPts val="588"/>
              </a:spcBef>
              <a:buNone/>
              <a:defRPr sz="1961"/>
            </a:lvl2pPr>
            <a:lvl3pPr marL="227209" indent="0">
              <a:spcBef>
                <a:spcPts val="588"/>
              </a:spcBef>
              <a:buNone/>
              <a:tabLst/>
              <a:defRPr sz="1961"/>
            </a:lvl3pPr>
            <a:lvl4pPr marL="451306" indent="0">
              <a:spcBef>
                <a:spcPts val="588"/>
              </a:spcBef>
              <a:buNone/>
              <a:defRPr/>
            </a:lvl4pPr>
            <a:lvl5pPr marL="672290" indent="0">
              <a:spcBef>
                <a:spcPts val="588"/>
              </a:spcBef>
              <a:buNone/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4398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274974" y="1344828"/>
            <a:ext cx="5557834" cy="2003747"/>
          </a:xfrm>
        </p:spPr>
        <p:txBody>
          <a:bodyPr wrap="square">
            <a:spAutoFit/>
          </a:bodyPr>
          <a:lstStyle>
            <a:lvl1pPr marL="0" indent="0">
              <a:spcBef>
                <a:spcPts val="588"/>
              </a:spcBef>
              <a:buClr>
                <a:schemeClr val="tx2"/>
              </a:buClr>
              <a:buFont typeface="Arial" pitchFamily="34" charset="0"/>
              <a:buNone/>
              <a:defRPr sz="2745" spc="-29" baseline="0">
                <a:solidFill>
                  <a:srgbClr val="0072C6"/>
                </a:solidFill>
                <a:latin typeface="+mj-lt"/>
              </a:defRPr>
            </a:lvl1pPr>
            <a:lvl2pPr marL="224097" indent="-224097">
              <a:spcBef>
                <a:spcPts val="588"/>
              </a:spcBef>
              <a:defRPr sz="1961"/>
            </a:lvl2pPr>
            <a:lvl3pPr marL="448193" indent="-224097">
              <a:spcBef>
                <a:spcPts val="588"/>
              </a:spcBef>
              <a:tabLst/>
              <a:defRPr sz="1961"/>
            </a:lvl3pPr>
            <a:lvl4pPr marL="672290" indent="-224097">
              <a:spcBef>
                <a:spcPts val="588"/>
              </a:spcBef>
              <a:defRPr sz="1961"/>
            </a:lvl4pPr>
            <a:lvl5pPr marL="896386" indent="-224097">
              <a:spcBef>
                <a:spcPts val="588"/>
              </a:spcBef>
              <a:tabLst/>
              <a:defRPr sz="1961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75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70" y="358621"/>
            <a:ext cx="11474238" cy="896552"/>
          </a:xfrm>
          <a:prstGeom prst="rect">
            <a:avLst/>
          </a:prstGeom>
        </p:spPr>
        <p:txBody>
          <a:bodyPr vert="horz" wrap="square" lIns="91440" tIns="91440" rIns="91440" bIns="9144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58570" y="1255173"/>
            <a:ext cx="11474238" cy="1793104"/>
          </a:xfrm>
          <a:prstGeom prst="rect">
            <a:avLst/>
          </a:prstGeom>
        </p:spPr>
        <p:txBody>
          <a:bodyPr vert="horz" wrap="square" lIns="91440" tIns="91440" rIns="91440" bIns="9144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  <p:sldLayoutId id="2147483720" r:id="rId20"/>
    <p:sldLayoutId id="2147483721" r:id="rId21"/>
    <p:sldLayoutId id="2147483722" r:id="rId22"/>
    <p:sldLayoutId id="2147483723" r:id="rId23"/>
    <p:sldLayoutId id="2147483724" r:id="rId24"/>
    <p:sldLayoutId id="2147483696" r:id="rId25"/>
  </p:sldLayoutIdLst>
  <p:transition>
    <p:fade/>
  </p:transition>
  <p:txStyles>
    <p:titleStyle>
      <a:lvl1pPr algn="l" defTabSz="914367" rtl="0" eaLnBrk="1" latinLnBrk="0" hangingPunct="1">
        <a:lnSpc>
          <a:spcPct val="90000"/>
        </a:lnSpc>
        <a:spcBef>
          <a:spcPct val="0"/>
        </a:spcBef>
        <a:buNone/>
        <a:defRPr lang="en-US" sz="4705" b="0" kern="1200" cap="none" spc="-69" baseline="0" dirty="0" smtClean="0">
          <a:ln w="3175">
            <a:noFill/>
          </a:ln>
          <a:solidFill>
            <a:srgbClr val="0072C6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4097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4819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72290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96386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20483" marR="0" indent="-224097" algn="l" defTabSz="914367" rtl="0" eaLnBrk="1" fontAlgn="auto" latinLnBrk="0" hangingPunct="1">
        <a:lnSpc>
          <a:spcPct val="90000"/>
        </a:lnSpc>
        <a:spcBef>
          <a:spcPts val="588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509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3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7pPr>
      <a:lvl8pPr marL="3428877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8pPr>
      <a:lvl9pPr marL="3886061" indent="-228592" algn="l" defTabSz="914367" rtl="0" eaLnBrk="1" latinLnBrk="0" hangingPunct="1">
        <a:spcBef>
          <a:spcPct val="20000"/>
        </a:spcBef>
        <a:buFont typeface="Arial" pitchFamily="34" charset="0"/>
        <a:buChar char="•"/>
        <a:defRPr sz="1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457183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2pPr>
      <a:lvl3pPr marL="914367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0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5pPr>
      <a:lvl6pPr marL="2285918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1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4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469" algn="l" defTabSz="914367" rtl="0" eaLnBrk="1" latinLnBrk="0" hangingPunct="1">
        <a:defRPr sz="17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EE8A11-2789-4370-B74A-88E5AFD50F7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69238" y="3460740"/>
            <a:ext cx="8270507" cy="896552"/>
          </a:xfrm>
        </p:spPr>
        <p:txBody>
          <a:bodyPr/>
          <a:lstStyle/>
          <a:p>
            <a:r>
              <a:rPr lang="en-US" dirty="0"/>
              <a:t>Course 40460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0E9F5F-CF8C-48A1-9F5E-5A924F3D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Unit 1</a:t>
            </a:r>
          </a:p>
        </p:txBody>
      </p:sp>
    </p:spTree>
    <p:extLst>
      <p:ext uri="{BB962C8B-B14F-4D97-AF65-F5344CB8AC3E}">
        <p14:creationId xmlns:p14="http://schemas.microsoft.com/office/powerpoint/2010/main" val="170582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 a variable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135958"/>
          </a:xfrm>
        </p:spPr>
        <p:txBody>
          <a:bodyPr/>
          <a:lstStyle/>
          <a:p>
            <a:r>
              <a:rPr lang="en-US" dirty="0"/>
              <a:t>increase the value of a variable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# initialize</a:t>
            </a:r>
          </a:p>
          <a:p>
            <a:r>
              <a:rPr lang="en-US" dirty="0">
                <a:latin typeface="Consolas" panose="020B0609020204030204" pitchFamily="49" charset="0"/>
              </a:rPr>
              <a:t>x = 0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# increment</a:t>
            </a:r>
          </a:p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x = x + 1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There is also a shorthand way which is normally used</a:t>
            </a:r>
          </a:p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x += 1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010289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Decrement a variable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135958"/>
          </a:xfrm>
        </p:spPr>
        <p:txBody>
          <a:bodyPr/>
          <a:lstStyle/>
          <a:p>
            <a:r>
              <a:rPr lang="en-US" dirty="0"/>
              <a:t>decrease the value of a variable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# initialize</a:t>
            </a:r>
          </a:p>
          <a:p>
            <a:r>
              <a:rPr lang="en-US" dirty="0">
                <a:latin typeface="Consolas" panose="020B0609020204030204" pitchFamily="49" charset="0"/>
              </a:rPr>
              <a:t>x = 0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# decrement</a:t>
            </a:r>
          </a:p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x = x - 1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There is also a shorthand way which is normally used</a:t>
            </a:r>
          </a:p>
          <a:p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x -= 1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91475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with Condition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x&lt; 10 </a:t>
            </a:r>
            <a:r>
              <a:rPr lang="en-US" dirty="0"/>
              <a:t>evaluates to True or False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88930398"/>
                  </p:ext>
                </p:extLst>
              </p:nvPr>
            </p:nvGraphicFramePr>
            <p:xfrm>
              <a:off x="358569" y="2145029"/>
              <a:ext cx="8591999" cy="1908225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569" y="2145029"/>
                <a:ext cx="8591999" cy="1908225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358569" y="4273062"/>
            <a:ext cx="9497608" cy="1037207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What would the output of this loop be?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There is no break statement, why isn’t this loop endless?</a:t>
            </a:r>
          </a:p>
        </p:txBody>
      </p:sp>
    </p:spTree>
    <p:extLst>
      <p:ext uri="{BB962C8B-B14F-4D97-AF65-F5344CB8AC3E}">
        <p14:creationId xmlns:p14="http://schemas.microsoft.com/office/powerpoint/2010/main" val="391941282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3939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Introduction to Python, Unit 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4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Conditionals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945002"/>
          </a:xfrm>
        </p:spPr>
        <p:txBody>
          <a:bodyPr/>
          <a:lstStyle/>
          <a:p>
            <a:r>
              <a:rPr lang="en-US" dirty="0"/>
              <a:t>Sometimes a program might need to test a condition and a sub condition based on the answer the first decision. 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3868553"/>
                  </p:ext>
                </p:extLst>
              </p:nvPr>
            </p:nvGraphicFramePr>
            <p:xfrm>
              <a:off x="355796" y="2408799"/>
              <a:ext cx="6924235" cy="3983209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5796" y="2408799"/>
                <a:ext cx="6924235" cy="398320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63584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Flow Chart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63" y="1714351"/>
            <a:ext cx="8659091" cy="487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150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3" name="Add-in 2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52648915"/>
                  </p:ext>
                </p:extLst>
              </p:nvPr>
            </p:nvGraphicFramePr>
            <p:xfrm>
              <a:off x="440872" y="1191441"/>
              <a:ext cx="11219905" cy="466942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3" name="Add-in 2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872" y="1191441"/>
                <a:ext cx="11219905" cy="466942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99072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Escape Sequences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564835"/>
          </a:xfrm>
        </p:spPr>
        <p:txBody>
          <a:bodyPr/>
          <a:lstStyle/>
          <a:p>
            <a:r>
              <a:rPr lang="en-US" dirty="0"/>
              <a:t>Sometimes output needs to be formatted on multiple lines.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9893531"/>
                  </p:ext>
                </p:extLst>
              </p:nvPr>
            </p:nvGraphicFramePr>
            <p:xfrm>
              <a:off x="514057" y="2039522"/>
              <a:ext cx="9273037" cy="2502333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4057" y="2039522"/>
                <a:ext cx="9273037" cy="2502333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514057" y="4426776"/>
            <a:ext cx="9816904" cy="1932837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\n is the new line or carriage return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\n causes the print statement to start a new line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9898611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1936171"/>
          </a:xfrm>
        </p:spPr>
        <p:txBody>
          <a:bodyPr/>
          <a:lstStyle/>
          <a:p>
            <a:r>
              <a:rPr lang="en-US" dirty="0"/>
              <a:t>Loops, like conditionals, are fundamental concept in programing.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common loop uses the </a:t>
            </a:r>
            <a:r>
              <a:rPr lang="en-US" b="1" dirty="0"/>
              <a:t>while</a:t>
            </a:r>
            <a:r>
              <a:rPr lang="en-US" dirty="0"/>
              <a:t> keyword</a:t>
            </a:r>
          </a:p>
        </p:txBody>
      </p:sp>
    </p:spTree>
    <p:extLst>
      <p:ext uri="{BB962C8B-B14F-4D97-AF65-F5344CB8AC3E}">
        <p14:creationId xmlns:p14="http://schemas.microsoft.com/office/powerpoint/2010/main" val="95452330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while </a:t>
            </a:r>
            <a:r>
              <a:rPr lang="en-US" dirty="0"/>
              <a:t>Loop</a:t>
            </a:r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Code Presenter Pro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60468433"/>
                  </p:ext>
                </p:extLst>
              </p:nvPr>
            </p:nvGraphicFramePr>
            <p:xfrm>
              <a:off x="250287" y="1283385"/>
              <a:ext cx="10045505" cy="2558854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Code Presenter Pro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287" y="1283385"/>
                <a:ext cx="10045505" cy="2558854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/>
          <p:cNvSpPr txBox="1"/>
          <p:nvPr/>
        </p:nvSpPr>
        <p:spPr>
          <a:xfrm>
            <a:off x="250287" y="4237892"/>
            <a:ext cx="10142221" cy="2188291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</a:rPr>
              <a:t>while True: 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is known as the infinity loop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The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</a:rPr>
              <a:t> </a:t>
            </a:r>
            <a:r>
              <a:rPr lang="en-US" sz="2400" b="1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</a:rPr>
              <a:t>break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</a:rPr>
              <a:t> statement </a:t>
            </a:r>
            <a:r>
              <a:rPr lang="en-US" sz="2400" dirty="0">
                <a:gradFill>
                  <a:gsLst>
                    <a:gs pos="2917">
                      <a:schemeClr val="tx1"/>
                    </a:gs>
                    <a:gs pos="30000">
                      <a:schemeClr val="tx1"/>
                    </a:gs>
                  </a:gsLst>
                  <a:lin ang="5400000" scaled="0"/>
                </a:gradFill>
              </a:rPr>
              <a:t>is critical. Otherwise this is an endless loop- a common logic error when coding with loops.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1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1950698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Incrementing Variables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8570" y="1344828"/>
            <a:ext cx="11474238" cy="4067845"/>
          </a:xfrm>
        </p:spPr>
        <p:txBody>
          <a:bodyPr/>
          <a:lstStyle/>
          <a:p>
            <a:r>
              <a:rPr lang="en-US" dirty="0"/>
              <a:t>A loop can also be controlled by a variable called a </a:t>
            </a:r>
            <a:r>
              <a:rPr lang="en-US" b="1" dirty="0"/>
              <a:t>counter variable.</a:t>
            </a:r>
            <a:endParaRPr lang="en-US" dirty="0"/>
          </a:p>
          <a:p>
            <a:endParaRPr lang="en-US" dirty="0"/>
          </a:p>
          <a:p>
            <a:r>
              <a:rPr lang="en-US" dirty="0"/>
              <a:t>A variable can be increment or decremented as a loops run to set a condition to stop a loop.</a:t>
            </a:r>
          </a:p>
          <a:p>
            <a:endParaRPr lang="en-US" dirty="0"/>
          </a:p>
          <a:p>
            <a:r>
              <a:rPr lang="en-US" dirty="0"/>
              <a:t>For example using: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while x &lt; 10: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x </a:t>
            </a:r>
            <a:r>
              <a:rPr lang="en-US" dirty="0"/>
              <a:t>is the counter variable we can increment by one each loop until it reaches 10 and the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while </a:t>
            </a:r>
            <a:r>
              <a:rPr lang="en-US" dirty="0"/>
              <a:t>condition becomes false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297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VA_theme">
  <a:themeElements>
    <a:clrScheme name="Custom 6">
      <a:dk1>
        <a:srgbClr val="505050"/>
      </a:dk1>
      <a:lt1>
        <a:srgbClr val="FFFFFF"/>
      </a:lt1>
      <a:dk2>
        <a:srgbClr val="107C10"/>
      </a:dk2>
      <a:lt2>
        <a:srgbClr val="D5F7F6"/>
      </a:lt2>
      <a:accent1>
        <a:srgbClr val="107C10"/>
      </a:accent1>
      <a:accent2>
        <a:srgbClr val="0377D6"/>
      </a:accent2>
      <a:accent3>
        <a:srgbClr val="00B294"/>
      </a:accent3>
      <a:accent4>
        <a:srgbClr val="A80000"/>
      </a:accent4>
      <a:accent5>
        <a:srgbClr val="D83B01"/>
      </a:accent5>
      <a:accent6>
        <a:srgbClr val="FEB900"/>
      </a:accent6>
      <a:hlink>
        <a:srgbClr val="107C10"/>
      </a:hlink>
      <a:folHlink>
        <a:srgbClr val="107C10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VA_theme" id="{FE2E25A0-966F-41AE-AB5F-5A6AF47EB54A}" vid="{4C702016-84DA-4CFA-A467-6A79C6D096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webextensions/_rels/webextension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webextensions/_rels/webextension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webextensions/_rels/webextension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webextensions/_rels/webextension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webextensions/webextension1.xml><?xml version="1.0" encoding="utf-8"?>
<we:webextension xmlns:we="http://schemas.microsoft.com/office/webextensions/webextension/2010/11" id="{69BB0CEA-0DFC-4B91-8E3C-86E9FB1D26C2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um1= float(input(\&quot;Pick a number:\&quot;))\nnum2= float(input(\&quot;Pick another number:\&quot;))\n\nif num1 &lt;= num2 :\n    if num1 == num2:\n        print(\&quot;Equal\&quot;)\n    else:\n        print(\&quot;Not equal!\&quot;)\nelif num1 &gt; num2:\n    print(\&quot;Greater!\&quot;)\nelse:\n    print(\&quot;Less!\&quot;)\n&quot;,&quot;ctags&quot;:{&quot;num1&quot;:[{&quot;linenum&quot;:&quot;1&quot;,&quot;signature&quot;:&quot;num1= float(input(\&quot;Pick a number:\&quot;))&quot;}],&quot;num2&quot;:[{&quot;linenum&quot;:&quot;2&quot;,&quot;signature&quot;:&quot;num2= float(input(\&quot;Pick another number:\&quot;))&quot;}]}}"/>
  </we:properties>
  <we:bindings/>
  <we:snapshot xmlns:r="http://schemas.openxmlformats.org/officeDocument/2006/relationships" r:embed="rId1"/>
</we:webextension>
</file>

<file path=ppt/webextensions/webextension2.xml><?xml version="1.0" encoding="utf-8"?>
<we:webextension xmlns:we="http://schemas.microsoft.com/office/webextensions/webextension/2010/11" id="{7E23E186-1825-4A37-ADE7-B8765EE27BB4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ame = input(\&quot;Enter your name:\&quot;)\nfriend_name = input(\&quot;Enter your friend's name:\&quot;)\n\nif name == friend_name:\n  friend = input(\&quot;Do you and your friend really have the same name? Type yes or no.\&quot;)\n  friend = str.lower(friend)\n  if friend == \&quot;yes\&quot;:\n    print(\&quot;Having the same name is cool!\&quot;)\n  elif friend == \&quot;no\&quot;:\n    friend_name = input(\&quot;Enter another name besides your own:\&quot;)\n    print(\&quot;Your friend's name is\&quot;, friend_name + \&quot;.\&quot;)\n  else:\n    print(\&quot;You did not enter yes or no.\&quot;)\nelse:\n    print(\&quot;Your friend's name is\&quot; , friend_name + \&quot;.\&quot;)\n&quot;,&quot;ctags&quot;:{&quot;friend&quot;:[{&quot;linenum&quot;:&quot;5&quot;,&quot;signature&quot;:&quot;friend = input(\&quot;Do you and your friend really have the same name? Type yes or no.\&quot;)&quot;},{&quot;linenum&quot;:&quot;6&quot;,&quot;signature&quot;:&quot;friend = str.lower(friend)&quot;}],&quot;friend_name&quot;:[{&quot;linenum&quot;:&quot;10&quot;,&quot;signature&quot;:&quot;friend_name = input(\&quot;Enter another name besides your own:\&quot;)&quot;},{&quot;linenum&quot;:&quot;2&quot;,&quot;signature&quot;:&quot;friend_name = input(\&quot;Enter your friend's name:\&quot;)&quot;}],&quot;name&quot;:[{&quot;linenum&quot;:&quot;1&quot;,&quot;signature&quot;:&quot;name = input(\&quot;Enter your name:\&quot;)&quot;}]}}"/>
  </we:properties>
  <we:bindings/>
  <we:snapshot xmlns:r="http://schemas.openxmlformats.org/officeDocument/2006/relationships" r:embed="rId1"/>
</we:webextension>
</file>

<file path=ppt/webextensions/webextension3.xml><?xml version="1.0" encoding="utf-8"?>
<we:webextension xmlns:we="http://schemas.microsoft.com/office/webextensions/webextension/2010/11" id="{8CE7F8BC-1FD8-4FA1-B559-9E002AFB67D5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ame = input(\&quot;What is your name?\&quot;)\nage = input(\&quot;What is your age?\&quot;)\n\n\nprint(\&quot;Your name is:\&quot;, name + \&quot;\\n\&quot; + \&quot;Your age is\&quot;, age)\n&quot;,&quot;ctags&quot;:{&quot;age&quot;:[{&quot;linenum&quot;:&quot;2&quot;,&quot;signature&quot;:&quot;age = input(\&quot;What is your age?\&quot;)&quot;}],&quot;name&quot;:[{&quot;linenum&quot;:&quot;1&quot;,&quot;signature&quot;:&quot;name = input(\&quot;What is your name?\&quot;)&quot;}]}}"/>
  </we:properties>
  <we:bindings/>
  <we:snapshot xmlns:r="http://schemas.openxmlformats.org/officeDocument/2006/relationships" r:embed="rId1"/>
</we:webextension>
</file>

<file path=ppt/webextensions/webextension4.xml><?xml version="1.0" encoding="utf-8"?>
<we:webextension xmlns:we="http://schemas.microsoft.com/office/webextensions/webextension/2010/11" id="{4E9E463C-1710-4405-898B-3276B8988AFE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name = \&quot;\&quot;\n       \nwhile True:\n    name = input(\&quot;enter a one-word name, friends use to greet you: \&quot;)\n    if name.isalpha():\n        print(\&quot;\\nGood to see you\&quot;, name.title())\n        break\n    else:\n        print(\&quot;\\nSorry, enter one-word using letters only\&quot;)&quot;,&quot;ctags&quot;:{&quot;name&quot;:[{&quot;linenum&quot;:&quot;1&quot;,&quot;signature&quot;:&quot;name = \&quot;\&quot;&quot;},{&quot;linenum&quot;:&quot;4&quot;,&quot;signature&quot;:&quot;name = input(\&quot;enter a one-word name, friends use to greet you: \&quot;)&quot;}]}}"/>
  </we:properties>
  <we:bindings/>
  <we:snapshot xmlns:r="http://schemas.openxmlformats.org/officeDocument/2006/relationships" r:embed="rId1"/>
</we:webextension>
</file>

<file path=ppt/webextensions/webextension5.xml><?xml version="1.0" encoding="utf-8"?>
<we:webextension xmlns:we="http://schemas.microsoft.com/office/webextensions/webextension/2010/11" id="{0B15E44B-889E-44A8-A25C-24FA1DC588C7}" frozen="1">
  <we:reference id="wa104379263" version="1.0.0.1" store="en-US" storeType="OMEX"/>
  <we:alternateReferences>
    <we:reference id="wa104379263" version="1.0.0.1" store="wa104379263" storeType="OMEX"/>
  </we:alternateReferences>
  <we:properties>
    <we:property name="config" value="{&quot;display_lang&quot;:&quot;en&quot;,&quot;display_font&quot;:&quot;Consolas&quot;,&quot;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old_syntax_color&quot;:{&quot;Reserved words&quot;:&quot;#0000FF&quot;,&quot;Modules,Classes,Exceptions&quot;:&quot;#FF0000&quot;,&quot;Methods&quot;:&quot;#008080&quot;,&quot;Attributes&quot;:&quot;#808000&quot;,&quot;Line comment&quot;:&quot;#008000&quot;,&quot;Block comment&quot;:&quot;#008000&quot;,&quot;Block comment 2&quot;:&quot;#008000&quot;,&quot;Quotation&quot;:&quot;#FF00FF&quot;,&quot;Quotation 2&quot;:&quot;#FF00FF&quot;,&quot;Number&quot;:&quot;#800080&quot;},&quot;show_line_number&quot;:true,&quot;code_lang&quot;:&quot;py&quot;,&quot;code&quot;:&quot;x= 0\n\nwhile x &lt; 10:\n    print(x)\n    x+=1&quot;,&quot;ctags&quot;:{&quot;x&quot;:[{&quot;linenum&quot;:&quot;1&quot;,&quot;signature&quot;:&quot;x= 0&quot;}]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MVA_theme</Template>
  <TotalTime>0</TotalTime>
  <Words>509</Words>
  <PresentationFormat>Widescreen</PresentationFormat>
  <Paragraphs>97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Consolas</vt:lpstr>
      <vt:lpstr>Segoe UI</vt:lpstr>
      <vt:lpstr>Segoe UI Light</vt:lpstr>
      <vt:lpstr>Wingdings</vt:lpstr>
      <vt:lpstr>MVA_theme</vt:lpstr>
      <vt:lpstr>Introduction to Python Unit 1</vt:lpstr>
      <vt:lpstr>Module 4 </vt:lpstr>
      <vt:lpstr>Nested Conditionals</vt:lpstr>
      <vt:lpstr>Example Flow Chart</vt:lpstr>
      <vt:lpstr>Another Example</vt:lpstr>
      <vt:lpstr>Escape Sequences</vt:lpstr>
      <vt:lpstr>Loops</vt:lpstr>
      <vt:lpstr>while Loop</vt:lpstr>
      <vt:lpstr>Incrementing Variables</vt:lpstr>
      <vt:lpstr>Increment a variable</vt:lpstr>
      <vt:lpstr>Decrement a variable</vt:lpstr>
      <vt:lpstr>Loop with Condition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2017-06-29T20:09:57Z</dcterms:created>
  <dcterms:modified xsi:type="dcterms:W3CDTF">2017-07-03T21:38:54Z</dcterms:modified>
</cp:coreProperties>
</file>