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63" r:id="rId7"/>
    <p:sldId id="259" r:id="rId8"/>
    <p:sldId id="260" r:id="rId9"/>
    <p:sldId id="261" r:id="rId10"/>
    <p:sldId id="262" r:id="rId11"/>
    <p:sldId id="264" r:id="rId12"/>
    <p:sldId id="258" r:id="rId13"/>
    <p:sldId id="265" r:id="rId14"/>
    <p:sldId id="266" r:id="rId15"/>
    <p:sldId id="267" r:id="rId16"/>
    <p:sldId id="268" r:id="rId17"/>
    <p:sldId id="269" r:id="rId18"/>
    <p:sldId id="283" r:id="rId19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1" autoAdjust="0"/>
    <p:restoredTop sz="94660"/>
  </p:normalViewPr>
  <p:slideViewPr>
    <p:cSldViewPr>
      <p:cViewPr varScale="1">
        <p:scale>
          <a:sx n="81" d="100"/>
          <a:sy n="81" d="100"/>
        </p:scale>
        <p:origin x="13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2957" tIns="46478" rIns="92957" bIns="46478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2957" tIns="46478" rIns="92957" bIns="46478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6BC8416-A743-44C8-8359-5AEE571437A0}" type="datetimeFigureOut">
              <a:rPr lang="en-US"/>
              <a:pPr>
                <a:defRPr/>
              </a:pPr>
              <a:t>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6975"/>
            <a:ext cx="3027363" cy="465138"/>
          </a:xfrm>
          <a:prstGeom prst="rect">
            <a:avLst/>
          </a:prstGeom>
        </p:spPr>
        <p:txBody>
          <a:bodyPr vert="horz" lIns="92957" tIns="46478" rIns="92957" bIns="46478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6975"/>
            <a:ext cx="3027363" cy="465138"/>
          </a:xfrm>
          <a:prstGeom prst="rect">
            <a:avLst/>
          </a:prstGeom>
        </p:spPr>
        <p:txBody>
          <a:bodyPr vert="horz" wrap="square" lIns="92957" tIns="46478" rIns="92957" bIns="4647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AD894F-DD02-4393-83A0-7038522A7B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09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2957" tIns="46478" rIns="92957" bIns="46478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2957" tIns="46478" rIns="92957" bIns="46478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3D8FC2A-CA90-48E5-A9E9-AA742AAF6882}" type="datetimeFigureOut">
              <a:rPr lang="en-US"/>
              <a:pPr>
                <a:defRPr/>
              </a:pPr>
              <a:t>1/3/2017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6913"/>
            <a:ext cx="4638675" cy="3479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7" tIns="46478" rIns="92957" bIns="4647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7" tIns="46478" rIns="92957" bIns="46478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6975"/>
            <a:ext cx="3027363" cy="465138"/>
          </a:xfrm>
          <a:prstGeom prst="rect">
            <a:avLst/>
          </a:prstGeom>
        </p:spPr>
        <p:txBody>
          <a:bodyPr vert="horz" lIns="92957" tIns="46478" rIns="92957" bIns="46478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6975"/>
            <a:ext cx="3027363" cy="465138"/>
          </a:xfrm>
          <a:prstGeom prst="rect">
            <a:avLst/>
          </a:prstGeom>
        </p:spPr>
        <p:txBody>
          <a:bodyPr vert="horz" wrap="square" lIns="92957" tIns="46478" rIns="92957" bIns="4647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07B7D3-F6FD-4C26-8023-65AA7359AE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973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ortscarcup.com/cars/ford-shelby-gt500-exterior.jpg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27100" eaLnBrk="1" hangingPunct="1">
              <a:spcBef>
                <a:spcPct val="0"/>
              </a:spcBef>
            </a:pPr>
            <a:r>
              <a:rPr lang="en-US" sz="600"/>
              <a:t>Image retrieved from: </a:t>
            </a:r>
            <a:r>
              <a:rPr lang="en-US" sz="600">
                <a:hlinkClick r:id="rId3"/>
              </a:rPr>
              <a:t>http://www.sportscarcup.com/cars/ford-shelby-gt500-exterior.jpg</a:t>
            </a:r>
            <a:r>
              <a:rPr lang="en-US" sz="600"/>
              <a:t>, August 27, 2012, Image retrieved from:http://www.musclecarclub.com/other-cars/classic/ford-model-t/images/ford-model-t-1a.jpg, August 27, 2012., http://image.8-lug.com/f/27356644/0810_8l_01_%2Breaders_rides_bragging_rights%2Bcustom_ford_truck.jpg, http://upload.wikimedia.org/wikipedia/commons/4/44/Ford_Jeep_Brazil.jpghttp://www.almatractor.com/images/ford-tractor.jpg</a:t>
            </a:r>
          </a:p>
          <a:p>
            <a:pPr defTabSz="927100" eaLnBrk="1" hangingPunct="1">
              <a:spcBef>
                <a:spcPct val="0"/>
              </a:spcBef>
            </a:pPr>
            <a:endParaRPr lang="en-US" sz="60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54FAD63-207C-4503-B1D5-8E9493523B32}" type="slidenum">
              <a:rPr lang="en-US"/>
              <a:pPr eaLnBrk="1" hangingPunct="1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20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Image retrieved from: http://thesurfingpizza.com/2009/12/08/breaking-down-2009s-stocking-stuffers/, August 27, 2012, Image retrieved from: http://www.candy.com/assets/images/30137.jpg, August 27, 2012.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83EB571-3AA3-4E00-91AA-22600C7B4A80}" type="slidenum">
              <a:rPr lang="en-US"/>
              <a:pPr eaLnBrk="1" hangingPunct="1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93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Image retrieved from: http://www.neighborhoodnewspapers.com/Extra.gif, August 27, 2012, Image retrieved from: https://www.google.com/search?hl=en&amp;sugexp=les%3B&amp;tok=Stffts61nzLam2FXgziaLQ&amp;cp=10&amp;gs_id=7&amp;xhr=t&amp;q=website+advertising&amp;qscrl=1&amp;rlz=1T4SKPT_enUS408US412&amp;bav=on.2,or.r_gc.r_pw.r_qf.&amp;biw=1680&amp;bih=798&amp;ion=1&amp;wrapid=tljp134612699871802&amp;um=1&amp;ie=UTF-8&amp;tbm=isch&amp;source=og&amp;sa=N&amp;tab=wi&amp;ei=b0Q8UK_NOpSG9QSzvYCIBw, August 27, 2012, Image retrieved from: http://www.cepro.com/article/how_vivint_sells_200k_security_automation_systems_in_a_summer/, August 27, 2012.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7F2451B-F9EC-42E6-9126-44FDA7A13997}" type="slidenum">
              <a:rPr lang="en-US"/>
              <a:pPr eaLnBrk="1" hangingPunct="1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79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Image retrieved from: http://cdn3.blogs.babble.com/strollerderby/files/2012/03/Picture-5.png, August 29, 2012. Image retrieved from: http://cdn.humanesociety.org/images/hsus_logo.gif, august 28, 2012.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BE0D021-D312-476E-A051-5537792A0844}" type="slidenum">
              <a:rPr lang="en-US"/>
              <a:pPr eaLnBrk="1" hangingPunct="1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14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Image retrieved from: http://www.fishbowlinventory.com/images/Happy-customer.jpg, August 28, 2012.Image retrieved from: http://www.blackenterprise.com/career/7-ways-to-maximize-your-companys-profits/attachment/happy-customers/, August 29, 2012. Image retrieved from: http://img.ehowcdn.com/article-new/ehow/images/a06/b9/io/calculate-company-profit-800x800.jpg, August 29, 2012. Image retrieved from: http://www.inthesetimes.com/images/working/apple_workers.jpg, August 29, 2012.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F77A13A-5511-4044-8026-680212A58F82}" type="slidenum">
              <a:rPr lang="en-US"/>
              <a:pPr eaLnBrk="1" hangingPunct="1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89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Image retrieved from: https://internetdevices.files.wordpress.com/2012/05/desktop-computer-accessories.jpg, August 29, 2012. Image retrieved from: http://asset3.cbsistatic.com/cnwk.1d/sc/35330106-2-460-0.gif, August 29, 2012. Image retrieved from: http://www.ubergizmo.com/wp-content/uploads/2011/03/ipad-2-review-07.jpg, August 29, 2012. Image retrieved from: http://4.bp.blogspot.com/_LgF7ePXTRlA/TTXd1ntyXnI/AAAAAAAAAEo/udQAjNr4gNs/s1600/Apple-Logo.gif, August 28, 2012.  Image retrieved from: http://bionicbong.com/wp-content/uploads/2010/03/dell-logo.jpg, August 28, 2012.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A04AA72-9511-4DB6-9C4F-D0F0BBDD4AB1}" type="slidenum">
              <a:rPr lang="en-US"/>
              <a:pPr eaLnBrk="1" hangingPunct="1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77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Image retrieved from: http://www.coolhunt.net/wp-content/uploads/2008/11/organicfarm_02.jpg, August 30, 2012.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40E23C5-810D-4EC0-9929-816ECBBD5FED}" type="slidenum">
              <a:rPr lang="en-US"/>
              <a:pPr eaLnBrk="1" hangingPunct="1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7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Image retrieved from: http://www.jacksonvilledivorceattorneyblog.com/baby_hands.jpg, August 29, 2012. Image retrieved from: http://www.nikdaum.com/news/mai266.jpg, August 29, 2012.Image retrieved from: http://www.avanceon.com/Portals/31626/images/C--Users-sschlegel-Pictures-Question-Mark-Man.jpg, August 29, 2012.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6D17A48-DF5C-4C3F-A206-6B43DB4ED787}" type="slidenum">
              <a:rPr lang="en-US"/>
              <a:pPr eaLnBrk="1" hangingPunct="1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97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ABB1-8B0D-41DF-8308-485CC7528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5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763A-6419-4EFA-BC49-4282C076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91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5A37-41B4-48F2-9ADF-068819614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7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3734-B391-4321-BB0B-9B78E8EE51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4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02AC8-32B1-4CDD-BEC5-B1A49D0ED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3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5357-8E63-4851-A84E-65BB068540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4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FAA8-D4A1-40DA-9D68-BAF94609E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7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A2C4-B376-4169-A721-3A850F731A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1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75FA5-E9D8-46FA-8229-FB0C5F08BB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6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1875-B1AB-4150-98BE-48385F0564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02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9FB5-0BC1-4E6F-8CF0-291165070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BE7B1-DB28-45E4-87C7-8F606C4E31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3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31925" y="360363"/>
            <a:ext cx="7407275" cy="261995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  <a:latin typeface="Times New Roman" charset="0"/>
              </a:rPr>
              <a:t>NC CTE 7.01: Understand marketing’s role and function in business to facilitate economic exchanges with customers.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66147"/>
            <a:ext cx="7086600" cy="139165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latin typeface="Arial" charset="0"/>
              </a:rPr>
              <a:t>Explain marketing and its importance in a global economy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5363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Elements of the Marketing Concept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012825" y="1460500"/>
            <a:ext cx="8229600" cy="52451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1600" dirty="0"/>
              <a:t>Customer orientation: </a:t>
            </a:r>
            <a:r>
              <a:rPr lang="en-US" sz="1600" b="1" dirty="0"/>
              <a:t>Do it their way.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sz="1600" dirty="0"/>
              <a:t>Finding out what customers want and producing those products the way they want them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endParaRPr lang="en-US" sz="1600" dirty="0"/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endParaRPr lang="en-US" sz="1600" dirty="0"/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endParaRPr lang="en-US" sz="1600" dirty="0"/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endParaRPr lang="en-US" sz="1600" dirty="0"/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endParaRPr lang="en-US" sz="1600" dirty="0"/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endParaRPr lang="en-US" sz="1600" dirty="0"/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endParaRPr lang="en-US" sz="1600" dirty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1600" dirty="0"/>
              <a:t>Company commitment: </a:t>
            </a:r>
            <a:r>
              <a:rPr lang="en-US" sz="1600" b="1" dirty="0"/>
              <a:t>Do it better.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sz="1600" dirty="0"/>
              <a:t>Make/price the product better than the competition’s model.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endParaRPr lang="en-US" sz="1600" dirty="0"/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endParaRPr lang="en-US" sz="1600" dirty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1600" dirty="0" smtClean="0"/>
              <a:t>Company </a:t>
            </a:r>
            <a:r>
              <a:rPr lang="en-US" sz="1600" dirty="0"/>
              <a:t>goals: </a:t>
            </a:r>
            <a:r>
              <a:rPr lang="en-US" sz="1600" b="1" dirty="0"/>
              <a:t>Do it with success in mind.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sz="1600" dirty="0"/>
              <a:t>Maintain your firm’s purpose while you apply the marketing concept.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376488"/>
            <a:ext cx="1962150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530475"/>
            <a:ext cx="1666875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493963"/>
            <a:ext cx="1828800" cy="122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3733800" y="3200400"/>
            <a:ext cx="3810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324600" y="3125788"/>
            <a:ext cx="381000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686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>
                <a:solidFill>
                  <a:schemeClr val="tx2">
                    <a:satMod val="130000"/>
                  </a:schemeClr>
                </a:solidFill>
              </a:rPr>
              <a:t>What is Marketing’s Role in a Private Enterprise System?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8229600" cy="41148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/>
              <a:t>Marketing fits into every facet of our lives, whether on a global scale or right in our own neighborhoods.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/>
              <a:t>Provides benefits that make our lives better, promoting using natural resources more wisely, and encourage international trade.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/>
              <a:t>Without  marketing, we would all have to be self-sufficient.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>
                <a:solidFill>
                  <a:schemeClr val="tx2">
                    <a:satMod val="130000"/>
                  </a:schemeClr>
                </a:solidFill>
              </a:rPr>
              <a:t>How would consumers and businesses be affected if marketing did not exist?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522413"/>
            <a:ext cx="8410575" cy="50292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/>
              <a:t>Our nation would have difficulty linking producers </a:t>
            </a:r>
            <a:r>
              <a:rPr lang="en-US" sz="2000"/>
              <a:t>to </a:t>
            </a:r>
            <a:r>
              <a:rPr lang="en-US" sz="2000" smtClean="0"/>
              <a:t>consumers</a:t>
            </a:r>
            <a:endParaRPr lang="en-US" sz="2000" dirty="0"/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/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/>
          </a:p>
          <a:p>
            <a:pPr marL="0" lvl="1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dirty="0"/>
              <a:t> Chiquita bananas are grown in Costa Rica, </a:t>
            </a:r>
          </a:p>
          <a:p>
            <a:pPr marL="0" lvl="1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dirty="0"/>
              <a:t> Guatemala, Honduras, and Panama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/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/>
              <a:t>Our own routines would be different because marketing shapes everything we do.</a:t>
            </a:r>
          </a:p>
          <a:p>
            <a:pPr marL="640080" lvl="1" indent="-237744" eaLnBrk="1" fontAlgn="auto" hangingPunct="1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sz="1500" dirty="0"/>
              <a:t>Ex: Out of milk?  Go to the store.</a:t>
            </a:r>
            <a:r>
              <a:rPr lang="en-US" sz="1600" dirty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8382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dirty="0">
                <a:solidFill>
                  <a:schemeClr val="tx2">
                    <a:satMod val="130000"/>
                  </a:schemeClr>
                </a:solidFill>
              </a:rPr>
              <a:t>How Does Marketing Benefit Our Society?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534400" cy="46482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/>
              <a:t>Marketing visibly benefits our lives, our natural surroundings, and our global trade.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800" b="1" dirty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/>
              <a:t>Makes our lives better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sz="1800" dirty="0"/>
              <a:t>Because problem solving is at the heart of marketing, each year we add</a:t>
            </a:r>
          </a:p>
          <a:p>
            <a:pPr marL="402336" lvl="1" indent="0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None/>
              <a:defRPr/>
            </a:pPr>
            <a:r>
              <a:rPr lang="en-US" sz="1800" dirty="0"/>
              <a:t>    some new products to our home, often at lower prices.</a:t>
            </a:r>
          </a:p>
          <a:p>
            <a:pPr marL="457200" lvl="1" indent="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800" dirty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/>
              <a:t>Promotes using the earth’s resources more wisely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sz="1800" dirty="0"/>
              <a:t>If available resources are used sensibly, benefits can extend well into the</a:t>
            </a:r>
          </a:p>
          <a:p>
            <a:pPr marL="402336" lvl="1" indent="0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None/>
              <a:defRPr/>
            </a:pPr>
            <a:r>
              <a:rPr lang="en-US" sz="1800" dirty="0"/>
              <a:t>    future for the marketer, the nation, and the entire world.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endParaRPr lang="en-US" sz="1800" dirty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/>
              <a:t>Encourages trade between nations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sz="1800" dirty="0"/>
              <a:t>Because resources are valuable to marketers, it doesn’t take them long to</a:t>
            </a:r>
          </a:p>
          <a:p>
            <a:pPr marL="402336" lvl="1" indent="0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None/>
              <a:defRPr/>
            </a:pPr>
            <a:r>
              <a:rPr lang="en-US" sz="1800" dirty="0"/>
              <a:t>    pinpoint where a particular resource can be found in abundance.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sz="1800" dirty="0"/>
              <a:t>If our nation lacks a resource, we can usually trade something to get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8" presetID="5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The Six Functions of Marketing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229600" cy="52578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/>
              <a:t>1</a:t>
            </a:r>
            <a:r>
              <a:rPr lang="en-US" sz="2000" b="1" dirty="0"/>
              <a:t>. Channel management </a:t>
            </a:r>
            <a:r>
              <a:rPr lang="en-US" sz="2000" dirty="0"/>
              <a:t>(a.k.a. Distribution): identifying, selecting, monitoring, and evaluating sales channels.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1600" dirty="0"/>
              <a:t>Main goal is to move products from the producer to the consumer.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en-US" sz="1600" dirty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en-US" sz="1600" dirty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en-US" sz="1300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800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b="1" dirty="0"/>
              <a:t>2. Marketing-information management: </a:t>
            </a:r>
            <a:r>
              <a:rPr lang="en-US" sz="2000" dirty="0"/>
              <a:t>gathering, accessing, synthesizing, evaluating, and disseminating information to aid in business decisions.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1600" dirty="0"/>
              <a:t>Provides data about customer satisfaction, customer loyalty, needs, and wants, habits, attitudes. (questionnaire about service at a restaurant?)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en-US" sz="1600" dirty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en-US" sz="1600" dirty="0"/>
          </a:p>
          <a:p>
            <a:pPr marL="886968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endParaRPr lang="en-US" sz="900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3. Pricing: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Pricing decisions dictate how much to charge for goods and service in order to make a profit and are based on costs and on what competitors charge for the same product or service.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1800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0"/>
            <a:ext cx="114300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563" y="2362200"/>
            <a:ext cx="1011237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28800"/>
            <a:ext cx="9906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572000"/>
            <a:ext cx="1600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The Six Functions of Marketing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686800" cy="5410200"/>
          </a:xfrm>
        </p:spPr>
        <p:txBody>
          <a:bodyPr/>
          <a:lstStyle/>
          <a:p>
            <a:pPr eaLnBrk="1" hangingPunct="1"/>
            <a:r>
              <a:rPr lang="en-US" sz="2000" b="1"/>
              <a:t>4. Product/Service management: </a:t>
            </a:r>
            <a:r>
              <a:rPr lang="en-US" sz="2000"/>
              <a:t>obtaining, developing, maintaining, and improving a product or service mix in response to market opportunities.</a:t>
            </a:r>
          </a:p>
          <a:p>
            <a:pPr lvl="1" eaLnBrk="1" hangingPunct="1"/>
            <a:r>
              <a:rPr lang="en-US" sz="1600"/>
              <a:t>Helps to determine which products a business will offer and in what quantities.</a:t>
            </a:r>
          </a:p>
          <a:p>
            <a:pPr lvl="1" eaLnBrk="1" hangingPunct="1"/>
            <a:r>
              <a:rPr lang="en-US" sz="1600"/>
              <a:t> Decisions based on a product’s life cycle</a:t>
            </a:r>
            <a:endParaRPr lang="en-US" sz="1800"/>
          </a:p>
          <a:p>
            <a:pPr eaLnBrk="1" hangingPunct="1"/>
            <a:r>
              <a:rPr lang="en-US" sz="2000" b="1"/>
              <a:t>5. Promotion: </a:t>
            </a:r>
            <a:r>
              <a:rPr lang="en-US" sz="2000"/>
              <a:t>communicate information about goods, services, images, and  or ideas to achieve a desired outcome.</a:t>
            </a:r>
          </a:p>
          <a:p>
            <a:pPr lvl="1" eaLnBrk="1" hangingPunct="1"/>
            <a:r>
              <a:rPr lang="en-US" sz="1600"/>
              <a:t>Reminds</a:t>
            </a:r>
          </a:p>
          <a:p>
            <a:pPr lvl="1" eaLnBrk="1" hangingPunct="1"/>
            <a:r>
              <a:rPr lang="en-US" sz="1600"/>
              <a:t>Informs</a:t>
            </a:r>
          </a:p>
          <a:p>
            <a:pPr lvl="1" eaLnBrk="1" hangingPunct="1"/>
            <a:r>
              <a:rPr lang="en-US" sz="1600"/>
              <a:t>Persuades</a:t>
            </a:r>
          </a:p>
          <a:p>
            <a:pPr lvl="1" eaLnBrk="1" hangingPunct="1"/>
            <a:endParaRPr lang="en-US" sz="1600"/>
          </a:p>
          <a:p>
            <a:pPr eaLnBrk="1" hangingPunct="1"/>
            <a:endParaRPr lang="en-US" sz="1800"/>
          </a:p>
          <a:p>
            <a:pPr eaLnBrk="1" hangingPunct="1"/>
            <a:r>
              <a:rPr lang="en-US" sz="2000" b="1"/>
              <a:t>6. Selling: </a:t>
            </a:r>
            <a:r>
              <a:rPr lang="en-US" sz="2000"/>
              <a:t>determining client needs and wants and responding through planned, personalized communication that influences purchase decisions and enhances future business opportunities.</a:t>
            </a:r>
          </a:p>
          <a:p>
            <a:pPr lvl="1" eaLnBrk="1" hangingPunct="1"/>
            <a:r>
              <a:rPr lang="en-US" sz="1600"/>
              <a:t>Completes the exchange transaction</a:t>
            </a:r>
          </a:p>
          <a:p>
            <a:pPr lvl="1" eaLnBrk="1" hangingPunct="1"/>
            <a:r>
              <a:rPr lang="en-US" sz="1600"/>
              <a:t>Provides services for customers</a:t>
            </a:r>
          </a:p>
          <a:p>
            <a:pPr lvl="1" eaLnBrk="1" hangingPunct="1"/>
            <a:endParaRPr lang="en-US" sz="1400"/>
          </a:p>
          <a:p>
            <a:pPr lvl="1" eaLnBrk="1" hangingPunct="1"/>
            <a:endParaRPr lang="en-US" sz="1300"/>
          </a:p>
          <a:p>
            <a:pPr eaLnBrk="1" hangingPunct="1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2100" y="4572000"/>
            <a:ext cx="34671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581525"/>
            <a:ext cx="34671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0.12708 -0.00139 L -1.48542 -0.0013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What is marketing?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the process of planning and executing the conception, pricing, promotion, and distribution of ideas, goods, and services to create exchanges that satisfy individual and organizational objectives.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links producers to the customers who buy their goods and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Marketing Activities (The 4 P’s)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b="1" u="sng" dirty="0"/>
              <a:t>Product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900" dirty="0"/>
              <a:t> </a:t>
            </a:r>
            <a:endParaRPr lang="en-US" sz="2000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/>
              <a:t>The goods and service combination the business offers to the market, including variety of product mix, features, designs, packaging, sizes, services, warrantees and return policies. 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1500" dirty="0"/>
              <a:t>Ford</a:t>
            </a:r>
          </a:p>
          <a:p>
            <a:pPr marL="886968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endParaRPr lang="en-US" sz="1100" dirty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1900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172200" y="3733800"/>
            <a:ext cx="2185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Goods VS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Marketing Activities (The 4 P’s)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25550"/>
            <a:ext cx="8229600" cy="38449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2800" b="1" u="sng"/>
              <a:t>Pricing</a:t>
            </a:r>
          </a:p>
          <a:p>
            <a:pPr eaLnBrk="1" hangingPunct="1"/>
            <a:r>
              <a:rPr lang="en-US" sz="2800"/>
              <a:t>Pricing decisions dictate how much to charge for goods and service in order to make a profit.</a:t>
            </a:r>
            <a:endParaRPr lang="en-US" sz="1900"/>
          </a:p>
          <a:p>
            <a:pPr eaLnBrk="1" hangingPunct="1"/>
            <a:r>
              <a:rPr lang="en-US" sz="2800"/>
              <a:t>Pricing decisions are based on costs and on what competitors charge for the same product or service.</a:t>
            </a:r>
          </a:p>
          <a:p>
            <a:pPr eaLnBrk="1" hangingPunct="1"/>
            <a:r>
              <a:rPr lang="en-US" sz="2800"/>
              <a:t>Must also determine how much  customers are willing to pay.</a:t>
            </a:r>
          </a:p>
          <a:p>
            <a:pPr eaLnBrk="1" hangingPunct="1"/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Marketing Activities (The 4 P’s)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86000"/>
            <a:ext cx="8229600" cy="2743200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100" b="1" u="sng" dirty="0"/>
              <a:t>Promoting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100" dirty="0"/>
              <a:t>The effort to inform, persuade, or remind potential customers about a business’s products or services.  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100" dirty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100" dirty="0"/>
              <a:t>Examples: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sz="1700" dirty="0"/>
              <a:t>Advertising—e.g., television commercials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sz="1700" dirty="0"/>
              <a:t>Personal selling—e.g., door-to-door sales, professional sales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sz="1700" dirty="0"/>
              <a:t>Publicity—e.g., press releases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sz="1700" dirty="0"/>
              <a:t>Sales promotion—e.g., logo-imprinted giveaways, buy one get one free, sign up early, no registration fee.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700" dirty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Marketing Activities (The 4 P’s)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133600"/>
            <a:ext cx="82296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b="1" u="sng"/>
              <a:t>Place/Distribution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Deciding how to get goods into customers hands.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Physically moving and storing goods.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Main methods are truck, rail, ship, or air.</a:t>
            </a:r>
          </a:p>
          <a:p>
            <a:pPr eaLnBrk="1" hangingPunct="1">
              <a:lnSpc>
                <a:spcPct val="90000"/>
              </a:lnSpc>
            </a:pPr>
            <a:r>
              <a:rPr lang="en-US" sz="2300"/>
              <a:t>Download it via Internet?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/>
              <a:t>Medical equipment/supplies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/>
              <a:t>Vehicle from Germany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/>
              <a:t>Timber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/>
              <a:t>Coal</a:t>
            </a:r>
          </a:p>
          <a:p>
            <a:pPr lvl="2" eaLnBrk="1" hangingPunct="1">
              <a:lnSpc>
                <a:spcPct val="90000"/>
              </a:lnSpc>
            </a:pPr>
            <a:endParaRPr lang="en-US" sz="140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300"/>
              <a:t>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Items that are marketed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90588" y="1524000"/>
            <a:ext cx="8229600" cy="4876800"/>
          </a:xfrm>
        </p:spPr>
        <p:txBody>
          <a:bodyPr/>
          <a:lstStyle/>
          <a:p>
            <a:pPr eaLnBrk="1" hangingPunct="1"/>
            <a:r>
              <a:rPr lang="en-US" sz="2800"/>
              <a:t>Broad categories</a:t>
            </a:r>
          </a:p>
          <a:p>
            <a:pPr lvl="1" eaLnBrk="1" hangingPunct="1"/>
            <a:r>
              <a:rPr lang="en-US" sz="2300"/>
              <a:t>Goods</a:t>
            </a:r>
          </a:p>
          <a:p>
            <a:pPr lvl="2" eaLnBrk="1" hangingPunct="1"/>
            <a:r>
              <a:rPr lang="en-US" sz="2100"/>
              <a:t>Durable – e.g., DVD player</a:t>
            </a:r>
          </a:p>
          <a:p>
            <a:pPr lvl="2" eaLnBrk="1" hangingPunct="1"/>
            <a:r>
              <a:rPr lang="en-US" sz="2100"/>
              <a:t>Nondurable – e.g., gasoline</a:t>
            </a:r>
          </a:p>
          <a:p>
            <a:pPr lvl="1" eaLnBrk="1" hangingPunct="1"/>
            <a:r>
              <a:rPr lang="en-US" sz="2300"/>
              <a:t>Services – e.g., Pest Control</a:t>
            </a:r>
          </a:p>
          <a:p>
            <a:pPr lvl="1" eaLnBrk="1" hangingPunct="1"/>
            <a:r>
              <a:rPr lang="en-US" sz="2300"/>
              <a:t>Organizations – e.g., Humane Society</a:t>
            </a:r>
          </a:p>
          <a:p>
            <a:pPr lvl="1" eaLnBrk="1" hangingPunct="1"/>
            <a:r>
              <a:rPr lang="en-US" sz="2300"/>
              <a:t>Places – e.g., New Zealand</a:t>
            </a:r>
          </a:p>
          <a:p>
            <a:pPr lvl="1" eaLnBrk="1" hangingPunct="1"/>
            <a:r>
              <a:rPr lang="en-US" sz="2300"/>
              <a:t>Ideas – e.g., “Stand” against smoking</a:t>
            </a:r>
          </a:p>
          <a:p>
            <a:pPr lvl="1" eaLnBrk="1" hangingPunct="1"/>
            <a:r>
              <a:rPr lang="en-US" sz="2300"/>
              <a:t>People – e.g., “Shaq Attaq” (Shaquille O’Neal)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2300"/>
          </a:p>
          <a:p>
            <a:pPr eaLnBrk="1" hangingPunct="1"/>
            <a:r>
              <a:rPr lang="en-US" sz="2800"/>
              <a:t>Almost anything can be marketed.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Where does Marketing Occur?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09800"/>
            <a:ext cx="8229600" cy="3810000"/>
          </a:xfrm>
        </p:spPr>
        <p:txBody>
          <a:bodyPr/>
          <a:lstStyle/>
          <a:p>
            <a:pPr eaLnBrk="1" hangingPunct="1"/>
            <a:r>
              <a:rPr lang="en-US"/>
              <a:t>Everyday  by people, in places, with communication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Marketing occurs wherever customers are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Marketing Concept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968375"/>
            <a:ext cx="8229600" cy="1828800"/>
          </a:xfrm>
        </p:spPr>
        <p:txBody>
          <a:bodyPr/>
          <a:lstStyle/>
          <a:p>
            <a:pPr eaLnBrk="1" hangingPunct="1"/>
            <a:r>
              <a:rPr lang="en-US"/>
              <a:t>The idea that a business should strive to satisfy consumer wants and needs while achieving company goals.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7461345FCCFE4897A4F7E607D2741D" ma:contentTypeVersion="2" ma:contentTypeDescription="Create a new document." ma:contentTypeScope="" ma:versionID="00272bb5a3dc488cba8f3f02ed282aff">
  <xsd:schema xmlns:xsd="http://www.w3.org/2001/XMLSchema" xmlns:xs="http://www.w3.org/2001/XMLSchema" xmlns:p="http://schemas.microsoft.com/office/2006/metadata/properties" xmlns:ns2="d6397781-843a-4ceb-b190-a2ff7b84c75a" targetNamespace="http://schemas.microsoft.com/office/2006/metadata/properties" ma:root="true" ma:fieldsID="c180be9e52c5b02ec30559fc76c32e9a" ns2:_="">
    <xsd:import namespace="d6397781-843a-4ceb-b190-a2ff7b84c75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97781-843a-4ceb-b190-a2ff7b84c75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F98557-8C6A-4B96-B72F-5342BED41F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397781-843a-4ceb-b190-a2ff7b84c7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3250D9A-3F75-4DFD-BC94-89AB946840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415816-7D4A-4ACA-B086-229BAC9135AA}">
  <ds:schemaRefs>
    <ds:schemaRef ds:uri="http://purl.org/dc/terms/"/>
    <ds:schemaRef ds:uri="http://schemas.microsoft.com/office/infopath/2007/PartnerControls"/>
    <ds:schemaRef ds:uri="d6397781-843a-4ceb-b190-a2ff7b84c75a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1419</TotalTime>
  <Words>1247</Words>
  <Application>Microsoft Office PowerPoint</Application>
  <PresentationFormat>On-screen Show (4:3)</PresentationFormat>
  <Paragraphs>146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Verdana</vt:lpstr>
      <vt:lpstr>Wingdings</vt:lpstr>
      <vt:lpstr>Wingdings 2</vt:lpstr>
      <vt:lpstr>Office Theme</vt:lpstr>
      <vt:lpstr>NC CTE 7.01: Understand marketing’s role and function in business to facilitate economic exchanges with customers.</vt:lpstr>
      <vt:lpstr>What is marketing?</vt:lpstr>
      <vt:lpstr>Marketing Activities (The 4 P’s)</vt:lpstr>
      <vt:lpstr>Marketing Activities (The 4 P’s)</vt:lpstr>
      <vt:lpstr>Marketing Activities (The 4 P’s)</vt:lpstr>
      <vt:lpstr>Marketing Activities (The 4 P’s)</vt:lpstr>
      <vt:lpstr>Items that are marketed</vt:lpstr>
      <vt:lpstr>Where does Marketing Occur?</vt:lpstr>
      <vt:lpstr>Marketing Concept</vt:lpstr>
      <vt:lpstr>Elements of the Marketing Concept</vt:lpstr>
      <vt:lpstr>What is Marketing’s Role in a Private Enterprise System?</vt:lpstr>
      <vt:lpstr>How would consumers and businesses be affected if marketing did not exist?</vt:lpstr>
      <vt:lpstr>How Does Marketing Benefit Our Society?</vt:lpstr>
      <vt:lpstr>The Six Functions of Marketing</vt:lpstr>
      <vt:lpstr>The Six Functions of Marketing </vt:lpstr>
    </vt:vector>
  </TitlesOfParts>
  <Company>Mama Claude Designs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Indicator 1.01</dc:title>
  <dc:creator>Mama Claude</dc:creator>
  <cp:lastModifiedBy>Linda Raines</cp:lastModifiedBy>
  <cp:revision>148</cp:revision>
  <cp:lastPrinted>2012-08-28T22:32:35Z</cp:lastPrinted>
  <dcterms:created xsi:type="dcterms:W3CDTF">2011-08-11T02:25:03Z</dcterms:created>
  <dcterms:modified xsi:type="dcterms:W3CDTF">2017-01-03T16:53:57Z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0x010100F17461345FCCFE4897A4F7E607D2741D</vt:lpwstr>
  </property>
</Properties>
</file>