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handoutMasterIdLst>
    <p:handoutMasterId r:id="rId14"/>
  </p:handoutMasterIdLst>
  <p:sldIdLst>
    <p:sldId id="256" r:id="rId3"/>
    <p:sldId id="257" r:id="rId4"/>
    <p:sldId id="267" r:id="rId5"/>
    <p:sldId id="268" r:id="rId6"/>
    <p:sldId id="269" r:id="rId7"/>
    <p:sldId id="270" r:id="rId8"/>
    <p:sldId id="271" r:id="rId9"/>
    <p:sldId id="272" r:id="rId10"/>
    <p:sldId id="273" r:id="rId11"/>
    <p:sldId id="274"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993" autoAdjust="0"/>
  </p:normalViewPr>
  <p:slideViewPr>
    <p:cSldViewPr>
      <p:cViewPr varScale="1">
        <p:scale>
          <a:sx n="31" d="100"/>
          <a:sy n="31" d="100"/>
        </p:scale>
        <p:origin x="1350" y="48"/>
      </p:cViewPr>
      <p:guideLst>
        <p:guide pos="3839"/>
        <p:guide orient="horz" pos="2160"/>
      </p:guideLst>
    </p:cSldViewPr>
  </p:slideViewPr>
  <p:notesTextViewPr>
    <p:cViewPr>
      <p:scale>
        <a:sx n="1" d="1"/>
        <a:sy n="1" d="1"/>
      </p:scale>
      <p:origin x="0" y="0"/>
    </p:cViewPr>
  </p:notesTextViewPr>
  <p:notesViewPr>
    <p:cSldViewPr showGuides="1">
      <p:cViewPr varScale="1">
        <p:scale>
          <a:sx n="69" d="100"/>
          <a:sy n="69" d="100"/>
        </p:scale>
        <p:origin x="301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Monthly</a:t>
            </a:r>
            <a:r>
              <a:rPr lang="en-US" baseline="0" dirty="0"/>
              <a:t> Ice Cream Sales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January</c:v>
                </c:pt>
              </c:strCache>
            </c:strRef>
          </c:tx>
          <c:spPr>
            <a:solidFill>
              <a:schemeClr val="accent1"/>
            </a:solidFill>
            <a:ln>
              <a:noFill/>
            </a:ln>
            <a:effectLst/>
          </c:spPr>
          <c:invertIfNegative val="0"/>
          <c:cat>
            <c:strRef>
              <c:f>Sheet1!$A$2:$A$5</c:f>
              <c:strCache>
                <c:ptCount val="4"/>
                <c:pt idx="0">
                  <c:v>Chocolate</c:v>
                </c:pt>
                <c:pt idx="1">
                  <c:v>Vanilla</c:v>
                </c:pt>
                <c:pt idx="2">
                  <c:v>Strawberry</c:v>
                </c:pt>
                <c:pt idx="3">
                  <c:v>Cookie Dough</c:v>
                </c:pt>
              </c:strCache>
            </c:strRef>
          </c:cat>
          <c:val>
            <c:numRef>
              <c:f>Sheet1!$B$2:$B$5</c:f>
              <c:numCache>
                <c:formatCode>"$"#,##0</c:formatCode>
                <c:ptCount val="4"/>
                <c:pt idx="0">
                  <c:v>400</c:v>
                </c:pt>
                <c:pt idx="1">
                  <c:v>300</c:v>
                </c:pt>
                <c:pt idx="2">
                  <c:v>400</c:v>
                </c:pt>
                <c:pt idx="3">
                  <c:v>500</c:v>
                </c:pt>
              </c:numCache>
            </c:numRef>
          </c:val>
          <c:extLst>
            <c:ext xmlns:c16="http://schemas.microsoft.com/office/drawing/2014/chart" uri="{C3380CC4-5D6E-409C-BE32-E72D297353CC}">
              <c16:uniqueId val="{00000000-FE75-4BDA-B92B-945922426DDA}"/>
            </c:ext>
          </c:extLst>
        </c:ser>
        <c:ser>
          <c:idx val="1"/>
          <c:order val="1"/>
          <c:tx>
            <c:strRef>
              <c:f>Sheet1!$C$1</c:f>
              <c:strCache>
                <c:ptCount val="1"/>
                <c:pt idx="0">
                  <c:v>Feburary</c:v>
                </c:pt>
              </c:strCache>
            </c:strRef>
          </c:tx>
          <c:spPr>
            <a:solidFill>
              <a:schemeClr val="accent2"/>
            </a:solidFill>
            <a:ln>
              <a:noFill/>
            </a:ln>
            <a:effectLst/>
          </c:spPr>
          <c:invertIfNegative val="0"/>
          <c:cat>
            <c:strRef>
              <c:f>Sheet1!$A$2:$A$5</c:f>
              <c:strCache>
                <c:ptCount val="4"/>
                <c:pt idx="0">
                  <c:v>Chocolate</c:v>
                </c:pt>
                <c:pt idx="1">
                  <c:v>Vanilla</c:v>
                </c:pt>
                <c:pt idx="2">
                  <c:v>Strawberry</c:v>
                </c:pt>
                <c:pt idx="3">
                  <c:v>Cookie Dough</c:v>
                </c:pt>
              </c:strCache>
            </c:strRef>
          </c:cat>
          <c:val>
            <c:numRef>
              <c:f>Sheet1!$C$2:$C$5</c:f>
              <c:numCache>
                <c:formatCode>"$"#,##0</c:formatCode>
                <c:ptCount val="4"/>
                <c:pt idx="0">
                  <c:v>200</c:v>
                </c:pt>
                <c:pt idx="1">
                  <c:v>400</c:v>
                </c:pt>
                <c:pt idx="2">
                  <c:v>200</c:v>
                </c:pt>
                <c:pt idx="3">
                  <c:v>300</c:v>
                </c:pt>
              </c:numCache>
            </c:numRef>
          </c:val>
          <c:extLst>
            <c:ext xmlns:c16="http://schemas.microsoft.com/office/drawing/2014/chart" uri="{C3380CC4-5D6E-409C-BE32-E72D297353CC}">
              <c16:uniqueId val="{00000001-FE75-4BDA-B92B-945922426DDA}"/>
            </c:ext>
          </c:extLst>
        </c:ser>
        <c:ser>
          <c:idx val="2"/>
          <c:order val="2"/>
          <c:tx>
            <c:strRef>
              <c:f>Sheet1!$D$1</c:f>
              <c:strCache>
                <c:ptCount val="1"/>
                <c:pt idx="0">
                  <c:v>March</c:v>
                </c:pt>
              </c:strCache>
            </c:strRef>
          </c:tx>
          <c:spPr>
            <a:solidFill>
              <a:schemeClr val="accent3"/>
            </a:solidFill>
            <a:ln>
              <a:noFill/>
            </a:ln>
            <a:effectLst/>
          </c:spPr>
          <c:invertIfNegative val="0"/>
          <c:cat>
            <c:strRef>
              <c:f>Sheet1!$A$2:$A$5</c:f>
              <c:strCache>
                <c:ptCount val="4"/>
                <c:pt idx="0">
                  <c:v>Chocolate</c:v>
                </c:pt>
                <c:pt idx="1">
                  <c:v>Vanilla</c:v>
                </c:pt>
                <c:pt idx="2">
                  <c:v>Strawberry</c:v>
                </c:pt>
                <c:pt idx="3">
                  <c:v>Cookie Dough</c:v>
                </c:pt>
              </c:strCache>
            </c:strRef>
          </c:cat>
          <c:val>
            <c:numRef>
              <c:f>Sheet1!$D$2:$D$5</c:f>
              <c:numCache>
                <c:formatCode>"$"#,##0</c:formatCode>
                <c:ptCount val="4"/>
                <c:pt idx="0">
                  <c:v>200</c:v>
                </c:pt>
                <c:pt idx="1">
                  <c:v>200</c:v>
                </c:pt>
                <c:pt idx="2">
                  <c:v>300</c:v>
                </c:pt>
                <c:pt idx="3">
                  <c:v>500</c:v>
                </c:pt>
              </c:numCache>
            </c:numRef>
          </c:val>
          <c:extLst>
            <c:ext xmlns:c16="http://schemas.microsoft.com/office/drawing/2014/chart" uri="{C3380CC4-5D6E-409C-BE32-E72D297353CC}">
              <c16:uniqueId val="{00000002-FE75-4BDA-B92B-945922426DDA}"/>
            </c:ext>
          </c:extLst>
        </c:ser>
        <c:dLbls>
          <c:showLegendKey val="0"/>
          <c:showVal val="0"/>
          <c:showCatName val="0"/>
          <c:showSerName val="0"/>
          <c:showPercent val="0"/>
          <c:showBubbleSize val="0"/>
        </c:dLbls>
        <c:gapWidth val="150"/>
        <c:overlap val="100"/>
        <c:axId val="154859296"/>
        <c:axId val="155617000"/>
      </c:barChart>
      <c:catAx>
        <c:axId val="154859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5617000"/>
        <c:crosses val="autoZero"/>
        <c:auto val="1"/>
        <c:lblAlgn val="ctr"/>
        <c:lblOffset val="100"/>
        <c:noMultiLvlLbl val="0"/>
      </c:catAx>
      <c:valAx>
        <c:axId val="155617000"/>
        <c:scaling>
          <c:orientation val="minMax"/>
        </c:scaling>
        <c:delete val="0"/>
        <c:axPos val="b"/>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859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Monthly Ice Cream Sales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January</c:v>
                </c:pt>
              </c:strCache>
            </c:strRef>
          </c:tx>
          <c:spPr>
            <a:ln w="28575" cap="rnd">
              <a:solidFill>
                <a:schemeClr val="accent1"/>
              </a:solidFill>
              <a:round/>
            </a:ln>
            <a:effectLst/>
          </c:spPr>
          <c:marker>
            <c:symbol val="none"/>
          </c:marker>
          <c:cat>
            <c:strRef>
              <c:f>Sheet1!$A$2:$A$5</c:f>
              <c:strCache>
                <c:ptCount val="4"/>
                <c:pt idx="0">
                  <c:v>Chocolate</c:v>
                </c:pt>
                <c:pt idx="1">
                  <c:v>Vanilla</c:v>
                </c:pt>
                <c:pt idx="2">
                  <c:v>Strawberry</c:v>
                </c:pt>
                <c:pt idx="3">
                  <c:v>Cookie Dough</c:v>
                </c:pt>
              </c:strCache>
            </c:strRef>
          </c:cat>
          <c:val>
            <c:numRef>
              <c:f>Sheet1!$B$2:$B$5</c:f>
              <c:numCache>
                <c:formatCode>"$"#,##0_);[Red]\("$"#,##0\)</c:formatCode>
                <c:ptCount val="4"/>
                <c:pt idx="0">
                  <c:v>400</c:v>
                </c:pt>
                <c:pt idx="1">
                  <c:v>300</c:v>
                </c:pt>
                <c:pt idx="2">
                  <c:v>400</c:v>
                </c:pt>
                <c:pt idx="3">
                  <c:v>500</c:v>
                </c:pt>
              </c:numCache>
            </c:numRef>
          </c:val>
          <c:smooth val="0"/>
          <c:extLst>
            <c:ext xmlns:c16="http://schemas.microsoft.com/office/drawing/2014/chart" uri="{C3380CC4-5D6E-409C-BE32-E72D297353CC}">
              <c16:uniqueId val="{00000000-C731-48ED-BC92-5B633A24FE2C}"/>
            </c:ext>
          </c:extLst>
        </c:ser>
        <c:ser>
          <c:idx val="1"/>
          <c:order val="1"/>
          <c:tx>
            <c:strRef>
              <c:f>Sheet1!$C$1</c:f>
              <c:strCache>
                <c:ptCount val="1"/>
                <c:pt idx="0">
                  <c:v>Feburary</c:v>
                </c:pt>
              </c:strCache>
            </c:strRef>
          </c:tx>
          <c:spPr>
            <a:ln w="28575" cap="rnd">
              <a:solidFill>
                <a:schemeClr val="accent2"/>
              </a:solidFill>
              <a:round/>
            </a:ln>
            <a:effectLst/>
          </c:spPr>
          <c:marker>
            <c:symbol val="none"/>
          </c:marker>
          <c:cat>
            <c:strRef>
              <c:f>Sheet1!$A$2:$A$5</c:f>
              <c:strCache>
                <c:ptCount val="4"/>
                <c:pt idx="0">
                  <c:v>Chocolate</c:v>
                </c:pt>
                <c:pt idx="1">
                  <c:v>Vanilla</c:v>
                </c:pt>
                <c:pt idx="2">
                  <c:v>Strawberry</c:v>
                </c:pt>
                <c:pt idx="3">
                  <c:v>Cookie Dough</c:v>
                </c:pt>
              </c:strCache>
            </c:strRef>
          </c:cat>
          <c:val>
            <c:numRef>
              <c:f>Sheet1!$C$2:$C$5</c:f>
              <c:numCache>
                <c:formatCode>"$"#,##0_);[Red]\("$"#,##0\)</c:formatCode>
                <c:ptCount val="4"/>
                <c:pt idx="0">
                  <c:v>200</c:v>
                </c:pt>
                <c:pt idx="1">
                  <c:v>400</c:v>
                </c:pt>
                <c:pt idx="2">
                  <c:v>200</c:v>
                </c:pt>
                <c:pt idx="3">
                  <c:v>300</c:v>
                </c:pt>
              </c:numCache>
            </c:numRef>
          </c:val>
          <c:smooth val="0"/>
          <c:extLst>
            <c:ext xmlns:c16="http://schemas.microsoft.com/office/drawing/2014/chart" uri="{C3380CC4-5D6E-409C-BE32-E72D297353CC}">
              <c16:uniqueId val="{00000001-C731-48ED-BC92-5B633A24FE2C}"/>
            </c:ext>
          </c:extLst>
        </c:ser>
        <c:ser>
          <c:idx val="2"/>
          <c:order val="2"/>
          <c:tx>
            <c:strRef>
              <c:f>Sheet1!$D$1</c:f>
              <c:strCache>
                <c:ptCount val="1"/>
                <c:pt idx="0">
                  <c:v>March</c:v>
                </c:pt>
              </c:strCache>
            </c:strRef>
          </c:tx>
          <c:spPr>
            <a:ln w="28575" cap="rnd">
              <a:solidFill>
                <a:schemeClr val="accent3"/>
              </a:solidFill>
              <a:round/>
            </a:ln>
            <a:effectLst/>
          </c:spPr>
          <c:marker>
            <c:symbol val="none"/>
          </c:marker>
          <c:cat>
            <c:strRef>
              <c:f>Sheet1!$A$2:$A$5</c:f>
              <c:strCache>
                <c:ptCount val="4"/>
                <c:pt idx="0">
                  <c:v>Chocolate</c:v>
                </c:pt>
                <c:pt idx="1">
                  <c:v>Vanilla</c:v>
                </c:pt>
                <c:pt idx="2">
                  <c:v>Strawberry</c:v>
                </c:pt>
                <c:pt idx="3">
                  <c:v>Cookie Dough</c:v>
                </c:pt>
              </c:strCache>
            </c:strRef>
          </c:cat>
          <c:val>
            <c:numRef>
              <c:f>Sheet1!$D$2:$D$5</c:f>
              <c:numCache>
                <c:formatCode>"$"#,##0_);[Red]\("$"#,##0\)</c:formatCode>
                <c:ptCount val="4"/>
                <c:pt idx="0">
                  <c:v>200</c:v>
                </c:pt>
                <c:pt idx="1">
                  <c:v>200</c:v>
                </c:pt>
                <c:pt idx="2">
                  <c:v>300</c:v>
                </c:pt>
                <c:pt idx="3">
                  <c:v>500</c:v>
                </c:pt>
              </c:numCache>
            </c:numRef>
          </c:val>
          <c:smooth val="0"/>
          <c:extLst>
            <c:ext xmlns:c16="http://schemas.microsoft.com/office/drawing/2014/chart" uri="{C3380CC4-5D6E-409C-BE32-E72D297353CC}">
              <c16:uniqueId val="{00000002-C731-48ED-BC92-5B633A24FE2C}"/>
            </c:ext>
          </c:extLst>
        </c:ser>
        <c:dLbls>
          <c:showLegendKey val="0"/>
          <c:showVal val="0"/>
          <c:showCatName val="0"/>
          <c:showSerName val="0"/>
          <c:showPercent val="0"/>
          <c:showBubbleSize val="0"/>
        </c:dLbls>
        <c:smooth val="0"/>
        <c:axId val="199859288"/>
        <c:axId val="199857720"/>
      </c:lineChart>
      <c:catAx>
        <c:axId val="199859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857720"/>
        <c:crosses val="autoZero"/>
        <c:auto val="1"/>
        <c:lblAlgn val="ctr"/>
        <c:lblOffset val="100"/>
        <c:noMultiLvlLbl val="0"/>
      </c:catAx>
      <c:valAx>
        <c:axId val="1998577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859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Annual</a:t>
            </a:r>
            <a:r>
              <a:rPr lang="en-US" baseline="0" dirty="0"/>
              <a:t> </a:t>
            </a:r>
            <a:r>
              <a:rPr lang="en-US" dirty="0"/>
              <a:t>Sales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8D3-476D-9F0C-DC77122305F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8D3-476D-9F0C-DC77122305F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8D3-476D-9F0C-DC77122305F2}"/>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8D3-476D-9F0C-DC77122305F2}"/>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08D3-476D-9F0C-DC77122305F2}"/>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9/3/2018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9/3/2018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a:t>Limited time </a:t>
            </a:r>
            <a:r>
              <a:rPr lang="en-US" dirty="0"/>
              <a:t>– A picture</a:t>
            </a:r>
            <a:r>
              <a:rPr lang="en-US" baseline="0" dirty="0"/>
              <a:t> is still worth 1,000 words; thus, visual aids save time in conveying ideas.</a:t>
            </a:r>
          </a:p>
          <a:p>
            <a:pPr marL="228600" indent="-228600">
              <a:buAutoNum type="arabicPeriod"/>
            </a:pPr>
            <a:r>
              <a:rPr lang="en-US" b="1" baseline="0" dirty="0"/>
              <a:t>Language barriers </a:t>
            </a:r>
            <a:r>
              <a:rPr lang="en-US" baseline="0" dirty="0"/>
              <a:t>are a common communication barrier, especially as the workplace becomes more diverse. If someone in your target audience doesn’t speak the same language as you, visual aids can maybe help them use deductive reasoning to grasp your main ideas.</a:t>
            </a:r>
          </a:p>
          <a:p>
            <a:pPr marL="228600" indent="-228600">
              <a:buAutoNum type="arabicPeriod"/>
            </a:pPr>
            <a:r>
              <a:rPr lang="en-US" b="1" baseline="0" dirty="0"/>
              <a:t>Information retention</a:t>
            </a:r>
            <a:r>
              <a:rPr lang="en-US" b="0" baseline="0" dirty="0"/>
              <a:t> - If you are standing in front of a group presenting information for 30 minutes, the likelihood of them retaining the information is slim, especially if the audience has a hard time concentrating or is uninterested in your information. Using visual aids, along with verbal or written forms of communication, can help the audience retain the information.</a:t>
            </a:r>
          </a:p>
          <a:p>
            <a:pPr marL="228600" indent="-228600">
              <a:buAutoNum type="arabicPeriod"/>
            </a:pPr>
            <a:r>
              <a:rPr lang="en-US" b="1" baseline="0" dirty="0"/>
              <a:t>Information overload</a:t>
            </a:r>
            <a:r>
              <a:rPr lang="en-US" b="0" baseline="0" dirty="0"/>
              <a:t> - A common communication barrier employers and employees face when presenting or receiving information is that too much information is presented at once. When this happens, it's hard to determine which information is most important and relevant to their tasks and responsibilities. Visual aids, such as graphs and flow charts, can condense large chunks of information into the most important portions.</a:t>
            </a:r>
          </a:p>
          <a:p>
            <a:pPr marL="228600" indent="-228600">
              <a:buAutoNum type="arabicPeriod"/>
            </a:pPr>
            <a:r>
              <a:rPr lang="en-US" b="1" baseline="0" dirty="0"/>
              <a:t>Information processing</a:t>
            </a:r>
            <a:r>
              <a:rPr lang="en-US" b="0" baseline="0" dirty="0"/>
              <a:t> - Since people process and digest information differently, combining visual aids with a presentation or document can present the audience with various ways to receive the information. As a result, you increase your chances of having the audience understand what is being communicated. Some people understand things better orally; others prefer the written word, while others prefer a graph or table.</a:t>
            </a:r>
            <a:endParaRPr lang="en-US" b="1" baseline="0" dirty="0"/>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266593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54168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4167440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 graphs are used to compare things between different groups or to track changes over time. However, when trying to measure change over time, bar graphs are best when the changes are larger</a:t>
            </a:r>
          </a:p>
        </p:txBody>
      </p:sp>
      <p:sp>
        <p:nvSpPr>
          <p:cNvPr id="4" name="Slide Number Placeholder 3"/>
          <p:cNvSpPr>
            <a:spLocks noGrp="1"/>
          </p:cNvSpPr>
          <p:nvPr>
            <p:ph type="sldNum" sz="quarter" idx="10"/>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415394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graphs are used to track changes over short and long periods of time. When smaller changes exist, line graphs are better to use than bar graphs. Line graphs can also be used to compare changes over the same period of time for more than one group</a:t>
            </a:r>
          </a:p>
        </p:txBody>
      </p:sp>
      <p:sp>
        <p:nvSpPr>
          <p:cNvPr id="4" name="Slide Number Placeholder 3"/>
          <p:cNvSpPr>
            <a:spLocks noGrp="1"/>
          </p:cNvSpPr>
          <p:nvPr>
            <p:ph type="sldNum" sz="quarter" idx="10"/>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2159445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 charts are best to use when you are trying to compare parts of a whole. They do not show changes over time</a:t>
            </a:r>
          </a:p>
        </p:txBody>
      </p:sp>
      <p:sp>
        <p:nvSpPr>
          <p:cNvPr id="4" name="Slide Number Placeholder 3"/>
          <p:cNvSpPr>
            <a:spLocks noGrp="1"/>
          </p:cNvSpPr>
          <p:nvPr>
            <p:ph type="sldNum" sz="quarter" idx="10"/>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2861668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Trying</a:t>
            </a:r>
            <a:r>
              <a:rPr lang="en-US" baseline="0" dirty="0"/>
              <a:t> to describe this sunset to someone would hardly do it justice. Often times, pictures can lead to </a:t>
            </a:r>
            <a:r>
              <a:rPr lang="en-US" baseline="0"/>
              <a:t>better understanding.</a:t>
            </a:r>
            <a:endParaRPr lang="en-US"/>
          </a:p>
        </p:txBody>
      </p:sp>
      <p:sp>
        <p:nvSpPr>
          <p:cNvPr id="4" name="Slide Number Placeholder 3"/>
          <p:cNvSpPr>
            <a:spLocks noGrp="1"/>
          </p:cNvSpPr>
          <p:nvPr>
            <p:ph type="sldNum" sz="quarter" idx="10"/>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857731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Venn diagrams allow you to compar</a:t>
            </a:r>
            <a:r>
              <a:rPr lang="en-US" baseline="0" dirty="0"/>
              <a:t>e and contrast two things or ideas.</a:t>
            </a:r>
          </a:p>
          <a:p>
            <a:r>
              <a:rPr lang="en-US" baseline="0" dirty="0"/>
              <a:t>Fish bone diagram is a cause and effect map used to show the interaction of a complex event.</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255079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9/3/2018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9/3/2018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normAutofit/>
          </a:bodyPr>
          <a:lstStyle>
            <a:lvl1pPr>
              <a:defRPr sz="4000"/>
            </a:lvl1pPr>
          </a:lstStyle>
          <a:p>
            <a:r>
              <a:rPr lang="en-US" dirty="0"/>
              <a:t>Click to edit Master title style</a:t>
            </a:r>
            <a:endParaRPr dirty="0"/>
          </a:p>
        </p:txBody>
      </p:sp>
      <p:sp>
        <p:nvSpPr>
          <p:cNvPr id="3" name="Content Placeholder 2"/>
          <p:cNvSpPr>
            <a:spLocks noGrp="1"/>
          </p:cNvSpPr>
          <p:nvPr>
            <p:ph idx="1"/>
          </p:nvPr>
        </p:nvSpPr>
        <p:spPr/>
        <p:txBody>
          <a:bodyPr/>
          <a:lstStyle>
            <a:lvl1pPr>
              <a:defRPr sz="3200"/>
            </a:lvl1pPr>
            <a:lvl2pPr marL="548640">
              <a:defRPr sz="2400"/>
            </a:lvl2pPr>
            <a:lvl3pPr marL="777240">
              <a:defRPr sz="2000"/>
            </a:lvl3pPr>
            <a:lvl4pPr marL="1005840">
              <a:defRPr sz="1800"/>
            </a:lvl4pPr>
            <a:lvl5pPr marL="1234440">
              <a:defRPr sz="1800"/>
            </a:lvl5pPr>
            <a:lvl6pPr marL="1463040">
              <a:defRPr baseline="0"/>
            </a:lvl6pPr>
            <a:lvl7pPr marL="1691640">
              <a:defRPr baseline="0"/>
            </a:lvl7pPr>
            <a:lvl8pPr marL="1920240">
              <a:defRPr baseline="0"/>
            </a:lvl8pPr>
            <a:lvl9pPr marL="2148840">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9AFE8FB1-0A7A-443E-AAF7-31D4FA1AA312}" type="datetimeFigureOut">
              <a:rPr lang="en-US"/>
              <a:t>9/3/2018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9/3/2018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normAutofit/>
          </a:bodyPr>
          <a:lstStyle>
            <a:lvl1pPr>
              <a:defRPr sz="4000"/>
            </a:lvl1pPr>
          </a:lstStyle>
          <a:p>
            <a:r>
              <a:rPr lang="en-US" dirty="0"/>
              <a:t>Click to edit Master title style</a:t>
            </a:r>
            <a:endParaRPr dirty="0"/>
          </a:p>
        </p:txBody>
      </p:sp>
      <p:sp>
        <p:nvSpPr>
          <p:cNvPr id="3" name="Content Placeholder 2"/>
          <p:cNvSpPr>
            <a:spLocks noGrp="1"/>
          </p:cNvSpPr>
          <p:nvPr>
            <p:ph sz="half" idx="1"/>
          </p:nvPr>
        </p:nvSpPr>
        <p:spPr>
          <a:xfrm>
            <a:off x="1522413" y="1905000"/>
            <a:ext cx="4419599" cy="4267200"/>
          </a:xfrm>
        </p:spPr>
        <p:txBody>
          <a:bodyPr>
            <a:normAutofit/>
          </a:bodyPr>
          <a:lstStyle>
            <a:lvl1pPr>
              <a:defRPr sz="3200"/>
            </a:lvl1pPr>
            <a:lvl2pPr>
              <a:defRPr sz="2400"/>
            </a:lvl2pPr>
            <a:lvl3pPr>
              <a:defRPr sz="2000"/>
            </a:lvl3pPr>
            <a:lvl4pPr>
              <a:defRPr sz="1800"/>
            </a:lvl4pPr>
            <a:lvl5pPr>
              <a:defRPr sz="1800"/>
            </a:lvl5pPr>
            <a:lvl6pPr marL="1956816">
              <a:defRPr sz="1600"/>
            </a:lvl6pPr>
            <a:lvl7pPr marL="1956816">
              <a:defRPr sz="1600" baseline="0"/>
            </a:lvl7pPr>
            <a:lvl8pPr marL="1956816">
              <a:defRPr sz="1600" baseline="0"/>
            </a:lvl8pPr>
            <a:lvl9pPr marL="1956816">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246815" y="1905000"/>
            <a:ext cx="4419598" cy="4267200"/>
          </a:xfrm>
        </p:spPr>
        <p:txBody>
          <a:bodyPr vert="horz" lIns="91440" tIns="45720" rIns="91440" bIns="45720" rtlCol="0">
            <a:normAutofit/>
          </a:bodyPr>
          <a:lstStyle>
            <a:lvl1pPr>
              <a:defRPr lang="en-US" sz="3200" smtClean="0"/>
            </a:lvl1pPr>
            <a:lvl2pPr>
              <a:defRPr lang="en-US" sz="2400" smtClean="0"/>
            </a:lvl2pPr>
            <a:lvl3pPr>
              <a:defRPr lang="en-US" sz="2000" smtClean="0"/>
            </a:lvl3pPr>
            <a:lvl4pPr>
              <a:defRPr lang="en-US" sz="1800" smtClean="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9/3/2018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9/3/2018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9/3/2018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9/3/2018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9/3/2018</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Principles of business</a:t>
            </a:r>
          </a:p>
        </p:txBody>
      </p:sp>
      <p:sp>
        <p:nvSpPr>
          <p:cNvPr id="3" name="Subtitle 2"/>
          <p:cNvSpPr>
            <a:spLocks noGrp="1"/>
          </p:cNvSpPr>
          <p:nvPr>
            <p:ph type="subTitle" idx="1"/>
          </p:nvPr>
        </p:nvSpPr>
        <p:spPr/>
        <p:txBody>
          <a:bodyPr/>
          <a:lstStyle/>
          <a:p>
            <a:r>
              <a:rPr lang="en-US" dirty="0"/>
              <a:t>Objective 1.02: Record information to maintain and present a report of business activity.</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a:xfrm>
            <a:off x="227012" y="2362200"/>
            <a:ext cx="4419599" cy="4267200"/>
          </a:xfrm>
        </p:spPr>
        <p:txBody>
          <a:bodyPr/>
          <a:lstStyle/>
          <a:p>
            <a:r>
              <a:rPr lang="en-US" dirty="0"/>
              <a:t>Diagrams</a:t>
            </a:r>
          </a:p>
          <a:p>
            <a:pPr lvl="1"/>
            <a:r>
              <a:rPr lang="en-US" dirty="0"/>
              <a:t>Visual representations of thinking.</a:t>
            </a:r>
          </a:p>
          <a:p>
            <a:pPr lvl="1"/>
            <a:r>
              <a:rPr lang="en-US" dirty="0"/>
              <a:t>Allow people to literally see the relationship between all parts of the topic. </a:t>
            </a:r>
          </a:p>
          <a:p>
            <a:pPr lvl="1"/>
            <a:endParaRPr lang="en-US" dirty="0"/>
          </a:p>
        </p:txBody>
      </p:sp>
      <p:sp>
        <p:nvSpPr>
          <p:cNvPr id="4" name="Content Placeholder 3"/>
          <p:cNvSpPr>
            <a:spLocks noGrp="1"/>
          </p:cNvSpPr>
          <p:nvPr>
            <p:ph sz="half" idx="2"/>
          </p:nvPr>
        </p:nvSpPr>
        <p:spPr>
          <a:xfrm>
            <a:off x="4489596" y="2362200"/>
            <a:ext cx="4419598" cy="4267200"/>
          </a:xfrm>
        </p:spPr>
        <p:txBody>
          <a:bodyPr/>
          <a:lstStyle/>
          <a:p>
            <a:pPr marL="0" indent="0">
              <a:buNone/>
            </a:pPr>
            <a:r>
              <a:rPr lang="en-US" u="sng" dirty="0"/>
              <a:t>Examples</a:t>
            </a:r>
            <a:endParaRPr lang="en-US" dirty="0"/>
          </a:p>
          <a:p>
            <a:r>
              <a:rPr lang="en-US" dirty="0"/>
              <a:t>Venn diagram</a:t>
            </a:r>
          </a:p>
          <a:p>
            <a:r>
              <a:rPr lang="en-US" dirty="0"/>
              <a:t>Fish bone diagram</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1812" y="990600"/>
            <a:ext cx="3901448" cy="310591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9012" y="4322672"/>
            <a:ext cx="4648200" cy="2306728"/>
          </a:xfrm>
          <a:prstGeom prst="rect">
            <a:avLst/>
          </a:prstGeom>
        </p:spPr>
      </p:pic>
    </p:spTree>
    <p:extLst>
      <p:ext uri="{BB962C8B-B14F-4D97-AF65-F5344CB8AC3E}">
        <p14:creationId xmlns:p14="http://schemas.microsoft.com/office/powerpoint/2010/main" val="4101168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Objective Content</a:t>
            </a:r>
          </a:p>
        </p:txBody>
      </p:sp>
      <p:sp>
        <p:nvSpPr>
          <p:cNvPr id="14" name="Content Placeholder 13"/>
          <p:cNvSpPr>
            <a:spLocks noGrp="1"/>
          </p:cNvSpPr>
          <p:nvPr>
            <p:ph idx="1"/>
          </p:nvPr>
        </p:nvSpPr>
        <p:spPr/>
        <p:txBody>
          <a:bodyPr/>
          <a:lstStyle/>
          <a:p>
            <a:pPr marL="457200" indent="-457200">
              <a:buFont typeface="+mj-lt"/>
              <a:buAutoNum type="alphaUcPeriod"/>
            </a:pPr>
            <a:r>
              <a:rPr lang="en-US" dirty="0"/>
              <a:t>Utilize note-taking strategies</a:t>
            </a:r>
          </a:p>
          <a:p>
            <a:pPr marL="457200" indent="-457200">
              <a:buFont typeface="+mj-lt"/>
              <a:buAutoNum type="alphaUcPeriod"/>
            </a:pPr>
            <a:r>
              <a:rPr lang="en-US" dirty="0"/>
              <a:t>Organize information</a:t>
            </a:r>
          </a:p>
          <a:p>
            <a:pPr marL="457200" indent="-457200">
              <a:buFont typeface="+mj-lt"/>
              <a:buAutoNum type="alphaUcPeriod"/>
            </a:pPr>
            <a:r>
              <a:rPr lang="en-US" dirty="0"/>
              <a:t>Select and use appropriate graphic aids.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and Use Appropriate Graphic Aids</a:t>
            </a:r>
          </a:p>
        </p:txBody>
      </p:sp>
      <p:sp>
        <p:nvSpPr>
          <p:cNvPr id="3" name="Content Placeholder 2"/>
          <p:cNvSpPr>
            <a:spLocks noGrp="1"/>
          </p:cNvSpPr>
          <p:nvPr>
            <p:ph idx="1"/>
          </p:nvPr>
        </p:nvSpPr>
        <p:spPr/>
        <p:txBody>
          <a:bodyPr>
            <a:normAutofit/>
          </a:bodyPr>
          <a:lstStyle/>
          <a:p>
            <a:pPr marL="0" indent="0">
              <a:buNone/>
            </a:pPr>
            <a:r>
              <a:rPr lang="en-US" dirty="0"/>
              <a:t>Reasons to use graphic aids.</a:t>
            </a:r>
          </a:p>
          <a:p>
            <a:pPr marL="514350" indent="-514350">
              <a:buFont typeface="+mj-lt"/>
              <a:buAutoNum type="arabicPeriod"/>
            </a:pPr>
            <a:r>
              <a:rPr lang="en-US" dirty="0"/>
              <a:t>When time is limited.</a:t>
            </a:r>
          </a:p>
          <a:p>
            <a:pPr marL="514350" indent="-514350">
              <a:buFont typeface="+mj-lt"/>
              <a:buAutoNum type="arabicPeriod"/>
            </a:pPr>
            <a:r>
              <a:rPr lang="en-US" dirty="0"/>
              <a:t>Overcoming language barriers.</a:t>
            </a:r>
          </a:p>
          <a:p>
            <a:pPr marL="514350" indent="-514350">
              <a:buFont typeface="+mj-lt"/>
              <a:buAutoNum type="arabicPeriod"/>
            </a:pPr>
            <a:r>
              <a:rPr lang="en-US" dirty="0"/>
              <a:t>To retain information.</a:t>
            </a:r>
          </a:p>
          <a:p>
            <a:pPr marL="514350" indent="-514350">
              <a:buFont typeface="+mj-lt"/>
              <a:buAutoNum type="arabicPeriod"/>
            </a:pPr>
            <a:r>
              <a:rPr lang="en-US" dirty="0"/>
              <a:t>Information overload.</a:t>
            </a:r>
          </a:p>
          <a:p>
            <a:pPr marL="514350" indent="-514350">
              <a:buFont typeface="+mj-lt"/>
              <a:buAutoNum type="arabicPeriod"/>
            </a:pPr>
            <a:r>
              <a:rPr lang="en-US" dirty="0"/>
              <a:t>Information processing.</a:t>
            </a:r>
          </a:p>
          <a:p>
            <a:pPr marL="514350" indent="-514350">
              <a:buFont typeface="+mj-lt"/>
              <a:buAutoNum type="arabicPeriod"/>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1212" y="1295400"/>
            <a:ext cx="1752600" cy="1752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6743" y="1905000"/>
            <a:ext cx="2319337" cy="166918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012" y="3905885"/>
            <a:ext cx="1408430" cy="140843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95524" y="4057355"/>
            <a:ext cx="2534004" cy="2114845"/>
          </a:xfrm>
          <a:prstGeom prst="rect">
            <a:avLst/>
          </a:prstGeom>
        </p:spPr>
      </p:pic>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anim calcmode="lin" valueType="num">
                                      <p:cBhvr>
                                        <p:cTn id="1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2" end="2"/>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anim calcmode="lin" valueType="num">
                                      <p:cBhvr>
                                        <p:cTn id="21" dur="2000" fill="hold"/>
                                        <p:tgtEl>
                                          <p:spTgt spid="5"/>
                                        </p:tgtEl>
                                        <p:attrNameLst>
                                          <p:attrName>ppt_w</p:attrName>
                                        </p:attrNameLst>
                                      </p:cBhvr>
                                      <p:tavLst>
                                        <p:tav tm="0" fmla="#ppt_w*sin(2.5*pi*$)">
                                          <p:val>
                                            <p:fltVal val="0"/>
                                          </p:val>
                                        </p:tav>
                                        <p:tav tm="100000">
                                          <p:val>
                                            <p:fltVal val="1"/>
                                          </p:val>
                                        </p:tav>
                                      </p:tavLst>
                                    </p:anim>
                                    <p:anim calcmode="lin" valueType="num">
                                      <p:cBhvr>
                                        <p:cTn id="2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ircle(in)">
                                      <p:cBhvr>
                                        <p:cTn id="30" dur="2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heel(1)">
                                      <p:cBhvr>
                                        <p:cTn id="35" dur="2000"/>
                                        <p:tgtEl>
                                          <p:spTgt spid="3">
                                            <p:txEl>
                                              <p:pRg st="4" end="4"/>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idx="1"/>
          </p:nvPr>
        </p:nvSpPr>
        <p:spPr/>
        <p:txBody>
          <a:bodyPr/>
          <a:lstStyle/>
          <a:p>
            <a:r>
              <a:rPr lang="en-US" dirty="0"/>
              <a:t>Tables</a:t>
            </a:r>
          </a:p>
          <a:p>
            <a:r>
              <a:rPr lang="en-US" dirty="0"/>
              <a:t>Bar graphs</a:t>
            </a:r>
          </a:p>
          <a:p>
            <a:r>
              <a:rPr lang="en-US" dirty="0"/>
              <a:t>Line graphs</a:t>
            </a:r>
          </a:p>
          <a:p>
            <a:r>
              <a:rPr lang="en-US" dirty="0"/>
              <a:t>Pie charts</a:t>
            </a:r>
          </a:p>
          <a:p>
            <a:r>
              <a:rPr lang="en-US" dirty="0"/>
              <a:t>Pictures</a:t>
            </a:r>
          </a:p>
          <a:p>
            <a:r>
              <a:rPr lang="en-US" dirty="0"/>
              <a:t>Diagrams</a:t>
            </a:r>
          </a:p>
        </p:txBody>
      </p:sp>
    </p:spTree>
    <p:extLst>
      <p:ext uri="{BB962C8B-B14F-4D97-AF65-F5344CB8AC3E}">
        <p14:creationId xmlns:p14="http://schemas.microsoft.com/office/powerpoint/2010/main" val="3186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p:txBody>
          <a:bodyPr>
            <a:normAutofit fontScale="92500"/>
          </a:bodyPr>
          <a:lstStyle/>
          <a:p>
            <a:pPr marL="0" indent="0">
              <a:buNone/>
            </a:pPr>
            <a:r>
              <a:rPr lang="en-US" b="1" dirty="0"/>
              <a:t>Tables </a:t>
            </a:r>
            <a:r>
              <a:rPr lang="en-US" dirty="0"/>
              <a:t>work best when the data presented:</a:t>
            </a:r>
          </a:p>
          <a:p>
            <a:r>
              <a:rPr lang="en-US" dirty="0"/>
              <a:t>Is used to look up or compare individual values.</a:t>
            </a:r>
          </a:p>
          <a:p>
            <a:r>
              <a:rPr lang="en-US" dirty="0"/>
              <a:t>Requires precise values.</a:t>
            </a:r>
          </a:p>
          <a:p>
            <a:r>
              <a:rPr lang="en-US" dirty="0"/>
              <a:t>Values involve multiple units of measurement.</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94323975"/>
              </p:ext>
            </p:extLst>
          </p:nvPr>
        </p:nvGraphicFramePr>
        <p:xfrm>
          <a:off x="6246811" y="1905000"/>
          <a:ext cx="5181600" cy="3962400"/>
        </p:xfrm>
        <a:graphic>
          <a:graphicData uri="http://schemas.openxmlformats.org/drawingml/2006/table">
            <a:tbl>
              <a:tblPr firstRow="1" bandRow="1">
                <a:tableStyleId>{6E25E649-3F16-4E02-A733-19D2CDBF48F0}</a:tableStyleId>
              </a:tblPr>
              <a:tblGrid>
                <a:gridCol w="17272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7200">
                  <a:extLst>
                    <a:ext uri="{9D8B030D-6E8A-4147-A177-3AD203B41FA5}">
                      <a16:colId xmlns:a16="http://schemas.microsoft.com/office/drawing/2014/main" val="20002"/>
                    </a:ext>
                  </a:extLst>
                </a:gridCol>
              </a:tblGrid>
              <a:tr h="792480">
                <a:tc>
                  <a:txBody>
                    <a:bodyPr/>
                    <a:lstStyle/>
                    <a:p>
                      <a:r>
                        <a:rPr lang="en-US" dirty="0"/>
                        <a:t>Student</a:t>
                      </a:r>
                    </a:p>
                  </a:txBody>
                  <a:tcPr/>
                </a:tc>
                <a:tc>
                  <a:txBody>
                    <a:bodyPr/>
                    <a:lstStyle/>
                    <a:p>
                      <a:r>
                        <a:rPr lang="en-US" dirty="0"/>
                        <a:t>1</a:t>
                      </a:r>
                      <a:r>
                        <a:rPr lang="en-US" baseline="30000" dirty="0"/>
                        <a:t>st</a:t>
                      </a:r>
                      <a:r>
                        <a:rPr lang="en-US" dirty="0"/>
                        <a:t> 6 Weeks</a:t>
                      </a:r>
                      <a:br>
                        <a:rPr lang="en-US" dirty="0"/>
                      </a:br>
                      <a:r>
                        <a:rPr lang="en-US" dirty="0"/>
                        <a:t>Average</a:t>
                      </a:r>
                    </a:p>
                  </a:txBody>
                  <a:tcPr/>
                </a:tc>
                <a:tc>
                  <a:txBody>
                    <a:bodyPr/>
                    <a:lstStyle/>
                    <a:p>
                      <a:r>
                        <a:rPr lang="en-US" dirty="0"/>
                        <a:t>2</a:t>
                      </a:r>
                      <a:r>
                        <a:rPr lang="en-US" baseline="30000" dirty="0"/>
                        <a:t>nd</a:t>
                      </a:r>
                      <a:r>
                        <a:rPr lang="en-US" dirty="0"/>
                        <a:t> 6 Weeks</a:t>
                      </a:r>
                      <a:br>
                        <a:rPr lang="en-US" dirty="0"/>
                      </a:br>
                      <a:r>
                        <a:rPr lang="en-US" dirty="0"/>
                        <a:t>Average</a:t>
                      </a:r>
                    </a:p>
                  </a:txBody>
                  <a:tcPr/>
                </a:tc>
                <a:extLst>
                  <a:ext uri="{0D108BD9-81ED-4DB2-BD59-A6C34878D82A}">
                    <a16:rowId xmlns:a16="http://schemas.microsoft.com/office/drawing/2014/main" val="10000"/>
                  </a:ext>
                </a:extLst>
              </a:tr>
              <a:tr h="792480">
                <a:tc>
                  <a:txBody>
                    <a:bodyPr/>
                    <a:lstStyle/>
                    <a:p>
                      <a:r>
                        <a:rPr lang="en-US" sz="2400" dirty="0"/>
                        <a:t>Ben</a:t>
                      </a:r>
                    </a:p>
                  </a:txBody>
                  <a:tcPr/>
                </a:tc>
                <a:tc>
                  <a:txBody>
                    <a:bodyPr/>
                    <a:lstStyle/>
                    <a:p>
                      <a:r>
                        <a:rPr lang="en-US" sz="2400" dirty="0"/>
                        <a:t>82%</a:t>
                      </a:r>
                    </a:p>
                  </a:txBody>
                  <a:tcPr/>
                </a:tc>
                <a:tc>
                  <a:txBody>
                    <a:bodyPr/>
                    <a:lstStyle/>
                    <a:p>
                      <a:r>
                        <a:rPr lang="en-US" sz="2400" dirty="0"/>
                        <a:t>90%</a:t>
                      </a:r>
                    </a:p>
                  </a:txBody>
                  <a:tcPr/>
                </a:tc>
                <a:extLst>
                  <a:ext uri="{0D108BD9-81ED-4DB2-BD59-A6C34878D82A}">
                    <a16:rowId xmlns:a16="http://schemas.microsoft.com/office/drawing/2014/main" val="10001"/>
                  </a:ext>
                </a:extLst>
              </a:tr>
              <a:tr h="792480">
                <a:tc>
                  <a:txBody>
                    <a:bodyPr/>
                    <a:lstStyle/>
                    <a:p>
                      <a:pPr marL="0" algn="l" defTabSz="914400" rtl="0" eaLnBrk="1" latinLnBrk="0" hangingPunct="1"/>
                      <a:r>
                        <a:rPr lang="en-US" sz="2400" kern="1200" dirty="0">
                          <a:solidFill>
                            <a:schemeClr val="dk1"/>
                          </a:solidFill>
                          <a:latin typeface="+mn-lt"/>
                          <a:ea typeface="+mn-ea"/>
                          <a:cs typeface="+mn-cs"/>
                        </a:rPr>
                        <a:t>Kara</a:t>
                      </a:r>
                    </a:p>
                  </a:txBody>
                  <a:tcPr/>
                </a:tc>
                <a:tc>
                  <a:txBody>
                    <a:bodyPr/>
                    <a:lstStyle/>
                    <a:p>
                      <a:pPr marL="0" algn="l" defTabSz="914400" rtl="0" eaLnBrk="1" latinLnBrk="0" hangingPunct="1"/>
                      <a:r>
                        <a:rPr lang="en-US" sz="2400" kern="1200" dirty="0">
                          <a:solidFill>
                            <a:schemeClr val="dk1"/>
                          </a:solidFill>
                          <a:latin typeface="+mn-lt"/>
                          <a:ea typeface="+mn-ea"/>
                          <a:cs typeface="+mn-cs"/>
                        </a:rPr>
                        <a:t>98%</a:t>
                      </a:r>
                    </a:p>
                  </a:txBody>
                  <a:tcPr/>
                </a:tc>
                <a:tc>
                  <a:txBody>
                    <a:bodyPr/>
                    <a:lstStyle/>
                    <a:p>
                      <a:pPr marL="0" algn="l" defTabSz="914400" rtl="0" eaLnBrk="1" latinLnBrk="0" hangingPunct="1"/>
                      <a:r>
                        <a:rPr lang="en-US" sz="2400" kern="1200" dirty="0">
                          <a:solidFill>
                            <a:schemeClr val="dk1"/>
                          </a:solidFill>
                          <a:latin typeface="+mn-lt"/>
                          <a:ea typeface="+mn-ea"/>
                          <a:cs typeface="+mn-cs"/>
                        </a:rPr>
                        <a:t>95%</a:t>
                      </a:r>
                    </a:p>
                  </a:txBody>
                  <a:tcPr/>
                </a:tc>
                <a:extLst>
                  <a:ext uri="{0D108BD9-81ED-4DB2-BD59-A6C34878D82A}">
                    <a16:rowId xmlns:a16="http://schemas.microsoft.com/office/drawing/2014/main" val="10002"/>
                  </a:ext>
                </a:extLst>
              </a:tr>
              <a:tr h="792480">
                <a:tc>
                  <a:txBody>
                    <a:bodyPr/>
                    <a:lstStyle/>
                    <a:p>
                      <a:pPr marL="0" algn="l" defTabSz="914400" rtl="0" eaLnBrk="1" latinLnBrk="0" hangingPunct="1"/>
                      <a:r>
                        <a:rPr lang="en-US" sz="2400" kern="1200" dirty="0">
                          <a:solidFill>
                            <a:schemeClr val="dk1"/>
                          </a:solidFill>
                          <a:latin typeface="+mn-lt"/>
                          <a:ea typeface="+mn-ea"/>
                          <a:cs typeface="+mn-cs"/>
                        </a:rPr>
                        <a:t>Sean</a:t>
                      </a:r>
                    </a:p>
                  </a:txBody>
                  <a:tcPr/>
                </a:tc>
                <a:tc>
                  <a:txBody>
                    <a:bodyPr/>
                    <a:lstStyle/>
                    <a:p>
                      <a:pPr marL="0" algn="l" defTabSz="914400" rtl="0" eaLnBrk="1" latinLnBrk="0" hangingPunct="1"/>
                      <a:r>
                        <a:rPr lang="en-US" sz="2400" kern="1200" dirty="0">
                          <a:solidFill>
                            <a:schemeClr val="dk1"/>
                          </a:solidFill>
                          <a:latin typeface="+mn-lt"/>
                          <a:ea typeface="+mn-ea"/>
                          <a:cs typeface="+mn-cs"/>
                        </a:rPr>
                        <a:t>75%</a:t>
                      </a:r>
                    </a:p>
                  </a:txBody>
                  <a:tcPr/>
                </a:tc>
                <a:tc>
                  <a:txBody>
                    <a:bodyPr/>
                    <a:lstStyle/>
                    <a:p>
                      <a:pPr marL="0" algn="l" defTabSz="914400" rtl="0" eaLnBrk="1" latinLnBrk="0" hangingPunct="1"/>
                      <a:r>
                        <a:rPr lang="en-US" sz="2400" kern="1200" dirty="0">
                          <a:solidFill>
                            <a:schemeClr val="dk1"/>
                          </a:solidFill>
                          <a:latin typeface="+mn-lt"/>
                          <a:ea typeface="+mn-ea"/>
                          <a:cs typeface="+mn-cs"/>
                        </a:rPr>
                        <a:t>85%</a:t>
                      </a:r>
                    </a:p>
                  </a:txBody>
                  <a:tcPr/>
                </a:tc>
                <a:extLst>
                  <a:ext uri="{0D108BD9-81ED-4DB2-BD59-A6C34878D82A}">
                    <a16:rowId xmlns:a16="http://schemas.microsoft.com/office/drawing/2014/main" val="10003"/>
                  </a:ext>
                </a:extLst>
              </a:tr>
              <a:tr h="792480">
                <a:tc>
                  <a:txBody>
                    <a:bodyPr/>
                    <a:lstStyle/>
                    <a:p>
                      <a:pPr marL="0" algn="l" defTabSz="914400" rtl="0" eaLnBrk="1" latinLnBrk="0" hangingPunct="1"/>
                      <a:r>
                        <a:rPr lang="en-US" sz="2400" kern="1200" dirty="0">
                          <a:solidFill>
                            <a:schemeClr val="dk1"/>
                          </a:solidFill>
                          <a:latin typeface="+mn-lt"/>
                          <a:ea typeface="+mn-ea"/>
                          <a:cs typeface="+mn-cs"/>
                        </a:rPr>
                        <a:t>Amanda</a:t>
                      </a:r>
                    </a:p>
                  </a:txBody>
                  <a:tcPr/>
                </a:tc>
                <a:tc>
                  <a:txBody>
                    <a:bodyPr/>
                    <a:lstStyle/>
                    <a:p>
                      <a:pPr marL="0" algn="l" defTabSz="914400" rtl="0" eaLnBrk="1" latinLnBrk="0" hangingPunct="1"/>
                      <a:r>
                        <a:rPr lang="en-US" sz="2400" kern="1200" dirty="0">
                          <a:solidFill>
                            <a:schemeClr val="dk1"/>
                          </a:solidFill>
                          <a:latin typeface="+mn-lt"/>
                          <a:ea typeface="+mn-ea"/>
                          <a:cs typeface="+mn-cs"/>
                        </a:rPr>
                        <a:t>87%</a:t>
                      </a:r>
                    </a:p>
                  </a:txBody>
                  <a:tcPr/>
                </a:tc>
                <a:tc>
                  <a:txBody>
                    <a:bodyPr/>
                    <a:lstStyle/>
                    <a:p>
                      <a:pPr marL="0" algn="l" defTabSz="914400" rtl="0" eaLnBrk="1" latinLnBrk="0" hangingPunct="1"/>
                      <a:r>
                        <a:rPr lang="en-US" sz="2400" kern="1200" dirty="0">
                          <a:solidFill>
                            <a:schemeClr val="dk1"/>
                          </a:solidFill>
                          <a:latin typeface="+mn-lt"/>
                          <a:ea typeface="+mn-ea"/>
                          <a:cs typeface="+mn-cs"/>
                        </a:rPr>
                        <a:t>93%</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3183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p:txBody>
          <a:bodyPr>
            <a:normAutofit fontScale="92500"/>
          </a:bodyPr>
          <a:lstStyle/>
          <a:p>
            <a:pPr marL="0" indent="0">
              <a:buNone/>
            </a:pPr>
            <a:r>
              <a:rPr lang="en-US" b="1" dirty="0"/>
              <a:t>Bar graphs</a:t>
            </a:r>
            <a:endParaRPr lang="en-US" dirty="0"/>
          </a:p>
          <a:p>
            <a:pPr>
              <a:buFontTx/>
              <a:buChar char="-"/>
            </a:pPr>
            <a:r>
              <a:rPr lang="en-US" dirty="0"/>
              <a:t>Used to compare things between different groups or to track changes over time.</a:t>
            </a:r>
          </a:p>
          <a:p>
            <a:pPr>
              <a:buFontTx/>
              <a:buChar char="-"/>
            </a:pPr>
            <a:r>
              <a:rPr lang="en-US" dirty="0"/>
              <a:t>When trying to measure changes over time, bar graphs are best when the changes are larger.</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81270335"/>
              </p:ext>
            </p:extLst>
          </p:nvPr>
        </p:nvGraphicFramePr>
        <p:xfrm>
          <a:off x="6246813" y="1905000"/>
          <a:ext cx="4419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014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p:txBody>
          <a:bodyPr/>
          <a:lstStyle/>
          <a:p>
            <a:r>
              <a:rPr lang="en-US" dirty="0"/>
              <a:t>Line graphs</a:t>
            </a:r>
          </a:p>
          <a:p>
            <a:pPr lvl="1"/>
            <a:r>
              <a:rPr lang="en-US" dirty="0"/>
              <a:t>Used to track changes over short and long periods of time. </a:t>
            </a:r>
          </a:p>
          <a:p>
            <a:pPr lvl="1"/>
            <a:r>
              <a:rPr lang="en-US" dirty="0"/>
              <a:t>When smaller changes exist, line graphs are better to use than bar graphs.</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398875700"/>
              </p:ext>
            </p:extLst>
          </p:nvPr>
        </p:nvGraphicFramePr>
        <p:xfrm>
          <a:off x="6246813" y="1905000"/>
          <a:ext cx="4419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534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p:txBody>
          <a:bodyPr/>
          <a:lstStyle/>
          <a:p>
            <a:r>
              <a:rPr lang="en-US" dirty="0"/>
              <a:t>Pie charts</a:t>
            </a:r>
          </a:p>
          <a:p>
            <a:pPr lvl="1"/>
            <a:r>
              <a:rPr lang="en-US" dirty="0"/>
              <a:t>Best to use when you are trying to compare parts of a whole. </a:t>
            </a:r>
          </a:p>
          <a:p>
            <a:pPr lvl="1"/>
            <a:r>
              <a:rPr lang="en-US" dirty="0"/>
              <a:t>Does not show changes over time.</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77347495"/>
              </p:ext>
            </p:extLst>
          </p:nvPr>
        </p:nvGraphicFramePr>
        <p:xfrm>
          <a:off x="6246813" y="1905000"/>
          <a:ext cx="4419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268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Used Graphic Aids</a:t>
            </a:r>
          </a:p>
        </p:txBody>
      </p:sp>
      <p:sp>
        <p:nvSpPr>
          <p:cNvPr id="3" name="Content Placeholder 2"/>
          <p:cNvSpPr>
            <a:spLocks noGrp="1"/>
          </p:cNvSpPr>
          <p:nvPr>
            <p:ph sz="half" idx="1"/>
          </p:nvPr>
        </p:nvSpPr>
        <p:spPr/>
        <p:txBody>
          <a:bodyPr/>
          <a:lstStyle/>
          <a:p>
            <a:r>
              <a:rPr lang="en-US" dirty="0"/>
              <a:t>Pictures</a:t>
            </a:r>
          </a:p>
          <a:p>
            <a:pPr lvl="1"/>
            <a:r>
              <a:rPr lang="en-US" dirty="0"/>
              <a:t>A realistic visual representation that allows you to see exactly what is being described. </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24766" y="1903956"/>
            <a:ext cx="6096000" cy="4572000"/>
          </a:xfrm>
        </p:spPr>
      </p:pic>
    </p:spTree>
    <p:extLst>
      <p:ext uri="{BB962C8B-B14F-4D97-AF65-F5344CB8AC3E}">
        <p14:creationId xmlns:p14="http://schemas.microsoft.com/office/powerpoint/2010/main" val="282570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737</Words>
  <Application>Microsoft Office PowerPoint</Application>
  <PresentationFormat>Custom</PresentationFormat>
  <Paragraphs>84</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Consolas</vt:lpstr>
      <vt:lpstr>Corbel</vt:lpstr>
      <vt:lpstr>Chalkboard 16x9</vt:lpstr>
      <vt:lpstr>Principles of business</vt:lpstr>
      <vt:lpstr>Objective Content</vt:lpstr>
      <vt:lpstr>Select and Use Appropriate Graphic Aids</vt:lpstr>
      <vt:lpstr>Commonly Used Graphic Aids</vt:lpstr>
      <vt:lpstr>Commonly Used Graphic Aids</vt:lpstr>
      <vt:lpstr>Commonly Used Graphic Aids</vt:lpstr>
      <vt:lpstr>Commonly Used Graphic Aids</vt:lpstr>
      <vt:lpstr>Commonly Used Graphic Aids</vt:lpstr>
      <vt:lpstr>Commonly Used Graphic Aids</vt:lpstr>
      <vt:lpstr>Commonly Used Graphic Aids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2015-08-21T18:57:44Z</dcterms:created>
  <dcterms:modified xsi:type="dcterms:W3CDTF">2018-09-03T19:09:21Z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