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1"/>
  </p:notesMasterIdLst>
  <p:sldIdLst>
    <p:sldId id="256" r:id="rId2"/>
    <p:sldId id="263" r:id="rId3"/>
    <p:sldId id="300" r:id="rId4"/>
    <p:sldId id="264" r:id="rId5"/>
    <p:sldId id="311" r:id="rId6"/>
    <p:sldId id="310" r:id="rId7"/>
    <p:sldId id="309" r:id="rId8"/>
    <p:sldId id="308" r:id="rId9"/>
    <p:sldId id="307" r:id="rId10"/>
    <p:sldId id="306" r:id="rId11"/>
    <p:sldId id="265" r:id="rId12"/>
    <p:sldId id="268" r:id="rId13"/>
    <p:sldId id="269" r:id="rId14"/>
    <p:sldId id="312" r:id="rId15"/>
    <p:sldId id="258" r:id="rId16"/>
    <p:sldId id="270" r:id="rId17"/>
    <p:sldId id="271" r:id="rId18"/>
    <p:sldId id="259" r:id="rId19"/>
    <p:sldId id="272" r:id="rId20"/>
    <p:sldId id="273" r:id="rId21"/>
    <p:sldId id="260" r:id="rId22"/>
    <p:sldId id="274" r:id="rId23"/>
    <p:sldId id="261" r:id="rId24"/>
    <p:sldId id="276" r:id="rId25"/>
    <p:sldId id="275" r:id="rId26"/>
    <p:sldId id="313" r:id="rId27"/>
    <p:sldId id="314" r:id="rId28"/>
    <p:sldId id="315" r:id="rId29"/>
    <p:sldId id="316" r:id="rId30"/>
    <p:sldId id="266" r:id="rId31"/>
    <p:sldId id="262" r:id="rId32"/>
    <p:sldId id="317" r:id="rId33"/>
    <p:sldId id="318" r:id="rId34"/>
    <p:sldId id="278" r:id="rId35"/>
    <p:sldId id="302" r:id="rId36"/>
    <p:sldId id="303" r:id="rId37"/>
    <p:sldId id="304" r:id="rId38"/>
    <p:sldId id="305" r:id="rId39"/>
    <p:sldId id="280" r:id="rId40"/>
    <p:sldId id="281" r:id="rId41"/>
    <p:sldId id="282" r:id="rId42"/>
    <p:sldId id="283" r:id="rId43"/>
    <p:sldId id="284" r:id="rId44"/>
    <p:sldId id="285" r:id="rId45"/>
    <p:sldId id="286" r:id="rId46"/>
    <p:sldId id="287" r:id="rId47"/>
    <p:sldId id="301"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autoAdjust="0"/>
  </p:normalViewPr>
  <p:slideViewPr>
    <p:cSldViewPr snapToGrid="0">
      <p:cViewPr varScale="1">
        <p:scale>
          <a:sx n="82" d="100"/>
          <a:sy n="82" d="100"/>
        </p:scale>
        <p:origin x="96" y="1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C5144-F4D4-4103-8A5D-48DDB6F4FE19}" type="datetimeFigureOut">
              <a:rPr lang="en-US" smtClean="0"/>
              <a:t>10/7/2018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3EEE3-ABF3-40F3-9C0E-2D5623720935}" type="slidenum">
              <a:rPr lang="en-US" smtClean="0"/>
              <a:t>‹#›</a:t>
            </a:fld>
            <a:endParaRPr lang="en-US" dirty="0"/>
          </a:p>
        </p:txBody>
      </p:sp>
    </p:spTree>
    <p:extLst>
      <p:ext uri="{BB962C8B-B14F-4D97-AF65-F5344CB8AC3E}">
        <p14:creationId xmlns:p14="http://schemas.microsoft.com/office/powerpoint/2010/main" val="418651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3EEE3-ABF3-40F3-9C0E-2D5623720935}" type="slidenum">
              <a:rPr lang="en-US" smtClean="0"/>
              <a:t>1</a:t>
            </a:fld>
            <a:endParaRPr lang="en-US" dirty="0"/>
          </a:p>
        </p:txBody>
      </p:sp>
    </p:spTree>
    <p:extLst>
      <p:ext uri="{BB962C8B-B14F-4D97-AF65-F5344CB8AC3E}">
        <p14:creationId xmlns:p14="http://schemas.microsoft.com/office/powerpoint/2010/main" val="3958695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1778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62188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sz="2000" dirty="0"/>
              <a:t>Every morning more than 20 million Americans travel to their offices for work, but they never leave home. How do they do that?????</a:t>
            </a:r>
          </a:p>
          <a:p>
            <a:pPr eaLnBrk="1" hangingPunct="1"/>
            <a:endParaRPr lang="en-US" dirty="0"/>
          </a:p>
        </p:txBody>
      </p:sp>
    </p:spTree>
    <p:extLst>
      <p:ext uri="{BB962C8B-B14F-4D97-AF65-F5344CB8AC3E}">
        <p14:creationId xmlns:p14="http://schemas.microsoft.com/office/powerpoint/2010/main" val="3774530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105B764-4275-4E52-8E46-DEE4C9E8504F}" type="slidenum">
              <a:rPr lang="en-US">
                <a:latin typeface="Arial" panose="020B0604020202020204" pitchFamily="34" charset="0"/>
              </a:rPr>
              <a:pPr/>
              <a:t>54</a:t>
            </a:fld>
            <a:endParaRPr lang="en-US" dirty="0">
              <a:latin typeface="Arial" panose="020B0604020202020204" pitchFamily="34" charset="0"/>
            </a:endParaRPr>
          </a:p>
        </p:txBody>
      </p:sp>
    </p:spTree>
    <p:extLst>
      <p:ext uri="{BB962C8B-B14F-4D97-AF65-F5344CB8AC3E}">
        <p14:creationId xmlns:p14="http://schemas.microsoft.com/office/powerpoint/2010/main" val="53132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B407C99-0DB6-4846-A14C-5F714F874FF3}" type="slidenum">
              <a:rPr lang="en-US">
                <a:latin typeface="Arial" panose="020B0604020202020204" pitchFamily="34" charset="0"/>
              </a:rPr>
              <a:pPr/>
              <a:t>55</a:t>
            </a:fld>
            <a:endParaRPr lang="en-US" dirty="0">
              <a:latin typeface="Arial" panose="020B0604020202020204" pitchFamily="34" charset="0"/>
            </a:endParaRPr>
          </a:p>
        </p:txBody>
      </p:sp>
    </p:spTree>
    <p:extLst>
      <p:ext uri="{BB962C8B-B14F-4D97-AF65-F5344CB8AC3E}">
        <p14:creationId xmlns:p14="http://schemas.microsoft.com/office/powerpoint/2010/main" val="107043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E7B3BFF-1D99-47A5-A2D7-AE3D6C65C070}" type="slidenum">
              <a:rPr lang="en-US">
                <a:latin typeface="Arial" panose="020B0604020202020204" pitchFamily="34" charset="0"/>
              </a:rPr>
              <a:pPr/>
              <a:t>56</a:t>
            </a:fld>
            <a:endParaRPr lang="en-US" dirty="0">
              <a:latin typeface="Arial" panose="020B0604020202020204" pitchFamily="34" charset="0"/>
            </a:endParaRPr>
          </a:p>
        </p:txBody>
      </p:sp>
    </p:spTree>
    <p:extLst>
      <p:ext uri="{BB962C8B-B14F-4D97-AF65-F5344CB8AC3E}">
        <p14:creationId xmlns:p14="http://schemas.microsoft.com/office/powerpoint/2010/main" val="43384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401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D8DED71-15DB-4556-9356-B07673A35C06}" type="slidenum">
              <a:rPr lang="en-US">
                <a:latin typeface="Arial" panose="020B0604020202020204" pitchFamily="34" charset="0"/>
              </a:rPr>
              <a:pPr/>
              <a:t>58</a:t>
            </a:fld>
            <a:endParaRPr lang="en-US" dirty="0">
              <a:latin typeface="Arial" panose="020B0604020202020204" pitchFamily="34" charset="0"/>
            </a:endParaRPr>
          </a:p>
        </p:txBody>
      </p:sp>
    </p:spTree>
    <p:extLst>
      <p:ext uri="{BB962C8B-B14F-4D97-AF65-F5344CB8AC3E}">
        <p14:creationId xmlns:p14="http://schemas.microsoft.com/office/powerpoint/2010/main" val="696755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7FEBDBA-5DDF-48D3-B019-A81797AEA76E}" type="slidenum">
              <a:rPr lang="en-US">
                <a:latin typeface="Arial" panose="020B0604020202020204" pitchFamily="34" charset="0"/>
              </a:rPr>
              <a:pPr/>
              <a:t>59</a:t>
            </a:fld>
            <a:endParaRPr lang="en-US" dirty="0">
              <a:latin typeface="Arial" panose="020B0604020202020204" pitchFamily="34" charset="0"/>
            </a:endParaRPr>
          </a:p>
        </p:txBody>
      </p:sp>
    </p:spTree>
    <p:extLst>
      <p:ext uri="{BB962C8B-B14F-4D97-AF65-F5344CB8AC3E}">
        <p14:creationId xmlns:p14="http://schemas.microsoft.com/office/powerpoint/2010/main" val="18558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5E67EB2-E380-406F-8075-2EF26B8ACC6A}" type="slidenum">
              <a:rPr lang="en-US">
                <a:latin typeface="Arial" panose="020B0604020202020204" pitchFamily="34" charset="0"/>
              </a:rPr>
              <a:pPr/>
              <a:t>34</a:t>
            </a:fld>
            <a:endParaRPr lang="en-US" dirty="0">
              <a:latin typeface="Arial" panose="020B0604020202020204" pitchFamily="34" charset="0"/>
            </a:endParaRPr>
          </a:p>
        </p:txBody>
      </p:sp>
    </p:spTree>
    <p:extLst>
      <p:ext uri="{BB962C8B-B14F-4D97-AF65-F5344CB8AC3E}">
        <p14:creationId xmlns:p14="http://schemas.microsoft.com/office/powerpoint/2010/main" val="43101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Read p. 274 and 280 Focus on Real Life</a:t>
            </a:r>
          </a:p>
          <a:p>
            <a:pPr eaLnBrk="1" hangingPunct="1"/>
            <a:r>
              <a:rPr lang="en-US" dirty="0"/>
              <a:t>Ask these two questions:</a:t>
            </a:r>
          </a:p>
          <a:p>
            <a:pPr eaLnBrk="1" hangingPunct="1"/>
            <a:r>
              <a:rPr lang="en-US" dirty="0"/>
              <a:t>1. Will someone describe any technology he/she used outside of class, and why the technology was used?</a:t>
            </a:r>
          </a:p>
          <a:p>
            <a:pPr eaLnBrk="1" hangingPunct="1"/>
            <a:r>
              <a:rPr lang="en-US" dirty="0"/>
              <a:t>2. Will someone describe how the technology he/she saw can be used in Business?</a:t>
            </a:r>
          </a:p>
          <a:p>
            <a:pPr eaLnBrk="1" hangingPunct="1"/>
            <a:endParaRPr lang="en-US" dirty="0"/>
          </a:p>
          <a:p>
            <a:pPr eaLnBrk="1" hangingPunct="1"/>
            <a:r>
              <a:rPr lang="en-US" dirty="0"/>
              <a:t>**Pass out Graphic organizer 147-149 to complete while working through slides.</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B8DEF82-9649-4507-9CFB-54FA2DD947B3}" type="slidenum">
              <a:rPr lang="en-US">
                <a:latin typeface="Arial" panose="020B0604020202020204" pitchFamily="34" charset="0"/>
              </a:rPr>
              <a:pPr/>
              <a:t>39</a:t>
            </a:fld>
            <a:endParaRPr lang="en-US" dirty="0">
              <a:latin typeface="Arial" panose="020B0604020202020204" pitchFamily="34" charset="0"/>
            </a:endParaRPr>
          </a:p>
        </p:txBody>
      </p:sp>
    </p:spTree>
    <p:extLst>
      <p:ext uri="{BB962C8B-B14F-4D97-AF65-F5344CB8AC3E}">
        <p14:creationId xmlns:p14="http://schemas.microsoft.com/office/powerpoint/2010/main" val="224443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14790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dirty="0"/>
          </a:p>
          <a:p>
            <a:pPr eaLnBrk="1" hangingPunct="1"/>
            <a:endParaRPr lang="en-US" dirty="0"/>
          </a:p>
        </p:txBody>
      </p:sp>
    </p:spTree>
    <p:extLst>
      <p:ext uri="{BB962C8B-B14F-4D97-AF65-F5344CB8AC3E}">
        <p14:creationId xmlns:p14="http://schemas.microsoft.com/office/powerpoint/2010/main" val="220005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064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8151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19499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dirty="0"/>
          </a:p>
        </p:txBody>
      </p:sp>
    </p:spTree>
    <p:extLst>
      <p:ext uri="{BB962C8B-B14F-4D97-AF65-F5344CB8AC3E}">
        <p14:creationId xmlns:p14="http://schemas.microsoft.com/office/powerpoint/2010/main" val="75642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0C3BE9-CA2C-492B-8E30-F0A9BDD84DE3}" type="datetimeFigureOut">
              <a:rPr lang="en-US" smtClean="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AC91D-785E-4A80-9FFF-1238F75FE3E6}"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93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C3BE9-CA2C-492B-8E30-F0A9BDD84DE3}" type="datetimeFigureOut">
              <a:rPr lang="en-US" smtClean="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AC91D-785E-4A80-9FFF-1238F75FE3E6}" type="slidenum">
              <a:rPr lang="en-US" smtClean="0"/>
              <a:t>‹#›</a:t>
            </a:fld>
            <a:endParaRPr lang="en-US" dirty="0"/>
          </a:p>
        </p:txBody>
      </p:sp>
    </p:spTree>
    <p:extLst>
      <p:ext uri="{BB962C8B-B14F-4D97-AF65-F5344CB8AC3E}">
        <p14:creationId xmlns:p14="http://schemas.microsoft.com/office/powerpoint/2010/main" val="380452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C3BE9-CA2C-492B-8E30-F0A9BDD84DE3}" type="datetimeFigureOut">
              <a:rPr lang="en-US" smtClean="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AC91D-785E-4A80-9FFF-1238F75FE3E6}"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07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C3BE9-CA2C-492B-8E30-F0A9BDD84DE3}" type="datetimeFigureOut">
              <a:rPr lang="en-US" smtClean="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AC91D-785E-4A80-9FFF-1238F75FE3E6}" type="slidenum">
              <a:rPr lang="en-US" smtClean="0"/>
              <a:t>‹#›</a:t>
            </a:fld>
            <a:endParaRPr lang="en-US" dirty="0"/>
          </a:p>
        </p:txBody>
      </p:sp>
    </p:spTree>
    <p:extLst>
      <p:ext uri="{BB962C8B-B14F-4D97-AF65-F5344CB8AC3E}">
        <p14:creationId xmlns:p14="http://schemas.microsoft.com/office/powerpoint/2010/main" val="277434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C3BE9-CA2C-492B-8E30-F0A9BDD84DE3}" type="datetimeFigureOut">
              <a:rPr lang="en-US" smtClean="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AC91D-785E-4A80-9FFF-1238F75FE3E6}"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86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0C3BE9-CA2C-492B-8E30-F0A9BDD84DE3}" type="datetimeFigureOut">
              <a:rPr lang="en-US" smtClean="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AC91D-785E-4A80-9FFF-1238F75FE3E6}" type="slidenum">
              <a:rPr lang="en-US" smtClean="0"/>
              <a:t>‹#›</a:t>
            </a:fld>
            <a:endParaRPr lang="en-US" dirty="0"/>
          </a:p>
        </p:txBody>
      </p:sp>
    </p:spTree>
    <p:extLst>
      <p:ext uri="{BB962C8B-B14F-4D97-AF65-F5344CB8AC3E}">
        <p14:creationId xmlns:p14="http://schemas.microsoft.com/office/powerpoint/2010/main" val="196522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0C3BE9-CA2C-492B-8E30-F0A9BDD84DE3}" type="datetimeFigureOut">
              <a:rPr lang="en-US" smtClean="0"/>
              <a:t>10/7/2018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7AC91D-785E-4A80-9FFF-1238F75FE3E6}" type="slidenum">
              <a:rPr lang="en-US" smtClean="0"/>
              <a:t>‹#›</a:t>
            </a:fld>
            <a:endParaRPr lang="en-US" dirty="0"/>
          </a:p>
        </p:txBody>
      </p:sp>
    </p:spTree>
    <p:extLst>
      <p:ext uri="{BB962C8B-B14F-4D97-AF65-F5344CB8AC3E}">
        <p14:creationId xmlns:p14="http://schemas.microsoft.com/office/powerpoint/2010/main" val="33144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0C3BE9-CA2C-492B-8E30-F0A9BDD84DE3}" type="datetimeFigureOut">
              <a:rPr lang="en-US" smtClean="0"/>
              <a:t>10/7/2018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7AC91D-785E-4A80-9FFF-1238F75FE3E6}" type="slidenum">
              <a:rPr lang="en-US" smtClean="0"/>
              <a:t>‹#›</a:t>
            </a:fld>
            <a:endParaRPr lang="en-US" dirty="0"/>
          </a:p>
        </p:txBody>
      </p:sp>
    </p:spTree>
    <p:extLst>
      <p:ext uri="{BB962C8B-B14F-4D97-AF65-F5344CB8AC3E}">
        <p14:creationId xmlns:p14="http://schemas.microsoft.com/office/powerpoint/2010/main" val="24815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C3BE9-CA2C-492B-8E30-F0A9BDD84DE3}" type="datetimeFigureOut">
              <a:rPr lang="en-US" smtClean="0"/>
              <a:t>10/7/2018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7AC91D-785E-4A80-9FFF-1238F75FE3E6}" type="slidenum">
              <a:rPr lang="en-US" smtClean="0"/>
              <a:t>‹#›</a:t>
            </a:fld>
            <a:endParaRPr lang="en-US" dirty="0"/>
          </a:p>
        </p:txBody>
      </p:sp>
    </p:spTree>
    <p:extLst>
      <p:ext uri="{BB962C8B-B14F-4D97-AF65-F5344CB8AC3E}">
        <p14:creationId xmlns:p14="http://schemas.microsoft.com/office/powerpoint/2010/main" val="79078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C3BE9-CA2C-492B-8E30-F0A9BDD84DE3}" type="datetimeFigureOut">
              <a:rPr lang="en-US" smtClean="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AC91D-785E-4A80-9FFF-1238F75FE3E6}" type="slidenum">
              <a:rPr lang="en-US" smtClean="0"/>
              <a:t>‹#›</a:t>
            </a:fld>
            <a:endParaRPr lang="en-US" dirty="0"/>
          </a:p>
        </p:txBody>
      </p:sp>
    </p:spTree>
    <p:extLst>
      <p:ext uri="{BB962C8B-B14F-4D97-AF65-F5344CB8AC3E}">
        <p14:creationId xmlns:p14="http://schemas.microsoft.com/office/powerpoint/2010/main" val="81126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C3BE9-CA2C-492B-8E30-F0A9BDD84DE3}" type="datetimeFigureOut">
              <a:rPr lang="en-US" smtClean="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AC91D-785E-4A80-9FFF-1238F75FE3E6}"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48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0C3BE9-CA2C-492B-8E30-F0A9BDD84DE3}" type="datetimeFigureOut">
              <a:rPr lang="en-US" smtClean="0"/>
              <a:t>10/7/2018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77AC91D-785E-4A80-9FFF-1238F75FE3E6}"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2700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cqXHO7bTPn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EmnSm_d2ll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bsnews.com/news/are-robots-hurting-job-growth-08-09-201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fbi.gov/about-us/investigate/cybe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5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POB 2.01 and 2.02</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7838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8959173"/>
              </p:ext>
            </p:extLst>
          </p:nvPr>
        </p:nvGraphicFramePr>
        <p:xfrm>
          <a:off x="695459" y="528032"/>
          <a:ext cx="10792495" cy="6097165"/>
        </p:xfrm>
        <a:graphic>
          <a:graphicData uri="http://schemas.openxmlformats.org/drawingml/2006/table">
            <a:tbl>
              <a:tblPr firstCol="1" bandRow="1">
                <a:tableStyleId>{5C22544A-7EE6-4342-B048-85BDC9FD1C3A}</a:tableStyleId>
              </a:tblPr>
              <a:tblGrid>
                <a:gridCol w="2552242">
                  <a:extLst>
                    <a:ext uri="{9D8B030D-6E8A-4147-A177-3AD203B41FA5}">
                      <a16:colId xmlns:a16="http://schemas.microsoft.com/office/drawing/2014/main" val="20000"/>
                    </a:ext>
                  </a:extLst>
                </a:gridCol>
                <a:gridCol w="8240253">
                  <a:extLst>
                    <a:ext uri="{9D8B030D-6E8A-4147-A177-3AD203B41FA5}">
                      <a16:colId xmlns:a16="http://schemas.microsoft.com/office/drawing/2014/main" val="20001"/>
                    </a:ext>
                  </a:extLst>
                </a:gridCol>
              </a:tblGrid>
              <a:tr h="973180">
                <a:tc>
                  <a:txBody>
                    <a:bodyPr/>
                    <a:lstStyle/>
                    <a:p>
                      <a:pPr marL="0" marR="0">
                        <a:lnSpc>
                          <a:spcPct val="107000"/>
                        </a:lnSpc>
                        <a:spcBef>
                          <a:spcPts val="0"/>
                        </a:spcBef>
                        <a:spcAft>
                          <a:spcPts val="0"/>
                        </a:spcAft>
                      </a:pPr>
                      <a:r>
                        <a:rPr lang="en-US" sz="3200">
                          <a:effectLst/>
                        </a:rPr>
                        <a:t>Statistics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collection, classification, analysis, and interpretation of numerical facts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92927">
                <a:tc>
                  <a:txBody>
                    <a:bodyPr/>
                    <a:lstStyle/>
                    <a:p>
                      <a:pPr marL="0" marR="0">
                        <a:lnSpc>
                          <a:spcPct val="107000"/>
                        </a:lnSpc>
                        <a:spcBef>
                          <a:spcPts val="0"/>
                        </a:spcBef>
                        <a:spcAft>
                          <a:spcPts val="0"/>
                        </a:spcAft>
                      </a:pPr>
                      <a:r>
                        <a:rPr lang="en-US" sz="3200">
                          <a:effectLst/>
                        </a:rPr>
                        <a:t>Storyboard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a sequence of drawings, typically with some directions and dialogue, representing the shots planned for a movie or television production.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73180">
                <a:tc>
                  <a:txBody>
                    <a:bodyPr/>
                    <a:lstStyle/>
                    <a:p>
                      <a:pPr marL="0" marR="0">
                        <a:lnSpc>
                          <a:spcPct val="107000"/>
                        </a:lnSpc>
                        <a:spcBef>
                          <a:spcPts val="0"/>
                        </a:spcBef>
                        <a:spcAft>
                          <a:spcPts val="0"/>
                        </a:spcAft>
                      </a:pPr>
                      <a:r>
                        <a:rPr lang="en-US" sz="3200">
                          <a:effectLst/>
                        </a:rPr>
                        <a:t>Subjective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based on or influenced by personal feelings, tastes, or opinions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73180">
                <a:tc>
                  <a:txBody>
                    <a:bodyPr/>
                    <a:lstStyle/>
                    <a:p>
                      <a:pPr marL="0" marR="0">
                        <a:lnSpc>
                          <a:spcPct val="107000"/>
                        </a:lnSpc>
                        <a:spcBef>
                          <a:spcPts val="0"/>
                        </a:spcBef>
                        <a:spcAft>
                          <a:spcPts val="0"/>
                        </a:spcAft>
                      </a:pPr>
                      <a:r>
                        <a:rPr lang="en-US" sz="3200">
                          <a:effectLst/>
                        </a:rPr>
                        <a:t>Truncated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shorten (something) by cutting off the top or the end.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73180">
                <a:tc>
                  <a:txBody>
                    <a:bodyPr/>
                    <a:lstStyle/>
                    <a:p>
                      <a:pPr marL="0" marR="0">
                        <a:lnSpc>
                          <a:spcPct val="107000"/>
                        </a:lnSpc>
                        <a:spcBef>
                          <a:spcPts val="0"/>
                        </a:spcBef>
                        <a:spcAft>
                          <a:spcPts val="0"/>
                        </a:spcAft>
                      </a:pPr>
                      <a:r>
                        <a:rPr lang="en-US" sz="3200">
                          <a:effectLst/>
                        </a:rPr>
                        <a:t>Validity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 the quality of being logically or factually sound.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972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Objective 2.01: Use information literacy skills to increase workplace efficiency and effectiveness.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241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and Sources of Information</a:t>
            </a:r>
          </a:p>
        </p:txBody>
      </p:sp>
      <p:sp>
        <p:nvSpPr>
          <p:cNvPr id="3" name="Content Placeholder 2"/>
          <p:cNvSpPr>
            <a:spLocks noGrp="1"/>
          </p:cNvSpPr>
          <p:nvPr>
            <p:ph idx="1"/>
          </p:nvPr>
        </p:nvSpPr>
        <p:spPr>
          <a:xfrm>
            <a:off x="187890" y="2123162"/>
            <a:ext cx="11699310" cy="4023360"/>
          </a:xfrm>
        </p:spPr>
        <p:txBody>
          <a:bodyPr>
            <a:noAutofit/>
          </a:bodyPr>
          <a:lstStyle/>
          <a:p>
            <a:pPr lvl="1"/>
            <a:r>
              <a:rPr lang="en-US" sz="2400" b="1" dirty="0"/>
              <a:t>Formality</a:t>
            </a:r>
            <a:r>
              <a:rPr lang="en-US" sz="2400" dirty="0"/>
              <a:t> of information- Is it written as a paper, book, blog on the internet, or newspaper article</a:t>
            </a:r>
          </a:p>
          <a:p>
            <a:pPr lvl="1"/>
            <a:r>
              <a:rPr lang="en-US" sz="2400" dirty="0"/>
              <a:t>Based on Specific </a:t>
            </a:r>
            <a:r>
              <a:rPr lang="en-US" sz="2400" b="1" dirty="0"/>
              <a:t>Disciplines</a:t>
            </a:r>
            <a:r>
              <a:rPr lang="en-US" sz="2400" dirty="0"/>
              <a:t> (Industries or Topics)</a:t>
            </a:r>
          </a:p>
          <a:p>
            <a:pPr lvl="2"/>
            <a:r>
              <a:rPr lang="en-US" sz="2000" dirty="0"/>
              <a:t>Examples</a:t>
            </a:r>
          </a:p>
          <a:p>
            <a:pPr lvl="3"/>
            <a:r>
              <a:rPr lang="en-US" sz="2000" b="1" dirty="0"/>
              <a:t>Background</a:t>
            </a:r>
            <a:r>
              <a:rPr lang="en-US" sz="2000" dirty="0"/>
              <a:t> Information that helps you understand what you are researching  </a:t>
            </a:r>
          </a:p>
          <a:p>
            <a:pPr lvl="3"/>
            <a:r>
              <a:rPr lang="en-US" sz="2000" b="1" dirty="0"/>
              <a:t>Statistics</a:t>
            </a:r>
            <a:r>
              <a:rPr lang="en-US" sz="2000" dirty="0"/>
              <a:t> related to your topic- (Ex. Statistics related to restaurants- Restaurant Failure Rates)</a:t>
            </a:r>
          </a:p>
          <a:p>
            <a:pPr lvl="3"/>
            <a:r>
              <a:rPr lang="en-US" sz="2000" b="1" dirty="0"/>
              <a:t>Scholarly</a:t>
            </a:r>
            <a:r>
              <a:rPr lang="en-US" sz="2000" dirty="0"/>
              <a:t> and  </a:t>
            </a:r>
            <a:r>
              <a:rPr lang="en-US" sz="2000" b="1" dirty="0"/>
              <a:t>Technical</a:t>
            </a:r>
            <a:r>
              <a:rPr lang="en-US" sz="2000" dirty="0"/>
              <a:t> Magazines </a:t>
            </a:r>
          </a:p>
          <a:p>
            <a:pPr lvl="4"/>
            <a:r>
              <a:rPr lang="en-US" sz="2000" i="1" dirty="0"/>
              <a:t>New England Journal of Medicine</a:t>
            </a:r>
            <a:r>
              <a:rPr lang="en-US" sz="2000" dirty="0"/>
              <a:t>, </a:t>
            </a:r>
            <a:r>
              <a:rPr lang="en-US" sz="2000" i="1" dirty="0"/>
              <a:t>Harvard Business Review</a:t>
            </a:r>
            <a:r>
              <a:rPr lang="en-US" sz="2000" dirty="0"/>
              <a:t>, </a:t>
            </a:r>
            <a:r>
              <a:rPr lang="en-US" sz="2000" i="1" dirty="0"/>
              <a:t>Journal of Popular Culture</a:t>
            </a:r>
            <a:endParaRPr lang="en-US" sz="2000" dirty="0"/>
          </a:p>
          <a:p>
            <a:pPr lvl="3"/>
            <a:r>
              <a:rPr lang="en-US" sz="2000" b="1" dirty="0"/>
              <a:t>Popular</a:t>
            </a:r>
            <a:r>
              <a:rPr lang="en-US" sz="2000" dirty="0"/>
              <a:t> Magazines</a:t>
            </a:r>
          </a:p>
          <a:p>
            <a:pPr lvl="4"/>
            <a:r>
              <a:rPr lang="en-US" sz="2000" i="1" dirty="0"/>
              <a:t>Fortune</a:t>
            </a:r>
            <a:r>
              <a:rPr lang="en-US" sz="2000" dirty="0"/>
              <a:t>, </a:t>
            </a:r>
            <a:r>
              <a:rPr lang="en-US" sz="2000" i="1" dirty="0"/>
              <a:t>Scientific American</a:t>
            </a:r>
            <a:r>
              <a:rPr lang="en-US" sz="2000" dirty="0"/>
              <a:t>, </a:t>
            </a:r>
            <a:r>
              <a:rPr lang="en-US" sz="2000" i="1" dirty="0"/>
              <a:t>Psychology Today, Time Magazine</a:t>
            </a:r>
            <a:endParaRPr lang="en-US" sz="2000" dirty="0"/>
          </a:p>
          <a:p>
            <a:pPr lvl="3"/>
            <a:r>
              <a:rPr lang="en-US" sz="2000" b="1" dirty="0"/>
              <a:t>Dissertations</a:t>
            </a:r>
            <a:r>
              <a:rPr lang="en-US" sz="2000" dirty="0"/>
              <a:t> written by doctors about specific topics</a:t>
            </a:r>
          </a:p>
          <a:p>
            <a:pPr lvl="1"/>
            <a:r>
              <a:rPr lang="en-US" sz="2400" b="1" dirty="0"/>
              <a:t>Current</a:t>
            </a:r>
            <a:r>
              <a:rPr lang="en-US" sz="2400" dirty="0"/>
              <a:t> (Recent) vs. </a:t>
            </a:r>
            <a:r>
              <a:rPr lang="en-US" sz="2400" b="1" dirty="0"/>
              <a:t>Historical</a:t>
            </a:r>
            <a:r>
              <a:rPr lang="en-US" sz="2400" dirty="0"/>
              <a:t> (Older)</a:t>
            </a:r>
          </a:p>
          <a:p>
            <a:pPr lvl="2"/>
            <a:r>
              <a:rPr lang="en-US" sz="2000" b="1" dirty="0"/>
              <a:t>Periodicals</a:t>
            </a:r>
            <a:r>
              <a:rPr lang="en-US" sz="2000" dirty="0"/>
              <a:t> (Newspapers, Magazines, Journals)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4843" y="2552665"/>
            <a:ext cx="1485639" cy="13327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250" y="4314873"/>
            <a:ext cx="1993900" cy="2298700"/>
          </a:xfrm>
          <a:prstGeom prst="rect">
            <a:avLst/>
          </a:prstGeom>
        </p:spPr>
      </p:pic>
    </p:spTree>
    <p:extLst>
      <p:ext uri="{BB962C8B-B14F-4D97-AF65-F5344CB8AC3E}">
        <p14:creationId xmlns:p14="http://schemas.microsoft.com/office/powerpoint/2010/main" val="157595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and Sources of Information</a:t>
            </a:r>
          </a:p>
        </p:txBody>
      </p:sp>
      <p:sp>
        <p:nvSpPr>
          <p:cNvPr id="3" name="Content Placeholder 2"/>
          <p:cNvSpPr>
            <a:spLocks noGrp="1"/>
          </p:cNvSpPr>
          <p:nvPr>
            <p:ph idx="1"/>
          </p:nvPr>
        </p:nvSpPr>
        <p:spPr>
          <a:xfrm>
            <a:off x="288100" y="2285999"/>
            <a:ext cx="11674256" cy="4365321"/>
          </a:xfrm>
        </p:spPr>
        <p:txBody>
          <a:bodyPr>
            <a:noAutofit/>
          </a:bodyPr>
          <a:lstStyle/>
          <a:p>
            <a:pPr lvl="1"/>
            <a:r>
              <a:rPr lang="en-US" sz="2000" b="1" dirty="0"/>
              <a:t>Primary</a:t>
            </a:r>
            <a:r>
              <a:rPr lang="en-US" sz="2000" dirty="0"/>
              <a:t> Information- First Hand Accounts</a:t>
            </a:r>
          </a:p>
          <a:p>
            <a:pPr lvl="2"/>
            <a:r>
              <a:rPr lang="en-US" sz="1600" dirty="0"/>
              <a:t>Interviews and </a:t>
            </a:r>
            <a:r>
              <a:rPr lang="en-US" sz="1600" b="1" dirty="0"/>
              <a:t>Autobiographies</a:t>
            </a:r>
            <a:r>
              <a:rPr lang="en-US" sz="1600" dirty="0"/>
              <a:t> of experts and scholars</a:t>
            </a:r>
          </a:p>
          <a:p>
            <a:pPr lvl="2"/>
            <a:r>
              <a:rPr lang="en-US" sz="1600" b="1" dirty="0"/>
              <a:t>Historical</a:t>
            </a:r>
            <a:r>
              <a:rPr lang="en-US" sz="1600" dirty="0"/>
              <a:t> Documents- The Declaration of Independence</a:t>
            </a:r>
          </a:p>
          <a:p>
            <a:pPr lvl="1"/>
            <a:r>
              <a:rPr lang="en-US" sz="2000" b="1" dirty="0"/>
              <a:t>Secondary</a:t>
            </a:r>
            <a:r>
              <a:rPr lang="en-US" sz="2000" dirty="0"/>
              <a:t> Information- Second Hand Accounts</a:t>
            </a:r>
          </a:p>
          <a:p>
            <a:pPr lvl="2"/>
            <a:r>
              <a:rPr lang="en-US" sz="1600" b="1" dirty="0"/>
              <a:t>Biographies</a:t>
            </a:r>
            <a:r>
              <a:rPr lang="en-US" sz="1600" dirty="0"/>
              <a:t> and Books </a:t>
            </a:r>
          </a:p>
          <a:p>
            <a:pPr lvl="3"/>
            <a:r>
              <a:rPr lang="en-US" sz="2000" dirty="0"/>
              <a:t>Broad or </a:t>
            </a:r>
            <a:r>
              <a:rPr lang="en-US" sz="2000" b="1" dirty="0"/>
              <a:t>detailed</a:t>
            </a:r>
            <a:r>
              <a:rPr lang="en-US" sz="2000" dirty="0"/>
              <a:t> overviews</a:t>
            </a:r>
          </a:p>
          <a:p>
            <a:pPr lvl="1"/>
            <a:r>
              <a:rPr lang="en-US" sz="2000" b="1" dirty="0"/>
              <a:t>Factual</a:t>
            </a:r>
            <a:r>
              <a:rPr lang="en-US" sz="2000" dirty="0"/>
              <a:t> information</a:t>
            </a:r>
          </a:p>
          <a:p>
            <a:pPr lvl="2"/>
            <a:r>
              <a:rPr lang="en-US" sz="1600" b="1" dirty="0"/>
              <a:t>reference</a:t>
            </a:r>
            <a:r>
              <a:rPr lang="en-US" sz="1600" dirty="0"/>
              <a:t> materials (general and subject </a:t>
            </a:r>
            <a:r>
              <a:rPr lang="en-US" sz="1600" b="1" dirty="0"/>
              <a:t>encyclopedias</a:t>
            </a:r>
            <a:r>
              <a:rPr lang="en-US" sz="1600" dirty="0"/>
              <a:t>)</a:t>
            </a:r>
          </a:p>
          <a:p>
            <a:pPr lvl="2"/>
            <a:r>
              <a:rPr lang="en-US" sz="1600" b="1" dirty="0"/>
              <a:t>Pamphlets</a:t>
            </a:r>
          </a:p>
          <a:p>
            <a:pPr lvl="1"/>
            <a:r>
              <a:rPr lang="en-US" sz="2000" b="1" dirty="0"/>
              <a:t>Criticism</a:t>
            </a:r>
            <a:r>
              <a:rPr lang="en-US" sz="2000" dirty="0"/>
              <a:t> of information and Personal </a:t>
            </a:r>
            <a:r>
              <a:rPr lang="en-US" sz="2000" b="1" dirty="0"/>
              <a:t>Opinions</a:t>
            </a:r>
            <a:r>
              <a:rPr lang="en-US" sz="2000" dirty="0"/>
              <a:t> </a:t>
            </a:r>
          </a:p>
          <a:p>
            <a:pPr lvl="2"/>
            <a:r>
              <a:rPr lang="en-US" sz="1600" b="1" dirty="0"/>
              <a:t>News</a:t>
            </a:r>
            <a:r>
              <a:rPr lang="en-US" sz="1600" dirty="0"/>
              <a:t> Articles</a:t>
            </a:r>
          </a:p>
          <a:p>
            <a:pPr lvl="3"/>
            <a:r>
              <a:rPr lang="en-US" sz="2000" b="1" dirty="0"/>
              <a:t>Analysis</a:t>
            </a:r>
            <a:r>
              <a:rPr lang="en-US" sz="2000" dirty="0"/>
              <a:t> of information</a:t>
            </a:r>
          </a:p>
          <a:p>
            <a:pPr lvl="3"/>
            <a:r>
              <a:rPr lang="en-US" sz="2000" b="1" dirty="0"/>
              <a:t>Commentary</a:t>
            </a:r>
            <a:r>
              <a:rPr lang="en-US" sz="2000" dirty="0"/>
              <a:t> based on </a:t>
            </a:r>
            <a:r>
              <a:rPr lang="en-US" sz="2000" b="1" dirty="0"/>
              <a:t>Objective</a:t>
            </a:r>
            <a:r>
              <a:rPr lang="en-US" sz="2000" dirty="0"/>
              <a:t> or Subjective Opinions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811" y="1947797"/>
            <a:ext cx="2731980" cy="27319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90" y="3574290"/>
            <a:ext cx="2491723" cy="2468068"/>
          </a:xfrm>
          <a:prstGeom prst="rect">
            <a:avLst/>
          </a:prstGeom>
          <a:ln w="92075" cmpd="tri">
            <a:solidFill>
              <a:schemeClr val="tx1"/>
            </a:solidFill>
            <a:bevel/>
          </a:ln>
        </p:spPr>
      </p:pic>
    </p:spTree>
    <p:extLst>
      <p:ext uri="{BB962C8B-B14F-4D97-AF65-F5344CB8AC3E}">
        <p14:creationId xmlns:p14="http://schemas.microsoft.com/office/powerpoint/2010/main" val="3519915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and Secondary Sources</a:t>
            </a:r>
          </a:p>
        </p:txBody>
      </p:sp>
      <p:sp>
        <p:nvSpPr>
          <p:cNvPr id="3" name="Content Placeholder 2"/>
          <p:cNvSpPr>
            <a:spLocks noGrp="1"/>
          </p:cNvSpPr>
          <p:nvPr>
            <p:ph idx="1"/>
          </p:nvPr>
        </p:nvSpPr>
        <p:spPr/>
        <p:txBody>
          <a:bodyPr/>
          <a:lstStyle/>
          <a:p>
            <a:r>
              <a:rPr lang="en-US" u="sng" dirty="0">
                <a:hlinkClick r:id="rId2"/>
              </a:rPr>
              <a:t>https://www.youtube.com/watch?v=cqXHO7bTPnw</a:t>
            </a:r>
            <a:endParaRPr lang="en-US" dirty="0"/>
          </a:p>
          <a:p>
            <a:endParaRPr lang="en-US" dirty="0"/>
          </a:p>
        </p:txBody>
      </p:sp>
    </p:spTree>
    <p:extLst>
      <p:ext uri="{BB962C8B-B14F-4D97-AF65-F5344CB8AC3E}">
        <p14:creationId xmlns:p14="http://schemas.microsoft.com/office/powerpoint/2010/main" val="51508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dirty="0"/>
              <a:t>You can obtain information electronically or by using information that has been printed.</a:t>
            </a:r>
          </a:p>
        </p:txBody>
      </p:sp>
      <p:sp>
        <p:nvSpPr>
          <p:cNvPr id="3" name="Content Placeholder 2"/>
          <p:cNvSpPr>
            <a:spLocks noGrp="1"/>
          </p:cNvSpPr>
          <p:nvPr>
            <p:ph idx="1"/>
          </p:nvPr>
        </p:nvSpPr>
        <p:spPr>
          <a:xfrm>
            <a:off x="1024128" y="2286000"/>
            <a:ext cx="9720073" cy="2611677"/>
          </a:xfrm>
        </p:spPr>
        <p:txBody>
          <a:bodyPr>
            <a:noAutofit/>
          </a:bodyPr>
          <a:lstStyle/>
          <a:p>
            <a:pPr lvl="2"/>
            <a:r>
              <a:rPr lang="en-US" sz="2800" dirty="0"/>
              <a:t>Find </a:t>
            </a:r>
            <a:r>
              <a:rPr lang="en-US" sz="2800" b="1" dirty="0"/>
              <a:t>print</a:t>
            </a:r>
            <a:r>
              <a:rPr lang="en-US" sz="2800" dirty="0"/>
              <a:t> material in the libraries and bookstores  </a:t>
            </a:r>
          </a:p>
          <a:p>
            <a:pPr marL="310896" lvl="2" indent="0">
              <a:buNone/>
            </a:pPr>
            <a:endParaRPr lang="en-US" sz="2800" dirty="0"/>
          </a:p>
          <a:p>
            <a:pPr lvl="2"/>
            <a:r>
              <a:rPr lang="en-US" sz="2800" dirty="0"/>
              <a:t>Find </a:t>
            </a:r>
            <a:r>
              <a:rPr lang="en-US" sz="2800" b="1" dirty="0"/>
              <a:t>electronic</a:t>
            </a:r>
            <a:r>
              <a:rPr lang="en-US" sz="2800" dirty="0"/>
              <a:t> material on the internet, in databases of articles or information </a:t>
            </a:r>
            <a:r>
              <a:rPr lang="en-US" sz="2800" b="1" dirty="0"/>
              <a:t>online</a:t>
            </a:r>
            <a:r>
              <a:rPr lang="en-US" sz="2800" dirty="0"/>
              <a:t>. </a:t>
            </a:r>
          </a:p>
          <a:p>
            <a:pPr marL="310896" lvl="2" indent="0">
              <a:buNone/>
            </a:pPr>
            <a:r>
              <a:rPr lang="en-US" sz="2800" dirty="0"/>
              <a:t>	***Make sure that you are using </a:t>
            </a:r>
            <a:r>
              <a:rPr lang="en-US" sz="2800" b="1" dirty="0"/>
              <a:t>reliable</a:t>
            </a:r>
            <a:r>
              <a:rPr lang="en-US" sz="2800" dirty="0"/>
              <a:t> sources***</a:t>
            </a:r>
          </a:p>
          <a:p>
            <a:pPr marL="640080" lvl="4" indent="0">
              <a:buNone/>
            </a:pPr>
            <a:r>
              <a:rPr lang="en-US" sz="2800" dirty="0"/>
              <a:t>		Why is Wikipedia NOT a reliable source?</a:t>
            </a:r>
          </a:p>
          <a:p>
            <a:pPr lvl="2"/>
            <a:endParaRPr lang="en-US" sz="2800" dirty="0"/>
          </a:p>
          <a:p>
            <a:endParaRPr lang="en-US" sz="4000" dirty="0"/>
          </a:p>
        </p:txBody>
      </p:sp>
      <p:sp>
        <p:nvSpPr>
          <p:cNvPr id="4" name="TextBox 3"/>
          <p:cNvSpPr txBox="1"/>
          <p:nvPr/>
        </p:nvSpPr>
        <p:spPr>
          <a:xfrm>
            <a:off x="1024128" y="3970751"/>
            <a:ext cx="4775423" cy="369332"/>
          </a:xfrm>
          <a:prstGeom prst="rect">
            <a:avLst/>
          </a:prstGeom>
          <a:noFill/>
        </p:spPr>
        <p:txBody>
          <a:bodyPr wrap="square" rtlCol="0">
            <a:spAutoFit/>
          </a:bodyPr>
          <a:lstStyle/>
          <a:p>
            <a:r>
              <a:rPr lang="en-US" dirty="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0846" y="4340083"/>
            <a:ext cx="2223370" cy="22233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113" y="4590708"/>
            <a:ext cx="2590800" cy="1722120"/>
          </a:xfrm>
          <a:prstGeom prst="rect">
            <a:avLst/>
          </a:prstGeom>
        </p:spPr>
      </p:pic>
    </p:spTree>
    <p:extLst>
      <p:ext uri="{BB962C8B-B14F-4D97-AF65-F5344CB8AC3E}">
        <p14:creationId xmlns:p14="http://schemas.microsoft.com/office/powerpoint/2010/main" val="86641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information Online</a:t>
            </a:r>
          </a:p>
        </p:txBody>
      </p:sp>
      <p:sp>
        <p:nvSpPr>
          <p:cNvPr id="3" name="Content Placeholder 2"/>
          <p:cNvSpPr>
            <a:spLocks noGrp="1"/>
          </p:cNvSpPr>
          <p:nvPr>
            <p:ph idx="1"/>
          </p:nvPr>
        </p:nvSpPr>
        <p:spPr>
          <a:xfrm>
            <a:off x="425886" y="1853853"/>
            <a:ext cx="11348580" cy="4847572"/>
          </a:xfrm>
        </p:spPr>
        <p:txBody>
          <a:bodyPr>
            <a:noAutofit/>
          </a:bodyPr>
          <a:lstStyle/>
          <a:p>
            <a:pPr marL="0" lvl="0" indent="0" eaLnBrk="0" fontAlgn="base" hangingPunct="0">
              <a:lnSpc>
                <a:spcPct val="100000"/>
              </a:lnSpc>
              <a:spcBef>
                <a:spcPct val="0"/>
              </a:spcBef>
              <a:spcAft>
                <a:spcPct val="0"/>
              </a:spcAft>
              <a:buClrTx/>
              <a:buSzTx/>
              <a:buNone/>
            </a:pPr>
            <a:r>
              <a:rPr lang="en-US" sz="2400" b="1" dirty="0">
                <a:solidFill>
                  <a:srgbClr val="000000"/>
                </a:solidFill>
                <a:latin typeface="Verdana" panose="020B0604030504040204" pitchFamily="34" charset="0"/>
                <a:cs typeface="Times New Roman" panose="02020603050405020304" pitchFamily="18" charset="0"/>
              </a:rPr>
              <a:t>Advantages</a:t>
            </a:r>
          </a:p>
          <a:p>
            <a:pPr marL="0" lvl="0" indent="0" eaLnBrk="0" fontAlgn="base" hangingPunct="0">
              <a:lnSpc>
                <a:spcPct val="100000"/>
              </a:lnSpc>
              <a:spcBef>
                <a:spcPct val="0"/>
              </a:spcBef>
              <a:spcAft>
                <a:spcPct val="0"/>
              </a:spcAft>
              <a:buClrTx/>
              <a:buSzTx/>
              <a:buNone/>
            </a:pPr>
            <a:endParaRPr lang="en-US" sz="1800" b="1" dirty="0">
              <a:solidFill>
                <a:srgbClr val="000000"/>
              </a:solidFill>
              <a:latin typeface="Verdana" panose="020B0604030504040204" pitchFamily="34" charset="0"/>
              <a:cs typeface="Times New Roman" panose="02020603050405020304" pitchFamily="18" charset="0"/>
            </a:endParaRPr>
          </a:p>
          <a:p>
            <a:pPr lvl="0" eaLnBrk="0" fontAlgn="base" hangingPunct="0">
              <a:lnSpc>
                <a:spcPct val="100000"/>
              </a:lnSpc>
              <a:spcBef>
                <a:spcPct val="0"/>
              </a:spcBef>
              <a:spcAft>
                <a:spcPct val="0"/>
              </a:spcAft>
              <a:buClrTx/>
              <a:buSzTx/>
              <a:buFont typeface="Arial" panose="020B0604020202020204" pitchFamily="34" charset="0"/>
              <a:buChar char="•"/>
            </a:pPr>
            <a:r>
              <a:rPr lang="en-US" sz="1800" b="1" dirty="0">
                <a:solidFill>
                  <a:srgbClr val="000000"/>
                </a:solidFill>
                <a:latin typeface="Verdana" panose="020B0604030504040204" pitchFamily="34" charset="0"/>
                <a:cs typeface="Times New Roman" panose="02020603050405020304" pitchFamily="18" charset="0"/>
              </a:rPr>
              <a:t>Speed-</a:t>
            </a:r>
            <a:r>
              <a:rPr lang="en-US" sz="1800" dirty="0">
                <a:solidFill>
                  <a:srgbClr val="000000"/>
                </a:solidFill>
                <a:latin typeface="Verdana" panose="020B0604030504040204" pitchFamily="34" charset="0"/>
                <a:cs typeface="Times New Roman" panose="02020603050405020304" pitchFamily="18" charset="0"/>
              </a:rPr>
              <a:t> You can search multiple databases in a matter of seconds.</a:t>
            </a:r>
            <a:endParaRPr lang="en-US" sz="2800" dirty="0"/>
          </a:p>
          <a:p>
            <a:pPr lvl="0" eaLnBrk="0" fontAlgn="base" hangingPunct="0">
              <a:lnSpc>
                <a:spcPct val="100000"/>
              </a:lnSpc>
              <a:spcBef>
                <a:spcPct val="0"/>
              </a:spcBef>
              <a:spcAft>
                <a:spcPct val="0"/>
              </a:spcAft>
              <a:buClrTx/>
              <a:buSzTx/>
              <a:buFont typeface="Arial" panose="020B0604020202020204" pitchFamily="34" charset="0"/>
              <a:buChar char="•"/>
            </a:pPr>
            <a:endParaRPr lang="en-US" sz="1800" b="1" dirty="0">
              <a:solidFill>
                <a:srgbClr val="000000"/>
              </a:solidFill>
              <a:latin typeface="Verdana" panose="020B0604030504040204" pitchFamily="34" charset="0"/>
              <a:cs typeface="Times New Roman" panose="02020603050405020304" pitchFamily="18" charset="0"/>
            </a:endParaRPr>
          </a:p>
          <a:p>
            <a:pPr lvl="0" eaLnBrk="0" fontAlgn="base" hangingPunct="0">
              <a:lnSpc>
                <a:spcPct val="100000"/>
              </a:lnSpc>
              <a:spcBef>
                <a:spcPct val="0"/>
              </a:spcBef>
              <a:spcAft>
                <a:spcPct val="0"/>
              </a:spcAft>
              <a:buClrTx/>
              <a:buSzTx/>
              <a:buFont typeface="Arial" panose="020B0604020202020204" pitchFamily="34" charset="0"/>
              <a:buChar char="•"/>
            </a:pPr>
            <a:r>
              <a:rPr lang="en-US" sz="1800" b="1" dirty="0">
                <a:solidFill>
                  <a:srgbClr val="000000"/>
                </a:solidFill>
                <a:latin typeface="Verdana" panose="020B0604030504040204" pitchFamily="34" charset="0"/>
                <a:cs typeface="Times New Roman" panose="02020603050405020304" pitchFamily="18" charset="0"/>
              </a:rPr>
              <a:t>Flexibility-</a:t>
            </a:r>
            <a:r>
              <a:rPr lang="en-US" sz="1800" dirty="0">
                <a:solidFill>
                  <a:srgbClr val="000000"/>
                </a:solidFill>
                <a:latin typeface="Verdana" panose="020B0604030504040204" pitchFamily="34" charset="0"/>
                <a:cs typeface="Times New Roman" panose="02020603050405020304" pitchFamily="18" charset="0"/>
              </a:rPr>
              <a:t> You can link words or search terms in a way that can never be done in print, often with better search results.</a:t>
            </a:r>
            <a:endParaRPr lang="en-US" sz="2800" dirty="0"/>
          </a:p>
          <a:p>
            <a:pPr lvl="0" eaLnBrk="0" fontAlgn="base" hangingPunct="0">
              <a:lnSpc>
                <a:spcPct val="100000"/>
              </a:lnSpc>
              <a:spcBef>
                <a:spcPct val="0"/>
              </a:spcBef>
              <a:spcAft>
                <a:spcPct val="0"/>
              </a:spcAft>
              <a:buClrTx/>
              <a:buSzTx/>
              <a:buFont typeface="Arial" panose="020B0604020202020204" pitchFamily="34" charset="0"/>
              <a:buChar char="•"/>
            </a:pPr>
            <a:endParaRPr lang="en-US" sz="1800" b="1" dirty="0">
              <a:solidFill>
                <a:srgbClr val="000000"/>
              </a:solidFill>
              <a:latin typeface="Verdana" panose="020B0604030504040204" pitchFamily="34" charset="0"/>
              <a:cs typeface="Times New Roman" panose="02020603050405020304" pitchFamily="18" charset="0"/>
            </a:endParaRPr>
          </a:p>
          <a:p>
            <a:pPr lvl="0" eaLnBrk="0" fontAlgn="base" hangingPunct="0">
              <a:lnSpc>
                <a:spcPct val="100000"/>
              </a:lnSpc>
              <a:spcBef>
                <a:spcPct val="0"/>
              </a:spcBef>
              <a:spcAft>
                <a:spcPct val="0"/>
              </a:spcAft>
              <a:buClrTx/>
              <a:buSzTx/>
              <a:buFont typeface="Arial" panose="020B0604020202020204" pitchFamily="34" charset="0"/>
              <a:buChar char="•"/>
            </a:pPr>
            <a:r>
              <a:rPr lang="en-US" sz="1800" b="1" dirty="0">
                <a:solidFill>
                  <a:srgbClr val="000000"/>
                </a:solidFill>
                <a:latin typeface="Verdana" panose="020B0604030504040204" pitchFamily="34" charset="0"/>
                <a:cs typeface="Times New Roman" panose="02020603050405020304" pitchFamily="18" charset="0"/>
              </a:rPr>
              <a:t>Variability-</a:t>
            </a:r>
            <a:r>
              <a:rPr lang="en-US" sz="1800" dirty="0">
                <a:solidFill>
                  <a:srgbClr val="000000"/>
                </a:solidFill>
                <a:latin typeface="Verdana" panose="020B0604030504040204" pitchFamily="34" charset="0"/>
                <a:cs typeface="Times New Roman" panose="02020603050405020304" pitchFamily="18" charset="0"/>
              </a:rPr>
              <a:t> </a:t>
            </a:r>
            <a:r>
              <a:rPr lang="en-US" sz="1800" b="1" dirty="0">
                <a:solidFill>
                  <a:srgbClr val="000000"/>
                </a:solidFill>
                <a:latin typeface="Verdana" panose="020B0604030504040204" pitchFamily="34" charset="0"/>
                <a:cs typeface="Times New Roman" panose="02020603050405020304" pitchFamily="18" charset="0"/>
              </a:rPr>
              <a:t>Truncating</a:t>
            </a:r>
            <a:r>
              <a:rPr lang="en-US" sz="1800" dirty="0">
                <a:solidFill>
                  <a:srgbClr val="000000"/>
                </a:solidFill>
                <a:latin typeface="Verdana" panose="020B0604030504040204" pitchFamily="34" charset="0"/>
                <a:cs typeface="Times New Roman" panose="02020603050405020304" pitchFamily="18" charset="0"/>
              </a:rPr>
              <a:t> (shortening) terms allow you to search for all the variations of a term. </a:t>
            </a:r>
          </a:p>
          <a:p>
            <a:pPr lvl="1" eaLnBrk="0" fontAlgn="base" hangingPunct="0">
              <a:lnSpc>
                <a:spcPct val="100000"/>
              </a:lnSpc>
              <a:spcBef>
                <a:spcPct val="0"/>
              </a:spcBef>
              <a:spcAft>
                <a:spcPct val="0"/>
              </a:spcAft>
              <a:buClrTx/>
              <a:buFont typeface="Arial" panose="020B0604020202020204" pitchFamily="34" charset="0"/>
              <a:buChar char="•"/>
            </a:pPr>
            <a:r>
              <a:rPr lang="en-US" dirty="0">
                <a:solidFill>
                  <a:srgbClr val="000000"/>
                </a:solidFill>
                <a:latin typeface="Verdana" panose="020B0604030504040204" pitchFamily="34" charset="0"/>
                <a:cs typeface="Times New Roman" panose="02020603050405020304" pitchFamily="18" charset="0"/>
              </a:rPr>
              <a:t>For example, using the truncated term "college*" will retrieve "college," "colleges," "collegial," and "collegiate."</a:t>
            </a:r>
            <a:endParaRPr lang="en-US" sz="3600" dirty="0"/>
          </a:p>
          <a:p>
            <a:pPr lvl="0" eaLnBrk="0" fontAlgn="base" hangingPunct="0">
              <a:lnSpc>
                <a:spcPct val="100000"/>
              </a:lnSpc>
              <a:spcBef>
                <a:spcPct val="0"/>
              </a:spcBef>
              <a:spcAft>
                <a:spcPct val="0"/>
              </a:spcAft>
              <a:buClrTx/>
              <a:buSzTx/>
              <a:buFont typeface="Arial" panose="020B0604020202020204" pitchFamily="34" charset="0"/>
              <a:buChar char="•"/>
            </a:pPr>
            <a:endParaRPr lang="en-US" sz="1800" b="1" dirty="0">
              <a:solidFill>
                <a:srgbClr val="000000"/>
              </a:solidFill>
              <a:latin typeface="Verdana" panose="020B0604030504040204" pitchFamily="34" charset="0"/>
              <a:cs typeface="Times New Roman" panose="02020603050405020304" pitchFamily="18" charset="0"/>
            </a:endParaRPr>
          </a:p>
          <a:p>
            <a:pPr lvl="0" eaLnBrk="0" fontAlgn="base" hangingPunct="0">
              <a:lnSpc>
                <a:spcPct val="100000"/>
              </a:lnSpc>
              <a:spcBef>
                <a:spcPct val="0"/>
              </a:spcBef>
              <a:spcAft>
                <a:spcPct val="0"/>
              </a:spcAft>
              <a:buClrTx/>
              <a:buSzTx/>
              <a:buFont typeface="Arial" panose="020B0604020202020204" pitchFamily="34" charset="0"/>
              <a:buChar char="•"/>
            </a:pPr>
            <a:r>
              <a:rPr lang="en-US" sz="1800" b="1" dirty="0">
                <a:solidFill>
                  <a:srgbClr val="000000"/>
                </a:solidFill>
                <a:latin typeface="Verdana" panose="020B0604030504040204" pitchFamily="34" charset="0"/>
                <a:cs typeface="Times New Roman" panose="02020603050405020304" pitchFamily="18" charset="0"/>
              </a:rPr>
              <a:t>More resources-</a:t>
            </a:r>
            <a:r>
              <a:rPr lang="en-US" sz="1800" dirty="0">
                <a:solidFill>
                  <a:srgbClr val="000000"/>
                </a:solidFill>
                <a:latin typeface="Verdana" panose="020B0604030504040204" pitchFamily="34" charset="0"/>
                <a:cs typeface="Times New Roman" panose="02020603050405020304" pitchFamily="18" charset="0"/>
              </a:rPr>
              <a:t> Online searching provides access to many more resources than are available in any one library.</a:t>
            </a:r>
            <a:endParaRPr lang="en-US" sz="2800" dirty="0"/>
          </a:p>
          <a:p>
            <a:pPr lvl="0" eaLnBrk="0" fontAlgn="base" hangingPunct="0">
              <a:lnSpc>
                <a:spcPct val="100000"/>
              </a:lnSpc>
              <a:spcBef>
                <a:spcPct val="0"/>
              </a:spcBef>
              <a:spcAft>
                <a:spcPct val="0"/>
              </a:spcAft>
              <a:buClrTx/>
              <a:buSzTx/>
              <a:buFont typeface="Arial" panose="020B0604020202020204" pitchFamily="34" charset="0"/>
              <a:buChar char="•"/>
            </a:pPr>
            <a:endParaRPr lang="en-US" sz="1800" b="1" dirty="0">
              <a:solidFill>
                <a:srgbClr val="000000"/>
              </a:solidFill>
              <a:latin typeface="Verdana" panose="020B0604030504040204" pitchFamily="34" charset="0"/>
              <a:cs typeface="Times New Roman" panose="02020603050405020304" pitchFamily="18" charset="0"/>
            </a:endParaRPr>
          </a:p>
          <a:p>
            <a:pPr lvl="0" eaLnBrk="0" fontAlgn="base" hangingPunct="0">
              <a:lnSpc>
                <a:spcPct val="100000"/>
              </a:lnSpc>
              <a:spcBef>
                <a:spcPct val="0"/>
              </a:spcBef>
              <a:spcAft>
                <a:spcPct val="0"/>
              </a:spcAft>
              <a:buClrTx/>
              <a:buSzTx/>
              <a:buFont typeface="Arial" panose="020B0604020202020204" pitchFamily="34" charset="0"/>
              <a:buChar char="•"/>
            </a:pPr>
            <a:r>
              <a:rPr lang="en-US" sz="1800" b="1" dirty="0">
                <a:solidFill>
                  <a:srgbClr val="000000"/>
                </a:solidFill>
                <a:latin typeface="Verdana" panose="020B0604030504040204" pitchFamily="34" charset="0"/>
                <a:cs typeface="Times New Roman" panose="02020603050405020304" pitchFamily="18" charset="0"/>
              </a:rPr>
              <a:t>Currency-</a:t>
            </a:r>
            <a:r>
              <a:rPr lang="en-US" sz="1800" dirty="0">
                <a:solidFill>
                  <a:srgbClr val="000000"/>
                </a:solidFill>
                <a:latin typeface="Verdana" panose="020B0604030504040204" pitchFamily="34" charset="0"/>
                <a:cs typeface="Times New Roman" panose="02020603050405020304" pitchFamily="18" charset="0"/>
              </a:rPr>
              <a:t> Online databases are updated more frequently than printed sources.</a:t>
            </a:r>
            <a:endParaRPr lang="en-US" sz="4000" dirty="0">
              <a:latin typeface="Arial" panose="020B0604020202020204" pitchFamily="34" charset="0"/>
            </a:endParaRPr>
          </a:p>
          <a:p>
            <a:pPr lvl="2"/>
            <a:endParaRPr lang="en-US" sz="2400" dirty="0"/>
          </a:p>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644" y="450937"/>
            <a:ext cx="2745798" cy="2057726"/>
          </a:xfrm>
          <a:prstGeom prst="rect">
            <a:avLst/>
          </a:prstGeom>
        </p:spPr>
      </p:pic>
    </p:spTree>
    <p:extLst>
      <p:ext uri="{BB962C8B-B14F-4D97-AF65-F5344CB8AC3E}">
        <p14:creationId xmlns:p14="http://schemas.microsoft.com/office/powerpoint/2010/main" val="684659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information Online</a:t>
            </a:r>
          </a:p>
        </p:txBody>
      </p:sp>
      <p:sp>
        <p:nvSpPr>
          <p:cNvPr id="8" name="Content Placeholder 7"/>
          <p:cNvSpPr>
            <a:spLocks noGrp="1"/>
          </p:cNvSpPr>
          <p:nvPr>
            <p:ph idx="1"/>
          </p:nvPr>
        </p:nvSpPr>
        <p:spPr>
          <a:xfrm>
            <a:off x="350730" y="1810012"/>
            <a:ext cx="11511418" cy="4023360"/>
          </a:xfrm>
        </p:spPr>
        <p:txBody>
          <a:bodyPr>
            <a:noAutofit/>
          </a:bodyPr>
          <a:lstStyle/>
          <a:p>
            <a:pPr marL="0" indent="0">
              <a:lnSpc>
                <a:spcPct val="100000"/>
              </a:lnSpc>
              <a:spcBef>
                <a:spcPts val="0"/>
              </a:spcBef>
              <a:spcAft>
                <a:spcPts val="0"/>
              </a:spcAft>
              <a:buNone/>
            </a:pPr>
            <a:r>
              <a:rPr lang="en-US" sz="2800" b="1" dirty="0"/>
              <a:t>Disadvantages</a:t>
            </a:r>
          </a:p>
          <a:p>
            <a:pPr>
              <a:lnSpc>
                <a:spcPct val="100000"/>
              </a:lnSpc>
              <a:spcBef>
                <a:spcPts val="0"/>
              </a:spcBef>
              <a:spcAft>
                <a:spcPts val="0"/>
              </a:spcAft>
              <a:buFont typeface="Arial" panose="020B0604020202020204" pitchFamily="34" charset="0"/>
              <a:buChar char="•"/>
            </a:pPr>
            <a:r>
              <a:rPr lang="en-US" sz="2000" b="1" dirty="0"/>
              <a:t>Volume-</a:t>
            </a:r>
            <a:r>
              <a:rPr lang="en-US" sz="2000" dirty="0"/>
              <a:t> You tend to get back an enormous number of search results, particularly if you are searching the Internet.</a:t>
            </a:r>
          </a:p>
          <a:p>
            <a:pPr>
              <a:lnSpc>
                <a:spcPct val="100000"/>
              </a:lnSpc>
              <a:spcBef>
                <a:spcPts val="0"/>
              </a:spcBef>
              <a:spcAft>
                <a:spcPts val="0"/>
              </a:spcAft>
              <a:buFont typeface="Arial" panose="020B0604020202020204" pitchFamily="34" charset="0"/>
              <a:buChar char="•"/>
            </a:pPr>
            <a:endParaRPr lang="en-US" sz="2000" dirty="0"/>
          </a:p>
          <a:p>
            <a:pPr>
              <a:lnSpc>
                <a:spcPct val="100000"/>
              </a:lnSpc>
              <a:spcBef>
                <a:spcPts val="0"/>
              </a:spcBef>
              <a:spcAft>
                <a:spcPts val="0"/>
              </a:spcAft>
              <a:buFont typeface="Arial" panose="020B0604020202020204" pitchFamily="34" charset="0"/>
              <a:buChar char="•"/>
            </a:pPr>
            <a:r>
              <a:rPr lang="en-US" sz="2000" b="1" dirty="0"/>
              <a:t>False hits-</a:t>
            </a:r>
            <a:r>
              <a:rPr lang="en-US" sz="2000" dirty="0"/>
              <a:t> Any search in an electronic database will frequently result in a number of false matches of your keyword search terms. For example, a search for information on "AIDS" may easily turn up false hits such as "study aids" or "visual aids.”</a:t>
            </a:r>
          </a:p>
          <a:p>
            <a:pPr>
              <a:lnSpc>
                <a:spcPct val="100000"/>
              </a:lnSpc>
              <a:spcBef>
                <a:spcPts val="0"/>
              </a:spcBef>
              <a:spcAft>
                <a:spcPts val="0"/>
              </a:spcAft>
              <a:buFont typeface="Arial" panose="020B0604020202020204" pitchFamily="34" charset="0"/>
              <a:buChar char="•"/>
            </a:pPr>
            <a:endParaRPr lang="en-US" sz="2000" dirty="0"/>
          </a:p>
          <a:p>
            <a:pPr>
              <a:lnSpc>
                <a:spcPct val="100000"/>
              </a:lnSpc>
              <a:spcBef>
                <a:spcPts val="0"/>
              </a:spcBef>
              <a:spcAft>
                <a:spcPts val="0"/>
              </a:spcAft>
              <a:buFont typeface="Arial" panose="020B0604020202020204" pitchFamily="34" charset="0"/>
              <a:buChar char="•"/>
            </a:pPr>
            <a:r>
              <a:rPr lang="en-US" sz="2000" b="1" dirty="0"/>
              <a:t>Cross-references-</a:t>
            </a:r>
            <a:r>
              <a:rPr lang="en-US" sz="2000" dirty="0"/>
              <a:t> Lack of cross-references that take the researcher from a poor choice of keywords to terms that will result in a higher rate of success. This is particularly true if you make a typographical error or spell a word wrong. </a:t>
            </a:r>
          </a:p>
          <a:p>
            <a:pPr marL="0" indent="0">
              <a:lnSpc>
                <a:spcPct val="100000"/>
              </a:lnSpc>
              <a:spcBef>
                <a:spcPts val="0"/>
              </a:spcBef>
              <a:spcAft>
                <a:spcPts val="0"/>
              </a:spcAft>
              <a:buNone/>
            </a:pPr>
            <a:endParaRPr lang="en-US" sz="2000" dirty="0"/>
          </a:p>
          <a:p>
            <a:pPr>
              <a:lnSpc>
                <a:spcPct val="100000"/>
              </a:lnSpc>
              <a:spcBef>
                <a:spcPts val="0"/>
              </a:spcBef>
              <a:spcAft>
                <a:spcPts val="0"/>
              </a:spcAft>
              <a:buFont typeface="Arial" panose="020B0604020202020204" pitchFamily="34" charset="0"/>
              <a:buChar char="•"/>
            </a:pPr>
            <a:r>
              <a:rPr lang="en-US" sz="2000" b="1" dirty="0"/>
              <a:t>Older sources-</a:t>
            </a:r>
            <a:r>
              <a:rPr lang="en-US" sz="2000" dirty="0"/>
              <a:t> Since many online databases only index articles published after 1980, you will need to use print indexes to locate older articles. If you plan to do research in the humanities or in history you will most likely need to consult information published prior to 1980.</a:t>
            </a:r>
          </a:p>
          <a:p>
            <a:pPr>
              <a:lnSpc>
                <a:spcPct val="100000"/>
              </a:lnSpc>
              <a:spcBef>
                <a:spcPts val="0"/>
              </a:spcBef>
              <a:spcAft>
                <a:spcPts val="0"/>
              </a:spcAft>
              <a:buFont typeface="Arial" panose="020B0604020202020204" pitchFamily="34" charset="0"/>
              <a:buChar char="•"/>
            </a:pP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9156" y="585215"/>
            <a:ext cx="1766169" cy="1766169"/>
          </a:xfrm>
          <a:prstGeom prst="rect">
            <a:avLst/>
          </a:prstGeom>
        </p:spPr>
      </p:pic>
    </p:spTree>
    <p:extLst>
      <p:ext uri="{BB962C8B-B14F-4D97-AF65-F5344CB8AC3E}">
        <p14:creationId xmlns:p14="http://schemas.microsoft.com/office/powerpoint/2010/main" val="78949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80000"/>
              </a:lnSpc>
              <a:spcBef>
                <a:spcPct val="0"/>
              </a:spcBef>
            </a:pPr>
            <a:r>
              <a:rPr lang="en-US" sz="3200" dirty="0"/>
              <a:t>Factors that should be evaluated when assessing information’s quality </a:t>
            </a:r>
          </a:p>
        </p:txBody>
      </p:sp>
      <p:sp>
        <p:nvSpPr>
          <p:cNvPr id="3" name="Content Placeholder 2"/>
          <p:cNvSpPr>
            <a:spLocks noGrp="1"/>
          </p:cNvSpPr>
          <p:nvPr>
            <p:ph idx="1"/>
          </p:nvPr>
        </p:nvSpPr>
        <p:spPr>
          <a:xfrm>
            <a:off x="288100" y="2286000"/>
            <a:ext cx="11661730" cy="4290164"/>
          </a:xfrm>
        </p:spPr>
        <p:txBody>
          <a:bodyPr>
            <a:normAutofit fontScale="70000" lnSpcReduction="20000"/>
          </a:bodyPr>
          <a:lstStyle/>
          <a:p>
            <a:pPr>
              <a:buFont typeface="Wingdings" panose="05000000000000000000" pitchFamily="2" charset="2"/>
              <a:buChar char="§"/>
            </a:pPr>
            <a:r>
              <a:rPr lang="en-US" sz="3600" b="1" dirty="0"/>
              <a:t>Validity-</a:t>
            </a:r>
            <a:r>
              <a:rPr lang="en-US" sz="3600" dirty="0"/>
              <a:t> Is that information valid, does the information truly relate to what you are researching?</a:t>
            </a:r>
          </a:p>
          <a:p>
            <a:pPr>
              <a:buFont typeface="Wingdings" panose="05000000000000000000" pitchFamily="2" charset="2"/>
              <a:buChar char="§"/>
            </a:pPr>
            <a:endParaRPr lang="en-US" sz="3600" dirty="0"/>
          </a:p>
          <a:p>
            <a:pPr>
              <a:buFont typeface="Wingdings" panose="05000000000000000000" pitchFamily="2" charset="2"/>
              <a:buChar char="§"/>
            </a:pPr>
            <a:r>
              <a:rPr lang="en-US" sz="3600" b="1" dirty="0"/>
              <a:t>Reliability-</a:t>
            </a:r>
            <a:r>
              <a:rPr lang="en-US" sz="3600" dirty="0"/>
              <a:t> Is it from a trustworthy and reputable source?</a:t>
            </a:r>
          </a:p>
          <a:p>
            <a:pPr>
              <a:buFont typeface="Wingdings" panose="05000000000000000000" pitchFamily="2" charset="2"/>
              <a:buChar char="§"/>
            </a:pPr>
            <a:endParaRPr lang="en-US" sz="3600" dirty="0"/>
          </a:p>
          <a:p>
            <a:pPr>
              <a:buFont typeface="Wingdings" panose="05000000000000000000" pitchFamily="2" charset="2"/>
              <a:buChar char="§"/>
            </a:pPr>
            <a:r>
              <a:rPr lang="en-US" sz="3600" b="1" dirty="0"/>
              <a:t>Accuracy-</a:t>
            </a:r>
            <a:r>
              <a:rPr lang="en-US" sz="3600" dirty="0"/>
              <a:t> Is the information based in facts and data that is true?</a:t>
            </a:r>
          </a:p>
          <a:p>
            <a:pPr>
              <a:buFont typeface="Wingdings" panose="05000000000000000000" pitchFamily="2" charset="2"/>
              <a:buChar char="§"/>
            </a:pPr>
            <a:endParaRPr lang="en-US" sz="3600" dirty="0"/>
          </a:p>
          <a:p>
            <a:pPr>
              <a:buFont typeface="Wingdings" panose="05000000000000000000" pitchFamily="2" charset="2"/>
              <a:buChar char="§"/>
            </a:pPr>
            <a:r>
              <a:rPr lang="en-US" sz="3600" b="1" dirty="0"/>
              <a:t>Timeliness-</a:t>
            </a:r>
            <a:r>
              <a:rPr lang="en-US" sz="3600" dirty="0"/>
              <a:t> Is the information recent? Is the information from the correct time period?</a:t>
            </a:r>
          </a:p>
          <a:p>
            <a:pPr>
              <a:buFont typeface="Wingdings" panose="05000000000000000000" pitchFamily="2" charset="2"/>
              <a:buChar char="§"/>
            </a:pPr>
            <a:endParaRPr lang="en-US" sz="3600" dirty="0"/>
          </a:p>
          <a:p>
            <a:pPr>
              <a:buFont typeface="Wingdings" panose="05000000000000000000" pitchFamily="2" charset="2"/>
              <a:buChar char="§"/>
            </a:pPr>
            <a:r>
              <a:rPr lang="en-US" sz="3600" b="1" dirty="0"/>
              <a:t>Bias-</a:t>
            </a:r>
            <a:r>
              <a:rPr lang="en-US" sz="3600" dirty="0"/>
              <a:t> Does the source have any reason to be for, or against, the information in some way?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1900" y="2768854"/>
            <a:ext cx="1140511" cy="11705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550" y="3666268"/>
            <a:ext cx="1436666" cy="1529627"/>
          </a:xfrm>
          <a:prstGeom prst="rect">
            <a:avLst/>
          </a:prstGeom>
        </p:spPr>
      </p:pic>
    </p:spTree>
    <p:extLst>
      <p:ext uri="{BB962C8B-B14F-4D97-AF65-F5344CB8AC3E}">
        <p14:creationId xmlns:p14="http://schemas.microsoft.com/office/powerpoint/2010/main" val="360819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800" dirty="0"/>
              <a:t>Procedures for evaluating the quality and source of information</a:t>
            </a:r>
          </a:p>
        </p:txBody>
      </p:sp>
      <p:sp>
        <p:nvSpPr>
          <p:cNvPr id="3" name="Content Placeholder 2"/>
          <p:cNvSpPr>
            <a:spLocks noGrp="1"/>
          </p:cNvSpPr>
          <p:nvPr>
            <p:ph idx="1"/>
          </p:nvPr>
        </p:nvSpPr>
        <p:spPr>
          <a:xfrm>
            <a:off x="275574" y="2285999"/>
            <a:ext cx="11649204" cy="4427951"/>
          </a:xfrm>
        </p:spPr>
        <p:txBody>
          <a:bodyPr>
            <a:normAutofit/>
          </a:bodyPr>
          <a:lstStyle/>
          <a:p>
            <a:r>
              <a:rPr lang="en-US" i="1" dirty="0"/>
              <a:t>When evaluating information you should determine the following, and ask the following questions:</a:t>
            </a:r>
          </a:p>
          <a:p>
            <a:r>
              <a:rPr lang="en-US" sz="2400" b="1" dirty="0"/>
              <a:t>1. Authority</a:t>
            </a:r>
            <a:r>
              <a:rPr lang="en-US" sz="2400" dirty="0"/>
              <a:t>: </a:t>
            </a:r>
          </a:p>
          <a:p>
            <a:pPr>
              <a:buFont typeface="Wingdings" panose="05000000000000000000" pitchFamily="2" charset="2"/>
              <a:buChar char="§"/>
            </a:pPr>
            <a:r>
              <a:rPr lang="en-US" dirty="0"/>
              <a:t>Is it from a government agency? Is the source self-published? </a:t>
            </a:r>
          </a:p>
          <a:p>
            <a:pPr>
              <a:buFont typeface="Wingdings" panose="05000000000000000000" pitchFamily="2" charset="2"/>
              <a:buChar char="§"/>
            </a:pPr>
            <a:r>
              <a:rPr lang="en-US" dirty="0"/>
              <a:t>What is the purpose of the publication?</a:t>
            </a:r>
          </a:p>
          <a:p>
            <a:pPr>
              <a:buFont typeface="Wingdings" panose="05000000000000000000" pitchFamily="2" charset="2"/>
              <a:buChar char="§"/>
            </a:pPr>
            <a:r>
              <a:rPr lang="en-US" dirty="0"/>
              <a:t>Does the information appear to be valid and well-researched, or is it questionable and unsupported by evidence? </a:t>
            </a:r>
          </a:p>
          <a:p>
            <a:pPr>
              <a:buFont typeface="Wingdings" panose="05000000000000000000" pitchFamily="2" charset="2"/>
              <a:buChar char="§"/>
            </a:pPr>
            <a:r>
              <a:rPr lang="en-US" dirty="0"/>
              <a:t>Is there a list of references or works cited? </a:t>
            </a:r>
          </a:p>
          <a:p>
            <a:pPr>
              <a:buFont typeface="Wingdings" panose="05000000000000000000" pitchFamily="2" charset="2"/>
              <a:buChar char="§"/>
            </a:pPr>
            <a:r>
              <a:rPr lang="en-US" dirty="0"/>
              <a:t>What are the author's credentials (educational background, past writing, experience) in this area? Is the content a first-hand account or is it being retold?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907" y="2699194"/>
            <a:ext cx="2923523" cy="1591393"/>
          </a:xfrm>
          <a:prstGeom prst="rect">
            <a:avLst/>
          </a:prstGeom>
        </p:spPr>
      </p:pic>
    </p:spTree>
    <p:extLst>
      <p:ext uri="{BB962C8B-B14F-4D97-AF65-F5344CB8AC3E}">
        <p14:creationId xmlns:p14="http://schemas.microsoft.com/office/powerpoint/2010/main" val="278739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499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800" dirty="0"/>
              <a:t>Procedures for evaluating the quality and source of information</a:t>
            </a:r>
          </a:p>
        </p:txBody>
      </p:sp>
      <p:sp>
        <p:nvSpPr>
          <p:cNvPr id="3" name="Content Placeholder 2"/>
          <p:cNvSpPr>
            <a:spLocks noGrp="1"/>
          </p:cNvSpPr>
          <p:nvPr>
            <p:ph idx="1"/>
          </p:nvPr>
        </p:nvSpPr>
        <p:spPr>
          <a:xfrm>
            <a:off x="313152" y="2286000"/>
            <a:ext cx="11498892" cy="4023360"/>
          </a:xfrm>
        </p:spPr>
        <p:txBody>
          <a:bodyPr>
            <a:normAutofit/>
          </a:bodyPr>
          <a:lstStyle/>
          <a:p>
            <a:r>
              <a:rPr lang="en-US" sz="2400" b="1" dirty="0"/>
              <a:t>2. Currency: </a:t>
            </a:r>
          </a:p>
          <a:p>
            <a:pPr>
              <a:buFont typeface="Wingdings" panose="05000000000000000000" pitchFamily="2" charset="2"/>
              <a:buChar char="§"/>
            </a:pPr>
            <a:r>
              <a:rPr lang="en-US" sz="2400" dirty="0"/>
              <a:t>When was the source published? </a:t>
            </a:r>
          </a:p>
          <a:p>
            <a:pPr>
              <a:buFont typeface="Wingdings" panose="05000000000000000000" pitchFamily="2" charset="2"/>
              <a:buChar char="§"/>
            </a:pPr>
            <a:r>
              <a:rPr lang="en-US" sz="2400" dirty="0"/>
              <a:t>Is the source current or out of date for your topic?</a:t>
            </a:r>
          </a:p>
          <a:p>
            <a:r>
              <a:rPr lang="en-US" sz="2400" b="1" dirty="0"/>
              <a:t>3. Purpose: </a:t>
            </a:r>
          </a:p>
          <a:p>
            <a:pPr>
              <a:buFont typeface="Wingdings" panose="05000000000000000000" pitchFamily="2" charset="2"/>
              <a:buChar char="§"/>
            </a:pPr>
            <a:r>
              <a:rPr lang="en-US" sz="2400" dirty="0"/>
              <a:t>What is the author’s intention? </a:t>
            </a:r>
          </a:p>
          <a:p>
            <a:pPr>
              <a:buFont typeface="Wingdings" panose="05000000000000000000" pitchFamily="2" charset="2"/>
              <a:buChar char="§"/>
            </a:pPr>
            <a:r>
              <a:rPr lang="en-US" sz="2400" dirty="0"/>
              <a:t>Is the information fact, opinion, or propaganda? </a:t>
            </a:r>
          </a:p>
          <a:p>
            <a:pPr>
              <a:buFont typeface="Wingdings" panose="05000000000000000000" pitchFamily="2" charset="2"/>
              <a:buChar char="§"/>
            </a:pPr>
            <a:r>
              <a:rPr lang="en-US" sz="2400" dirty="0"/>
              <a:t>Is the author's point of view objective and impartial? </a:t>
            </a:r>
          </a:p>
          <a:p>
            <a:pPr>
              <a:buFont typeface="Wingdings" panose="05000000000000000000" pitchFamily="2" charset="2"/>
              <a:buChar char="§"/>
            </a:pPr>
            <a:r>
              <a:rPr lang="en-US" sz="2400" dirty="0"/>
              <a:t>Is the language free of emotion-rousing words or bias?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25" y="2286000"/>
            <a:ext cx="4362450" cy="3190875"/>
          </a:xfrm>
          <a:prstGeom prst="rect">
            <a:avLst/>
          </a:prstGeom>
        </p:spPr>
      </p:pic>
    </p:spTree>
    <p:extLst>
      <p:ext uri="{BB962C8B-B14F-4D97-AF65-F5344CB8AC3E}">
        <p14:creationId xmlns:p14="http://schemas.microsoft.com/office/powerpoint/2010/main" val="47561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dirty="0"/>
              <a:t>Ways to organize information to support the purpose and format needed for a task</a:t>
            </a:r>
          </a:p>
        </p:txBody>
      </p:sp>
      <p:sp>
        <p:nvSpPr>
          <p:cNvPr id="3" name="Content Placeholder 2"/>
          <p:cNvSpPr>
            <a:spLocks noGrp="1"/>
          </p:cNvSpPr>
          <p:nvPr>
            <p:ph idx="1"/>
          </p:nvPr>
        </p:nvSpPr>
        <p:spPr>
          <a:xfrm>
            <a:off x="250522" y="2286000"/>
            <a:ext cx="11674256" cy="4290164"/>
          </a:xfrm>
        </p:spPr>
        <p:txBody>
          <a:bodyPr>
            <a:noAutofit/>
          </a:bodyPr>
          <a:lstStyle/>
          <a:p>
            <a:pPr lvl="1"/>
            <a:r>
              <a:rPr lang="en-US" sz="2400" b="1" dirty="0"/>
              <a:t>Outlines</a:t>
            </a:r>
            <a:r>
              <a:rPr lang="en-US" sz="2400" dirty="0"/>
              <a:t>- Use an outline to ensure information is laid out in a logical sequence.</a:t>
            </a:r>
          </a:p>
          <a:p>
            <a:pPr lvl="1"/>
            <a:endParaRPr lang="en-US" sz="2400" dirty="0"/>
          </a:p>
          <a:p>
            <a:pPr lvl="1"/>
            <a:r>
              <a:rPr lang="en-US" sz="2400" b="1" dirty="0"/>
              <a:t>Drafts</a:t>
            </a:r>
            <a:r>
              <a:rPr lang="en-US" sz="2400" dirty="0"/>
              <a:t>- Use a draft to get all of your information on paper. Later your draft can be used to write a paper or project. </a:t>
            </a:r>
          </a:p>
          <a:p>
            <a:pPr lvl="1"/>
            <a:endParaRPr lang="en-US" sz="2400" dirty="0"/>
          </a:p>
          <a:p>
            <a:pPr lvl="1"/>
            <a:r>
              <a:rPr lang="en-US" sz="2400" b="1" dirty="0"/>
              <a:t>Storyboards</a:t>
            </a:r>
            <a:r>
              <a:rPr lang="en-US" sz="2400" dirty="0"/>
              <a:t>- Useful in the development process of a commercial or movie.</a:t>
            </a:r>
          </a:p>
          <a:p>
            <a:pPr lvl="1"/>
            <a:endParaRPr lang="en-US" sz="2400" dirty="0"/>
          </a:p>
          <a:p>
            <a:pPr lvl="1"/>
            <a:r>
              <a:rPr lang="en-US" sz="2400" b="1" dirty="0"/>
              <a:t>Proposals-</a:t>
            </a:r>
            <a:r>
              <a:rPr lang="en-US" sz="2400" dirty="0"/>
              <a:t> Use this document to inform people about your project and gain approval/assistance. Can be long or short.</a:t>
            </a:r>
          </a:p>
          <a:p>
            <a:pPr lvl="1"/>
            <a:endParaRPr lang="en-US" sz="2400" dirty="0"/>
          </a:p>
          <a:p>
            <a:pPr lvl="1"/>
            <a:r>
              <a:rPr lang="en-US" sz="2400" b="1" dirty="0"/>
              <a:t>Summaries-</a:t>
            </a:r>
            <a:r>
              <a:rPr lang="en-US" sz="2400" dirty="0"/>
              <a:t> Use to describe your research </a:t>
            </a:r>
            <a:r>
              <a:rPr lang="en-US" sz="2400" b="1" i="1" u="sng" dirty="0"/>
              <a:t>briefly</a:t>
            </a:r>
            <a:r>
              <a:rPr lang="en-US" sz="2400" dirty="0"/>
              <a:t> along with any relevant details. </a:t>
            </a:r>
          </a:p>
        </p:txBody>
      </p:sp>
    </p:spTree>
    <p:extLst>
      <p:ext uri="{BB962C8B-B14F-4D97-AF65-F5344CB8AC3E}">
        <p14:creationId xmlns:p14="http://schemas.microsoft.com/office/powerpoint/2010/main" val="145797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dirty="0"/>
              <a:t>Ways to integrate existing information, data, or images into a new product or performance</a:t>
            </a:r>
          </a:p>
        </p:txBody>
      </p:sp>
      <p:sp>
        <p:nvSpPr>
          <p:cNvPr id="3" name="Content Placeholder 2"/>
          <p:cNvSpPr>
            <a:spLocks noGrp="1"/>
          </p:cNvSpPr>
          <p:nvPr>
            <p:ph idx="1"/>
          </p:nvPr>
        </p:nvSpPr>
        <p:spPr>
          <a:xfrm>
            <a:off x="338204" y="2084832"/>
            <a:ext cx="11458184" cy="4512626"/>
          </a:xfrm>
        </p:spPr>
        <p:txBody>
          <a:bodyPr>
            <a:noAutofit/>
          </a:bodyPr>
          <a:lstStyle/>
          <a:p>
            <a:pPr lvl="2"/>
            <a:r>
              <a:rPr lang="en-US" sz="2400" b="1" dirty="0"/>
              <a:t>Quoting-</a:t>
            </a:r>
            <a:r>
              <a:rPr lang="en-US" sz="2400" dirty="0"/>
              <a:t> Use information gathered to determine what your product will cost you to make and what others are willing to pay for similar products. You can then give a potential customer a quote, or estimate, of what the product will cost. </a:t>
            </a:r>
          </a:p>
          <a:p>
            <a:pPr lvl="2"/>
            <a:endParaRPr lang="en-US" sz="2400" dirty="0"/>
          </a:p>
          <a:p>
            <a:pPr lvl="2"/>
            <a:r>
              <a:rPr lang="en-US" sz="2400" b="1" dirty="0"/>
              <a:t>Summarizing-</a:t>
            </a:r>
            <a:r>
              <a:rPr lang="en-US" sz="2400" dirty="0"/>
              <a:t> Briefly summarize your product for your customer. For example, create an advertisement, pamphlet, or even a book to inform your customer of your product(s).</a:t>
            </a:r>
          </a:p>
          <a:p>
            <a:pPr lvl="2"/>
            <a:endParaRPr lang="en-US" sz="2400" dirty="0"/>
          </a:p>
          <a:p>
            <a:pPr lvl="2"/>
            <a:r>
              <a:rPr lang="en-US" sz="2400" b="1" dirty="0"/>
              <a:t>Copying-</a:t>
            </a:r>
            <a:r>
              <a:rPr lang="en-US" sz="2400" dirty="0"/>
              <a:t> Use similar product features that you know consumers are attracted to.</a:t>
            </a:r>
          </a:p>
          <a:p>
            <a:pPr lvl="2"/>
            <a:endParaRPr lang="en-US" sz="2400" dirty="0"/>
          </a:p>
          <a:p>
            <a:pPr lvl="2"/>
            <a:r>
              <a:rPr lang="en-US" sz="2400" b="1" dirty="0"/>
              <a:t>Manipulating-</a:t>
            </a:r>
            <a:r>
              <a:rPr lang="en-US" sz="2400" dirty="0"/>
              <a:t> Change several features of a product to update it.</a:t>
            </a:r>
          </a:p>
          <a:p>
            <a:pPr lvl="3"/>
            <a:r>
              <a:rPr lang="en-US" sz="2400" dirty="0"/>
              <a:t>Car Companies</a:t>
            </a:r>
          </a:p>
          <a:p>
            <a:pPr lvl="3"/>
            <a:r>
              <a:rPr lang="en-US" sz="2400" dirty="0"/>
              <a:t>Phones (iPhone 5 vs. iPhone 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2953" y="5120821"/>
            <a:ext cx="2488466" cy="1476637"/>
          </a:xfrm>
          <a:prstGeom prst="rect">
            <a:avLst/>
          </a:prstGeom>
        </p:spPr>
      </p:pic>
    </p:spTree>
    <p:extLst>
      <p:ext uri="{BB962C8B-B14F-4D97-AF65-F5344CB8AC3E}">
        <p14:creationId xmlns:p14="http://schemas.microsoft.com/office/powerpoint/2010/main" val="145858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 information for future use</a:t>
            </a:r>
          </a:p>
        </p:txBody>
      </p:sp>
      <p:sp>
        <p:nvSpPr>
          <p:cNvPr id="3" name="Content Placeholder 2"/>
          <p:cNvSpPr>
            <a:spLocks noGrp="1"/>
          </p:cNvSpPr>
          <p:nvPr>
            <p:ph idx="1"/>
          </p:nvPr>
        </p:nvSpPr>
        <p:spPr>
          <a:xfrm>
            <a:off x="225468" y="2286000"/>
            <a:ext cx="11711836" cy="4023360"/>
          </a:xfrm>
        </p:spPr>
        <p:txBody>
          <a:bodyPr>
            <a:noAutofit/>
          </a:bodyPr>
          <a:lstStyle/>
          <a:p>
            <a:pPr lvl="1"/>
            <a:r>
              <a:rPr lang="en-US" sz="3200" b="1" dirty="0"/>
              <a:t>Advantages</a:t>
            </a:r>
            <a:r>
              <a:rPr lang="en-US" sz="3200" dirty="0"/>
              <a:t> of storing/recording information</a:t>
            </a:r>
          </a:p>
          <a:p>
            <a:pPr lvl="2"/>
            <a:r>
              <a:rPr lang="en-US" sz="2400" b="1" dirty="0"/>
              <a:t>Documentation-</a:t>
            </a:r>
            <a:r>
              <a:rPr lang="en-US" sz="2400" dirty="0"/>
              <a:t> If held liable, or holding someone else liable, for any reason a company has proof of their ownership of information. </a:t>
            </a:r>
          </a:p>
          <a:p>
            <a:pPr lvl="2"/>
            <a:r>
              <a:rPr lang="en-US" sz="2400" b="1" dirty="0"/>
              <a:t>Audit trail- </a:t>
            </a:r>
            <a:r>
              <a:rPr lang="en-US" sz="2400" dirty="0"/>
              <a:t>If a company is audited it is able to show proof of what money has been used for. </a:t>
            </a:r>
          </a:p>
          <a:p>
            <a:pPr lvl="2"/>
            <a:r>
              <a:rPr lang="en-US" sz="2400" b="1" dirty="0"/>
              <a:t>Personal files- </a:t>
            </a:r>
            <a:r>
              <a:rPr lang="en-US" sz="2400" dirty="0"/>
              <a:t>Includes things like papers, photographs, movies, etc. that someone may want to use in the future. </a:t>
            </a:r>
          </a:p>
          <a:p>
            <a:pPr lvl="2"/>
            <a:r>
              <a:rPr lang="en-US" sz="2400" b="1" dirty="0"/>
              <a:t>Heritage preservation- </a:t>
            </a:r>
            <a:r>
              <a:rPr lang="en-US" sz="2400" dirty="0"/>
              <a:t>Companies, along with individuals, like to look back on “where they came from”. Keeping files, documents, pictures, etc. will ensure they are able to look back and see progression.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120" y="377086"/>
            <a:ext cx="2381250" cy="2095500"/>
          </a:xfrm>
          <a:prstGeom prst="rect">
            <a:avLst/>
          </a:prstGeom>
        </p:spPr>
      </p:pic>
    </p:spTree>
    <p:extLst>
      <p:ext uri="{BB962C8B-B14F-4D97-AF65-F5344CB8AC3E}">
        <p14:creationId xmlns:p14="http://schemas.microsoft.com/office/powerpoint/2010/main" val="252417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 information for future use</a:t>
            </a:r>
          </a:p>
        </p:txBody>
      </p:sp>
      <p:sp>
        <p:nvSpPr>
          <p:cNvPr id="3" name="Content Placeholder 2"/>
          <p:cNvSpPr>
            <a:spLocks noGrp="1"/>
          </p:cNvSpPr>
          <p:nvPr>
            <p:ph idx="1"/>
          </p:nvPr>
        </p:nvSpPr>
        <p:spPr>
          <a:xfrm>
            <a:off x="225468" y="2286000"/>
            <a:ext cx="11711836" cy="4023360"/>
          </a:xfrm>
        </p:spPr>
        <p:txBody>
          <a:bodyPr>
            <a:noAutofit/>
          </a:bodyPr>
          <a:lstStyle/>
          <a:p>
            <a:pPr lvl="1"/>
            <a:r>
              <a:rPr lang="en-US" sz="3600" b="1" dirty="0"/>
              <a:t>Negative</a:t>
            </a:r>
            <a:r>
              <a:rPr lang="en-US" sz="3600" dirty="0"/>
              <a:t> results of storing/recording information</a:t>
            </a:r>
          </a:p>
          <a:p>
            <a:pPr lvl="2"/>
            <a:r>
              <a:rPr lang="en-US" sz="2800" b="1" dirty="0"/>
              <a:t>Obsolescence of format or medium- </a:t>
            </a:r>
            <a:r>
              <a:rPr lang="en-US" sz="2800" dirty="0"/>
              <a:t>For example if your information is held on a floppy disk you will no longer be able to access this information because computers no longer have floppy disk drives, instead they have CD/DVD Drives or USB Ports.</a:t>
            </a:r>
          </a:p>
          <a:p>
            <a:pPr lvl="2"/>
            <a:r>
              <a:rPr lang="en-US" sz="2800" b="1" dirty="0"/>
              <a:t>Security of information- </a:t>
            </a:r>
            <a:r>
              <a:rPr lang="en-US" sz="2800" dirty="0"/>
              <a:t>When information is stored there is always a threat of that information being stolen.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2287" y="4972832"/>
            <a:ext cx="1770554" cy="17705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388" y="5097930"/>
            <a:ext cx="1685763" cy="16454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7610" y="4972832"/>
            <a:ext cx="1569312" cy="1654463"/>
          </a:xfrm>
          <a:prstGeom prst="rect">
            <a:avLst/>
          </a:prstGeom>
        </p:spPr>
      </p:pic>
      <p:cxnSp>
        <p:nvCxnSpPr>
          <p:cNvPr id="8" name="Straight Arrow Connector 7"/>
          <p:cNvCxnSpPr/>
          <p:nvPr/>
        </p:nvCxnSpPr>
        <p:spPr>
          <a:xfrm>
            <a:off x="7127310" y="5800063"/>
            <a:ext cx="488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583352" y="6177932"/>
            <a:ext cx="488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49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 information for future use</a:t>
            </a:r>
          </a:p>
        </p:txBody>
      </p:sp>
      <p:sp>
        <p:nvSpPr>
          <p:cNvPr id="3" name="Content Placeholder 2"/>
          <p:cNvSpPr>
            <a:spLocks noGrp="1"/>
          </p:cNvSpPr>
          <p:nvPr>
            <p:ph idx="1"/>
          </p:nvPr>
        </p:nvSpPr>
        <p:spPr>
          <a:xfrm>
            <a:off x="300626" y="2286000"/>
            <a:ext cx="11561522" cy="4290164"/>
          </a:xfrm>
        </p:spPr>
        <p:txBody>
          <a:bodyPr>
            <a:normAutofit/>
          </a:bodyPr>
          <a:lstStyle/>
          <a:p>
            <a:pPr lvl="1"/>
            <a:r>
              <a:rPr lang="en-US" sz="2400" b="1" dirty="0"/>
              <a:t>Challenges</a:t>
            </a:r>
            <a:r>
              <a:rPr lang="en-US" sz="2400" dirty="0"/>
              <a:t> of storing/recording information </a:t>
            </a:r>
          </a:p>
          <a:p>
            <a:pPr lvl="2"/>
            <a:r>
              <a:rPr lang="en-US" sz="1800" b="1" dirty="0"/>
              <a:t>Recordkeeping-</a:t>
            </a:r>
            <a:r>
              <a:rPr lang="en-US" sz="1800" dirty="0"/>
              <a:t> Determining who will keep the records, and when they will be kept. </a:t>
            </a:r>
          </a:p>
          <a:p>
            <a:pPr lvl="2"/>
            <a:r>
              <a:rPr lang="en-US" sz="1800" b="1" dirty="0"/>
              <a:t>Storage</a:t>
            </a:r>
            <a:r>
              <a:rPr lang="en-US" sz="1800" dirty="0"/>
              <a:t> </a:t>
            </a:r>
            <a:r>
              <a:rPr lang="en-US" sz="1800" b="1" dirty="0"/>
              <a:t>space-</a:t>
            </a:r>
            <a:r>
              <a:rPr lang="en-US" sz="1800" dirty="0"/>
              <a:t> Whether information is digital or hard copy it takes up space.</a:t>
            </a:r>
          </a:p>
          <a:p>
            <a:pPr lvl="3"/>
            <a:r>
              <a:rPr lang="en-US" sz="1800" dirty="0"/>
              <a:t>Digital information takes up space in Bytes- Ex. Megabytes (MB), Gigabytes (GB)</a:t>
            </a:r>
          </a:p>
          <a:p>
            <a:pPr lvl="3"/>
            <a:r>
              <a:rPr lang="en-US" sz="1800" dirty="0"/>
              <a:t>Hard Copy information takes up physical space in files, file cabinets, store rooms, etc.</a:t>
            </a:r>
          </a:p>
          <a:p>
            <a:pPr lvl="2"/>
            <a:r>
              <a:rPr lang="en-US" sz="1800" b="1" dirty="0"/>
              <a:t>Filing</a:t>
            </a:r>
            <a:r>
              <a:rPr lang="en-US" sz="1800" dirty="0"/>
              <a:t> </a:t>
            </a:r>
            <a:r>
              <a:rPr lang="en-US" sz="1800" b="1" dirty="0"/>
              <a:t>systems-</a:t>
            </a:r>
            <a:r>
              <a:rPr lang="en-US" sz="1800" dirty="0"/>
              <a:t> </a:t>
            </a:r>
          </a:p>
          <a:p>
            <a:pPr lvl="3"/>
            <a:r>
              <a:rPr lang="en-US" sz="1800" b="1" dirty="0"/>
              <a:t>Alphabetical</a:t>
            </a:r>
            <a:r>
              <a:rPr lang="en-US" sz="1800" dirty="0"/>
              <a:t>, Numerical, Color, or Special Combination Systems</a:t>
            </a:r>
          </a:p>
          <a:p>
            <a:pPr lvl="3"/>
            <a:r>
              <a:rPr lang="en-US" sz="1800" dirty="0"/>
              <a:t>Which software to use (Ex. Microsoft Excel/Access) </a:t>
            </a:r>
          </a:p>
          <a:p>
            <a:pPr lvl="2"/>
            <a:r>
              <a:rPr lang="en-US" sz="1800" b="1" dirty="0"/>
              <a:t>Employer</a:t>
            </a:r>
            <a:r>
              <a:rPr lang="en-US" sz="1800" dirty="0"/>
              <a:t> </a:t>
            </a:r>
            <a:r>
              <a:rPr lang="en-US" sz="1800" b="1" dirty="0"/>
              <a:t>analysis-</a:t>
            </a:r>
            <a:r>
              <a:rPr lang="en-US" sz="1800" dirty="0"/>
              <a:t> How will the information be analyzed in a way that is </a:t>
            </a:r>
            <a:r>
              <a:rPr lang="en-US" sz="1800" b="1" dirty="0"/>
              <a:t>relevant</a:t>
            </a:r>
            <a:r>
              <a:rPr lang="en-US" sz="1800" dirty="0"/>
              <a:t> and </a:t>
            </a:r>
            <a:r>
              <a:rPr lang="en-US" sz="1800" b="1" dirty="0"/>
              <a:t>timely</a:t>
            </a:r>
            <a:r>
              <a:rPr lang="en-US" sz="1800" dirty="0"/>
              <a:t>?</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5060" y="2286000"/>
            <a:ext cx="2228850" cy="2352675"/>
          </a:xfrm>
          <a:prstGeom prst="rect">
            <a:avLst/>
          </a:prstGeom>
        </p:spPr>
      </p:pic>
    </p:spTree>
    <p:extLst>
      <p:ext uri="{BB962C8B-B14F-4D97-AF65-F5344CB8AC3E}">
        <p14:creationId xmlns:p14="http://schemas.microsoft.com/office/powerpoint/2010/main" val="3133820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10000"/>
          </a:bodyPr>
          <a:lstStyle/>
          <a:p>
            <a:r>
              <a:rPr lang="en-US" dirty="0"/>
              <a:t>Information evolves through discussion and research</a:t>
            </a:r>
          </a:p>
          <a:p>
            <a:pPr lvl="1"/>
            <a:r>
              <a:rPr lang="en-US" sz="2800" dirty="0"/>
              <a:t>Someone comes up with an idea and lets others know about it</a:t>
            </a:r>
          </a:p>
          <a:p>
            <a:pPr lvl="1"/>
            <a:r>
              <a:rPr lang="en-US" sz="2800" dirty="0"/>
              <a:t>Other people discuss the idea and come up with related ideas to research</a:t>
            </a:r>
          </a:p>
          <a:p>
            <a:pPr lvl="1"/>
            <a:r>
              <a:rPr lang="en-US" sz="2800" dirty="0"/>
              <a:t>Other people discuss those ideas and come up with still more related ideas</a:t>
            </a:r>
          </a:p>
          <a:p>
            <a:r>
              <a:rPr lang="en-US" dirty="0"/>
              <a:t> </a:t>
            </a:r>
          </a:p>
          <a:p>
            <a:r>
              <a:rPr lang="en-US" dirty="0"/>
              <a:t>Existing information can be combined to create new information</a:t>
            </a:r>
          </a:p>
          <a:p>
            <a:pPr>
              <a:buFont typeface="Arial" panose="020B0604020202020204" pitchFamily="34" charset="0"/>
              <a:buChar char="•"/>
            </a:pPr>
            <a:r>
              <a:rPr lang="en-US" dirty="0"/>
              <a:t>Mash ups</a:t>
            </a:r>
          </a:p>
          <a:p>
            <a:pPr>
              <a:buFont typeface="Arial" panose="020B0604020202020204" pitchFamily="34" charset="0"/>
              <a:buChar char="•"/>
            </a:pPr>
            <a:r>
              <a:rPr lang="en-US" u="sng" dirty="0">
                <a:hlinkClick r:id="rId2"/>
              </a:rPr>
              <a:t>https://www.youtube.com/watch?v=EmnSm_d2ll4</a:t>
            </a:r>
            <a:endParaRPr lang="en-US" dirty="0"/>
          </a:p>
          <a:p>
            <a:endParaRPr lang="en-US" dirty="0"/>
          </a:p>
        </p:txBody>
      </p:sp>
    </p:spTree>
    <p:extLst>
      <p:ext uri="{BB962C8B-B14F-4D97-AF65-F5344CB8AC3E}">
        <p14:creationId xmlns:p14="http://schemas.microsoft.com/office/powerpoint/2010/main" val="4079854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Criteria that can be used to make information decisions and choices</a:t>
            </a:r>
          </a:p>
        </p:txBody>
      </p:sp>
      <p:sp>
        <p:nvSpPr>
          <p:cNvPr id="3" name="Content Placeholder 2"/>
          <p:cNvSpPr>
            <a:spLocks noGrp="1"/>
          </p:cNvSpPr>
          <p:nvPr>
            <p:ph idx="1"/>
          </p:nvPr>
        </p:nvSpPr>
        <p:spPr/>
        <p:txBody>
          <a:bodyPr/>
          <a:lstStyle/>
          <a:p>
            <a:pPr lvl="0"/>
            <a:r>
              <a:rPr lang="en-US" dirty="0"/>
              <a:t>Validity</a:t>
            </a:r>
          </a:p>
          <a:p>
            <a:pPr lvl="0"/>
            <a:r>
              <a:rPr lang="en-US" dirty="0"/>
              <a:t>Reliability</a:t>
            </a:r>
          </a:p>
          <a:p>
            <a:pPr lvl="0"/>
            <a:r>
              <a:rPr lang="en-US" dirty="0"/>
              <a:t>Accuracy</a:t>
            </a:r>
          </a:p>
          <a:p>
            <a:pPr lvl="0"/>
            <a:r>
              <a:rPr lang="en-US" dirty="0"/>
              <a:t>Timeliness</a:t>
            </a:r>
          </a:p>
          <a:p>
            <a:pPr lvl="0"/>
            <a:r>
              <a:rPr lang="en-US" dirty="0"/>
              <a:t>Bias</a:t>
            </a:r>
          </a:p>
          <a:p>
            <a:endParaRPr lang="en-US" dirty="0"/>
          </a:p>
        </p:txBody>
      </p:sp>
    </p:spTree>
    <p:extLst>
      <p:ext uri="{BB962C8B-B14F-4D97-AF65-F5344CB8AC3E}">
        <p14:creationId xmlns:p14="http://schemas.microsoft.com/office/powerpoint/2010/main" val="115540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need to evaluate the cost and benefits associated with obtaining information</a:t>
            </a:r>
          </a:p>
        </p:txBody>
      </p:sp>
      <p:sp>
        <p:nvSpPr>
          <p:cNvPr id="3" name="Content Placeholder 2"/>
          <p:cNvSpPr>
            <a:spLocks noGrp="1"/>
          </p:cNvSpPr>
          <p:nvPr>
            <p:ph idx="1"/>
          </p:nvPr>
        </p:nvSpPr>
        <p:spPr/>
        <p:txBody>
          <a:bodyPr/>
          <a:lstStyle/>
          <a:p>
            <a:pPr lvl="0"/>
            <a:r>
              <a:rPr lang="en-US" dirty="0"/>
              <a:t>It costs time and effort to obtain information</a:t>
            </a:r>
          </a:p>
          <a:p>
            <a:pPr lvl="0"/>
            <a:r>
              <a:rPr lang="en-US" dirty="0"/>
              <a:t>Obtaining the perfect amount of information may not be possible</a:t>
            </a:r>
          </a:p>
          <a:p>
            <a:pPr lvl="0"/>
            <a:r>
              <a:rPr lang="en-US" dirty="0"/>
              <a:t>You need to know when obtaining  MORE information may not be worth the effort</a:t>
            </a:r>
          </a:p>
          <a:p>
            <a:endParaRPr lang="en-US" dirty="0"/>
          </a:p>
        </p:txBody>
      </p:sp>
    </p:spTree>
    <p:extLst>
      <p:ext uri="{BB962C8B-B14F-4D97-AF65-F5344CB8AC3E}">
        <p14:creationId xmlns:p14="http://schemas.microsoft.com/office/powerpoint/2010/main" val="621014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Investigative methods/techniques that can be used to obtain or retrieve information</a:t>
            </a:r>
            <a:br>
              <a:rPr lang="en-US" dirty="0"/>
            </a:b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q"/>
            </a:pPr>
            <a:r>
              <a:rPr lang="en-US" sz="3200" dirty="0"/>
              <a:t>Literature search/internet search</a:t>
            </a:r>
          </a:p>
          <a:p>
            <a:pPr lvl="0">
              <a:buFont typeface="Wingdings" panose="05000000000000000000" pitchFamily="2" charset="2"/>
              <a:buChar char="q"/>
            </a:pPr>
            <a:r>
              <a:rPr lang="en-US" sz="3200" dirty="0"/>
              <a:t>Interviews</a:t>
            </a:r>
          </a:p>
          <a:p>
            <a:pPr lvl="0">
              <a:buFont typeface="Wingdings" panose="05000000000000000000" pitchFamily="2" charset="2"/>
              <a:buChar char="q"/>
            </a:pPr>
            <a:r>
              <a:rPr lang="en-US" sz="3200" dirty="0"/>
              <a:t>Focus groups</a:t>
            </a:r>
          </a:p>
          <a:p>
            <a:pPr lvl="0">
              <a:buFont typeface="Wingdings" panose="05000000000000000000" pitchFamily="2" charset="2"/>
              <a:buChar char="q"/>
            </a:pPr>
            <a:r>
              <a:rPr lang="en-US" sz="3200" dirty="0"/>
              <a:t>Surveys</a:t>
            </a:r>
          </a:p>
          <a:p>
            <a:r>
              <a:rPr lang="en-US" dirty="0"/>
              <a:t> </a:t>
            </a:r>
          </a:p>
          <a:p>
            <a:r>
              <a:rPr lang="en-US" dirty="0"/>
              <a:t>Advantages and disadvantages of these techniques</a:t>
            </a:r>
          </a:p>
          <a:p>
            <a:endParaRPr lang="en-US" dirty="0"/>
          </a:p>
        </p:txBody>
      </p:sp>
    </p:spTree>
    <p:extLst>
      <p:ext uri="{BB962C8B-B14F-4D97-AF65-F5344CB8AC3E}">
        <p14:creationId xmlns:p14="http://schemas.microsoft.com/office/powerpoint/2010/main" val="295687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2.01-2.02 vocabulary</a:t>
            </a:r>
          </a:p>
        </p:txBody>
      </p:sp>
      <p:sp>
        <p:nvSpPr>
          <p:cNvPr id="3" name="Content Placeholder 2"/>
          <p:cNvSpPr>
            <a:spLocks noGrp="1"/>
          </p:cNvSpPr>
          <p:nvPr>
            <p:ph idx="1"/>
          </p:nvPr>
        </p:nvSpPr>
        <p:spPr/>
        <p:txBody>
          <a:bodyPr numCol="4">
            <a:normAutofit lnSpcReduction="10000"/>
          </a:bodyPr>
          <a:lstStyle/>
          <a:p>
            <a:r>
              <a:rPr lang="en-US" dirty="0"/>
              <a:t>Industries</a:t>
            </a:r>
          </a:p>
          <a:p>
            <a:r>
              <a:rPr lang="en-US" dirty="0"/>
              <a:t>Statistics</a:t>
            </a:r>
          </a:p>
          <a:p>
            <a:r>
              <a:rPr lang="en-US" dirty="0"/>
              <a:t>Periodicals</a:t>
            </a:r>
          </a:p>
          <a:p>
            <a:r>
              <a:rPr lang="en-US" dirty="0"/>
              <a:t>Dissertation</a:t>
            </a:r>
          </a:p>
          <a:p>
            <a:r>
              <a:rPr lang="en-US" dirty="0"/>
              <a:t>Primary Information</a:t>
            </a:r>
          </a:p>
          <a:p>
            <a:r>
              <a:rPr lang="en-US" dirty="0"/>
              <a:t>Secondary Information</a:t>
            </a:r>
          </a:p>
          <a:p>
            <a:r>
              <a:rPr lang="en-US" dirty="0"/>
              <a:t>Biography</a:t>
            </a:r>
          </a:p>
          <a:p>
            <a:r>
              <a:rPr lang="en-US" dirty="0"/>
              <a:t>Autobiography</a:t>
            </a:r>
          </a:p>
          <a:p>
            <a:r>
              <a:rPr lang="en-US" dirty="0"/>
              <a:t>Pamphlet</a:t>
            </a:r>
          </a:p>
          <a:p>
            <a:r>
              <a:rPr lang="en-US" dirty="0"/>
              <a:t>Opinions</a:t>
            </a:r>
          </a:p>
          <a:p>
            <a:r>
              <a:rPr lang="en-US" dirty="0"/>
              <a:t>Commentary</a:t>
            </a:r>
          </a:p>
          <a:p>
            <a:r>
              <a:rPr lang="en-US" dirty="0"/>
              <a:t>Subjective</a:t>
            </a:r>
          </a:p>
          <a:p>
            <a:r>
              <a:rPr lang="en-US" dirty="0"/>
              <a:t>Reliable</a:t>
            </a:r>
          </a:p>
          <a:p>
            <a:r>
              <a:rPr lang="en-US" dirty="0"/>
              <a:t>Truncated</a:t>
            </a:r>
          </a:p>
          <a:p>
            <a:r>
              <a:rPr lang="en-US" dirty="0"/>
              <a:t>Cross Reference</a:t>
            </a:r>
          </a:p>
          <a:p>
            <a:r>
              <a:rPr lang="en-US" dirty="0"/>
              <a:t>Validity</a:t>
            </a:r>
          </a:p>
          <a:p>
            <a:r>
              <a:rPr lang="en-US" dirty="0"/>
              <a:t>Reliability</a:t>
            </a:r>
          </a:p>
          <a:p>
            <a:r>
              <a:rPr lang="en-US" dirty="0"/>
              <a:t>Accuracy</a:t>
            </a:r>
          </a:p>
          <a:p>
            <a:r>
              <a:rPr lang="en-US" dirty="0"/>
              <a:t>Bias</a:t>
            </a:r>
          </a:p>
          <a:p>
            <a:r>
              <a:rPr lang="en-US" dirty="0"/>
              <a:t>References</a:t>
            </a:r>
          </a:p>
          <a:p>
            <a:r>
              <a:rPr lang="en-US" dirty="0"/>
              <a:t>Credentials</a:t>
            </a:r>
          </a:p>
          <a:p>
            <a:r>
              <a:rPr lang="en-US" dirty="0"/>
              <a:t>Source</a:t>
            </a:r>
          </a:p>
          <a:p>
            <a:r>
              <a:rPr lang="en-US" dirty="0"/>
              <a:t>Impartial</a:t>
            </a:r>
          </a:p>
          <a:p>
            <a:r>
              <a:rPr lang="en-US" dirty="0"/>
              <a:t>Storyboard</a:t>
            </a:r>
          </a:p>
          <a:p>
            <a:r>
              <a:rPr lang="en-US" dirty="0"/>
              <a:t>Proposal</a:t>
            </a:r>
          </a:p>
          <a:p>
            <a:r>
              <a:rPr lang="en-US" dirty="0"/>
              <a:t>Quoting (Prices)</a:t>
            </a:r>
          </a:p>
          <a:p>
            <a:r>
              <a:rPr lang="en-US" dirty="0"/>
              <a:t>Audit</a:t>
            </a:r>
          </a:p>
          <a:p>
            <a:r>
              <a:rPr lang="en-US" dirty="0"/>
              <a:t>Liability</a:t>
            </a:r>
          </a:p>
          <a:p>
            <a:r>
              <a:rPr lang="en-US" dirty="0"/>
              <a:t>Obsolescence</a:t>
            </a:r>
          </a:p>
          <a:p>
            <a:r>
              <a:rPr lang="en-US" dirty="0"/>
              <a:t>Analysis</a:t>
            </a:r>
          </a:p>
          <a:p>
            <a:r>
              <a:rPr lang="en-US" dirty="0"/>
              <a:t>Hard Copy</a:t>
            </a:r>
          </a:p>
          <a:p>
            <a:r>
              <a:rPr lang="en-US" dirty="0"/>
              <a:t>Byte</a:t>
            </a:r>
          </a:p>
          <a:p>
            <a:r>
              <a:rPr lang="en-US" dirty="0"/>
              <a:t>Evaluation</a:t>
            </a:r>
          </a:p>
          <a:p>
            <a:r>
              <a:rPr lang="en-US" dirty="0"/>
              <a:t>Disseminating</a:t>
            </a:r>
          </a:p>
          <a:p>
            <a:r>
              <a:rPr lang="en-US" dirty="0"/>
              <a:t>Prioritize</a:t>
            </a:r>
          </a:p>
        </p:txBody>
      </p:sp>
    </p:spTree>
    <p:extLst>
      <p:ext uri="{BB962C8B-B14F-4D97-AF65-F5344CB8AC3E}">
        <p14:creationId xmlns:p14="http://schemas.microsoft.com/office/powerpoint/2010/main" val="2546477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Objective 2.02: Acquire a foundational knowledge of information management to understand its nature and scope.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8286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management</a:t>
            </a:r>
          </a:p>
        </p:txBody>
      </p:sp>
      <p:sp>
        <p:nvSpPr>
          <p:cNvPr id="3" name="Content Placeholder 2"/>
          <p:cNvSpPr>
            <a:spLocks noGrp="1"/>
          </p:cNvSpPr>
          <p:nvPr>
            <p:ph idx="1"/>
          </p:nvPr>
        </p:nvSpPr>
        <p:spPr>
          <a:xfrm>
            <a:off x="400834" y="2286000"/>
            <a:ext cx="11323528" cy="4023360"/>
          </a:xfrm>
        </p:spPr>
        <p:txBody>
          <a:bodyPr>
            <a:noAutofit/>
          </a:bodyPr>
          <a:lstStyle/>
          <a:p>
            <a:pPr lvl="1"/>
            <a:r>
              <a:rPr lang="en-US" sz="3200" b="1" dirty="0"/>
              <a:t>Business Information management</a:t>
            </a:r>
            <a:r>
              <a:rPr lang="en-US" sz="3200" dirty="0"/>
              <a:t>: The process of accessing, processing, maintaining, evaluating, and disseminating knowledge, facts, or data for the purpose of assisting business decision making. Effectiveness of information management activities.</a:t>
            </a:r>
          </a:p>
          <a:p>
            <a:pPr lvl="2"/>
            <a:r>
              <a:rPr lang="en-US" sz="2400" dirty="0"/>
              <a:t>Make sure information is retrievable, accurate, accessible, up-to-date, complete and usable.</a:t>
            </a:r>
          </a:p>
          <a:p>
            <a:pPr lvl="2"/>
            <a:r>
              <a:rPr lang="en-US" sz="2400" dirty="0"/>
              <a:t>Set and follow organization information management practices.</a:t>
            </a:r>
          </a:p>
          <a:p>
            <a:pPr lvl="2"/>
            <a:r>
              <a:rPr lang="en-US" sz="2400" dirty="0"/>
              <a:t>Prioritize information management needs according to business needs.</a:t>
            </a:r>
          </a:p>
          <a:p>
            <a:pPr lvl="2"/>
            <a:r>
              <a:rPr lang="en-US" sz="2400" dirty="0"/>
              <a:t>Integrate information management though out the entire organization.</a:t>
            </a:r>
          </a:p>
          <a:p>
            <a:pPr lvl="2"/>
            <a:r>
              <a:rPr lang="en-US" sz="2400" dirty="0"/>
              <a:t>Assign responsibility for information management (Delegate)</a:t>
            </a:r>
            <a:br>
              <a:rPr lang="en-US" sz="2400" b="1" dirty="0"/>
            </a:br>
            <a:r>
              <a:rPr lang="en-US" sz="2400" dirty="0"/>
              <a:t> </a:t>
            </a:r>
            <a:endParaRPr lang="en-US" sz="3600" dirty="0"/>
          </a:p>
          <a:p>
            <a:endParaRPr lang="en-US" sz="3600" dirty="0"/>
          </a:p>
        </p:txBody>
      </p:sp>
    </p:spTree>
    <p:extLst>
      <p:ext uri="{BB962C8B-B14F-4D97-AF65-F5344CB8AC3E}">
        <p14:creationId xmlns:p14="http://schemas.microsoft.com/office/powerpoint/2010/main" val="90116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5"/>
            <a:ext cx="9720072" cy="2591121"/>
          </a:xfrm>
        </p:spPr>
        <p:txBody>
          <a:bodyPr>
            <a:normAutofit fontScale="90000"/>
          </a:bodyPr>
          <a:lstStyle/>
          <a:p>
            <a:r>
              <a:rPr lang="en-US" dirty="0"/>
              <a:t>when you can't get your hands on the information you need, or when the information you have isn't protected appropriately, you:</a:t>
            </a:r>
            <a:br>
              <a:rPr lang="en-US" dirty="0"/>
            </a:br>
            <a:endParaRPr lang="en-US" dirty="0"/>
          </a:p>
        </p:txBody>
      </p:sp>
      <p:sp>
        <p:nvSpPr>
          <p:cNvPr id="3" name="Content Placeholder 2"/>
          <p:cNvSpPr>
            <a:spLocks noGrp="1"/>
          </p:cNvSpPr>
          <p:nvPr>
            <p:ph idx="1"/>
          </p:nvPr>
        </p:nvSpPr>
        <p:spPr>
          <a:xfrm>
            <a:off x="1024128" y="2839452"/>
            <a:ext cx="9720073" cy="3469907"/>
          </a:xfrm>
        </p:spPr>
        <p:txBody>
          <a:bodyPr/>
          <a:lstStyle/>
          <a:p>
            <a:pPr lvl="0">
              <a:buFont typeface="Wingdings" panose="05000000000000000000" pitchFamily="2" charset="2"/>
              <a:buChar char="q"/>
            </a:pPr>
            <a:r>
              <a:rPr lang="en-US" sz="3200" dirty="0"/>
              <a:t>can miss opportunities</a:t>
            </a:r>
          </a:p>
          <a:p>
            <a:pPr lvl="0">
              <a:buFont typeface="Wingdings" panose="05000000000000000000" pitchFamily="2" charset="2"/>
              <a:buChar char="q"/>
            </a:pPr>
            <a:r>
              <a:rPr lang="en-US" sz="3200" dirty="0"/>
              <a:t>decisions can be compromised</a:t>
            </a:r>
          </a:p>
          <a:p>
            <a:pPr lvl="0">
              <a:buFont typeface="Wingdings" panose="05000000000000000000" pitchFamily="2" charset="2"/>
              <a:buChar char="q"/>
            </a:pPr>
            <a:r>
              <a:rPr lang="en-US" sz="3200" dirty="0"/>
              <a:t>performance drops</a:t>
            </a:r>
          </a:p>
          <a:p>
            <a:pPr lvl="0">
              <a:buFont typeface="Wingdings" panose="05000000000000000000" pitchFamily="2" charset="2"/>
              <a:buChar char="q"/>
            </a:pPr>
            <a:r>
              <a:rPr lang="en-US" sz="3200" dirty="0"/>
              <a:t>customers suffer</a:t>
            </a:r>
          </a:p>
          <a:p>
            <a:pPr lvl="0">
              <a:buFont typeface="Wingdings" panose="05000000000000000000" pitchFamily="2" charset="2"/>
              <a:buChar char="q"/>
            </a:pPr>
            <a:r>
              <a:rPr lang="en-US" sz="3200" dirty="0"/>
              <a:t>and you can lose a competitive advantage</a:t>
            </a:r>
            <a:r>
              <a:rPr lang="en-US" dirty="0"/>
              <a:t>.</a:t>
            </a:r>
          </a:p>
          <a:p>
            <a:endParaRPr lang="en-US" dirty="0"/>
          </a:p>
        </p:txBody>
      </p:sp>
    </p:spTree>
    <p:extLst>
      <p:ext uri="{BB962C8B-B14F-4D97-AF65-F5344CB8AC3E}">
        <p14:creationId xmlns:p14="http://schemas.microsoft.com/office/powerpoint/2010/main" val="1560135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Management Risks Worksheet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62165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chor="ctr">
            <a:normAutofit fontScale="90000"/>
          </a:bodyPr>
          <a:lstStyle/>
          <a:p>
            <a:r>
              <a:rPr lang="en-US" sz="4000" dirty="0">
                <a:solidFill>
                  <a:schemeClr val="tx1"/>
                </a:solidFill>
              </a:rPr>
              <a:t>Objective 2.03- </a:t>
            </a:r>
            <a:r>
              <a:rPr lang="en-US" sz="4000" dirty="0"/>
              <a:t>Utilize information-technology tools to management and perform work responsibilities. 	</a:t>
            </a:r>
            <a:br>
              <a:rPr lang="en-US" sz="4000" dirty="0"/>
            </a:br>
            <a:endParaRPr lang="en-US" sz="4000" dirty="0">
              <a:solidFill>
                <a:schemeClr val="tx1"/>
              </a:solidFill>
            </a:endParaRP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6A2DA07-1623-4FAE-A758-CED974C4A7BA}" type="slidenum">
              <a:rPr lang="en-US" sz="1400">
                <a:latin typeface="Arial" panose="020B0604020202020204" pitchFamily="34" charset="0"/>
              </a:rPr>
              <a:pPr/>
              <a:t>34</a:t>
            </a:fld>
            <a:endParaRPr lang="en-US" sz="1400" dirty="0">
              <a:latin typeface="Arial" panose="020B0604020202020204" pitchFamily="34" charset="0"/>
            </a:endParaRPr>
          </a:p>
        </p:txBody>
      </p:sp>
      <p:sp>
        <p:nvSpPr>
          <p:cNvPr id="2" name="Text Placeholder 1"/>
          <p:cNvSpPr>
            <a:spLocks noGrp="1"/>
          </p:cNvSpPr>
          <p:nvPr>
            <p:ph type="body" idx="1"/>
          </p:nvPr>
        </p:nvSpPr>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2.03 Vocabulary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5502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71446156"/>
              </p:ext>
            </p:extLst>
          </p:nvPr>
        </p:nvGraphicFramePr>
        <p:xfrm>
          <a:off x="1077238" y="551146"/>
          <a:ext cx="9920614" cy="5787024"/>
        </p:xfrm>
        <a:graphic>
          <a:graphicData uri="http://schemas.openxmlformats.org/drawingml/2006/table">
            <a:tbl>
              <a:tblPr firstCol="1" bandRow="1">
                <a:tableStyleId>{BC89EF96-8CEA-46FF-86C4-4CE0E7609802}</a:tableStyleId>
              </a:tblPr>
              <a:tblGrid>
                <a:gridCol w="2611744">
                  <a:extLst>
                    <a:ext uri="{9D8B030D-6E8A-4147-A177-3AD203B41FA5}">
                      <a16:colId xmlns:a16="http://schemas.microsoft.com/office/drawing/2014/main" val="20000"/>
                    </a:ext>
                  </a:extLst>
                </a:gridCol>
                <a:gridCol w="7308870">
                  <a:extLst>
                    <a:ext uri="{9D8B030D-6E8A-4147-A177-3AD203B41FA5}">
                      <a16:colId xmlns:a16="http://schemas.microsoft.com/office/drawing/2014/main" val="20001"/>
                    </a:ext>
                  </a:extLst>
                </a:gridCol>
              </a:tblGrid>
              <a:tr h="826718">
                <a:tc>
                  <a:txBody>
                    <a:bodyPr/>
                    <a:lstStyle/>
                    <a:p>
                      <a:pPr marL="0" marR="0">
                        <a:lnSpc>
                          <a:spcPct val="107000"/>
                        </a:lnSpc>
                        <a:spcBef>
                          <a:spcPts val="0"/>
                        </a:spcBef>
                        <a:spcAft>
                          <a:spcPts val="0"/>
                        </a:spcAft>
                      </a:pPr>
                      <a:r>
                        <a:rPr lang="en-US" sz="2000" dirty="0">
                          <a:effectLst/>
                        </a:rPr>
                        <a:t>Artificial Intelligence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computer systems able to perform tasks that normally require human intelligence</a:t>
                      </a: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6718">
                <a:tc>
                  <a:txBody>
                    <a:bodyPr/>
                    <a:lstStyle/>
                    <a:p>
                      <a:pPr marL="0" marR="0">
                        <a:lnSpc>
                          <a:spcPct val="107000"/>
                        </a:lnSpc>
                        <a:spcBef>
                          <a:spcPts val="0"/>
                        </a:spcBef>
                        <a:spcAft>
                          <a:spcPts val="0"/>
                        </a:spcAft>
                      </a:pPr>
                      <a:r>
                        <a:rPr lang="en-US" sz="2000">
                          <a:effectLst/>
                        </a:rPr>
                        <a:t>Automated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to run or operate (something, such as a factory or system) by using machines or computers, instead of people to do the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3358">
                <a:tc>
                  <a:txBody>
                    <a:bodyPr/>
                    <a:lstStyle/>
                    <a:p>
                      <a:pPr marL="0" marR="0">
                        <a:lnSpc>
                          <a:spcPct val="107000"/>
                        </a:lnSpc>
                        <a:spcBef>
                          <a:spcPts val="0"/>
                        </a:spcBef>
                        <a:spcAft>
                          <a:spcPts val="0"/>
                        </a:spcAft>
                      </a:pPr>
                      <a:r>
                        <a:rPr lang="en-US" sz="2000">
                          <a:effectLst/>
                        </a:rPr>
                        <a:t>Budget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an estimate of income and expenditure for a set period of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26718">
                <a:tc>
                  <a:txBody>
                    <a:bodyPr/>
                    <a:lstStyle/>
                    <a:p>
                      <a:pPr marL="0" marR="0">
                        <a:lnSpc>
                          <a:spcPct val="107000"/>
                        </a:lnSpc>
                        <a:spcBef>
                          <a:spcPts val="0"/>
                        </a:spcBef>
                        <a:spcAft>
                          <a:spcPts val="0"/>
                        </a:spcAft>
                      </a:pPr>
                      <a:r>
                        <a:rPr lang="en-US" sz="2000">
                          <a:effectLst/>
                        </a:rPr>
                        <a:t>Carpal Tunnel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Chronic pain, numbness, or tingling in the hand. Can be caused by repetitive bending and extension of the wrist, as in keyboarding.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26718">
                <a:tc>
                  <a:txBody>
                    <a:bodyPr/>
                    <a:lstStyle/>
                    <a:p>
                      <a:pPr marL="0" marR="0">
                        <a:lnSpc>
                          <a:spcPct val="107000"/>
                        </a:lnSpc>
                        <a:spcBef>
                          <a:spcPts val="0"/>
                        </a:spcBef>
                        <a:spcAft>
                          <a:spcPts val="0"/>
                        </a:spcAft>
                      </a:pPr>
                      <a:r>
                        <a:rPr lang="en-US" sz="2000" dirty="0">
                          <a:effectLst/>
                        </a:rPr>
                        <a:t>Computer Aided Design (CAD)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software is used by architects, engineers, drafters, artists, and others to create precision drawings or technical illustrations.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13358">
                <a:tc>
                  <a:txBody>
                    <a:bodyPr/>
                    <a:lstStyle/>
                    <a:p>
                      <a:pPr marL="0" marR="0">
                        <a:lnSpc>
                          <a:spcPct val="107000"/>
                        </a:lnSpc>
                        <a:spcBef>
                          <a:spcPts val="0"/>
                        </a:spcBef>
                        <a:spcAft>
                          <a:spcPts val="0"/>
                        </a:spcAft>
                      </a:pPr>
                      <a:r>
                        <a:rPr lang="en-US" sz="2000">
                          <a:effectLst/>
                        </a:rPr>
                        <a:t>Computer Network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 set of </a:t>
                      </a:r>
                      <a:r>
                        <a:rPr lang="en-US" sz="1800" dirty="0">
                          <a:effectLst/>
                        </a:rPr>
                        <a:t>computers connected together for the purpose of sharing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826718">
                <a:tc>
                  <a:txBody>
                    <a:bodyPr/>
                    <a:lstStyle/>
                    <a:p>
                      <a:pPr marL="0" marR="0">
                        <a:lnSpc>
                          <a:spcPct val="107000"/>
                        </a:lnSpc>
                        <a:spcBef>
                          <a:spcPts val="0"/>
                        </a:spcBef>
                        <a:spcAft>
                          <a:spcPts val="0"/>
                        </a:spcAft>
                      </a:pPr>
                      <a:r>
                        <a:rPr lang="en-US" sz="2000">
                          <a:effectLst/>
                        </a:rPr>
                        <a:t>Computer Virus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a piece of code that typically has a detrimental effect to a computer, such as corrupting the system or destroying data.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826718">
                <a:tc>
                  <a:txBody>
                    <a:bodyPr/>
                    <a:lstStyle/>
                    <a:p>
                      <a:pPr marL="0" marR="0">
                        <a:lnSpc>
                          <a:spcPct val="107000"/>
                        </a:lnSpc>
                        <a:spcBef>
                          <a:spcPts val="0"/>
                        </a:spcBef>
                        <a:spcAft>
                          <a:spcPts val="0"/>
                        </a:spcAft>
                      </a:pPr>
                      <a:r>
                        <a:rPr lang="en-US" sz="2000" dirty="0">
                          <a:effectLst/>
                        </a:rPr>
                        <a:t>Confidentiality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set of rules or a promise that limits access or places restrictions on certain types of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93997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602313"/>
              </p:ext>
            </p:extLst>
          </p:nvPr>
        </p:nvGraphicFramePr>
        <p:xfrm>
          <a:off x="726510" y="263048"/>
          <a:ext cx="11148164" cy="5525356"/>
        </p:xfrm>
        <a:graphic>
          <a:graphicData uri="http://schemas.openxmlformats.org/drawingml/2006/table">
            <a:tbl>
              <a:tblPr firstCol="1" bandRow="1">
                <a:tableStyleId>{BC89EF96-8CEA-46FF-86C4-4CE0E7609802}</a:tableStyleId>
              </a:tblPr>
              <a:tblGrid>
                <a:gridCol w="2934914">
                  <a:extLst>
                    <a:ext uri="{9D8B030D-6E8A-4147-A177-3AD203B41FA5}">
                      <a16:colId xmlns:a16="http://schemas.microsoft.com/office/drawing/2014/main" val="20000"/>
                    </a:ext>
                  </a:extLst>
                </a:gridCol>
                <a:gridCol w="8213250">
                  <a:extLst>
                    <a:ext uri="{9D8B030D-6E8A-4147-A177-3AD203B41FA5}">
                      <a16:colId xmlns:a16="http://schemas.microsoft.com/office/drawing/2014/main" val="20001"/>
                    </a:ext>
                  </a:extLst>
                </a:gridCol>
              </a:tblGrid>
              <a:tr h="826718">
                <a:tc>
                  <a:txBody>
                    <a:bodyPr/>
                    <a:lstStyle/>
                    <a:p>
                      <a:pPr marL="0" marR="0">
                        <a:lnSpc>
                          <a:spcPct val="107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Database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solidFill>
                            <a:srgbClr val="545454"/>
                          </a:solidFill>
                          <a:effectLst/>
                          <a:latin typeface="Times New Roman" panose="02020603050405020304" pitchFamily="18" charset="0"/>
                          <a:ea typeface="Calibri" panose="020F0502020204030204" pitchFamily="34" charset="0"/>
                          <a:cs typeface="Times New Roman" panose="02020603050405020304" pitchFamily="18" charset="0"/>
                        </a:rPr>
                        <a:t>collection of information that is organized so that it can easily be accessed, managed, and updated.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6718">
                <a:tc>
                  <a:txBody>
                    <a:bodyPr/>
                    <a:lstStyle/>
                    <a:p>
                      <a:pPr marL="0" marR="0">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E-Commerce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solidFill>
                            <a:srgbClr val="545454"/>
                          </a:solidFill>
                          <a:effectLst/>
                          <a:latin typeface="Times New Roman" panose="02020603050405020304" pitchFamily="18" charset="0"/>
                          <a:ea typeface="Calibri" panose="020F0502020204030204" pitchFamily="34" charset="0"/>
                          <a:cs typeface="Times New Roman" panose="02020603050405020304" pitchFamily="18" charset="0"/>
                        </a:rPr>
                        <a:t>buying and selling of goods and services, or the transmitting of funds or data, over an electronic network, such as the Internet.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3358">
                <a:tc>
                  <a:txBody>
                    <a:bodyPr/>
                    <a:lstStyle/>
                    <a:p>
                      <a:pPr marL="0" marR="0">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Expert System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software systems that use databases of expert knowledge to offer advice or make decisions in such areas as medical diagnosis and trading on the stock exchange.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26718">
                <a:tc>
                  <a:txBody>
                    <a:bodyPr/>
                    <a:lstStyle/>
                    <a:p>
                      <a:pPr marL="0" marR="0">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Hacking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using a computer to gain unauthorized access to data in a system.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26718">
                <a:tc>
                  <a:txBody>
                    <a:bodyPr/>
                    <a:lstStyle/>
                    <a:p>
                      <a:pPr marL="0" marR="0">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Internet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global communication network that allows almost all computers worldwide to connect and exchange information.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13358">
                <a:tc>
                  <a:txBody>
                    <a:bodyPr/>
                    <a:lstStyle/>
                    <a:p>
                      <a:pPr marL="0" marR="0">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Intranet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 local or restricted (private) communications network.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826718">
                <a:tc>
                  <a:txBody>
                    <a:bodyPr/>
                    <a:lstStyle/>
                    <a:p>
                      <a:pPr marL="0" marR="0">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Inventory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list of items such as property, goods in stock, or the contents of a building.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6754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739726"/>
              </p:ext>
            </p:extLst>
          </p:nvPr>
        </p:nvGraphicFramePr>
        <p:xfrm>
          <a:off x="789140" y="1377861"/>
          <a:ext cx="10847539" cy="5121663"/>
        </p:xfrm>
        <a:graphic>
          <a:graphicData uri="http://schemas.openxmlformats.org/drawingml/2006/table">
            <a:tbl>
              <a:tblPr firstCol="1" bandRow="1">
                <a:tableStyleId>{BC89EF96-8CEA-46FF-86C4-4CE0E7609802}</a:tableStyleId>
              </a:tblPr>
              <a:tblGrid>
                <a:gridCol w="2720566">
                  <a:extLst>
                    <a:ext uri="{9D8B030D-6E8A-4147-A177-3AD203B41FA5}">
                      <a16:colId xmlns:a16="http://schemas.microsoft.com/office/drawing/2014/main" val="20000"/>
                    </a:ext>
                  </a:extLst>
                </a:gridCol>
                <a:gridCol w="8126973">
                  <a:extLst>
                    <a:ext uri="{9D8B030D-6E8A-4147-A177-3AD203B41FA5}">
                      <a16:colId xmlns:a16="http://schemas.microsoft.com/office/drawing/2014/main" val="20001"/>
                    </a:ext>
                  </a:extLst>
                </a:gridCol>
              </a:tblGrid>
              <a:tr h="519249">
                <a:tc>
                  <a:txBody>
                    <a:bodyPr/>
                    <a:lstStyle/>
                    <a:p>
                      <a:pPr marL="0" marR="0">
                        <a:lnSpc>
                          <a:spcPct val="107000"/>
                        </a:lnSpc>
                        <a:spcBef>
                          <a:spcPts val="0"/>
                        </a:spcBef>
                        <a:spcAft>
                          <a:spcPts val="0"/>
                        </a:spcAft>
                      </a:pPr>
                      <a:r>
                        <a:rPr lang="en-US" sz="2400" dirty="0">
                          <a:effectLst/>
                        </a:rPr>
                        <a:t>Outsourcing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obtaining (goods or a service) from an outside supplier</a:t>
                      </a:r>
                      <a:r>
                        <a:rPr lang="en-US" sz="20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19249">
                <a:tc>
                  <a:txBody>
                    <a:bodyPr/>
                    <a:lstStyle/>
                    <a:p>
                      <a:pPr marL="0" marR="0">
                        <a:lnSpc>
                          <a:spcPct val="107000"/>
                        </a:lnSpc>
                        <a:spcBef>
                          <a:spcPts val="0"/>
                        </a:spcBef>
                        <a:spcAft>
                          <a:spcPts val="0"/>
                        </a:spcAft>
                      </a:pPr>
                      <a:r>
                        <a:rPr lang="en-US" sz="2400">
                          <a:effectLst/>
                        </a:rPr>
                        <a:t>Piracy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the unauthorized use or reproduction of another's work.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63206">
                <a:tc>
                  <a:txBody>
                    <a:bodyPr/>
                    <a:lstStyle/>
                    <a:p>
                      <a:pPr marL="0" marR="0">
                        <a:lnSpc>
                          <a:spcPct val="107000"/>
                        </a:lnSpc>
                        <a:spcBef>
                          <a:spcPts val="0"/>
                        </a:spcBef>
                        <a:spcAft>
                          <a:spcPts val="0"/>
                        </a:spcAft>
                      </a:pPr>
                      <a:r>
                        <a:rPr lang="en-US" sz="2400">
                          <a:effectLst/>
                        </a:rPr>
                        <a:t>Robots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machines capable of carrying out a complex or repetitious series of actions automatically.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063206">
                <a:tc>
                  <a:txBody>
                    <a:bodyPr/>
                    <a:lstStyle/>
                    <a:p>
                      <a:pPr marL="0" marR="0">
                        <a:lnSpc>
                          <a:spcPct val="107000"/>
                        </a:lnSpc>
                        <a:spcBef>
                          <a:spcPts val="0"/>
                        </a:spcBef>
                        <a:spcAft>
                          <a:spcPts val="0"/>
                        </a:spcAft>
                      </a:pPr>
                      <a:r>
                        <a:rPr lang="en-US" sz="2400">
                          <a:effectLst/>
                        </a:rPr>
                        <a:t>Spreadsheet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an electronic document in which data is arranged in the rows and columns of a grid and can be manipulated and used in calculations.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19249">
                <a:tc>
                  <a:txBody>
                    <a:bodyPr/>
                    <a:lstStyle/>
                    <a:p>
                      <a:pPr marL="0" marR="0">
                        <a:lnSpc>
                          <a:spcPct val="107000"/>
                        </a:lnSpc>
                        <a:spcBef>
                          <a:spcPts val="0"/>
                        </a:spcBef>
                        <a:spcAft>
                          <a:spcPts val="0"/>
                        </a:spcAft>
                      </a:pPr>
                      <a:r>
                        <a:rPr lang="en-US" sz="2400">
                          <a:effectLst/>
                        </a:rPr>
                        <a:t>Telecommuting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work from home through the use of the Internet, e-mail, and the telephone.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063206">
                <a:tc>
                  <a:txBody>
                    <a:bodyPr/>
                    <a:lstStyle/>
                    <a:p>
                      <a:pPr marL="0" marR="0">
                        <a:lnSpc>
                          <a:spcPct val="107000"/>
                        </a:lnSpc>
                        <a:spcBef>
                          <a:spcPts val="0"/>
                        </a:spcBef>
                        <a:spcAft>
                          <a:spcPts val="0"/>
                        </a:spcAft>
                      </a:pPr>
                      <a:r>
                        <a:rPr lang="en-US" sz="2400">
                          <a:effectLst/>
                        </a:rPr>
                        <a:t>White Collar Crime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“Lying, Cheating, Stealing”- financially motivated nonviolent crime committed by business and government professionals.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97126969"/>
              </p:ext>
            </p:extLst>
          </p:nvPr>
        </p:nvGraphicFramePr>
        <p:xfrm>
          <a:off x="785943" y="394570"/>
          <a:ext cx="10850735" cy="978408"/>
        </p:xfrm>
        <a:graphic>
          <a:graphicData uri="http://schemas.openxmlformats.org/drawingml/2006/table">
            <a:tbl>
              <a:tblPr firstCol="1" bandRow="1">
                <a:tableStyleId>{BC89EF96-8CEA-46FF-86C4-4CE0E7609802}</a:tableStyleId>
              </a:tblPr>
              <a:tblGrid>
                <a:gridCol w="2733871">
                  <a:extLst>
                    <a:ext uri="{9D8B030D-6E8A-4147-A177-3AD203B41FA5}">
                      <a16:colId xmlns:a16="http://schemas.microsoft.com/office/drawing/2014/main" val="20000"/>
                    </a:ext>
                  </a:extLst>
                </a:gridCol>
                <a:gridCol w="8116864">
                  <a:extLst>
                    <a:ext uri="{9D8B030D-6E8A-4147-A177-3AD203B41FA5}">
                      <a16:colId xmlns:a16="http://schemas.microsoft.com/office/drawing/2014/main" val="20001"/>
                    </a:ext>
                  </a:extLst>
                </a:gridCol>
              </a:tblGrid>
              <a:tr h="826718">
                <a:tc>
                  <a:txBody>
                    <a:bodyPr/>
                    <a:lstStyle/>
                    <a:p>
                      <a:pPr marL="0" marR="0">
                        <a:lnSpc>
                          <a:spcPct val="107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Management Information System (MIS)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hardware and software </a:t>
                      </a:r>
                      <a:r>
                        <a:rPr lang="en-US" sz="24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systems</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within an business that provide the </a:t>
                      </a:r>
                      <a:r>
                        <a:rPr lang="en-US" sz="24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that </a:t>
                      </a:r>
                      <a:r>
                        <a:rPr lang="en-US" sz="24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management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needs to run the business.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57253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1266" name="Rectangle 3"/>
          <p:cNvSpPr>
            <a:spLocks noGrp="1" noChangeArrowheads="1"/>
          </p:cNvSpPr>
          <p:nvPr>
            <p:ph type="body" idx="1"/>
          </p:nvPr>
        </p:nvSpPr>
        <p:spPr/>
        <p:txBody>
          <a:bodyPr>
            <a:normAutofit/>
          </a:bodyPr>
          <a:lstStyle/>
          <a:p>
            <a:pPr algn="ctr" eaLnBrk="1" hangingPunct="1">
              <a:buFont typeface="Wingdings" panose="05000000000000000000" pitchFamily="2" charset="2"/>
              <a:buNone/>
            </a:pPr>
            <a:r>
              <a:rPr lang="en-US" sz="3200" dirty="0"/>
              <a:t>Business use of technology </a:t>
            </a:r>
          </a:p>
          <a:p>
            <a:pPr eaLnBrk="1" hangingPunct="1"/>
            <a:endParaRPr lang="en-US" sz="3200" dirty="0"/>
          </a:p>
        </p:txBody>
      </p:sp>
      <p:sp>
        <p:nvSpPr>
          <p:cNvPr id="1126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15E6FFB-0380-41A2-BC56-02A0562E4359}" type="slidenum">
              <a:rPr lang="en-US" sz="1400">
                <a:latin typeface="Arial" panose="020B0604020202020204" pitchFamily="34" charset="0"/>
              </a:rPr>
              <a:pPr/>
              <a:t>39</a:t>
            </a:fld>
            <a:endParaRPr lang="en-US" sz="1400"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2.03 Vocabulary</a:t>
            </a:r>
          </a:p>
        </p:txBody>
      </p:sp>
      <p:sp>
        <p:nvSpPr>
          <p:cNvPr id="3" name="Content Placeholder 2"/>
          <p:cNvSpPr>
            <a:spLocks noGrp="1"/>
          </p:cNvSpPr>
          <p:nvPr>
            <p:ph idx="1"/>
          </p:nvPr>
        </p:nvSpPr>
        <p:spPr/>
        <p:txBody>
          <a:bodyPr numCol="3">
            <a:normAutofit lnSpcReduction="10000"/>
          </a:bodyPr>
          <a:lstStyle/>
          <a:p>
            <a:r>
              <a:rPr lang="en-US" dirty="0"/>
              <a:t>Computer Network</a:t>
            </a:r>
          </a:p>
          <a:p>
            <a:r>
              <a:rPr lang="en-US" dirty="0"/>
              <a:t>Internet</a:t>
            </a:r>
          </a:p>
          <a:p>
            <a:r>
              <a:rPr lang="en-US" dirty="0"/>
              <a:t>Intranet</a:t>
            </a:r>
          </a:p>
          <a:p>
            <a:r>
              <a:rPr lang="en-US" dirty="0"/>
              <a:t>Artificial Intelligence</a:t>
            </a:r>
          </a:p>
          <a:p>
            <a:r>
              <a:rPr lang="en-US" dirty="0"/>
              <a:t>Expert System</a:t>
            </a:r>
          </a:p>
          <a:p>
            <a:r>
              <a:rPr lang="en-US" dirty="0"/>
              <a:t>Computer Aided Design</a:t>
            </a:r>
          </a:p>
          <a:p>
            <a:r>
              <a:rPr lang="en-US" dirty="0"/>
              <a:t>E-Commerce</a:t>
            </a:r>
          </a:p>
          <a:p>
            <a:r>
              <a:rPr lang="en-US" dirty="0"/>
              <a:t>Management Information System</a:t>
            </a:r>
          </a:p>
          <a:p>
            <a:r>
              <a:rPr lang="en-US" dirty="0"/>
              <a:t>Inventory</a:t>
            </a:r>
          </a:p>
          <a:p>
            <a:r>
              <a:rPr lang="en-US" dirty="0"/>
              <a:t>Budget</a:t>
            </a:r>
          </a:p>
          <a:p>
            <a:r>
              <a:rPr lang="en-US" dirty="0"/>
              <a:t>Database</a:t>
            </a:r>
          </a:p>
          <a:p>
            <a:r>
              <a:rPr lang="en-US" dirty="0"/>
              <a:t>Spreadsheet</a:t>
            </a:r>
          </a:p>
          <a:p>
            <a:r>
              <a:rPr lang="en-US" dirty="0"/>
              <a:t>Confidentiality</a:t>
            </a:r>
          </a:p>
          <a:p>
            <a:r>
              <a:rPr lang="en-US" dirty="0"/>
              <a:t>Hacking</a:t>
            </a:r>
          </a:p>
          <a:p>
            <a:r>
              <a:rPr lang="en-US" dirty="0"/>
              <a:t>Outsource</a:t>
            </a:r>
          </a:p>
          <a:p>
            <a:r>
              <a:rPr lang="en-US" dirty="0"/>
              <a:t>Robotics</a:t>
            </a:r>
          </a:p>
          <a:p>
            <a:r>
              <a:rPr lang="en-US" dirty="0"/>
              <a:t>Automated</a:t>
            </a:r>
          </a:p>
          <a:p>
            <a:r>
              <a:rPr lang="en-US" dirty="0"/>
              <a:t>Telecommuting</a:t>
            </a:r>
          </a:p>
          <a:p>
            <a:r>
              <a:rPr lang="en-US" dirty="0"/>
              <a:t>Computer Virus</a:t>
            </a:r>
          </a:p>
          <a:p>
            <a:r>
              <a:rPr lang="en-US" dirty="0"/>
              <a:t>Piracy</a:t>
            </a:r>
          </a:p>
          <a:p>
            <a:r>
              <a:rPr lang="en-US" dirty="0"/>
              <a:t>White Collar Crime</a:t>
            </a:r>
          </a:p>
          <a:p>
            <a:r>
              <a:rPr lang="en-US" dirty="0"/>
              <a:t>Carpal Tunnel</a:t>
            </a:r>
          </a:p>
          <a:p>
            <a:r>
              <a:rPr lang="en-US" dirty="0"/>
              <a:t> </a:t>
            </a:r>
          </a:p>
          <a:p>
            <a:endParaRPr lang="en-US" b="1" dirty="0"/>
          </a:p>
        </p:txBody>
      </p:sp>
    </p:spTree>
    <p:extLst>
      <p:ext uri="{BB962C8B-B14F-4D97-AF65-F5344CB8AC3E}">
        <p14:creationId xmlns:p14="http://schemas.microsoft.com/office/powerpoint/2010/main" val="133160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ctr"/>
          <a:lstStyle/>
          <a:p>
            <a:pPr eaLnBrk="1" hangingPunct="1"/>
            <a:r>
              <a:rPr lang="en-US" sz="3400" dirty="0"/>
              <a:t>Applications of Technology</a:t>
            </a:r>
            <a:br>
              <a:rPr lang="en-US" sz="3400" dirty="0"/>
            </a:br>
            <a:r>
              <a:rPr lang="en-US" sz="3400" dirty="0"/>
              <a:t>by Businesses</a:t>
            </a:r>
          </a:p>
        </p:txBody>
      </p:sp>
      <p:sp>
        <p:nvSpPr>
          <p:cNvPr id="13315" name="Rectangle 3"/>
          <p:cNvSpPr>
            <a:spLocks noGrp="1" noChangeArrowheads="1"/>
          </p:cNvSpPr>
          <p:nvPr>
            <p:ph idx="1"/>
          </p:nvPr>
        </p:nvSpPr>
        <p:spPr/>
        <p:txBody>
          <a:bodyPr>
            <a:normAutofit/>
          </a:bodyPr>
          <a:lstStyle/>
          <a:p>
            <a:pPr eaLnBrk="1" hangingPunct="1">
              <a:lnSpc>
                <a:spcPct val="80000"/>
              </a:lnSpc>
            </a:pPr>
            <a:r>
              <a:rPr lang="en-US" sz="3200" dirty="0"/>
              <a:t>What are </a:t>
            </a:r>
            <a:r>
              <a:rPr lang="en-US" sz="3200" b="1" dirty="0"/>
              <a:t>computer networks?</a:t>
            </a:r>
            <a:r>
              <a:rPr lang="en-US" sz="3200" dirty="0"/>
              <a:t> </a:t>
            </a:r>
          </a:p>
          <a:p>
            <a:pPr lvl="1" eaLnBrk="1" hangingPunct="1">
              <a:lnSpc>
                <a:spcPct val="80000"/>
              </a:lnSpc>
            </a:pPr>
            <a:r>
              <a:rPr lang="en-US" sz="2800" b="1" dirty="0"/>
              <a:t>Computer networks</a:t>
            </a:r>
            <a:r>
              <a:rPr lang="en-US" sz="2800" dirty="0"/>
              <a:t> are computers linked in a school or business so users can share hardware, software, and data.</a:t>
            </a:r>
          </a:p>
          <a:p>
            <a:pPr lvl="2" eaLnBrk="1" hangingPunct="1">
              <a:lnSpc>
                <a:spcPct val="80000"/>
              </a:lnSpc>
              <a:buFont typeface="Wingdings" panose="05000000000000000000" pitchFamily="2" charset="2"/>
              <a:buNone/>
            </a:pPr>
            <a:endParaRPr lang="en-US" sz="2800" dirty="0"/>
          </a:p>
          <a:p>
            <a:pPr eaLnBrk="1" hangingPunct="1">
              <a:lnSpc>
                <a:spcPct val="80000"/>
              </a:lnSpc>
            </a:pPr>
            <a:r>
              <a:rPr lang="en-US" sz="3200" dirty="0"/>
              <a:t>Examples of computer networks:</a:t>
            </a:r>
          </a:p>
          <a:p>
            <a:pPr lvl="1" eaLnBrk="1" hangingPunct="1">
              <a:lnSpc>
                <a:spcPct val="80000"/>
              </a:lnSpc>
            </a:pPr>
            <a:r>
              <a:rPr lang="en-US" sz="2800" dirty="0"/>
              <a:t>Internet- Public network used most often for:</a:t>
            </a:r>
          </a:p>
          <a:p>
            <a:pPr lvl="2" eaLnBrk="1" hangingPunct="1">
              <a:lnSpc>
                <a:spcPct val="80000"/>
              </a:lnSpc>
            </a:pPr>
            <a:r>
              <a:rPr lang="en-US" sz="1800" dirty="0"/>
              <a:t>Emailing</a:t>
            </a:r>
          </a:p>
          <a:p>
            <a:pPr lvl="2" eaLnBrk="1" hangingPunct="1">
              <a:lnSpc>
                <a:spcPct val="80000"/>
              </a:lnSpc>
            </a:pPr>
            <a:r>
              <a:rPr lang="en-US" sz="1800" dirty="0"/>
              <a:t>Accessing the World Wide Web (WWW)</a:t>
            </a:r>
          </a:p>
          <a:p>
            <a:pPr lvl="1" eaLnBrk="1" hangingPunct="1">
              <a:lnSpc>
                <a:spcPct val="80000"/>
              </a:lnSpc>
            </a:pPr>
            <a:r>
              <a:rPr lang="en-US" sz="2800" dirty="0"/>
              <a:t>Intranet- Private network, primarily used to share information</a:t>
            </a:r>
          </a:p>
          <a:p>
            <a:pPr lvl="2">
              <a:lnSpc>
                <a:spcPct val="80000"/>
              </a:lnSpc>
            </a:pPr>
            <a:r>
              <a:rPr lang="en-US" sz="2400" b="1" dirty="0"/>
              <a:t>Ex. Brunswick County Schools uses Novell</a:t>
            </a:r>
            <a:endParaRPr lang="en-US" sz="2400" dirty="0"/>
          </a:p>
        </p:txBody>
      </p:sp>
      <p:sp>
        <p:nvSpPr>
          <p:cNvPr id="13317"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CD7A7EF-3D6A-43A1-A512-4F311A0DE174}" type="slidenum">
              <a:rPr lang="en-US" sz="1400">
                <a:latin typeface="Arial" panose="020B0604020202020204" pitchFamily="34" charset="0"/>
              </a:rPr>
              <a:pPr/>
              <a:t>40</a:t>
            </a:fld>
            <a:endParaRPr lang="en-US" sz="1400" dirty="0">
              <a:latin typeface="Arial" panose="020B0604020202020204" pitchFamily="34" charset="0"/>
            </a:endParaRPr>
          </a:p>
        </p:txBody>
      </p:sp>
      <p:pic>
        <p:nvPicPr>
          <p:cNvPr id="13316" name="Picture 5" descr="MCj028081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0" y="76200"/>
            <a:ext cx="18097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272" y="3635125"/>
            <a:ext cx="3210894" cy="165941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ctr"/>
          <a:lstStyle/>
          <a:p>
            <a:pPr eaLnBrk="1" hangingPunct="1"/>
            <a:r>
              <a:rPr lang="en-US" sz="3400" dirty="0"/>
              <a:t>Applications of Technology</a:t>
            </a:r>
            <a:br>
              <a:rPr lang="en-US" sz="3400" dirty="0"/>
            </a:br>
            <a:r>
              <a:rPr lang="en-US" sz="3400" dirty="0"/>
              <a:t>by Businesses continued</a:t>
            </a:r>
          </a:p>
        </p:txBody>
      </p:sp>
      <p:sp>
        <p:nvSpPr>
          <p:cNvPr id="15363" name="Rectangle 3"/>
          <p:cNvSpPr>
            <a:spLocks noGrp="1" noChangeArrowheads="1"/>
          </p:cNvSpPr>
          <p:nvPr>
            <p:ph type="body" idx="1"/>
          </p:nvPr>
        </p:nvSpPr>
        <p:spPr/>
        <p:txBody>
          <a:bodyPr/>
          <a:lstStyle/>
          <a:p>
            <a:pPr eaLnBrk="1" hangingPunct="1"/>
            <a:r>
              <a:rPr lang="en-US" sz="2600" dirty="0"/>
              <a:t>What is </a:t>
            </a:r>
            <a:r>
              <a:rPr lang="en-US" sz="2600" b="1" dirty="0"/>
              <a:t>artificial intelligence (AI)</a:t>
            </a:r>
            <a:r>
              <a:rPr lang="en-US" sz="2600" dirty="0"/>
              <a:t>?</a:t>
            </a:r>
            <a:r>
              <a:rPr lang="en-US" sz="2600" b="1" dirty="0"/>
              <a:t> </a:t>
            </a:r>
          </a:p>
          <a:p>
            <a:pPr lvl="1" eaLnBrk="1" hangingPunct="1"/>
            <a:r>
              <a:rPr lang="en-US" dirty="0"/>
              <a:t>It is</a:t>
            </a:r>
            <a:r>
              <a:rPr lang="en-US" b="1" dirty="0"/>
              <a:t> </a:t>
            </a:r>
            <a:r>
              <a:rPr lang="en-US" dirty="0"/>
              <a:t>software that enables computers to reason learn and make decisions.</a:t>
            </a:r>
          </a:p>
          <a:p>
            <a:pPr lvl="2" eaLnBrk="1" hangingPunct="1"/>
            <a:r>
              <a:rPr lang="en-US" sz="2100" dirty="0"/>
              <a:t>Example: voice recognition software</a:t>
            </a:r>
          </a:p>
          <a:p>
            <a:pPr eaLnBrk="1" hangingPunct="1"/>
            <a:r>
              <a:rPr lang="en-US" sz="2600" dirty="0"/>
              <a:t>How do </a:t>
            </a:r>
            <a:r>
              <a:rPr lang="en-US" sz="2600" b="1" dirty="0"/>
              <a:t>expert systems</a:t>
            </a:r>
            <a:r>
              <a:rPr lang="en-US" sz="2600" dirty="0"/>
              <a:t> help people? </a:t>
            </a:r>
          </a:p>
          <a:p>
            <a:pPr lvl="1" eaLnBrk="1" hangingPunct="1"/>
            <a:r>
              <a:rPr lang="en-US" sz="2200" dirty="0"/>
              <a:t>Expert systems are computer programs that help people solve technical problems including medical services, financial planning, and legal matters.</a:t>
            </a:r>
          </a:p>
          <a:p>
            <a:pPr lvl="2" eaLnBrk="1" hangingPunct="1"/>
            <a:r>
              <a:rPr lang="en-US" sz="2100" dirty="0"/>
              <a:t>Example: Automotive parts electronic catalogue</a:t>
            </a:r>
          </a:p>
        </p:txBody>
      </p:sp>
      <p:sp>
        <p:nvSpPr>
          <p:cNvPr id="15364" name="Slide Number Placeholder 4"/>
          <p:cNvSpPr>
            <a:spLocks noGrp="1"/>
          </p:cNvSpPr>
          <p:nvPr>
            <p:ph type="sldNum" sz="quarter" idx="12"/>
          </p:nvPr>
        </p:nvSpPr>
        <p:spPr>
          <a:xfrm>
            <a:off x="807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17EBAA6-BBAF-4B55-A55A-F34E7FFE593C}" type="slidenum">
              <a:rPr lang="en-US" sz="1400">
                <a:latin typeface="Arial" panose="020B0604020202020204" pitchFamily="34" charset="0"/>
              </a:rPr>
              <a:pPr/>
              <a:t>41</a:t>
            </a:fld>
            <a:endParaRPr lang="en-US" sz="1400"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400" dirty="0"/>
              <a:t>Applications of Technology</a:t>
            </a:r>
            <a:br>
              <a:rPr lang="en-US" sz="3400" dirty="0"/>
            </a:br>
            <a:r>
              <a:rPr lang="en-US" sz="3400" dirty="0"/>
              <a:t>by Businesses continued</a:t>
            </a:r>
          </a:p>
        </p:txBody>
      </p:sp>
      <p:sp>
        <p:nvSpPr>
          <p:cNvPr id="17411" name="Rectangle 3"/>
          <p:cNvSpPr>
            <a:spLocks noGrp="1" noChangeArrowheads="1"/>
          </p:cNvSpPr>
          <p:nvPr>
            <p:ph type="body" idx="1"/>
          </p:nvPr>
        </p:nvSpPr>
        <p:spPr/>
        <p:txBody>
          <a:bodyPr>
            <a:normAutofit/>
          </a:bodyPr>
          <a:lstStyle/>
          <a:p>
            <a:pPr eaLnBrk="1" hangingPunct="1"/>
            <a:r>
              <a:rPr lang="en-US" sz="3600" dirty="0"/>
              <a:t>Why is </a:t>
            </a:r>
            <a:r>
              <a:rPr lang="en-US" sz="3600" b="1" dirty="0"/>
              <a:t>Computer-aided design (CAD) </a:t>
            </a:r>
            <a:r>
              <a:rPr lang="en-US" sz="3600" dirty="0"/>
              <a:t>used? </a:t>
            </a:r>
          </a:p>
          <a:p>
            <a:pPr lvl="1" eaLnBrk="1" hangingPunct="1"/>
            <a:r>
              <a:rPr lang="en-US" sz="3200" dirty="0"/>
              <a:t>It is used to create product styles and designs.</a:t>
            </a:r>
          </a:p>
          <a:p>
            <a:pPr lvl="2" eaLnBrk="1" hangingPunct="1"/>
            <a:r>
              <a:rPr lang="en-US" sz="2400" dirty="0"/>
              <a:t>Example: </a:t>
            </a:r>
          </a:p>
          <a:p>
            <a:pPr lvl="1" eaLnBrk="1" hangingPunct="1">
              <a:buFont typeface="Wingdings" panose="05000000000000000000" pitchFamily="2" charset="2"/>
              <a:buNone/>
            </a:pPr>
            <a:r>
              <a:rPr lang="en-US" sz="2400" dirty="0"/>
              <a:t>		Property Brothers- Design/Redesign Homes</a:t>
            </a:r>
          </a:p>
          <a:p>
            <a:pPr lvl="1" eaLnBrk="1" hangingPunct="1">
              <a:buFont typeface="Wingdings" panose="05000000000000000000" pitchFamily="2" charset="2"/>
              <a:buNone/>
            </a:pPr>
            <a:r>
              <a:rPr lang="en-US" sz="2400" dirty="0"/>
              <a:t>		American Choppers- Design Bikes</a:t>
            </a:r>
          </a:p>
          <a:p>
            <a:pPr lvl="1" eaLnBrk="1" hangingPunct="1">
              <a:buFont typeface="Wingdings" panose="05000000000000000000" pitchFamily="2" charset="2"/>
              <a:buNone/>
            </a:pPr>
            <a:r>
              <a:rPr lang="en-US" sz="2400" dirty="0"/>
              <a:t>		Car Companies- Design Cars</a:t>
            </a:r>
            <a:endParaRPr lang="en-US" sz="3600" dirty="0"/>
          </a:p>
          <a:p>
            <a:pPr lvl="1" eaLnBrk="1" hangingPunct="1">
              <a:buFont typeface="Wingdings" panose="05000000000000000000" pitchFamily="2" charset="2"/>
              <a:buNone/>
            </a:pPr>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ctr"/>
          <a:lstStyle/>
          <a:p>
            <a:pPr eaLnBrk="1" hangingPunct="1"/>
            <a:r>
              <a:rPr lang="en-US" sz="3400" dirty="0"/>
              <a:t>Applications of Technology</a:t>
            </a:r>
            <a:br>
              <a:rPr lang="en-US" sz="3400" dirty="0"/>
            </a:br>
            <a:r>
              <a:rPr lang="en-US" sz="3400" dirty="0"/>
              <a:t>by Businesses continued</a:t>
            </a:r>
          </a:p>
        </p:txBody>
      </p:sp>
      <p:sp>
        <p:nvSpPr>
          <p:cNvPr id="18435" name="Rectangle 3"/>
          <p:cNvSpPr>
            <a:spLocks noGrp="1" noChangeArrowheads="1"/>
          </p:cNvSpPr>
          <p:nvPr>
            <p:ph idx="1"/>
          </p:nvPr>
        </p:nvSpPr>
        <p:spPr>
          <a:xfrm>
            <a:off x="457200" y="2286000"/>
            <a:ext cx="11353800" cy="4023360"/>
          </a:xfrm>
        </p:spPr>
        <p:txBody>
          <a:bodyPr>
            <a:noAutofit/>
          </a:bodyPr>
          <a:lstStyle/>
          <a:p>
            <a:pPr eaLnBrk="1" hangingPunct="1">
              <a:lnSpc>
                <a:spcPct val="80000"/>
              </a:lnSpc>
            </a:pPr>
            <a:r>
              <a:rPr lang="en-US" sz="2800" dirty="0"/>
              <a:t>What is involved in </a:t>
            </a:r>
            <a:r>
              <a:rPr lang="en-US" sz="2800" b="1" dirty="0"/>
              <a:t>E-commerce</a:t>
            </a:r>
            <a:r>
              <a:rPr lang="en-US" sz="2800" dirty="0"/>
              <a:t>? </a:t>
            </a:r>
          </a:p>
          <a:p>
            <a:pPr lvl="1" eaLnBrk="1" hangingPunct="1">
              <a:lnSpc>
                <a:spcPct val="80000"/>
              </a:lnSpc>
            </a:pPr>
            <a:r>
              <a:rPr lang="en-US" sz="2400" b="1" dirty="0"/>
              <a:t>E-commerce</a:t>
            </a:r>
            <a:r>
              <a:rPr lang="en-US" sz="2400" dirty="0"/>
              <a:t> is conducting business transactions using the Internet or other technology.</a:t>
            </a:r>
          </a:p>
          <a:p>
            <a:pPr eaLnBrk="1" hangingPunct="1">
              <a:lnSpc>
                <a:spcPct val="80000"/>
              </a:lnSpc>
            </a:pPr>
            <a:endParaRPr lang="en-US" sz="2800" dirty="0"/>
          </a:p>
          <a:p>
            <a:pPr eaLnBrk="1" hangingPunct="1">
              <a:lnSpc>
                <a:spcPct val="80000"/>
              </a:lnSpc>
            </a:pPr>
            <a:r>
              <a:rPr lang="en-US" sz="2800" dirty="0"/>
              <a:t>Most common activities of E-Commerce:</a:t>
            </a:r>
          </a:p>
          <a:p>
            <a:pPr lvl="1" eaLnBrk="1" hangingPunct="1">
              <a:lnSpc>
                <a:spcPct val="80000"/>
              </a:lnSpc>
            </a:pPr>
            <a:r>
              <a:rPr lang="en-US" sz="2400" dirty="0"/>
              <a:t>Providing product information</a:t>
            </a:r>
          </a:p>
          <a:p>
            <a:pPr lvl="1" eaLnBrk="1" hangingPunct="1">
              <a:lnSpc>
                <a:spcPct val="80000"/>
              </a:lnSpc>
            </a:pPr>
            <a:r>
              <a:rPr lang="en-US" sz="2400" dirty="0"/>
              <a:t>Promoting a company</a:t>
            </a:r>
          </a:p>
          <a:p>
            <a:pPr lvl="1" eaLnBrk="1" hangingPunct="1">
              <a:lnSpc>
                <a:spcPct val="80000"/>
              </a:lnSpc>
            </a:pPr>
            <a:r>
              <a:rPr lang="en-US" sz="2400" dirty="0"/>
              <a:t>Selling online</a:t>
            </a:r>
          </a:p>
          <a:p>
            <a:pPr lvl="1" eaLnBrk="1" hangingPunct="1">
              <a:lnSpc>
                <a:spcPct val="80000"/>
              </a:lnSpc>
            </a:pPr>
            <a:r>
              <a:rPr lang="en-US" sz="2400" dirty="0"/>
              <a:t>Conducting market research</a:t>
            </a:r>
          </a:p>
          <a:p>
            <a:pPr lvl="1" eaLnBrk="1" hangingPunct="1">
              <a:lnSpc>
                <a:spcPct val="80000"/>
              </a:lnSpc>
            </a:pPr>
            <a:r>
              <a:rPr lang="en-US" sz="2400" dirty="0"/>
              <a:t>Making payments</a:t>
            </a:r>
          </a:p>
          <a:p>
            <a:pPr lvl="1" eaLnBrk="1" hangingPunct="1">
              <a:lnSpc>
                <a:spcPct val="80000"/>
              </a:lnSpc>
            </a:pPr>
            <a:r>
              <a:rPr lang="en-US" sz="2400" dirty="0"/>
              <a:t>Obtaining parts and supplies</a:t>
            </a:r>
          </a:p>
          <a:p>
            <a:pPr lvl="1" eaLnBrk="1" hangingPunct="1">
              <a:lnSpc>
                <a:spcPct val="80000"/>
              </a:lnSpc>
            </a:pPr>
            <a:r>
              <a:rPr lang="en-US" sz="2400" dirty="0"/>
              <a:t>Tracking shipments</a:t>
            </a:r>
          </a:p>
          <a:p>
            <a:pPr lvl="1" eaLnBrk="1" hangingPunct="1">
              <a:lnSpc>
                <a:spcPct val="80000"/>
              </a:lnSpc>
            </a:pPr>
            <a:endParaRPr lang="en-US" sz="2400" dirty="0"/>
          </a:p>
        </p:txBody>
      </p:sp>
      <p:sp>
        <p:nvSpPr>
          <p:cNvPr id="1843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8AB61A6-C073-4A88-93D3-2CB0858F1896}" type="slidenum">
              <a:rPr lang="en-US" sz="1400">
                <a:latin typeface="Arial" panose="020B0604020202020204" pitchFamily="34" charset="0"/>
              </a:rPr>
              <a:pPr/>
              <a:t>43</a:t>
            </a:fld>
            <a:endParaRPr lang="en-US" sz="1400" dirty="0">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chor="ctr"/>
          <a:lstStyle/>
          <a:p>
            <a:pPr eaLnBrk="1" hangingPunct="1"/>
            <a:r>
              <a:rPr lang="en-US" sz="3400" dirty="0"/>
              <a:t>Applications of Technology</a:t>
            </a:r>
            <a:br>
              <a:rPr lang="en-US" sz="3400" dirty="0"/>
            </a:br>
            <a:r>
              <a:rPr lang="en-US" sz="3400" dirty="0"/>
              <a:t>by Businesses continued</a:t>
            </a:r>
          </a:p>
        </p:txBody>
      </p:sp>
      <p:sp>
        <p:nvSpPr>
          <p:cNvPr id="20483" name="Rectangle 3"/>
          <p:cNvSpPr>
            <a:spLocks noGrp="1" noChangeArrowheads="1"/>
          </p:cNvSpPr>
          <p:nvPr>
            <p:ph idx="1"/>
          </p:nvPr>
        </p:nvSpPr>
        <p:spPr/>
        <p:txBody>
          <a:bodyPr>
            <a:noAutofit/>
          </a:bodyPr>
          <a:lstStyle/>
          <a:p>
            <a:pPr eaLnBrk="1" hangingPunct="1">
              <a:lnSpc>
                <a:spcPct val="90000"/>
              </a:lnSpc>
              <a:buFont typeface="Wingdings" panose="05000000000000000000" pitchFamily="2" charset="2"/>
              <a:buNone/>
            </a:pPr>
            <a:r>
              <a:rPr lang="en-US" sz="2800" dirty="0"/>
              <a:t>Four basic models for E-commerce:</a:t>
            </a:r>
          </a:p>
          <a:p>
            <a:pPr lvl="1" eaLnBrk="1" hangingPunct="1">
              <a:lnSpc>
                <a:spcPct val="90000"/>
              </a:lnSpc>
            </a:pPr>
            <a:r>
              <a:rPr lang="en-US" sz="2400" dirty="0"/>
              <a:t>B2C: Business-to-Consumer</a:t>
            </a:r>
          </a:p>
          <a:p>
            <a:pPr lvl="2" eaLnBrk="1" hangingPunct="1">
              <a:lnSpc>
                <a:spcPct val="90000"/>
              </a:lnSpc>
            </a:pPr>
            <a:r>
              <a:rPr lang="en-US" sz="2400" dirty="0"/>
              <a:t>Example: Lands’ End.com selling swimwear to a customer.</a:t>
            </a:r>
          </a:p>
          <a:p>
            <a:pPr lvl="1" eaLnBrk="1" hangingPunct="1">
              <a:lnSpc>
                <a:spcPct val="90000"/>
              </a:lnSpc>
            </a:pPr>
            <a:r>
              <a:rPr lang="en-US" sz="2400" dirty="0"/>
              <a:t>B2B: Business-to-Business</a:t>
            </a:r>
          </a:p>
          <a:p>
            <a:pPr lvl="2" eaLnBrk="1" hangingPunct="1">
              <a:lnSpc>
                <a:spcPct val="90000"/>
              </a:lnSpc>
            </a:pPr>
            <a:r>
              <a:rPr lang="en-US" sz="2400" dirty="0"/>
              <a:t>Example: Staples.com ships office supplies to local hospitals</a:t>
            </a:r>
          </a:p>
          <a:p>
            <a:pPr lvl="1" eaLnBrk="1" hangingPunct="1">
              <a:lnSpc>
                <a:spcPct val="90000"/>
              </a:lnSpc>
            </a:pPr>
            <a:r>
              <a:rPr lang="en-US" sz="2400" dirty="0"/>
              <a:t>C2B: Consumer-to-Business</a:t>
            </a:r>
          </a:p>
          <a:p>
            <a:pPr lvl="2" eaLnBrk="1" hangingPunct="1">
              <a:lnSpc>
                <a:spcPct val="90000"/>
              </a:lnSpc>
            </a:pPr>
            <a:r>
              <a:rPr lang="en-US" sz="2400" dirty="0"/>
              <a:t>Example: Customers completing on-line surveys in order to provide feedback to Dunkin’ Donuts</a:t>
            </a:r>
          </a:p>
          <a:p>
            <a:pPr lvl="1" eaLnBrk="1" hangingPunct="1">
              <a:lnSpc>
                <a:spcPct val="90000"/>
              </a:lnSpc>
            </a:pPr>
            <a:r>
              <a:rPr lang="en-US" sz="2400" dirty="0"/>
              <a:t>C2C: Consumer-to-Consumer</a:t>
            </a:r>
          </a:p>
          <a:p>
            <a:pPr lvl="2" eaLnBrk="1" hangingPunct="1">
              <a:lnSpc>
                <a:spcPct val="90000"/>
              </a:lnSpc>
            </a:pPr>
            <a:r>
              <a:rPr lang="en-US" sz="2400" dirty="0"/>
              <a:t>Example: Customer buying electronics from other customers through eBay.com</a:t>
            </a:r>
          </a:p>
          <a:p>
            <a:pPr eaLnBrk="1" hangingPunct="1">
              <a:lnSpc>
                <a:spcPct val="90000"/>
              </a:lnSpc>
              <a:buFont typeface="Wingdings" panose="05000000000000000000" pitchFamily="2" charset="2"/>
              <a:buNone/>
            </a:pPr>
            <a:endParaRPr lang="en-US" sz="2400" dirty="0"/>
          </a:p>
        </p:txBody>
      </p:sp>
      <p:sp>
        <p:nvSpPr>
          <p:cNvPr id="2048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F9AD2C1-1AF4-46D5-AD20-0EEDE5711F6A}" type="slidenum">
              <a:rPr lang="en-US" sz="1400">
                <a:latin typeface="Arial" panose="020B0604020202020204" pitchFamily="34" charset="0"/>
              </a:rPr>
              <a:pPr/>
              <a:t>44</a:t>
            </a:fld>
            <a:endParaRPr lang="en-US" sz="1400" dirty="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ctr"/>
          <a:lstStyle/>
          <a:p>
            <a:pPr eaLnBrk="1" hangingPunct="1"/>
            <a:r>
              <a:rPr lang="en-US" sz="3400" dirty="0"/>
              <a:t>Applications of Technology</a:t>
            </a:r>
            <a:br>
              <a:rPr lang="en-US" sz="3400" dirty="0"/>
            </a:br>
            <a:r>
              <a:rPr lang="en-US" sz="3400" dirty="0"/>
              <a:t>by Businesses continued</a:t>
            </a:r>
          </a:p>
        </p:txBody>
      </p:sp>
      <p:sp>
        <p:nvSpPr>
          <p:cNvPr id="22531" name="Rectangle 3"/>
          <p:cNvSpPr>
            <a:spLocks noGrp="1" noChangeArrowheads="1"/>
          </p:cNvSpPr>
          <p:nvPr>
            <p:ph idx="1"/>
          </p:nvPr>
        </p:nvSpPr>
        <p:spPr/>
        <p:txBody>
          <a:bodyPr>
            <a:noAutofit/>
          </a:bodyPr>
          <a:lstStyle/>
          <a:p>
            <a:pPr eaLnBrk="1" hangingPunct="1">
              <a:lnSpc>
                <a:spcPct val="90000"/>
              </a:lnSpc>
            </a:pPr>
            <a:r>
              <a:rPr lang="en-US" sz="2800" dirty="0"/>
              <a:t>What is a Management Information System (MIS)?</a:t>
            </a:r>
          </a:p>
          <a:p>
            <a:pPr lvl="1" eaLnBrk="1" hangingPunct="1">
              <a:lnSpc>
                <a:spcPct val="90000"/>
              </a:lnSpc>
            </a:pPr>
            <a:r>
              <a:rPr lang="en-US" sz="2400" dirty="0"/>
              <a:t>MIS is an ordered system for processing and reporting information in an organization.</a:t>
            </a:r>
          </a:p>
          <a:p>
            <a:pPr lvl="2"/>
            <a:r>
              <a:rPr lang="en-US" sz="2000" dirty="0"/>
              <a:t>Computer systems and software are an essential part of MIS</a:t>
            </a:r>
          </a:p>
          <a:p>
            <a:pPr lvl="2"/>
            <a:r>
              <a:rPr lang="en-US" sz="2000" dirty="0"/>
              <a:t>Managers use the information provided from MIS to make essential business decisions</a:t>
            </a:r>
          </a:p>
        </p:txBody>
      </p:sp>
      <p:sp>
        <p:nvSpPr>
          <p:cNvPr id="22533"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FBC65E-97DE-4EAD-AD23-3414B304AFAD}" type="slidenum">
              <a:rPr lang="en-US" sz="1400">
                <a:latin typeface="Arial" panose="020B0604020202020204" pitchFamily="34" charset="0"/>
              </a:rPr>
              <a:pPr/>
              <a:t>45</a:t>
            </a:fld>
            <a:endParaRPr lang="en-US" sz="1400" dirty="0">
              <a:latin typeface="Arial" panose="020B0604020202020204" pitchFamily="34" charset="0"/>
            </a:endParaRPr>
          </a:p>
        </p:txBody>
      </p:sp>
      <p:pic>
        <p:nvPicPr>
          <p:cNvPr id="22532" name="Picture 9" descr="MCj04125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938" y="4724400"/>
            <a:ext cx="18970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chor="ctr"/>
          <a:lstStyle/>
          <a:p>
            <a:pPr eaLnBrk="1" hangingPunct="1"/>
            <a:r>
              <a:rPr lang="en-US" sz="3400" dirty="0"/>
              <a:t>Applications of Technology</a:t>
            </a:r>
            <a:br>
              <a:rPr lang="en-US" sz="3400" dirty="0"/>
            </a:br>
            <a:r>
              <a:rPr lang="en-US" sz="3400" dirty="0"/>
              <a:t>by Businesses continued</a:t>
            </a:r>
          </a:p>
        </p:txBody>
      </p:sp>
      <p:sp>
        <p:nvSpPr>
          <p:cNvPr id="24579" name="Rectangle 3"/>
          <p:cNvSpPr>
            <a:spLocks noGrp="1" noChangeArrowheads="1"/>
          </p:cNvSpPr>
          <p:nvPr>
            <p:ph idx="1"/>
          </p:nvPr>
        </p:nvSpPr>
        <p:spPr>
          <a:xfrm>
            <a:off x="409903" y="2286000"/>
            <a:ext cx="11256579" cy="4023360"/>
          </a:xfrm>
        </p:spPr>
        <p:txBody>
          <a:bodyPr>
            <a:noAutofit/>
          </a:bodyPr>
          <a:lstStyle/>
          <a:p>
            <a:pPr eaLnBrk="1" hangingPunct="1">
              <a:lnSpc>
                <a:spcPct val="90000"/>
              </a:lnSpc>
              <a:buFont typeface="Wingdings" panose="05000000000000000000" pitchFamily="2" charset="2"/>
              <a:buNone/>
            </a:pPr>
            <a:r>
              <a:rPr lang="en-US" sz="2800" dirty="0"/>
              <a:t>Categories of information obtained (Gathered) from MIS:</a:t>
            </a:r>
          </a:p>
          <a:p>
            <a:pPr lvl="1" eaLnBrk="1" hangingPunct="1">
              <a:lnSpc>
                <a:spcPct val="90000"/>
              </a:lnSpc>
            </a:pPr>
            <a:r>
              <a:rPr lang="en-US" sz="2800" dirty="0"/>
              <a:t>Financial Information</a:t>
            </a:r>
          </a:p>
          <a:p>
            <a:pPr lvl="2" eaLnBrk="1" hangingPunct="1">
              <a:lnSpc>
                <a:spcPct val="90000"/>
              </a:lnSpc>
            </a:pPr>
            <a:r>
              <a:rPr lang="en-US" sz="2400" dirty="0"/>
              <a:t>Including budgets, sales reports, and financial statements.</a:t>
            </a:r>
          </a:p>
          <a:p>
            <a:pPr lvl="1" eaLnBrk="1" hangingPunct="1">
              <a:lnSpc>
                <a:spcPct val="90000"/>
              </a:lnSpc>
            </a:pPr>
            <a:r>
              <a:rPr lang="en-US" sz="2800" dirty="0"/>
              <a:t>Production and Inventory Information</a:t>
            </a:r>
          </a:p>
          <a:p>
            <a:pPr lvl="2" eaLnBrk="1" hangingPunct="1">
              <a:lnSpc>
                <a:spcPct val="90000"/>
              </a:lnSpc>
            </a:pPr>
            <a:r>
              <a:rPr lang="en-US" sz="2400" dirty="0"/>
              <a:t>Including production summaries, lists of tools and supplies, WIP (Work in Progress) and finished goods reports.</a:t>
            </a:r>
          </a:p>
          <a:p>
            <a:pPr lvl="1" eaLnBrk="1" hangingPunct="1">
              <a:lnSpc>
                <a:spcPct val="90000"/>
              </a:lnSpc>
            </a:pPr>
            <a:r>
              <a:rPr lang="en-US" sz="2800" dirty="0"/>
              <a:t>Marketing and Sales Information</a:t>
            </a:r>
          </a:p>
          <a:p>
            <a:pPr lvl="2" eaLnBrk="1" hangingPunct="1">
              <a:lnSpc>
                <a:spcPct val="90000"/>
              </a:lnSpc>
            </a:pPr>
            <a:r>
              <a:rPr lang="en-US" sz="2400" dirty="0"/>
              <a:t>Including data on customer needs, current economic conditions, and actions of competitors. </a:t>
            </a:r>
          </a:p>
          <a:p>
            <a:pPr lvl="1" eaLnBrk="1" hangingPunct="1">
              <a:lnSpc>
                <a:spcPct val="90000"/>
              </a:lnSpc>
            </a:pPr>
            <a:r>
              <a:rPr lang="en-US" sz="2800" dirty="0"/>
              <a:t>Human Resources Information</a:t>
            </a:r>
          </a:p>
          <a:p>
            <a:pPr lvl="2" eaLnBrk="1" hangingPunct="1">
              <a:lnSpc>
                <a:spcPct val="90000"/>
              </a:lnSpc>
            </a:pPr>
            <a:r>
              <a:rPr lang="en-US" sz="2400" dirty="0"/>
              <a:t>Including salaries, employee benefit data, and employee evaluations.</a:t>
            </a:r>
          </a:p>
          <a:p>
            <a:pPr eaLnBrk="1" hangingPunct="1">
              <a:lnSpc>
                <a:spcPct val="90000"/>
              </a:lnSpc>
            </a:pPr>
            <a:endParaRPr lang="en-US" sz="2800" dirty="0"/>
          </a:p>
        </p:txBody>
      </p:sp>
      <p:sp>
        <p:nvSpPr>
          <p:cNvPr id="2458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A24D6D0-15B0-40E6-A067-FFDE9C8E3772}" type="slidenum">
              <a:rPr lang="en-US" sz="1400">
                <a:latin typeface="Arial" panose="020B0604020202020204" pitchFamily="34" charset="0"/>
              </a:rPr>
              <a:pPr/>
              <a:t>46</a:t>
            </a:fld>
            <a:endParaRPr lang="en-US" sz="1400" dirty="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ctr"/>
          <a:lstStyle/>
          <a:p>
            <a:pPr eaLnBrk="1" hangingPunct="1"/>
            <a:r>
              <a:rPr lang="en-US" sz="3400" dirty="0"/>
              <a:t>Applications of Technology</a:t>
            </a:r>
            <a:br>
              <a:rPr lang="en-US" sz="3400" dirty="0"/>
            </a:br>
            <a:r>
              <a:rPr lang="en-US" sz="3400" dirty="0"/>
              <a:t>by Businesses continued</a:t>
            </a:r>
          </a:p>
        </p:txBody>
      </p:sp>
      <p:sp>
        <p:nvSpPr>
          <p:cNvPr id="22531" name="Rectangle 3"/>
          <p:cNvSpPr>
            <a:spLocks noGrp="1" noChangeArrowheads="1"/>
          </p:cNvSpPr>
          <p:nvPr>
            <p:ph idx="1"/>
          </p:nvPr>
        </p:nvSpPr>
        <p:spPr/>
        <p:txBody>
          <a:bodyPr>
            <a:noAutofit/>
          </a:bodyPr>
          <a:lstStyle/>
          <a:p>
            <a:pPr eaLnBrk="1" hangingPunct="1">
              <a:lnSpc>
                <a:spcPct val="90000"/>
              </a:lnSpc>
            </a:pPr>
            <a:r>
              <a:rPr lang="en-US" sz="2800" dirty="0"/>
              <a:t>Four main components of a MIS:</a:t>
            </a:r>
          </a:p>
          <a:p>
            <a:pPr lvl="1" eaLnBrk="1" hangingPunct="1">
              <a:lnSpc>
                <a:spcPct val="90000"/>
              </a:lnSpc>
            </a:pPr>
            <a:r>
              <a:rPr lang="en-US" sz="2400" dirty="0"/>
              <a:t>Gathering data</a:t>
            </a:r>
          </a:p>
          <a:p>
            <a:pPr lvl="1" eaLnBrk="1" hangingPunct="1">
              <a:lnSpc>
                <a:spcPct val="90000"/>
              </a:lnSpc>
            </a:pPr>
            <a:r>
              <a:rPr lang="en-US" sz="2400" dirty="0"/>
              <a:t>Analyzing data</a:t>
            </a:r>
          </a:p>
          <a:p>
            <a:pPr lvl="1" eaLnBrk="1" hangingPunct="1">
              <a:lnSpc>
                <a:spcPct val="90000"/>
              </a:lnSpc>
            </a:pPr>
            <a:r>
              <a:rPr lang="en-US" sz="2400" dirty="0"/>
              <a:t>Storing data</a:t>
            </a:r>
          </a:p>
          <a:p>
            <a:pPr lvl="1" eaLnBrk="1" hangingPunct="1">
              <a:lnSpc>
                <a:spcPct val="90000"/>
              </a:lnSpc>
            </a:pPr>
            <a:r>
              <a:rPr lang="en-US" sz="2400" dirty="0"/>
              <a:t>Reporting results</a:t>
            </a:r>
          </a:p>
        </p:txBody>
      </p:sp>
      <p:sp>
        <p:nvSpPr>
          <p:cNvPr id="22533"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FBC65E-97DE-4EAD-AD23-3414B304AFAD}" type="slidenum">
              <a:rPr lang="en-US" sz="1400">
                <a:latin typeface="Arial" panose="020B0604020202020204" pitchFamily="34" charset="0"/>
              </a:rPr>
              <a:pPr/>
              <a:t>47</a:t>
            </a:fld>
            <a:endParaRPr lang="en-US" sz="1400" dirty="0">
              <a:latin typeface="Arial" panose="020B0604020202020204" pitchFamily="34" charset="0"/>
            </a:endParaRPr>
          </a:p>
        </p:txBody>
      </p:sp>
      <p:pic>
        <p:nvPicPr>
          <p:cNvPr id="22532" name="Picture 9" descr="MCj04125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938" y="4724400"/>
            <a:ext cx="18970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505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Gathering Information</a:t>
            </a:r>
          </a:p>
        </p:txBody>
      </p:sp>
      <p:sp>
        <p:nvSpPr>
          <p:cNvPr id="26627" name="Content Placeholder 2"/>
          <p:cNvSpPr>
            <a:spLocks noGrp="1"/>
          </p:cNvSpPr>
          <p:nvPr>
            <p:ph idx="1"/>
          </p:nvPr>
        </p:nvSpPr>
        <p:spPr/>
        <p:txBody>
          <a:bodyPr>
            <a:normAutofit/>
          </a:bodyPr>
          <a:lstStyle/>
          <a:p>
            <a:r>
              <a:rPr lang="en-US" sz="3600" dirty="0"/>
              <a:t>Information can be obtained through </a:t>
            </a:r>
          </a:p>
          <a:p>
            <a:pPr lvl="1"/>
            <a:r>
              <a:rPr lang="en-US" sz="3200" dirty="0"/>
              <a:t>Point of sale systems </a:t>
            </a:r>
          </a:p>
          <a:p>
            <a:pPr lvl="2"/>
            <a:r>
              <a:rPr lang="en-US" sz="2400" dirty="0"/>
              <a:t>Includes scanners, iPads, computers</a:t>
            </a:r>
          </a:p>
          <a:p>
            <a:pPr lvl="1"/>
            <a:r>
              <a:rPr lang="en-US" sz="3200" dirty="0"/>
              <a:t>Scanning Barcodes to track inventory</a:t>
            </a:r>
          </a:p>
          <a:p>
            <a:pPr lvl="1"/>
            <a:r>
              <a:rPr lang="en-US" sz="3200" dirty="0"/>
              <a:t>Surveying customers and employees</a:t>
            </a:r>
          </a:p>
          <a:p>
            <a:pPr lvl="1"/>
            <a:r>
              <a:rPr lang="en-US" sz="3200" dirty="0"/>
              <a:t>Researching competitors</a:t>
            </a:r>
          </a:p>
          <a:p>
            <a:endParaRPr lang="en-US"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Analyzing Information</a:t>
            </a:r>
          </a:p>
        </p:txBody>
      </p:sp>
      <p:sp>
        <p:nvSpPr>
          <p:cNvPr id="27651" name="Content Placeholder 2"/>
          <p:cNvSpPr>
            <a:spLocks noGrp="1"/>
          </p:cNvSpPr>
          <p:nvPr>
            <p:ph idx="1"/>
          </p:nvPr>
        </p:nvSpPr>
        <p:spPr/>
        <p:txBody>
          <a:bodyPr>
            <a:normAutofit/>
          </a:bodyPr>
          <a:lstStyle/>
          <a:p>
            <a:r>
              <a:rPr lang="en-US" sz="3200" dirty="0"/>
              <a:t>Information and Data can be analyzed using spreadsheets, databases, and graphs. </a:t>
            </a:r>
          </a:p>
          <a:p>
            <a:pPr lvl="1"/>
            <a:r>
              <a:rPr lang="en-US" sz="2800" dirty="0"/>
              <a:t>Microsoft Excel and Access</a:t>
            </a:r>
          </a:p>
          <a:p>
            <a:pPr lvl="1"/>
            <a:r>
              <a:rPr lang="en-US" sz="2800" dirty="0"/>
              <a:t>Payroll</a:t>
            </a:r>
          </a:p>
          <a:p>
            <a:pPr lvl="2"/>
            <a:r>
              <a:rPr lang="en-US" sz="2000" dirty="0"/>
              <a:t>QuickBooks</a:t>
            </a:r>
          </a:p>
          <a:p>
            <a:pPr lvl="2"/>
            <a:r>
              <a:rPr lang="en-US" sz="2000" dirty="0"/>
              <a:t>Peach Tree </a:t>
            </a:r>
          </a:p>
          <a:p>
            <a:pPr lvl="1"/>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94254051"/>
              </p:ext>
            </p:extLst>
          </p:nvPr>
        </p:nvGraphicFramePr>
        <p:xfrm>
          <a:off x="540914" y="450760"/>
          <a:ext cx="11256134" cy="6143222"/>
        </p:xfrm>
        <a:graphic>
          <a:graphicData uri="http://schemas.openxmlformats.org/drawingml/2006/table">
            <a:tbl>
              <a:tblPr firstCol="1" bandRow="1">
                <a:tableStyleId>{5C22544A-7EE6-4342-B048-85BDC9FD1C3A}</a:tableStyleId>
              </a:tblPr>
              <a:tblGrid>
                <a:gridCol w="2661885">
                  <a:extLst>
                    <a:ext uri="{9D8B030D-6E8A-4147-A177-3AD203B41FA5}">
                      <a16:colId xmlns:a16="http://schemas.microsoft.com/office/drawing/2014/main" val="20000"/>
                    </a:ext>
                  </a:extLst>
                </a:gridCol>
                <a:gridCol w="8594249">
                  <a:extLst>
                    <a:ext uri="{9D8B030D-6E8A-4147-A177-3AD203B41FA5}">
                      <a16:colId xmlns:a16="http://schemas.microsoft.com/office/drawing/2014/main" val="20001"/>
                    </a:ext>
                  </a:extLst>
                </a:gridCol>
              </a:tblGrid>
              <a:tr h="675398">
                <a:tc>
                  <a:txBody>
                    <a:bodyPr/>
                    <a:lstStyle/>
                    <a:p>
                      <a:pPr marL="0" marR="0">
                        <a:lnSpc>
                          <a:spcPct val="107000"/>
                        </a:lnSpc>
                        <a:spcBef>
                          <a:spcPts val="0"/>
                        </a:spcBef>
                        <a:spcAft>
                          <a:spcPts val="0"/>
                        </a:spcAft>
                      </a:pPr>
                      <a:r>
                        <a:rPr lang="en-US" sz="2400">
                          <a:effectLst/>
                        </a:rPr>
                        <a:t>Accuracy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the quality or state of being correct or precise.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75398">
                <a:tc>
                  <a:txBody>
                    <a:bodyPr/>
                    <a:lstStyle/>
                    <a:p>
                      <a:pPr marL="0" marR="0">
                        <a:lnSpc>
                          <a:spcPct val="107000"/>
                        </a:lnSpc>
                        <a:spcBef>
                          <a:spcPts val="0"/>
                        </a:spcBef>
                        <a:spcAft>
                          <a:spcPts val="0"/>
                        </a:spcAft>
                      </a:pPr>
                      <a:r>
                        <a:rPr lang="en-US" sz="2400" dirty="0">
                          <a:effectLst/>
                        </a:rPr>
                        <a:t>Analysis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detailed examination of the elements or structure of something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83116">
                <a:tc>
                  <a:txBody>
                    <a:bodyPr/>
                    <a:lstStyle/>
                    <a:p>
                      <a:pPr marL="0" marR="0">
                        <a:lnSpc>
                          <a:spcPct val="107000"/>
                        </a:lnSpc>
                        <a:spcBef>
                          <a:spcPts val="0"/>
                        </a:spcBef>
                        <a:spcAft>
                          <a:spcPts val="0"/>
                        </a:spcAft>
                      </a:pPr>
                      <a:r>
                        <a:rPr lang="en-US" sz="2400">
                          <a:effectLst/>
                        </a:rPr>
                        <a:t>Audit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an official inspection of an individual's or organization's accounts. Ex. the IRS does Audits on taxes.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75398">
                <a:tc>
                  <a:txBody>
                    <a:bodyPr/>
                    <a:lstStyle/>
                    <a:p>
                      <a:pPr marL="0" marR="0">
                        <a:lnSpc>
                          <a:spcPct val="107000"/>
                        </a:lnSpc>
                        <a:spcBef>
                          <a:spcPts val="0"/>
                        </a:spcBef>
                        <a:spcAft>
                          <a:spcPts val="0"/>
                        </a:spcAft>
                      </a:pPr>
                      <a:r>
                        <a:rPr lang="en-US" sz="2400">
                          <a:effectLst/>
                        </a:rPr>
                        <a:t>Autobiography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an account of a person’s life written by that person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383116">
                <a:tc>
                  <a:txBody>
                    <a:bodyPr/>
                    <a:lstStyle/>
                    <a:p>
                      <a:pPr marL="0" marR="0">
                        <a:lnSpc>
                          <a:spcPct val="107000"/>
                        </a:lnSpc>
                        <a:spcBef>
                          <a:spcPts val="0"/>
                        </a:spcBef>
                        <a:spcAft>
                          <a:spcPts val="0"/>
                        </a:spcAft>
                      </a:pPr>
                      <a:r>
                        <a:rPr lang="en-US" sz="2400">
                          <a:effectLst/>
                        </a:rPr>
                        <a:t>Bias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prejudice in favor of or against one thing, person, or group compared with another, usually in a way considered to be unfair.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75398">
                <a:tc>
                  <a:txBody>
                    <a:bodyPr/>
                    <a:lstStyle/>
                    <a:p>
                      <a:pPr marL="0" marR="0">
                        <a:lnSpc>
                          <a:spcPct val="107000"/>
                        </a:lnSpc>
                        <a:spcBef>
                          <a:spcPts val="0"/>
                        </a:spcBef>
                        <a:spcAft>
                          <a:spcPts val="0"/>
                        </a:spcAft>
                      </a:pPr>
                      <a:r>
                        <a:rPr lang="en-US" sz="2400">
                          <a:effectLst/>
                        </a:rPr>
                        <a:t>Biography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an account of somebody’s life and work written by another person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75398">
                <a:tc>
                  <a:txBody>
                    <a:bodyPr/>
                    <a:lstStyle/>
                    <a:p>
                      <a:pPr marL="0" marR="0">
                        <a:lnSpc>
                          <a:spcPct val="107000"/>
                        </a:lnSpc>
                        <a:spcBef>
                          <a:spcPts val="0"/>
                        </a:spcBef>
                        <a:spcAft>
                          <a:spcPts val="0"/>
                        </a:spcAft>
                      </a:pPr>
                      <a:r>
                        <a:rPr lang="en-US" sz="2400">
                          <a:effectLst/>
                        </a:rPr>
                        <a:t>Byte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 a unit of memory size on a computer.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4316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Storing Data</a:t>
            </a:r>
          </a:p>
        </p:txBody>
      </p:sp>
      <p:sp>
        <p:nvSpPr>
          <p:cNvPr id="28675" name="Content Placeholder 2"/>
          <p:cNvSpPr>
            <a:spLocks noGrp="1"/>
          </p:cNvSpPr>
          <p:nvPr>
            <p:ph idx="1"/>
          </p:nvPr>
        </p:nvSpPr>
        <p:spPr/>
        <p:txBody>
          <a:bodyPr>
            <a:normAutofit/>
          </a:bodyPr>
          <a:lstStyle/>
          <a:p>
            <a:r>
              <a:rPr lang="en-US" sz="4000" dirty="0"/>
              <a:t>Data can be stored in a variety of locations from hard copy files in a file cabinet to “The cloud”. </a:t>
            </a:r>
          </a:p>
          <a:p>
            <a:pPr lvl="1"/>
            <a:r>
              <a:rPr lang="en-US" sz="3600" dirty="0"/>
              <a:t>Safety and Security of information.</a:t>
            </a:r>
          </a:p>
          <a:p>
            <a:pPr lvl="2"/>
            <a:r>
              <a:rPr lang="en-US" sz="2800" dirty="0"/>
              <a:t>In case of emergency, tax audits, etc.  </a:t>
            </a:r>
          </a:p>
          <a:p>
            <a:pPr lvl="1"/>
            <a:r>
              <a:rPr lang="en-US" sz="3600" dirty="0"/>
              <a:t>Privacy and confidentiality.</a:t>
            </a:r>
          </a:p>
          <a:p>
            <a:pPr lvl="2"/>
            <a:r>
              <a:rPr lang="en-US" sz="2800" dirty="0"/>
              <a:t>Hacking and stealing of information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Reporting Results</a:t>
            </a:r>
          </a:p>
        </p:txBody>
      </p:sp>
      <p:sp>
        <p:nvSpPr>
          <p:cNvPr id="29699" name="Content Placeholder 2"/>
          <p:cNvSpPr>
            <a:spLocks noGrp="1"/>
          </p:cNvSpPr>
          <p:nvPr>
            <p:ph idx="1"/>
          </p:nvPr>
        </p:nvSpPr>
        <p:spPr/>
        <p:txBody>
          <a:bodyPr>
            <a:normAutofit/>
          </a:bodyPr>
          <a:lstStyle/>
          <a:p>
            <a:r>
              <a:rPr lang="en-US" sz="3600" dirty="0"/>
              <a:t>Companies use data from sales, customer surveys, and industry ratings to determine what course of action will be best for the company in the future.</a:t>
            </a:r>
          </a:p>
          <a:p>
            <a:pPr lvl="1"/>
            <a:r>
              <a:rPr lang="en-US" sz="3200" dirty="0"/>
              <a:t>Should they:</a:t>
            </a:r>
          </a:p>
          <a:p>
            <a:pPr lvl="2"/>
            <a:r>
              <a:rPr lang="en-US" sz="2400" dirty="0"/>
              <a:t>Create more products</a:t>
            </a:r>
          </a:p>
          <a:p>
            <a:pPr lvl="2"/>
            <a:r>
              <a:rPr lang="en-US" sz="2400" dirty="0"/>
              <a:t>Increase/Decrease Prices</a:t>
            </a:r>
          </a:p>
          <a:p>
            <a:pPr lvl="2"/>
            <a:r>
              <a:rPr lang="en-US" sz="2400" dirty="0"/>
              <a:t>Merge/Buy/Outsource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chor="ctr"/>
          <a:lstStyle/>
          <a:p>
            <a:pPr eaLnBrk="1" hangingPunct="1"/>
            <a:r>
              <a:rPr lang="en-US" sz="3400" dirty="0"/>
              <a:t>Applications of Technology</a:t>
            </a:r>
            <a:br>
              <a:rPr lang="en-US" sz="3400" dirty="0"/>
            </a:br>
            <a:r>
              <a:rPr lang="en-US" sz="3400" dirty="0"/>
              <a:t>by Businesses continued</a:t>
            </a:r>
          </a:p>
        </p:txBody>
      </p:sp>
      <p:sp>
        <p:nvSpPr>
          <p:cNvPr id="30723" name="Rectangle 3"/>
          <p:cNvSpPr>
            <a:spLocks noGrp="1" noChangeArrowheads="1"/>
          </p:cNvSpPr>
          <p:nvPr>
            <p:ph idx="1"/>
          </p:nvPr>
        </p:nvSpPr>
        <p:spPr>
          <a:xfrm>
            <a:off x="346842" y="2084832"/>
            <a:ext cx="11464158" cy="4023360"/>
          </a:xfrm>
        </p:spPr>
        <p:txBody>
          <a:bodyPr>
            <a:noAutofit/>
          </a:bodyPr>
          <a:lstStyle/>
          <a:p>
            <a:pPr eaLnBrk="1" hangingPunct="1">
              <a:lnSpc>
                <a:spcPct val="90000"/>
              </a:lnSpc>
            </a:pPr>
            <a:r>
              <a:rPr lang="en-US" sz="2800" dirty="0"/>
              <a:t>What is involved in</a:t>
            </a:r>
            <a:r>
              <a:rPr lang="en-US" sz="2800" b="1" dirty="0"/>
              <a:t> robotics</a:t>
            </a:r>
            <a:r>
              <a:rPr lang="en-US" sz="2800" dirty="0"/>
              <a:t> activities? </a:t>
            </a:r>
          </a:p>
          <a:p>
            <a:pPr lvl="1"/>
            <a:r>
              <a:rPr lang="en-US" sz="2800" dirty="0"/>
              <a:t>It involves mechanical devices programmed to do routine tasks, such as those seen on an assembly line in factories.</a:t>
            </a:r>
          </a:p>
          <a:p>
            <a:pPr lvl="1"/>
            <a:r>
              <a:rPr lang="en-US" sz="2800" dirty="0"/>
              <a:t>Robots are also used in dangerous situations where it is not safe for people to go.</a:t>
            </a:r>
          </a:p>
          <a:p>
            <a:pPr lvl="2" eaLnBrk="1" hangingPunct="1">
              <a:lnSpc>
                <a:spcPct val="90000"/>
              </a:lnSpc>
            </a:pPr>
            <a:r>
              <a:rPr lang="en-US" sz="2000" dirty="0"/>
              <a:t>Example: Assembly line work that requires repeated tasks.</a:t>
            </a:r>
            <a:endParaRPr lang="en-US" sz="2400" dirty="0"/>
          </a:p>
          <a:p>
            <a:pPr lvl="1"/>
            <a:r>
              <a:rPr lang="en-US" sz="2400" dirty="0"/>
              <a:t>You will find the use of robotics at:</a:t>
            </a:r>
          </a:p>
          <a:p>
            <a:pPr lvl="2"/>
            <a:r>
              <a:rPr lang="en-US" sz="2400" dirty="0"/>
              <a:t>Automated checkout clerks</a:t>
            </a:r>
          </a:p>
          <a:p>
            <a:pPr lvl="2"/>
            <a:r>
              <a:rPr lang="en-US" sz="2400" dirty="0"/>
              <a:t>Airline Tickets agents</a:t>
            </a:r>
          </a:p>
          <a:p>
            <a:pPr lvl="2"/>
            <a:r>
              <a:rPr lang="en-US" sz="2400" dirty="0"/>
              <a:t>Gorilla Carwash ( clerk and wash system)</a:t>
            </a:r>
          </a:p>
          <a:p>
            <a:pPr lvl="2"/>
            <a:r>
              <a:rPr lang="en-US" sz="2400" dirty="0">
                <a:hlinkClick r:id="rId3"/>
              </a:rPr>
              <a:t>Are Robots Hurting Job Growth</a:t>
            </a:r>
            <a:endParaRPr lang="en-US" sz="2400" dirty="0"/>
          </a:p>
        </p:txBody>
      </p:sp>
      <p:sp>
        <p:nvSpPr>
          <p:cNvPr id="3072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47A41DA-202C-40A2-88BE-D30B7EC07559}" type="slidenum">
              <a:rPr lang="en-US" sz="1400">
                <a:latin typeface="Arial" panose="020B0604020202020204" pitchFamily="34" charset="0"/>
              </a:rPr>
              <a:pPr/>
              <a:t>52</a:t>
            </a:fld>
            <a:endParaRPr lang="en-US" sz="1400" dirty="0">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chor="ctr"/>
          <a:lstStyle/>
          <a:p>
            <a:pPr eaLnBrk="1" hangingPunct="1"/>
            <a:r>
              <a:rPr lang="en-US" sz="3400" dirty="0"/>
              <a:t>Applications of Technology</a:t>
            </a:r>
            <a:br>
              <a:rPr lang="en-US" sz="3400" dirty="0"/>
            </a:br>
            <a:r>
              <a:rPr lang="en-US" sz="3400" dirty="0"/>
              <a:t>by Businesses continued</a:t>
            </a:r>
          </a:p>
        </p:txBody>
      </p:sp>
      <p:sp>
        <p:nvSpPr>
          <p:cNvPr id="32771" name="Rectangle 3"/>
          <p:cNvSpPr>
            <a:spLocks noGrp="1" noChangeArrowheads="1"/>
          </p:cNvSpPr>
          <p:nvPr>
            <p:ph idx="1"/>
          </p:nvPr>
        </p:nvSpPr>
        <p:spPr/>
        <p:txBody>
          <a:bodyPr>
            <a:noAutofit/>
          </a:bodyPr>
          <a:lstStyle/>
          <a:p>
            <a:pPr eaLnBrk="1" hangingPunct="1">
              <a:lnSpc>
                <a:spcPct val="90000"/>
              </a:lnSpc>
            </a:pPr>
            <a:r>
              <a:rPr lang="en-US" sz="4000" dirty="0"/>
              <a:t>What happens during </a:t>
            </a:r>
            <a:r>
              <a:rPr lang="en-US" sz="4000" b="1" dirty="0"/>
              <a:t>telecommuting</a:t>
            </a:r>
            <a:r>
              <a:rPr lang="en-US" sz="4000" dirty="0"/>
              <a:t> activities? </a:t>
            </a:r>
          </a:p>
          <a:p>
            <a:pPr lvl="2"/>
            <a:r>
              <a:rPr lang="en-US" sz="4000" dirty="0"/>
              <a:t>This involves the activities of a worker using a computer at home to do a job.</a:t>
            </a:r>
          </a:p>
          <a:p>
            <a:pPr lvl="2"/>
            <a:r>
              <a:rPr lang="en-US" sz="4000" dirty="0"/>
              <a:t>Telecommuting saves time and money!</a:t>
            </a:r>
          </a:p>
          <a:p>
            <a:pPr lvl="3"/>
            <a:r>
              <a:rPr lang="en-US" sz="2800" dirty="0"/>
              <a:t>Less traffic, less pollution,  noise reduction</a:t>
            </a:r>
          </a:p>
          <a:p>
            <a:pPr lvl="3"/>
            <a:r>
              <a:rPr lang="en-US" sz="2800" dirty="0"/>
              <a:t>Telecommuting is common for:</a:t>
            </a:r>
          </a:p>
          <a:p>
            <a:pPr lvl="4"/>
            <a:r>
              <a:rPr lang="en-US" sz="2800" dirty="0"/>
              <a:t>Writers, researchers, editors, sales reps, website designers.</a:t>
            </a:r>
          </a:p>
          <a:p>
            <a:pPr eaLnBrk="1" hangingPunct="1">
              <a:lnSpc>
                <a:spcPct val="90000"/>
              </a:lnSpc>
              <a:buFont typeface="Wingdings" panose="05000000000000000000" pitchFamily="2" charset="2"/>
              <a:buNone/>
            </a:pPr>
            <a:endParaRPr lang="en-US" sz="4000" dirty="0"/>
          </a:p>
        </p:txBody>
      </p:sp>
      <p:sp>
        <p:nvSpPr>
          <p:cNvPr id="3277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7947BF5-2FFB-43B7-906A-1C47993B8228}" type="slidenum">
              <a:rPr lang="en-US" sz="1400">
                <a:latin typeface="Arial" panose="020B0604020202020204" pitchFamily="34" charset="0"/>
              </a:rPr>
              <a:pPr/>
              <a:t>53</a:t>
            </a:fld>
            <a:endParaRPr lang="en-US" sz="1400" dirty="0">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4818" name="Rectangle 3"/>
          <p:cNvSpPr>
            <a:spLocks noGrp="1" noChangeArrowheads="1"/>
          </p:cNvSpPr>
          <p:nvPr>
            <p:ph type="body" idx="1"/>
          </p:nvPr>
        </p:nvSpPr>
        <p:spPr/>
        <p:txBody>
          <a:bodyPr>
            <a:normAutofit fontScale="85000" lnSpcReduction="20000"/>
          </a:bodyPr>
          <a:lstStyle/>
          <a:p>
            <a:pPr algn="ctr" eaLnBrk="1" hangingPunct="1">
              <a:buFont typeface="Wingdings" panose="05000000000000000000" pitchFamily="2" charset="2"/>
              <a:buNone/>
            </a:pPr>
            <a:r>
              <a:rPr lang="en-US" sz="4300" dirty="0"/>
              <a:t>Concerns of using technology</a:t>
            </a:r>
          </a:p>
        </p:txBody>
      </p:sp>
      <p:sp>
        <p:nvSpPr>
          <p:cNvPr id="3481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5B6FF93-2FF2-4DCF-A088-3E09AB80FC44}" type="slidenum">
              <a:rPr lang="en-US" sz="1400">
                <a:latin typeface="Arial" panose="020B0604020202020204" pitchFamily="34" charset="0"/>
              </a:rPr>
              <a:pPr/>
              <a:t>54</a:t>
            </a:fld>
            <a:endParaRPr lang="en-US" sz="1400" dirty="0">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chor="ctr"/>
          <a:lstStyle/>
          <a:p>
            <a:pPr eaLnBrk="1" hangingPunct="1"/>
            <a:r>
              <a:rPr lang="en-US" dirty="0"/>
              <a:t>Concerns of Using Technology</a:t>
            </a:r>
          </a:p>
        </p:txBody>
      </p:sp>
      <p:sp>
        <p:nvSpPr>
          <p:cNvPr id="36867" name="Rectangle 3"/>
          <p:cNvSpPr>
            <a:spLocks noGrp="1" noChangeArrowheads="1"/>
          </p:cNvSpPr>
          <p:nvPr>
            <p:ph idx="1"/>
          </p:nvPr>
        </p:nvSpPr>
        <p:spPr>
          <a:xfrm>
            <a:off x="566928" y="1686910"/>
            <a:ext cx="9720073" cy="4023360"/>
          </a:xfrm>
        </p:spPr>
        <p:txBody>
          <a:bodyPr>
            <a:noAutofit/>
          </a:bodyPr>
          <a:lstStyle/>
          <a:p>
            <a:pPr eaLnBrk="1" hangingPunct="1">
              <a:buFontTx/>
              <a:buNone/>
            </a:pPr>
            <a:r>
              <a:rPr lang="en-US" sz="2800" b="1" dirty="0"/>
              <a:t>Employment Trends</a:t>
            </a:r>
          </a:p>
          <a:p>
            <a:pPr eaLnBrk="1" hangingPunct="1"/>
            <a:r>
              <a:rPr lang="en-US" sz="2800" dirty="0"/>
              <a:t>Many people feel that their jobs are being taken away by computers</a:t>
            </a:r>
          </a:p>
          <a:p>
            <a:pPr lvl="1"/>
            <a:r>
              <a:rPr lang="en-US" sz="2400" dirty="0"/>
              <a:t>What is actually occurring is a shift in the type of worker that is needed</a:t>
            </a:r>
          </a:p>
          <a:p>
            <a:pPr lvl="1"/>
            <a:r>
              <a:rPr lang="en-US" sz="2400" dirty="0"/>
              <a:t>More workers skilled in programming, operating, or repairing computer systems are needed</a:t>
            </a:r>
          </a:p>
          <a:p>
            <a:pPr eaLnBrk="1" hangingPunct="1"/>
            <a:r>
              <a:rPr lang="en-US" sz="2800" dirty="0"/>
              <a:t>Companies have to retrain displaced workers.</a:t>
            </a:r>
          </a:p>
          <a:p>
            <a:pPr lvl="1"/>
            <a:r>
              <a:rPr lang="en-US" sz="2400" dirty="0"/>
              <a:t>Workers must get additional training so that they can adapt to the changing job environment</a:t>
            </a:r>
          </a:p>
          <a:p>
            <a:pPr eaLnBrk="1" hangingPunct="1"/>
            <a:r>
              <a:rPr lang="en-US" sz="2800" b="1" dirty="0"/>
              <a:t>Computer literacy </a:t>
            </a:r>
            <a:r>
              <a:rPr lang="en-US" sz="2800" dirty="0"/>
              <a:t>is vital. </a:t>
            </a:r>
          </a:p>
          <a:p>
            <a:pPr lvl="1"/>
            <a:r>
              <a:rPr lang="en-US" sz="2400" dirty="0"/>
              <a:t>The ability to use computers to process information or solve problems.</a:t>
            </a:r>
          </a:p>
        </p:txBody>
      </p:sp>
      <p:sp>
        <p:nvSpPr>
          <p:cNvPr id="36869"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ED4B821-0D92-4169-B2F7-F2ECEAD4D5FB}" type="slidenum">
              <a:rPr lang="en-US" sz="1400">
                <a:latin typeface="Arial" panose="020B0604020202020204" pitchFamily="34" charset="0"/>
              </a:rPr>
              <a:pPr/>
              <a:t>55</a:t>
            </a:fld>
            <a:endParaRPr lang="en-US" sz="1400" dirty="0">
              <a:latin typeface="Arial" panose="020B0604020202020204" pitchFamily="34" charset="0"/>
            </a:endParaRPr>
          </a:p>
        </p:txBody>
      </p:sp>
      <p:pic>
        <p:nvPicPr>
          <p:cNvPr id="36868" name="Picture 5" descr="MCj019818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4338" y="5867400"/>
            <a:ext cx="11414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chor="ctr"/>
          <a:lstStyle/>
          <a:p>
            <a:pPr eaLnBrk="1" hangingPunct="1"/>
            <a:r>
              <a:rPr lang="en-US" sz="3400" dirty="0"/>
              <a:t>Concerns of Using Technology continued</a:t>
            </a:r>
          </a:p>
        </p:txBody>
      </p:sp>
      <p:sp>
        <p:nvSpPr>
          <p:cNvPr id="38915" name="Rectangle 3"/>
          <p:cNvSpPr>
            <a:spLocks noGrp="1" noChangeArrowheads="1"/>
          </p:cNvSpPr>
          <p:nvPr>
            <p:ph idx="1"/>
          </p:nvPr>
        </p:nvSpPr>
        <p:spPr/>
        <p:txBody>
          <a:bodyPr>
            <a:normAutofit/>
          </a:bodyPr>
          <a:lstStyle/>
          <a:p>
            <a:pPr eaLnBrk="1" hangingPunct="1">
              <a:buFont typeface="Wingdings" panose="05000000000000000000" pitchFamily="2" charset="2"/>
              <a:buNone/>
            </a:pPr>
            <a:r>
              <a:rPr lang="en-US" sz="3200" b="1" dirty="0"/>
              <a:t>Computer Crimes </a:t>
            </a:r>
          </a:p>
          <a:p>
            <a:pPr eaLnBrk="1" hangingPunct="1"/>
            <a:r>
              <a:rPr lang="en-US" sz="3200" dirty="0"/>
              <a:t>A </a:t>
            </a:r>
            <a:r>
              <a:rPr lang="en-US" sz="3200" b="1" dirty="0"/>
              <a:t>computer virus</a:t>
            </a:r>
            <a:r>
              <a:rPr lang="en-US" sz="3200" dirty="0"/>
              <a:t> is a hidden program code in a system that can do damage to software or stored data.</a:t>
            </a:r>
          </a:p>
          <a:p>
            <a:pPr lvl="1" eaLnBrk="1" hangingPunct="1"/>
            <a:r>
              <a:rPr lang="en-US" sz="2800" dirty="0"/>
              <a:t>How many people have encountered a computer virus?</a:t>
            </a:r>
          </a:p>
          <a:p>
            <a:pPr lvl="1" eaLnBrk="1" hangingPunct="1"/>
            <a:r>
              <a:rPr lang="en-US" sz="2800" dirty="0"/>
              <a:t>Will someone tell how they removed the virus?</a:t>
            </a:r>
          </a:p>
          <a:p>
            <a:pPr lvl="1" eaLnBrk="1" hangingPunct="1"/>
            <a:r>
              <a:rPr lang="en-US" sz="2800" b="1" dirty="0">
                <a:hlinkClick r:id="rId3"/>
              </a:rPr>
              <a:t>https://www.fbi.gov/about-us/investigate/cyber</a:t>
            </a:r>
            <a:endParaRPr lang="en-US" sz="2800" b="1" dirty="0"/>
          </a:p>
          <a:p>
            <a:pPr lvl="1" eaLnBrk="1" hangingPunct="1"/>
            <a:endParaRPr lang="en-US" sz="2800" b="1" dirty="0"/>
          </a:p>
          <a:p>
            <a:pPr eaLnBrk="1" hangingPunct="1"/>
            <a:endParaRPr lang="en-US" sz="3200" dirty="0"/>
          </a:p>
        </p:txBody>
      </p:sp>
      <p:sp>
        <p:nvSpPr>
          <p:cNvPr id="38917"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F4E4A72-724D-4666-BFCA-04767F2EE21A}" type="slidenum">
              <a:rPr lang="en-US" sz="1400">
                <a:latin typeface="Arial" panose="020B0604020202020204" pitchFamily="34" charset="0"/>
              </a:rPr>
              <a:pPr/>
              <a:t>56</a:t>
            </a:fld>
            <a:endParaRPr lang="en-US" sz="1400" dirty="0">
              <a:latin typeface="Arial" panose="020B0604020202020204" pitchFamily="34" charset="0"/>
            </a:endParaRPr>
          </a:p>
        </p:txBody>
      </p:sp>
      <p:pic>
        <p:nvPicPr>
          <p:cNvPr id="38916" name="Picture 4" descr="MCBD06551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0" y="5486400"/>
            <a:ext cx="167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chor="ctr"/>
          <a:lstStyle/>
          <a:p>
            <a:pPr eaLnBrk="1" hangingPunct="1"/>
            <a:r>
              <a:rPr lang="en-US" sz="3400" dirty="0"/>
              <a:t>Concerns of Using Technology continued</a:t>
            </a:r>
          </a:p>
        </p:txBody>
      </p:sp>
      <p:sp>
        <p:nvSpPr>
          <p:cNvPr id="40963" name="Rectangle 3"/>
          <p:cNvSpPr>
            <a:spLocks noGrp="1" noChangeArrowheads="1"/>
          </p:cNvSpPr>
          <p:nvPr>
            <p:ph idx="1"/>
          </p:nvPr>
        </p:nvSpPr>
        <p:spPr/>
        <p:txBody>
          <a:bodyPr>
            <a:noAutofit/>
          </a:bodyPr>
          <a:lstStyle/>
          <a:p>
            <a:pPr eaLnBrk="1" hangingPunct="1">
              <a:lnSpc>
                <a:spcPct val="90000"/>
              </a:lnSpc>
              <a:spcBef>
                <a:spcPct val="0"/>
              </a:spcBef>
            </a:pPr>
            <a:r>
              <a:rPr lang="en-US" sz="2800" b="1" dirty="0"/>
              <a:t>Piracy</a:t>
            </a:r>
            <a:r>
              <a:rPr lang="en-US" sz="2800" dirty="0"/>
              <a:t> is stealing or illegally copying software packages or information.</a:t>
            </a:r>
          </a:p>
          <a:p>
            <a:pPr lvl="1" eaLnBrk="1" hangingPunct="1">
              <a:lnSpc>
                <a:spcPct val="90000"/>
              </a:lnSpc>
              <a:spcBef>
                <a:spcPct val="0"/>
              </a:spcBef>
            </a:pPr>
            <a:r>
              <a:rPr lang="en-US" sz="2400" dirty="0"/>
              <a:t>Companies that develop software may lose more than half of their profits to information pirates who violate the law.</a:t>
            </a:r>
          </a:p>
          <a:p>
            <a:pPr lvl="1" eaLnBrk="1" hangingPunct="1">
              <a:lnSpc>
                <a:spcPct val="90000"/>
              </a:lnSpc>
              <a:spcBef>
                <a:spcPct val="0"/>
              </a:spcBef>
            </a:pPr>
            <a:r>
              <a:rPr lang="en-US" sz="2400" dirty="0"/>
              <a:t>In some countries, between 1/3 and ½ of the software used is obtained illegally.</a:t>
            </a:r>
          </a:p>
          <a:p>
            <a:pPr lvl="1" eaLnBrk="1" hangingPunct="1">
              <a:lnSpc>
                <a:spcPct val="90000"/>
              </a:lnSpc>
              <a:spcBef>
                <a:spcPct val="0"/>
              </a:spcBef>
              <a:buFont typeface="Wingdings" panose="05000000000000000000" pitchFamily="2" charset="2"/>
              <a:buNone/>
            </a:pPr>
            <a:endParaRPr lang="en-US" sz="2400" dirty="0"/>
          </a:p>
          <a:p>
            <a:pPr eaLnBrk="1" hangingPunct="1">
              <a:lnSpc>
                <a:spcPct val="90000"/>
              </a:lnSpc>
            </a:pPr>
            <a:r>
              <a:rPr lang="en-US" sz="2800" b="1" dirty="0"/>
              <a:t>White-collar crime</a:t>
            </a:r>
            <a:r>
              <a:rPr lang="en-US" sz="2800" dirty="0"/>
              <a:t> is an illegal act carried out by office or professional workers while at work including stealing money, information, or computer time through improper use of computer systems.</a:t>
            </a:r>
          </a:p>
          <a:p>
            <a:pPr lvl="1" eaLnBrk="1" hangingPunct="1">
              <a:lnSpc>
                <a:spcPct val="90000"/>
              </a:lnSpc>
              <a:spcBef>
                <a:spcPct val="0"/>
              </a:spcBef>
              <a:buFont typeface="Wingdings" panose="05000000000000000000" pitchFamily="2" charset="2"/>
              <a:buNone/>
            </a:pPr>
            <a:endParaRPr lang="en-US" sz="2400" dirty="0"/>
          </a:p>
        </p:txBody>
      </p:sp>
      <p:sp>
        <p:nvSpPr>
          <p:cNvPr id="40965"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564201E-C71E-41E1-8357-B1E089BC64D6}" type="slidenum">
              <a:rPr lang="en-US" sz="1400">
                <a:latin typeface="Arial" panose="020B0604020202020204" pitchFamily="34" charset="0"/>
              </a:rPr>
              <a:pPr/>
              <a:t>57</a:t>
            </a:fld>
            <a:endParaRPr lang="en-US" sz="1400" dirty="0">
              <a:latin typeface="Arial" panose="020B0604020202020204" pitchFamily="34" charset="0"/>
            </a:endParaRPr>
          </a:p>
        </p:txBody>
      </p:sp>
      <p:pic>
        <p:nvPicPr>
          <p:cNvPr id="40964" name="Picture 8" descr="MCBD0655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7776" y="228601"/>
            <a:ext cx="180022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chor="ctr"/>
          <a:lstStyle/>
          <a:p>
            <a:pPr eaLnBrk="1" hangingPunct="1"/>
            <a:r>
              <a:rPr lang="en-US" sz="3400" dirty="0"/>
              <a:t>Concerns of Using Technology continued</a:t>
            </a:r>
          </a:p>
        </p:txBody>
      </p:sp>
      <p:sp>
        <p:nvSpPr>
          <p:cNvPr id="43011" name="Rectangle 3"/>
          <p:cNvSpPr>
            <a:spLocks noGrp="1" noChangeArrowheads="1"/>
          </p:cNvSpPr>
          <p:nvPr>
            <p:ph idx="1"/>
          </p:nvPr>
        </p:nvSpPr>
        <p:spPr/>
        <p:txBody>
          <a:bodyPr>
            <a:normAutofit/>
          </a:bodyPr>
          <a:lstStyle/>
          <a:p>
            <a:pPr eaLnBrk="1" hangingPunct="1">
              <a:buFont typeface="Wingdings" panose="05000000000000000000" pitchFamily="2" charset="2"/>
              <a:buNone/>
            </a:pPr>
            <a:r>
              <a:rPr lang="en-US" sz="2800" b="1" dirty="0"/>
              <a:t>Health Concerns</a:t>
            </a:r>
          </a:p>
          <a:p>
            <a:pPr eaLnBrk="1" hangingPunct="1"/>
            <a:r>
              <a:rPr lang="en-US" sz="3600" dirty="0"/>
              <a:t>While very little danger can come from the use of a computer and other technological devices there are some issues people are experiencing</a:t>
            </a:r>
          </a:p>
          <a:p>
            <a:pPr lvl="1" eaLnBrk="1" hangingPunct="1"/>
            <a:r>
              <a:rPr lang="en-US" sz="2400" dirty="0"/>
              <a:t>Eyestrain and vision problems</a:t>
            </a:r>
          </a:p>
          <a:p>
            <a:pPr lvl="1" eaLnBrk="1" hangingPunct="1"/>
            <a:r>
              <a:rPr lang="en-US" sz="2400" dirty="0"/>
              <a:t>Muscle tension and nerve damage</a:t>
            </a:r>
          </a:p>
          <a:p>
            <a:pPr lvl="1" eaLnBrk="1" hangingPunct="1"/>
            <a:r>
              <a:rPr lang="en-US" sz="2400" dirty="0"/>
              <a:t>Carpal tunnel syndrome</a:t>
            </a:r>
          </a:p>
        </p:txBody>
      </p:sp>
      <p:sp>
        <p:nvSpPr>
          <p:cNvPr id="43015"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31DF4B-ED33-487C-AC4B-7466FA031E49}" type="slidenum">
              <a:rPr lang="en-US" sz="1400">
                <a:latin typeface="Arial" panose="020B0604020202020204" pitchFamily="34" charset="0"/>
              </a:rPr>
              <a:pPr/>
              <a:t>58</a:t>
            </a:fld>
            <a:endParaRPr lang="en-US" sz="1400" dirty="0">
              <a:latin typeface="Arial" panose="020B0604020202020204" pitchFamily="34" charset="0"/>
            </a:endParaRPr>
          </a:p>
        </p:txBody>
      </p:sp>
      <p:pic>
        <p:nvPicPr>
          <p:cNvPr id="43012" name="Picture 6" descr="MCj033257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200" y="4485290"/>
            <a:ext cx="871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MCHM00247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4200" y="3402330"/>
            <a:ext cx="9493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MCBD20091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0200" y="1752601"/>
            <a:ext cx="9906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noFill/>
        </p:spPr>
        <p:txBody>
          <a:bodyPr anchor="ctr">
            <a:normAutofit/>
          </a:bodyPr>
          <a:lstStyle/>
          <a:p>
            <a:pPr eaLnBrk="1" hangingPunct="1"/>
            <a:r>
              <a:rPr lang="en-US" dirty="0"/>
              <a:t>Concerns of Using Technology continued</a:t>
            </a:r>
          </a:p>
        </p:txBody>
      </p:sp>
      <p:sp>
        <p:nvSpPr>
          <p:cNvPr id="45058" name="Rectangle 3"/>
          <p:cNvSpPr>
            <a:spLocks noGrp="1" noChangeArrowheads="1"/>
          </p:cNvSpPr>
          <p:nvPr>
            <p:ph idx="1"/>
          </p:nvPr>
        </p:nvSpPr>
        <p:spPr/>
        <p:txBody>
          <a:bodyPr>
            <a:noAutofit/>
          </a:bodyPr>
          <a:lstStyle/>
          <a:p>
            <a:pPr eaLnBrk="1" hangingPunct="1">
              <a:buFont typeface="Wingdings" panose="05000000000000000000" pitchFamily="2" charset="2"/>
              <a:buNone/>
            </a:pPr>
            <a:r>
              <a:rPr lang="en-US" sz="2400" b="1" dirty="0"/>
              <a:t>Privacy Concerns</a:t>
            </a:r>
          </a:p>
          <a:p>
            <a:pPr lvl="1"/>
            <a:r>
              <a:rPr lang="en-US" sz="2400" dirty="0"/>
              <a:t>One of the greatest challenges facing computer users is the need to guarantee privacy.</a:t>
            </a:r>
          </a:p>
          <a:p>
            <a:pPr lvl="1"/>
            <a:r>
              <a:rPr lang="en-US" sz="2400" dirty="0"/>
              <a:t>Dishonest people have access to customer records at some companies and this poses great concern.</a:t>
            </a:r>
          </a:p>
          <a:p>
            <a:pPr lvl="1"/>
            <a:r>
              <a:rPr lang="en-US" sz="2400" dirty="0"/>
              <a:t>Companies have changed which employees as well as other people that have access to customer records.</a:t>
            </a:r>
          </a:p>
          <a:p>
            <a:pPr lvl="1"/>
            <a:r>
              <a:rPr lang="en-US" sz="2400" dirty="0"/>
              <a:t>Companies are also changing almost all of their programs to be password protected.</a:t>
            </a:r>
          </a:p>
          <a:p>
            <a:pPr lvl="2"/>
            <a:r>
              <a:rPr lang="en-US" sz="2000" dirty="0"/>
              <a:t>Some programs even require the user to change their password combination several times a day!</a:t>
            </a:r>
          </a:p>
          <a:p>
            <a:pPr lvl="2"/>
            <a:r>
              <a:rPr lang="en-US" sz="2000" dirty="0"/>
              <a:t>Each day more than 1,000 people have their identities stolen in the US</a:t>
            </a:r>
          </a:p>
          <a:p>
            <a:pPr lvl="1" eaLnBrk="1" hangingPunct="1"/>
            <a:endParaRPr lang="en-US" sz="2000" dirty="0"/>
          </a:p>
          <a:p>
            <a:pPr eaLnBrk="1" hangingPunct="1"/>
            <a:endParaRPr lang="en-US" sz="2400" b="1" dirty="0"/>
          </a:p>
        </p:txBody>
      </p:sp>
      <p:sp>
        <p:nvSpPr>
          <p:cNvPr id="4506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93C3928-D16F-4E9A-B370-1DF74C3F9D65}" type="slidenum">
              <a:rPr lang="en-US" sz="1400">
                <a:latin typeface="Arial" panose="020B0604020202020204" pitchFamily="34" charset="0"/>
              </a:rPr>
              <a:pPr/>
              <a:t>59</a:t>
            </a:fld>
            <a:endParaRPr lang="en-US" sz="1400"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2983851"/>
              </p:ext>
            </p:extLst>
          </p:nvPr>
        </p:nvGraphicFramePr>
        <p:xfrm>
          <a:off x="759854" y="605302"/>
          <a:ext cx="10869769" cy="6037338"/>
        </p:xfrm>
        <a:graphic>
          <a:graphicData uri="http://schemas.openxmlformats.org/drawingml/2006/table">
            <a:tbl>
              <a:tblPr firstCol="1" bandRow="1">
                <a:tableStyleId>{5C22544A-7EE6-4342-B048-85BDC9FD1C3A}</a:tableStyleId>
              </a:tblPr>
              <a:tblGrid>
                <a:gridCol w="2570516">
                  <a:extLst>
                    <a:ext uri="{9D8B030D-6E8A-4147-A177-3AD203B41FA5}">
                      <a16:colId xmlns:a16="http://schemas.microsoft.com/office/drawing/2014/main" val="20000"/>
                    </a:ext>
                  </a:extLst>
                </a:gridCol>
                <a:gridCol w="8299253">
                  <a:extLst>
                    <a:ext uri="{9D8B030D-6E8A-4147-A177-3AD203B41FA5}">
                      <a16:colId xmlns:a16="http://schemas.microsoft.com/office/drawing/2014/main" val="20001"/>
                    </a:ext>
                  </a:extLst>
                </a:gridCol>
              </a:tblGrid>
              <a:tr h="978795">
                <a:tc>
                  <a:txBody>
                    <a:bodyPr/>
                    <a:lstStyle/>
                    <a:p>
                      <a:pPr marL="0" marR="0">
                        <a:lnSpc>
                          <a:spcPct val="107000"/>
                        </a:lnSpc>
                        <a:spcBef>
                          <a:spcPts val="0"/>
                        </a:spcBef>
                        <a:spcAft>
                          <a:spcPts val="0"/>
                        </a:spcAft>
                      </a:pPr>
                      <a:r>
                        <a:rPr lang="en-US" sz="3200">
                          <a:effectLst/>
                        </a:rPr>
                        <a:t>Commentary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remarks about a book, a problem, a sporting event, etc.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78795">
                <a:tc>
                  <a:txBody>
                    <a:bodyPr/>
                    <a:lstStyle/>
                    <a:p>
                      <a:pPr marL="0" marR="0">
                        <a:lnSpc>
                          <a:spcPct val="107000"/>
                        </a:lnSpc>
                        <a:spcBef>
                          <a:spcPts val="0"/>
                        </a:spcBef>
                        <a:spcAft>
                          <a:spcPts val="0"/>
                        </a:spcAft>
                      </a:pPr>
                      <a:r>
                        <a:rPr lang="en-US" sz="3200">
                          <a:effectLst/>
                        </a:rPr>
                        <a:t>Credentials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a document or certificate proving a person's identity or qualifications.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78795">
                <a:tc>
                  <a:txBody>
                    <a:bodyPr/>
                    <a:lstStyle/>
                    <a:p>
                      <a:pPr marL="0" marR="0">
                        <a:lnSpc>
                          <a:spcPct val="107000"/>
                        </a:lnSpc>
                        <a:spcBef>
                          <a:spcPts val="0"/>
                        </a:spcBef>
                        <a:spcAft>
                          <a:spcPts val="0"/>
                        </a:spcAft>
                      </a:pPr>
                      <a:r>
                        <a:rPr lang="en-US" sz="3200">
                          <a:effectLst/>
                        </a:rPr>
                        <a:t>Cross Reference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a note in a book (such as a dictionary) that tells you where to look for more information.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78795">
                <a:tc>
                  <a:txBody>
                    <a:bodyPr/>
                    <a:lstStyle/>
                    <a:p>
                      <a:pPr marL="0" marR="0">
                        <a:lnSpc>
                          <a:spcPct val="107000"/>
                        </a:lnSpc>
                        <a:spcBef>
                          <a:spcPts val="0"/>
                        </a:spcBef>
                        <a:spcAft>
                          <a:spcPts val="0"/>
                        </a:spcAft>
                      </a:pPr>
                      <a:r>
                        <a:rPr lang="en-US" sz="3200">
                          <a:effectLst/>
                        </a:rPr>
                        <a:t>Disseminating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spread or disperse information widely.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78795">
                <a:tc>
                  <a:txBody>
                    <a:bodyPr/>
                    <a:lstStyle/>
                    <a:p>
                      <a:pPr marL="0" marR="0">
                        <a:lnSpc>
                          <a:spcPct val="107000"/>
                        </a:lnSpc>
                        <a:spcBef>
                          <a:spcPts val="0"/>
                        </a:spcBef>
                        <a:spcAft>
                          <a:spcPts val="0"/>
                        </a:spcAft>
                      </a:pPr>
                      <a:r>
                        <a:rPr lang="en-US" sz="3200">
                          <a:effectLst/>
                        </a:rPr>
                        <a:t>Dissertation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a:effectLst/>
                        </a:rPr>
                        <a:t> a written account of research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978795">
                <a:tc>
                  <a:txBody>
                    <a:bodyPr/>
                    <a:lstStyle/>
                    <a:p>
                      <a:pPr marL="0" marR="0">
                        <a:lnSpc>
                          <a:spcPct val="107000"/>
                        </a:lnSpc>
                        <a:spcBef>
                          <a:spcPts val="0"/>
                        </a:spcBef>
                        <a:spcAft>
                          <a:spcPts val="0"/>
                        </a:spcAft>
                      </a:pPr>
                      <a:r>
                        <a:rPr lang="en-US" sz="3200">
                          <a:effectLst/>
                        </a:rPr>
                        <a:t>Evaluation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 making a judgment about the amount, number, or value of something.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4546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2881718"/>
              </p:ext>
            </p:extLst>
          </p:nvPr>
        </p:nvGraphicFramePr>
        <p:xfrm>
          <a:off x="540913" y="566668"/>
          <a:ext cx="11178861" cy="5964954"/>
        </p:xfrm>
        <a:graphic>
          <a:graphicData uri="http://schemas.openxmlformats.org/drawingml/2006/table">
            <a:tbl>
              <a:tblPr firstCol="1" bandRow="1">
                <a:tableStyleId>{5C22544A-7EE6-4342-B048-85BDC9FD1C3A}</a:tableStyleId>
              </a:tblPr>
              <a:tblGrid>
                <a:gridCol w="2643612">
                  <a:extLst>
                    <a:ext uri="{9D8B030D-6E8A-4147-A177-3AD203B41FA5}">
                      <a16:colId xmlns:a16="http://schemas.microsoft.com/office/drawing/2014/main" val="20000"/>
                    </a:ext>
                  </a:extLst>
                </a:gridCol>
                <a:gridCol w="8535249">
                  <a:extLst>
                    <a:ext uri="{9D8B030D-6E8A-4147-A177-3AD203B41FA5}">
                      <a16:colId xmlns:a16="http://schemas.microsoft.com/office/drawing/2014/main" val="20001"/>
                    </a:ext>
                  </a:extLst>
                </a:gridCol>
              </a:tblGrid>
              <a:tr h="838753">
                <a:tc>
                  <a:txBody>
                    <a:bodyPr/>
                    <a:lstStyle/>
                    <a:p>
                      <a:pPr marL="0" marR="0">
                        <a:lnSpc>
                          <a:spcPct val="107000"/>
                        </a:lnSpc>
                        <a:spcBef>
                          <a:spcPts val="0"/>
                        </a:spcBef>
                        <a:spcAft>
                          <a:spcPts val="0"/>
                        </a:spcAft>
                      </a:pPr>
                      <a:r>
                        <a:rPr lang="en-US" sz="2800">
                          <a:effectLst/>
                        </a:rPr>
                        <a:t>Hard Copy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a printed version on paper of data held in a computer.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38753">
                <a:tc>
                  <a:txBody>
                    <a:bodyPr/>
                    <a:lstStyle/>
                    <a:p>
                      <a:pPr marL="0" marR="0">
                        <a:lnSpc>
                          <a:spcPct val="107000"/>
                        </a:lnSpc>
                        <a:spcBef>
                          <a:spcPts val="0"/>
                        </a:spcBef>
                        <a:spcAft>
                          <a:spcPts val="0"/>
                        </a:spcAft>
                      </a:pPr>
                      <a:r>
                        <a:rPr lang="en-US" sz="2800">
                          <a:effectLst/>
                        </a:rPr>
                        <a:t>Impartial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treating everyone everything equally.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8753">
                <a:tc>
                  <a:txBody>
                    <a:bodyPr/>
                    <a:lstStyle/>
                    <a:p>
                      <a:pPr marL="0" marR="0">
                        <a:lnSpc>
                          <a:spcPct val="107000"/>
                        </a:lnSpc>
                        <a:spcBef>
                          <a:spcPts val="0"/>
                        </a:spcBef>
                        <a:spcAft>
                          <a:spcPts val="0"/>
                        </a:spcAft>
                      </a:pPr>
                      <a:r>
                        <a:rPr lang="en-US" sz="2800">
                          <a:effectLst/>
                        </a:rPr>
                        <a:t>Industries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The manufacturing or technically productive enterprises in a particular field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38753">
                <a:tc>
                  <a:txBody>
                    <a:bodyPr/>
                    <a:lstStyle/>
                    <a:p>
                      <a:pPr marL="0" marR="0">
                        <a:lnSpc>
                          <a:spcPct val="107000"/>
                        </a:lnSpc>
                        <a:spcBef>
                          <a:spcPts val="0"/>
                        </a:spcBef>
                        <a:spcAft>
                          <a:spcPts val="0"/>
                        </a:spcAft>
                      </a:pPr>
                      <a:r>
                        <a:rPr lang="en-US" sz="2800">
                          <a:effectLst/>
                        </a:rPr>
                        <a:t>Liability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being responsible for something.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717640">
                <a:tc>
                  <a:txBody>
                    <a:bodyPr/>
                    <a:lstStyle/>
                    <a:p>
                      <a:pPr marL="0" marR="0">
                        <a:lnSpc>
                          <a:spcPct val="107000"/>
                        </a:lnSpc>
                        <a:spcBef>
                          <a:spcPts val="0"/>
                        </a:spcBef>
                        <a:spcAft>
                          <a:spcPts val="0"/>
                        </a:spcAft>
                      </a:pPr>
                      <a:r>
                        <a:rPr lang="en-US" sz="2800">
                          <a:effectLst/>
                        </a:rPr>
                        <a:t>Obsolescence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when an object, service, or practice is no longer wanted needed even though it may still be in good working order.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38753">
                <a:tc>
                  <a:txBody>
                    <a:bodyPr/>
                    <a:lstStyle/>
                    <a:p>
                      <a:pPr marL="0" marR="0">
                        <a:lnSpc>
                          <a:spcPct val="107000"/>
                        </a:lnSpc>
                        <a:spcBef>
                          <a:spcPts val="0"/>
                        </a:spcBef>
                        <a:spcAft>
                          <a:spcPts val="0"/>
                        </a:spcAft>
                      </a:pPr>
                      <a:r>
                        <a:rPr lang="en-US" sz="2800">
                          <a:effectLst/>
                        </a:rPr>
                        <a:t>Opinions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 what someone thinks about something.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1762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7455104"/>
              </p:ext>
            </p:extLst>
          </p:nvPr>
        </p:nvGraphicFramePr>
        <p:xfrm>
          <a:off x="528034" y="425002"/>
          <a:ext cx="11101589" cy="6091710"/>
        </p:xfrm>
        <a:graphic>
          <a:graphicData uri="http://schemas.openxmlformats.org/drawingml/2006/table">
            <a:tbl>
              <a:tblPr firstCol="1" bandRow="1">
                <a:tableStyleId>{5C22544A-7EE6-4342-B048-85BDC9FD1C3A}</a:tableStyleId>
              </a:tblPr>
              <a:tblGrid>
                <a:gridCol w="2625337">
                  <a:extLst>
                    <a:ext uri="{9D8B030D-6E8A-4147-A177-3AD203B41FA5}">
                      <a16:colId xmlns:a16="http://schemas.microsoft.com/office/drawing/2014/main" val="20000"/>
                    </a:ext>
                  </a:extLst>
                </a:gridCol>
                <a:gridCol w="8476252">
                  <a:extLst>
                    <a:ext uri="{9D8B030D-6E8A-4147-A177-3AD203B41FA5}">
                      <a16:colId xmlns:a16="http://schemas.microsoft.com/office/drawing/2014/main" val="20001"/>
                    </a:ext>
                  </a:extLst>
                </a:gridCol>
              </a:tblGrid>
              <a:tr h="1007252">
                <a:tc>
                  <a:txBody>
                    <a:bodyPr/>
                    <a:lstStyle/>
                    <a:p>
                      <a:pPr marL="0" marR="0">
                        <a:lnSpc>
                          <a:spcPct val="107000"/>
                        </a:lnSpc>
                        <a:spcBef>
                          <a:spcPts val="0"/>
                        </a:spcBef>
                        <a:spcAft>
                          <a:spcPts val="0"/>
                        </a:spcAft>
                      </a:pPr>
                      <a:r>
                        <a:rPr lang="en-US" sz="2400" dirty="0">
                          <a:effectLst/>
                        </a:rPr>
                        <a:t>Pamphlet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a small booklet giving information about something.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07252">
                <a:tc>
                  <a:txBody>
                    <a:bodyPr/>
                    <a:lstStyle/>
                    <a:p>
                      <a:pPr marL="0" marR="0">
                        <a:lnSpc>
                          <a:spcPct val="107000"/>
                        </a:lnSpc>
                        <a:spcBef>
                          <a:spcPts val="0"/>
                        </a:spcBef>
                        <a:spcAft>
                          <a:spcPts val="0"/>
                        </a:spcAft>
                      </a:pPr>
                      <a:r>
                        <a:rPr lang="en-US" sz="2400">
                          <a:effectLst/>
                        </a:rPr>
                        <a:t>Periodicals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something published at regular intervals (weekly or monthly)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07252">
                <a:tc>
                  <a:txBody>
                    <a:bodyPr/>
                    <a:lstStyle/>
                    <a:p>
                      <a:pPr marL="0" marR="0">
                        <a:lnSpc>
                          <a:spcPct val="107000"/>
                        </a:lnSpc>
                        <a:spcBef>
                          <a:spcPts val="0"/>
                        </a:spcBef>
                        <a:spcAft>
                          <a:spcPts val="0"/>
                        </a:spcAft>
                      </a:pPr>
                      <a:r>
                        <a:rPr lang="en-US" sz="2400" dirty="0">
                          <a:effectLst/>
                        </a:rPr>
                        <a:t>Primary Information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the original document from which information is extracted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062702">
                <a:tc>
                  <a:txBody>
                    <a:bodyPr/>
                    <a:lstStyle/>
                    <a:p>
                      <a:pPr marL="0" marR="0">
                        <a:lnSpc>
                          <a:spcPct val="107000"/>
                        </a:lnSpc>
                        <a:spcBef>
                          <a:spcPts val="0"/>
                        </a:spcBef>
                        <a:spcAft>
                          <a:spcPts val="0"/>
                        </a:spcAft>
                      </a:pPr>
                      <a:r>
                        <a:rPr lang="en-US" sz="2400">
                          <a:effectLst/>
                        </a:rPr>
                        <a:t>Prioritize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determine the order for dealing with items, tasks, etc. according to their relative importance.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007252">
                <a:tc>
                  <a:txBody>
                    <a:bodyPr/>
                    <a:lstStyle/>
                    <a:p>
                      <a:pPr marL="0" marR="0">
                        <a:lnSpc>
                          <a:spcPct val="107000"/>
                        </a:lnSpc>
                        <a:spcBef>
                          <a:spcPts val="0"/>
                        </a:spcBef>
                        <a:spcAft>
                          <a:spcPts val="0"/>
                        </a:spcAft>
                      </a:pPr>
                      <a:r>
                        <a:rPr lang="en-US" sz="2400">
                          <a:effectLst/>
                        </a:rPr>
                        <a:t>Proposal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 a written plan or suggestion, put forward for consideration or discussion by others.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249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2445138"/>
              </p:ext>
            </p:extLst>
          </p:nvPr>
        </p:nvGraphicFramePr>
        <p:xfrm>
          <a:off x="502276" y="270457"/>
          <a:ext cx="10947042" cy="6539106"/>
        </p:xfrm>
        <a:graphic>
          <a:graphicData uri="http://schemas.openxmlformats.org/drawingml/2006/table">
            <a:tbl>
              <a:tblPr firstCol="1" bandRow="1">
                <a:tableStyleId>{5C22544A-7EE6-4342-B048-85BDC9FD1C3A}</a:tableStyleId>
              </a:tblPr>
              <a:tblGrid>
                <a:gridCol w="2588790">
                  <a:extLst>
                    <a:ext uri="{9D8B030D-6E8A-4147-A177-3AD203B41FA5}">
                      <a16:colId xmlns:a16="http://schemas.microsoft.com/office/drawing/2014/main" val="20000"/>
                    </a:ext>
                  </a:extLst>
                </a:gridCol>
                <a:gridCol w="8358252">
                  <a:extLst>
                    <a:ext uri="{9D8B030D-6E8A-4147-A177-3AD203B41FA5}">
                      <a16:colId xmlns:a16="http://schemas.microsoft.com/office/drawing/2014/main" val="20001"/>
                    </a:ext>
                  </a:extLst>
                </a:gridCol>
              </a:tblGrid>
              <a:tr h="773142">
                <a:tc>
                  <a:txBody>
                    <a:bodyPr/>
                    <a:lstStyle/>
                    <a:p>
                      <a:pPr marL="0" marR="0">
                        <a:lnSpc>
                          <a:spcPct val="107000"/>
                        </a:lnSpc>
                        <a:spcBef>
                          <a:spcPts val="0"/>
                        </a:spcBef>
                        <a:spcAft>
                          <a:spcPts val="0"/>
                        </a:spcAft>
                      </a:pPr>
                      <a:r>
                        <a:rPr lang="en-US" sz="2800">
                          <a:effectLst/>
                        </a:rPr>
                        <a:t>Quoting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give someone the estimated price of a job or service.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73142">
                <a:tc>
                  <a:txBody>
                    <a:bodyPr/>
                    <a:lstStyle/>
                    <a:p>
                      <a:pPr marL="0" marR="0">
                        <a:lnSpc>
                          <a:spcPct val="107000"/>
                        </a:lnSpc>
                        <a:spcBef>
                          <a:spcPts val="0"/>
                        </a:spcBef>
                        <a:spcAft>
                          <a:spcPts val="0"/>
                        </a:spcAft>
                      </a:pPr>
                      <a:r>
                        <a:rPr lang="en-US" sz="2800">
                          <a:effectLst/>
                        </a:rPr>
                        <a:t>References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testimony to someone's ability or reliability.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583281">
                <a:tc>
                  <a:txBody>
                    <a:bodyPr/>
                    <a:lstStyle/>
                    <a:p>
                      <a:pPr marL="0" marR="0">
                        <a:lnSpc>
                          <a:spcPct val="107000"/>
                        </a:lnSpc>
                        <a:spcBef>
                          <a:spcPts val="0"/>
                        </a:spcBef>
                        <a:spcAft>
                          <a:spcPts val="0"/>
                        </a:spcAft>
                      </a:pPr>
                      <a:r>
                        <a:rPr lang="en-US" sz="2800">
                          <a:effectLst/>
                        </a:rPr>
                        <a:t>Reliability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extent to which an experiment, test, or measuring procedure yields the same results on repeated trials.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73142">
                <a:tc>
                  <a:txBody>
                    <a:bodyPr/>
                    <a:lstStyle/>
                    <a:p>
                      <a:pPr marL="0" marR="0">
                        <a:lnSpc>
                          <a:spcPct val="107000"/>
                        </a:lnSpc>
                        <a:spcBef>
                          <a:spcPts val="0"/>
                        </a:spcBef>
                        <a:spcAft>
                          <a:spcPts val="0"/>
                        </a:spcAft>
                      </a:pPr>
                      <a:r>
                        <a:rPr lang="en-US" sz="2800">
                          <a:effectLst/>
                        </a:rPr>
                        <a:t>Reliable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consistently good in quality or performance; able to be trusted.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583281">
                <a:tc>
                  <a:txBody>
                    <a:bodyPr/>
                    <a:lstStyle/>
                    <a:p>
                      <a:pPr marL="0" marR="0">
                        <a:lnSpc>
                          <a:spcPct val="107000"/>
                        </a:lnSpc>
                        <a:spcBef>
                          <a:spcPts val="0"/>
                        </a:spcBef>
                        <a:spcAft>
                          <a:spcPts val="0"/>
                        </a:spcAft>
                      </a:pPr>
                      <a:r>
                        <a:rPr lang="en-US" sz="2800">
                          <a:effectLst/>
                        </a:rPr>
                        <a:t>Secondary Information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 information which has already been compiled and is therefore found through desk research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73142">
                <a:tc>
                  <a:txBody>
                    <a:bodyPr/>
                    <a:lstStyle/>
                    <a:p>
                      <a:pPr marL="0" marR="0">
                        <a:lnSpc>
                          <a:spcPct val="107000"/>
                        </a:lnSpc>
                        <a:spcBef>
                          <a:spcPts val="0"/>
                        </a:spcBef>
                        <a:spcAft>
                          <a:spcPts val="0"/>
                        </a:spcAft>
                      </a:pPr>
                      <a:r>
                        <a:rPr lang="en-US" sz="2800">
                          <a:effectLst/>
                        </a:rPr>
                        <a:t>Source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 place, person, or thing from which something comes or can be obtained.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20223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954</TotalTime>
  <Words>3510</Words>
  <Application>Microsoft Office PowerPoint</Application>
  <PresentationFormat>Widescreen</PresentationFormat>
  <Paragraphs>523</Paragraphs>
  <Slides>59</Slides>
  <Notes>18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Times New Roman</vt:lpstr>
      <vt:lpstr>Tw Cen MT</vt:lpstr>
      <vt:lpstr>Tw Cen MT Condensed</vt:lpstr>
      <vt:lpstr>Verdana</vt:lpstr>
      <vt:lpstr>Wingdings</vt:lpstr>
      <vt:lpstr>Wingdings 3</vt:lpstr>
      <vt:lpstr>Integral</vt:lpstr>
      <vt:lpstr>POB 2.01 and 2.02</vt:lpstr>
      <vt:lpstr>Vocabulary</vt:lpstr>
      <vt:lpstr>2.01-2.02 vocabulary</vt:lpstr>
      <vt:lpstr>2.03 Vocabulary</vt:lpstr>
      <vt:lpstr>PowerPoint Presentation</vt:lpstr>
      <vt:lpstr>PowerPoint Presentation</vt:lpstr>
      <vt:lpstr>PowerPoint Presentation</vt:lpstr>
      <vt:lpstr>PowerPoint Presentation</vt:lpstr>
      <vt:lpstr>PowerPoint Presentation</vt:lpstr>
      <vt:lpstr>PowerPoint Presentation</vt:lpstr>
      <vt:lpstr>Objective 2.01: Use information literacy skills to increase workplace efficiency and effectiveness.</vt:lpstr>
      <vt:lpstr>Types and Sources of Information</vt:lpstr>
      <vt:lpstr>Types and Sources of Information</vt:lpstr>
      <vt:lpstr>Primary and Secondary Sources</vt:lpstr>
      <vt:lpstr>You can obtain information electronically or by using information that has been printed.</vt:lpstr>
      <vt:lpstr>Obtaining information Online</vt:lpstr>
      <vt:lpstr>Obtaining information Online</vt:lpstr>
      <vt:lpstr>Factors that should be evaluated when assessing information’s quality </vt:lpstr>
      <vt:lpstr>Procedures for evaluating the quality and source of information</vt:lpstr>
      <vt:lpstr>Procedures for evaluating the quality and source of information</vt:lpstr>
      <vt:lpstr>Ways to organize information to support the purpose and format needed for a task</vt:lpstr>
      <vt:lpstr>Ways to integrate existing information, data, or images into a new product or performance</vt:lpstr>
      <vt:lpstr>Store information for future use</vt:lpstr>
      <vt:lpstr>Store information for future use</vt:lpstr>
      <vt:lpstr>Store information for future use</vt:lpstr>
      <vt:lpstr>Summary</vt:lpstr>
      <vt:lpstr>Criteria that can be used to make information decisions and choices</vt:lpstr>
      <vt:lpstr>The need to evaluate the cost and benefits associated with obtaining information</vt:lpstr>
      <vt:lpstr>Investigative methods/techniques that can be used to obtain or retrieve information </vt:lpstr>
      <vt:lpstr>Objective 2.02: Acquire a foundational knowledge of information management to understand its nature and scope.</vt:lpstr>
      <vt:lpstr>information management</vt:lpstr>
      <vt:lpstr>when you can't get your hands on the information you need, or when the information you have isn't protected appropriately, you: </vt:lpstr>
      <vt:lpstr>Information Management Risks Worksheet</vt:lpstr>
      <vt:lpstr>Objective 2.03- Utilize information-technology tools to management and perform work responsibilities.   </vt:lpstr>
      <vt:lpstr>2.03 Vocabulary</vt:lpstr>
      <vt:lpstr>PowerPoint Presentation</vt:lpstr>
      <vt:lpstr>PowerPoint Presentation</vt:lpstr>
      <vt:lpstr>PowerPoint Presentation</vt:lpstr>
      <vt:lpstr>PowerPoint Presentation</vt:lpstr>
      <vt:lpstr>Applications of Technology by Businesses</vt:lpstr>
      <vt:lpstr>Applications of Technology by Businesses continued</vt:lpstr>
      <vt:lpstr>Applications of Technology by Businesses continued</vt:lpstr>
      <vt:lpstr>Applications of Technology by Businesses continued</vt:lpstr>
      <vt:lpstr>Applications of Technology by Businesses continued</vt:lpstr>
      <vt:lpstr>Applications of Technology by Businesses continued</vt:lpstr>
      <vt:lpstr>Applications of Technology by Businesses continued</vt:lpstr>
      <vt:lpstr>Applications of Technology by Businesses continued</vt:lpstr>
      <vt:lpstr>Gathering Information</vt:lpstr>
      <vt:lpstr>Analyzing Information</vt:lpstr>
      <vt:lpstr>Storing Data</vt:lpstr>
      <vt:lpstr>Reporting Results</vt:lpstr>
      <vt:lpstr>Applications of Technology by Businesses continued</vt:lpstr>
      <vt:lpstr>Applications of Technology by Businesses continued</vt:lpstr>
      <vt:lpstr>PowerPoint Presentation</vt:lpstr>
      <vt:lpstr>Concerns of Using Technology</vt:lpstr>
      <vt:lpstr>Concerns of Using Technology continued</vt:lpstr>
      <vt:lpstr>Concerns of Using Technology continued</vt:lpstr>
      <vt:lpstr>Concerns of Using Technology continued</vt:lpstr>
      <vt:lpstr>Concerns of Using Technology continued</vt:lpstr>
    </vt:vector>
  </TitlesOfParts>
  <Company>Brunswick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POB 2.01 and 2.02</dc:title>
  <dc:creator>Melody Hanks</dc:creator>
  <cp:lastModifiedBy>Elizabeth Price</cp:lastModifiedBy>
  <cp:revision>48</cp:revision>
  <dcterms:created xsi:type="dcterms:W3CDTF">2015-09-03T19:37:20Z</dcterms:created>
  <dcterms:modified xsi:type="dcterms:W3CDTF">2018-10-07T21:08:17Z</dcterms:modified>
</cp:coreProperties>
</file>