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70" autoAdjust="0"/>
  </p:normalViewPr>
  <p:slideViewPr>
    <p:cSldViewPr snapToGrid="0">
      <p:cViewPr varScale="1">
        <p:scale>
          <a:sx n="66" d="100"/>
          <a:sy n="66" d="100"/>
        </p:scale>
        <p:origin x="96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5B80D-06FD-4F06-8AD8-F1A883F7DA6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A2E0-60EA-4D4B-B3E5-A2D2420C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78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1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0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4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5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2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1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0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4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1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EE97C-DF1D-4189-A26C-87623E97B29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6022-28FC-4358-BE25-CB727D71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3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ezXyx7ZANY?list=PLhJU6Orty7YhF9-fsLSpjAaac_SxL6Dw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6.00 Understand Financial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6.01: Acquire a foundational knowledge of accounting to understand its nature and scope.</a:t>
            </a:r>
          </a:p>
        </p:txBody>
      </p:sp>
    </p:spTree>
    <p:extLst>
      <p:ext uri="{BB962C8B-B14F-4D97-AF65-F5344CB8AC3E}">
        <p14:creationId xmlns:p14="http://schemas.microsoft.com/office/powerpoint/2010/main" val="7924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28928"/>
            <a:ext cx="10515600" cy="484803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600" dirty="0"/>
              <a:t>ACCOUNTING EQUATION: The foundation for accounting; represents the relationship between assets, liabilities, and owners’ equity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(Assets = Liabilities + Owners’ Equity)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ASSET(S): Anything of value that a business or individual owns.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LIABILITIES: Debts, usually money, that the business owes.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EQUITY: Assets minus liabilities; also known as stockholders’ (or shareholders’) equity, book value, and net worth.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hlinkClick r:id="rId2"/>
              </a:rPr>
              <a:t>https://youtu.be/eezXyx7ZANY?list=PLhJU6Orty7YhF9-fsLSpjAaac_SxL6Dwc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INCOME: The money received by resource owners and by producers for supplying goods and services to customers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NET INCOME/PROFIT/EARNINGS: Money remaining after operating expenses are subtracted from gross profit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NET WORTH: A company’s worth according to the balance sheet; also called book value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ACCOUNTS RECEIVABLE: All monies owed to a firm by its customers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ACCOUNTS PAYABLE: All monies owed by the business to </a:t>
            </a:r>
            <a:r>
              <a:rPr lang="en-US" sz="1600" dirty="0" smtClean="0"/>
              <a:t>others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868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200" dirty="0"/>
              <a:t>Identify purposes of </a:t>
            </a:r>
            <a:r>
              <a:rPr lang="en-US" sz="3200" dirty="0" smtClean="0"/>
              <a:t>accounting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Accounting - The process of keeping and interpreting financial records.</a:t>
            </a:r>
          </a:p>
          <a:p>
            <a:pPr lvl="1"/>
            <a:r>
              <a:rPr lang="en-US" dirty="0"/>
              <a:t>A basic </a:t>
            </a:r>
            <a:r>
              <a:rPr lang="en-US" dirty="0" smtClean="0"/>
              <a:t>business function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career </a:t>
            </a:r>
            <a:r>
              <a:rPr lang="en-US" dirty="0" smtClean="0"/>
              <a:t>choice</a:t>
            </a:r>
            <a:endParaRPr lang="en-US" dirty="0"/>
          </a:p>
          <a:p>
            <a:pPr lvl="1"/>
            <a:r>
              <a:rPr lang="en-US" dirty="0" smtClean="0"/>
              <a:t>Something </a:t>
            </a:r>
            <a:r>
              <a:rPr lang="en-US" dirty="0"/>
              <a:t>we use </a:t>
            </a:r>
            <a:r>
              <a:rPr lang="en-US" dirty="0" smtClean="0"/>
              <a:t>in our </a:t>
            </a:r>
            <a:r>
              <a:rPr lang="en-US" dirty="0"/>
              <a:t>daily lives</a:t>
            </a:r>
          </a:p>
          <a:p>
            <a:pPr lvl="1"/>
            <a:endParaRPr lang="en-US" dirty="0" smtClean="0"/>
          </a:p>
          <a:p>
            <a:r>
              <a:rPr lang="en-US" dirty="0"/>
              <a:t>What Do Businesses Track </a:t>
            </a:r>
            <a:r>
              <a:rPr lang="en-US" dirty="0" smtClean="0"/>
              <a:t>with Accounting Information?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value of the things they </a:t>
            </a:r>
            <a:r>
              <a:rPr lang="en-US" dirty="0" smtClean="0"/>
              <a:t>own</a:t>
            </a:r>
            <a:endParaRPr lang="en-US" dirty="0"/>
          </a:p>
          <a:p>
            <a:pPr lvl="1"/>
            <a:r>
              <a:rPr lang="en-US" dirty="0" smtClean="0"/>
              <a:t>Accounts </a:t>
            </a:r>
            <a:r>
              <a:rPr lang="en-US" dirty="0"/>
              <a:t>owed to </a:t>
            </a:r>
            <a:r>
              <a:rPr lang="en-US" dirty="0" smtClean="0"/>
              <a:t>them</a:t>
            </a:r>
            <a:endParaRPr lang="en-US" dirty="0"/>
          </a:p>
          <a:p>
            <a:pPr lvl="1"/>
            <a:r>
              <a:rPr lang="en-US" dirty="0" smtClean="0"/>
              <a:t>Amounts </a:t>
            </a:r>
            <a:r>
              <a:rPr lang="en-US" dirty="0"/>
              <a:t>that they owe to </a:t>
            </a:r>
            <a:r>
              <a:rPr lang="en-US" dirty="0" smtClean="0"/>
              <a:t>others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Why Is </a:t>
            </a:r>
            <a:r>
              <a:rPr lang="en-US" dirty="0" smtClean="0"/>
              <a:t>Accounting Important </a:t>
            </a:r>
            <a:r>
              <a:rPr lang="en-US" dirty="0"/>
              <a:t>to </a:t>
            </a:r>
            <a:r>
              <a:rPr lang="en-US" dirty="0" smtClean="0"/>
              <a:t>Businesses?</a:t>
            </a:r>
          </a:p>
          <a:p>
            <a:pPr lvl="1"/>
            <a:r>
              <a:rPr lang="en-US" dirty="0" smtClean="0"/>
              <a:t>Enables </a:t>
            </a:r>
            <a:r>
              <a:rPr lang="en-US" dirty="0"/>
              <a:t>them to maintain </a:t>
            </a:r>
            <a:r>
              <a:rPr lang="en-US" dirty="0" smtClean="0"/>
              <a:t>control of </a:t>
            </a:r>
            <a:r>
              <a:rPr lang="en-US" dirty="0"/>
              <a:t>their </a:t>
            </a:r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used to make good </a:t>
            </a:r>
            <a:r>
              <a:rPr lang="en-US" dirty="0" smtClean="0"/>
              <a:t>financial decisions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0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purposes of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Uses Accounting </a:t>
            </a:r>
            <a:r>
              <a:rPr lang="en-US" dirty="0" smtClean="0"/>
              <a:t>Information?</a:t>
            </a:r>
            <a:endParaRPr lang="en-US" dirty="0"/>
          </a:p>
          <a:p>
            <a:pPr lvl="1"/>
            <a:r>
              <a:rPr lang="en-US" dirty="0" smtClean="0"/>
              <a:t>Internal users</a:t>
            </a:r>
            <a:endParaRPr lang="en-US" dirty="0"/>
          </a:p>
          <a:p>
            <a:pPr lvl="2"/>
            <a:r>
              <a:rPr lang="en-US" dirty="0" smtClean="0"/>
              <a:t>Are </a:t>
            </a:r>
            <a:r>
              <a:rPr lang="en-US" dirty="0"/>
              <a:t>usually </a:t>
            </a:r>
            <a:r>
              <a:rPr lang="en-US" dirty="0" smtClean="0"/>
              <a:t>managers</a:t>
            </a:r>
            <a:endParaRPr lang="en-US" dirty="0"/>
          </a:p>
          <a:p>
            <a:pPr lvl="2"/>
            <a:r>
              <a:rPr lang="en-US" dirty="0" smtClean="0"/>
              <a:t>Use managerial accounting information</a:t>
            </a:r>
          </a:p>
          <a:p>
            <a:pPr lvl="3"/>
            <a:r>
              <a:rPr lang="en-US" dirty="0"/>
              <a:t>Managerial accounting - A type of accounting that involves preparing and reporting financial data to internal users, usually managers, who need financial information to control day-to-day operations and to make financial decisions and plans affecting the business </a:t>
            </a:r>
            <a:endParaRPr lang="en-US" dirty="0" smtClean="0"/>
          </a:p>
          <a:p>
            <a:pPr lvl="1"/>
            <a:r>
              <a:rPr lang="en-US" dirty="0"/>
              <a:t>External </a:t>
            </a:r>
            <a:r>
              <a:rPr lang="en-US" dirty="0" smtClean="0"/>
              <a:t>users</a:t>
            </a:r>
            <a:endParaRPr lang="en-US" dirty="0"/>
          </a:p>
          <a:p>
            <a:pPr lvl="2"/>
            <a:r>
              <a:rPr lang="en-US" dirty="0" smtClean="0"/>
              <a:t>Consist of: Investors, Creditors,  &amp; Government</a:t>
            </a:r>
          </a:p>
          <a:p>
            <a:pPr lvl="2"/>
            <a:r>
              <a:rPr lang="en-US" dirty="0" smtClean="0"/>
              <a:t>Use financial accounting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8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purposes of accounting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Accounting system - The methods and procedures used in consistently handling the business's financial information.</a:t>
            </a:r>
          </a:p>
          <a:p>
            <a:endParaRPr lang="en-US" dirty="0"/>
          </a:p>
          <a:p>
            <a:r>
              <a:rPr lang="en-US" dirty="0"/>
              <a:t>The Accounting System Described:</a:t>
            </a:r>
          </a:p>
          <a:p>
            <a:pPr marL="285750" indent="-285750"/>
            <a:r>
              <a:rPr lang="en-US" dirty="0"/>
              <a:t>Is a consistently applied process for handling a business’s financial information</a:t>
            </a:r>
          </a:p>
          <a:p>
            <a:pPr marL="285750" indent="-285750"/>
            <a:r>
              <a:rPr lang="en-US" dirty="0"/>
              <a:t>Enables users to understand and accurately interpret the numbers</a:t>
            </a:r>
          </a:p>
          <a:p>
            <a:pPr marL="285750" indent="-285750"/>
            <a:r>
              <a:rPr lang="en-US" dirty="0"/>
              <a:t>Must contain accurate, up-to-date information</a:t>
            </a:r>
          </a:p>
          <a:p>
            <a:pPr marL="285750" indent="-285750"/>
            <a:r>
              <a:rPr lang="en-US" dirty="0"/>
              <a:t>Should meet a business’s specific needs and requirements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Cost accounting - Used to reduce and eliminate costs in a business. Cost accounting is used to determine a price for a product or service that will allow earnings of a reasonable profit. </a:t>
            </a:r>
          </a:p>
        </p:txBody>
      </p:sp>
    </p:spTree>
    <p:extLst>
      <p:ext uri="{BB962C8B-B14F-4D97-AF65-F5344CB8AC3E}">
        <p14:creationId xmlns:p14="http://schemas.microsoft.com/office/powerpoint/2010/main" val="260253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3" dirty="0">
                <a:solidFill>
                  <a:srgbClr val="000000"/>
                </a:solidFill>
                <a:latin typeface="crocodoc-V4NunV-inv-f249"/>
              </a:rPr>
              <a:t>Steps in the Accounting 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65504"/>
            <a:ext cx="10515600" cy="5193792"/>
          </a:xfrm>
        </p:spPr>
        <p:txBody>
          <a:bodyPr>
            <a:normAutofit fontScale="92500" lnSpcReduction="20000"/>
          </a:bodyPr>
          <a:lstStyle/>
          <a:p>
            <a:pPr marL="285750" indent="-285750"/>
            <a:r>
              <a:rPr lang="en-US" sz="1600" spc="-5" dirty="0">
                <a:solidFill>
                  <a:srgbClr val="000000"/>
                </a:solidFill>
              </a:rPr>
              <a:t>Analyze financial transactions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/>
            <a:r>
              <a:rPr lang="en-US" sz="1600" spc="-5" dirty="0">
                <a:solidFill>
                  <a:srgbClr val="000000"/>
                </a:solidFill>
              </a:rPr>
              <a:t>Journalize transactions</a:t>
            </a:r>
          </a:p>
          <a:p>
            <a:pPr marL="742950" lvl="1" indent="-285750"/>
            <a:r>
              <a:rPr lang="en-US" sz="1600" spc="-2" dirty="0">
                <a:solidFill>
                  <a:srgbClr val="000000"/>
                </a:solidFill>
              </a:rPr>
              <a:t>Accounting methods used to enter transactions into journals:</a:t>
            </a:r>
          </a:p>
          <a:p>
            <a:pPr marL="1200150" lvl="2" indent="-285750"/>
            <a:r>
              <a:rPr lang="en-US" sz="1600" dirty="0"/>
              <a:t>Accrual accounting  method  - A method of accounting that records transactions at the time they occur even if no money changes hands at the time </a:t>
            </a:r>
          </a:p>
          <a:p>
            <a:pPr marL="1200150" lvl="2" indent="-285750"/>
            <a:r>
              <a:rPr lang="en-US" sz="1600" dirty="0"/>
              <a:t>Cash accounting method - An accounting method in which income and expenditures are recorded at the time the money changes hands. </a:t>
            </a:r>
          </a:p>
          <a:p>
            <a:pPr marL="285750" indent="-285750"/>
            <a:r>
              <a:rPr lang="en-US" sz="1600" dirty="0"/>
              <a:t>Post to ledgers </a:t>
            </a:r>
          </a:p>
          <a:p>
            <a:pPr marL="0" indent="0">
              <a:buNone/>
            </a:pPr>
            <a:r>
              <a:rPr lang="en-US" sz="1600" dirty="0"/>
              <a:t>	(Ledger - The accounting record for a specific department or area of the business. )</a:t>
            </a:r>
          </a:p>
          <a:p>
            <a:pPr marL="285750" indent="-285750"/>
            <a:r>
              <a:rPr lang="en-US" sz="1600" dirty="0"/>
              <a:t>Balance the books</a:t>
            </a:r>
          </a:p>
          <a:p>
            <a:pPr marL="285750" indent="-285750"/>
            <a:r>
              <a:rPr lang="en-US" sz="1600" dirty="0"/>
              <a:t>Prepare financial statements </a:t>
            </a:r>
          </a:p>
          <a:p>
            <a:pPr marL="457200" lvl="1" indent="0">
              <a:buNone/>
            </a:pPr>
            <a:r>
              <a:rPr lang="en-US" sz="1600" dirty="0"/>
              <a:t>(Summaries of accounting information)</a:t>
            </a:r>
          </a:p>
          <a:p>
            <a:pPr marL="742950" lvl="1" indent="-285750"/>
            <a:r>
              <a:rPr lang="en-US" sz="1600" dirty="0"/>
              <a:t>Accounting standards:</a:t>
            </a:r>
          </a:p>
          <a:p>
            <a:pPr marL="1200150" lvl="2" indent="-285750"/>
            <a:r>
              <a:rPr lang="en-US" sz="1600" dirty="0"/>
              <a:t>Rules to follow when preparing financial statements</a:t>
            </a:r>
          </a:p>
          <a:p>
            <a:pPr marL="1200150" lvl="2" indent="-285750"/>
            <a:r>
              <a:rPr lang="en-US" sz="1600" dirty="0"/>
              <a:t>Types of financial statements:</a:t>
            </a:r>
          </a:p>
          <a:p>
            <a:pPr marL="1657350" lvl="3" indent="-285750"/>
            <a:r>
              <a:rPr lang="en-US" sz="1600" dirty="0"/>
              <a:t>Balance sheet - A financial statement that captures the financial condition of the business at that particular moment. </a:t>
            </a:r>
          </a:p>
          <a:p>
            <a:pPr marL="1657350" lvl="3" indent="-285750"/>
            <a:r>
              <a:rPr lang="en-US" sz="1600" dirty="0"/>
              <a:t>Income statement - A financial summary that shows how much money the business has made or has lost over a period of time; also called the profit-and-loss statement. </a:t>
            </a:r>
          </a:p>
          <a:p>
            <a:pPr marL="1657350" lvl="3" indent="-285750"/>
            <a:r>
              <a:rPr lang="en-US" sz="1600" dirty="0"/>
              <a:t>Cash flow statement - A financial summary with estimates as to when, where, and how much money will flow into and out of a business. </a:t>
            </a:r>
          </a:p>
          <a:p>
            <a:r>
              <a:rPr lang="en-US" sz="1600" dirty="0" smtClean="0"/>
              <a:t>Close </a:t>
            </a:r>
            <a:r>
              <a:rPr lang="en-US" sz="1600" dirty="0"/>
              <a:t>the </a:t>
            </a:r>
            <a:r>
              <a:rPr lang="en-US" sz="1600" dirty="0" smtClean="0"/>
              <a:t>books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202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404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crocodoc-V4NunV-inv-f249</vt:lpstr>
      <vt:lpstr>Office Theme</vt:lpstr>
      <vt:lpstr>6.00 Understand Financial Analysis</vt:lpstr>
      <vt:lpstr>Terms</vt:lpstr>
      <vt:lpstr>Identify purposes of accounting</vt:lpstr>
      <vt:lpstr>Identify purposes of accounting</vt:lpstr>
      <vt:lpstr>Identify purposes of accounting</vt:lpstr>
      <vt:lpstr>Steps in the Accounting Cycle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6.00 Understand Financial Analysis</dc:title>
  <dc:creator>Peck, Deanna C.</dc:creator>
  <cp:lastModifiedBy>Linda Raines</cp:lastModifiedBy>
  <cp:revision>17</cp:revision>
  <cp:lastPrinted>2017-03-21T12:47:03Z</cp:lastPrinted>
  <dcterms:created xsi:type="dcterms:W3CDTF">2016-08-13T18:49:19Z</dcterms:created>
  <dcterms:modified xsi:type="dcterms:W3CDTF">2017-05-02T14:59:31Z</dcterms:modified>
</cp:coreProperties>
</file>