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425322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42032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27354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8BC1-FFCC-4C3D-ADBA-EBC444E6D31C}"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280509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F8BC1-FFCC-4C3D-ADBA-EBC444E6D31C}"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353378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2F8BC1-FFCC-4C3D-ADBA-EBC444E6D31C}"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14458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2F8BC1-FFCC-4C3D-ADBA-EBC444E6D31C}" type="datetimeFigureOut">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3547255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F8BC1-FFCC-4C3D-ADBA-EBC444E6D31C}" type="datetimeFigureOut">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297422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F8BC1-FFCC-4C3D-ADBA-EBC444E6D31C}" type="datetimeFigureOut">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82410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F8BC1-FFCC-4C3D-ADBA-EBC444E6D31C}"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47397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F8BC1-FFCC-4C3D-ADBA-EBC444E6D31C}"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AD11-7AC6-4265-9FEA-4CE13DDFA85C}" type="slidenum">
              <a:rPr lang="en-US" smtClean="0"/>
              <a:t>‹#›</a:t>
            </a:fld>
            <a:endParaRPr lang="en-US"/>
          </a:p>
        </p:txBody>
      </p:sp>
    </p:spTree>
    <p:extLst>
      <p:ext uri="{BB962C8B-B14F-4D97-AF65-F5344CB8AC3E}">
        <p14:creationId xmlns:p14="http://schemas.microsoft.com/office/powerpoint/2010/main" val="172493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F8BC1-FFCC-4C3D-ADBA-EBC444E6D31C}" type="datetimeFigureOut">
              <a:rPr lang="en-US" smtClean="0"/>
              <a:t>12/2/2016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5AD11-7AC6-4265-9FEA-4CE13DDFA85C}" type="slidenum">
              <a:rPr lang="en-US" smtClean="0"/>
              <a:t>‹#›</a:t>
            </a:fld>
            <a:endParaRPr lang="en-US"/>
          </a:p>
        </p:txBody>
      </p:sp>
    </p:spTree>
    <p:extLst>
      <p:ext uri="{BB962C8B-B14F-4D97-AF65-F5344CB8AC3E}">
        <p14:creationId xmlns:p14="http://schemas.microsoft.com/office/powerpoint/2010/main" val="410623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5.00 Understand Economics</a:t>
            </a:r>
            <a:endParaRPr lang="en-US" dirty="0"/>
          </a:p>
        </p:txBody>
      </p:sp>
      <p:sp>
        <p:nvSpPr>
          <p:cNvPr id="3" name="Subtitle 2"/>
          <p:cNvSpPr>
            <a:spLocks noGrp="1"/>
          </p:cNvSpPr>
          <p:nvPr>
            <p:ph type="subTitle" idx="1"/>
          </p:nvPr>
        </p:nvSpPr>
        <p:spPr/>
        <p:txBody>
          <a:bodyPr/>
          <a:lstStyle/>
          <a:p>
            <a:r>
              <a:rPr lang="en-US" dirty="0"/>
              <a:t>NC CTE 5.03: Understand the nature of business to show its contributions to society.</a:t>
            </a:r>
          </a:p>
        </p:txBody>
      </p:sp>
    </p:spTree>
    <p:extLst>
      <p:ext uri="{BB962C8B-B14F-4D97-AF65-F5344CB8AC3E}">
        <p14:creationId xmlns:p14="http://schemas.microsoft.com/office/powerpoint/2010/main" val="111877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658"/>
            <a:ext cx="10515600" cy="1325563"/>
          </a:xfrm>
        </p:spPr>
        <p:txBody>
          <a:bodyPr/>
          <a:lstStyle/>
          <a:p>
            <a:r>
              <a:rPr lang="en-US" dirty="0" smtClean="0"/>
              <a:t>Describe types of business activities </a:t>
            </a:r>
            <a:endParaRPr lang="en-US" b="1" dirty="0"/>
          </a:p>
        </p:txBody>
      </p:sp>
      <p:sp>
        <p:nvSpPr>
          <p:cNvPr id="3" name="Content Placeholder 2"/>
          <p:cNvSpPr>
            <a:spLocks noGrp="1"/>
          </p:cNvSpPr>
          <p:nvPr>
            <p:ph idx="1"/>
          </p:nvPr>
        </p:nvSpPr>
        <p:spPr>
          <a:xfrm>
            <a:off x="838200" y="978946"/>
            <a:ext cx="10515600" cy="5378823"/>
          </a:xfrm>
        </p:spPr>
        <p:txBody>
          <a:bodyPr>
            <a:normAutofit fontScale="47500" lnSpcReduction="20000"/>
          </a:bodyPr>
          <a:lstStyle/>
          <a:p>
            <a:pPr fontAlgn="base" hangingPunct="0"/>
            <a:r>
              <a:rPr lang="en-US" sz="2900" b="1" dirty="0"/>
              <a:t>Operations </a:t>
            </a:r>
            <a:r>
              <a:rPr lang="en-US" sz="2900" dirty="0"/>
              <a:t>is the process of planning, controlling, and monitoring the day-to-day activities required for continued business functioning.</a:t>
            </a:r>
          </a:p>
          <a:p>
            <a:pPr lvl="1" fontAlgn="base" hangingPunct="0"/>
            <a:r>
              <a:rPr lang="en-US" sz="2900" dirty="0"/>
              <a:t>This includes such activities as:</a:t>
            </a:r>
          </a:p>
          <a:p>
            <a:pPr lvl="2" fontAlgn="base" hangingPunct="0"/>
            <a:r>
              <a:rPr lang="en-US" sz="2900" dirty="0"/>
              <a:t>Production</a:t>
            </a:r>
          </a:p>
          <a:p>
            <a:pPr lvl="2" fontAlgn="base" hangingPunct="0"/>
            <a:r>
              <a:rPr lang="en-US" sz="2900" dirty="0"/>
              <a:t>Quality concerns</a:t>
            </a:r>
          </a:p>
          <a:p>
            <a:pPr lvl="2" fontAlgn="base" hangingPunct="0"/>
            <a:r>
              <a:rPr lang="en-US" sz="2900" dirty="0"/>
              <a:t>Safety and security</a:t>
            </a:r>
          </a:p>
          <a:p>
            <a:pPr lvl="2" fontAlgn="base" hangingPunct="0"/>
            <a:r>
              <a:rPr lang="en-US" sz="2900" dirty="0"/>
              <a:t>Purchasing</a:t>
            </a:r>
          </a:p>
          <a:p>
            <a:pPr lvl="2" fontAlgn="base" hangingPunct="0"/>
            <a:r>
              <a:rPr lang="en-US" sz="2900" dirty="0"/>
              <a:t>Inventory management</a:t>
            </a:r>
          </a:p>
          <a:p>
            <a:pPr lvl="2" fontAlgn="base" hangingPunct="0"/>
            <a:r>
              <a:rPr lang="en-US" sz="2900" dirty="0"/>
              <a:t>Project planning</a:t>
            </a:r>
          </a:p>
          <a:p>
            <a:pPr lvl="2" fontAlgn="base" hangingPunct="0"/>
            <a:r>
              <a:rPr lang="en-US" sz="2900" dirty="0"/>
              <a:t>Expense control</a:t>
            </a:r>
          </a:p>
          <a:p>
            <a:pPr lvl="2" fontAlgn="base" hangingPunct="0"/>
            <a:r>
              <a:rPr lang="en-US" sz="2900" dirty="0"/>
              <a:t>Property and equipment maintenance</a:t>
            </a:r>
          </a:p>
          <a:p>
            <a:pPr lvl="1" fontAlgn="base" hangingPunct="0"/>
            <a:r>
              <a:rPr lang="en-US" sz="2900" dirty="0"/>
              <a:t>Every business needs to produce or provide its product, whether that product is a good or a service</a:t>
            </a:r>
            <a:r>
              <a:rPr lang="en-US" sz="2900" dirty="0" smtClean="0"/>
              <a:t>.</a:t>
            </a:r>
          </a:p>
          <a:p>
            <a:pPr marL="457200" lvl="1" indent="0" fontAlgn="base" hangingPunct="0">
              <a:buNone/>
            </a:pPr>
            <a:endParaRPr lang="en-US" sz="2900" dirty="0"/>
          </a:p>
          <a:p>
            <a:pPr lvl="1" fontAlgn="base" hangingPunct="0"/>
            <a:r>
              <a:rPr lang="en-US" sz="2900" dirty="0"/>
              <a:t>One aspect of operations is </a:t>
            </a:r>
            <a:r>
              <a:rPr lang="en-US" sz="2900" b="1" dirty="0"/>
              <a:t>production</a:t>
            </a:r>
            <a:endParaRPr lang="en-US" sz="2900" dirty="0"/>
          </a:p>
          <a:p>
            <a:pPr lvl="2" fontAlgn="base" hangingPunct="0"/>
            <a:r>
              <a:rPr lang="en-US" sz="2900" dirty="0"/>
              <a:t>To produce a good, a business obtains supplies for manufacturing, “makes” the good, and then distributes the good to a warehouse or other holding facility.</a:t>
            </a:r>
          </a:p>
          <a:p>
            <a:pPr lvl="2" fontAlgn="base" hangingPunct="0"/>
            <a:r>
              <a:rPr lang="en-US" sz="2900" dirty="0"/>
              <a:t>To provide a service, a business obtains the means for providing the service, and then provides the service to its customers</a:t>
            </a:r>
            <a:r>
              <a:rPr lang="en-US" sz="2900" dirty="0" smtClean="0"/>
              <a:t>.</a:t>
            </a:r>
          </a:p>
          <a:p>
            <a:pPr marL="914400" lvl="2" indent="0" fontAlgn="base" hangingPunct="0">
              <a:buNone/>
            </a:pPr>
            <a:endParaRPr lang="en-US" sz="2900" dirty="0"/>
          </a:p>
          <a:p>
            <a:pPr lvl="1" fontAlgn="base" hangingPunct="0"/>
            <a:r>
              <a:rPr lang="en-US" sz="2900" dirty="0"/>
              <a:t>Operations also includes establishing the best processes for production and quality control</a:t>
            </a:r>
          </a:p>
          <a:p>
            <a:pPr lvl="2" fontAlgn="base" hangingPunct="0"/>
            <a:r>
              <a:rPr lang="en-US" sz="2900" dirty="0"/>
              <a:t>Need to vary processes to reduce unnecessary procedures and wasted materials.</a:t>
            </a:r>
          </a:p>
          <a:p>
            <a:pPr lvl="2" fontAlgn="base" hangingPunct="0"/>
            <a:r>
              <a:rPr lang="en-US" sz="2900" dirty="0"/>
              <a:t>Need to provide easy-to-follow instructions to increase the likelihood that employees will perform as needed</a:t>
            </a:r>
          </a:p>
          <a:p>
            <a:pPr lvl="2" fontAlgn="base" hangingPunct="0"/>
            <a:r>
              <a:rPr lang="en-US" sz="2900" dirty="0"/>
              <a:t>Need to improve processes regularly to keep them up to date</a:t>
            </a:r>
          </a:p>
          <a:p>
            <a:pPr lvl="2" fontAlgn="base" hangingPunct="0"/>
            <a:r>
              <a:rPr lang="en-US" sz="2900" dirty="0"/>
              <a:t>This leads businesses to engage in continuous process improvement by:</a:t>
            </a:r>
          </a:p>
          <a:p>
            <a:pPr lvl="3" fontAlgn="base" hangingPunct="0"/>
            <a:r>
              <a:rPr lang="en-US" sz="2900" dirty="0"/>
              <a:t>Regularly evaluating how well the process works</a:t>
            </a:r>
          </a:p>
          <a:p>
            <a:pPr lvl="3" fontAlgn="base" hangingPunct="0"/>
            <a:r>
              <a:rPr lang="en-US" sz="2900" dirty="0"/>
              <a:t>Finding its error points</a:t>
            </a:r>
          </a:p>
          <a:p>
            <a:pPr lvl="3" fontAlgn="base" hangingPunct="0"/>
            <a:r>
              <a:rPr lang="en-US" sz="2900" dirty="0"/>
              <a:t>Correcting the errors as efficiently as possible</a:t>
            </a:r>
          </a:p>
          <a:p>
            <a:endParaRPr lang="en-US" dirty="0"/>
          </a:p>
        </p:txBody>
      </p:sp>
    </p:spTree>
    <p:extLst>
      <p:ext uri="{BB962C8B-B14F-4D97-AF65-F5344CB8AC3E}">
        <p14:creationId xmlns:p14="http://schemas.microsoft.com/office/powerpoint/2010/main" val="3886931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87"/>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258644"/>
            <a:ext cx="10515600" cy="5217459"/>
          </a:xfrm>
        </p:spPr>
        <p:txBody>
          <a:bodyPr>
            <a:normAutofit fontScale="62500" lnSpcReduction="20000"/>
          </a:bodyPr>
          <a:lstStyle/>
          <a:p>
            <a:pPr fontAlgn="base" hangingPunct="0"/>
            <a:r>
              <a:rPr lang="en-US" sz="2600" b="1" dirty="0"/>
              <a:t>Strategic management</a:t>
            </a:r>
            <a:r>
              <a:rPr lang="en-US" sz="2600" dirty="0"/>
              <a:t> is the process of planning, controlling, and organizing an organization or department.</a:t>
            </a:r>
          </a:p>
          <a:p>
            <a:pPr lvl="1" fontAlgn="base" hangingPunct="0"/>
            <a:r>
              <a:rPr lang="en-US" sz="2600" dirty="0"/>
              <a:t>Businesses need to know where they are in the “big picture.”</a:t>
            </a:r>
          </a:p>
          <a:p>
            <a:pPr lvl="1" fontAlgn="base" hangingPunct="0"/>
            <a:r>
              <a:rPr lang="en-US" sz="2600" dirty="0"/>
              <a:t>Just having the money, hiring the workers, making/providing the product, and marketing/selling the product are not enough.</a:t>
            </a:r>
          </a:p>
          <a:p>
            <a:pPr lvl="1" fontAlgn="base" hangingPunct="0"/>
            <a:r>
              <a:rPr lang="en-US" sz="2600" dirty="0"/>
              <a:t>They need to know:</a:t>
            </a:r>
          </a:p>
          <a:p>
            <a:pPr lvl="2" fontAlgn="base" hangingPunct="0"/>
            <a:r>
              <a:rPr lang="en-US" sz="2600" dirty="0"/>
              <a:t>Are they headed in the right direction?</a:t>
            </a:r>
          </a:p>
          <a:p>
            <a:pPr lvl="2" fontAlgn="base" hangingPunct="0"/>
            <a:r>
              <a:rPr lang="en-US" sz="2600" dirty="0"/>
              <a:t>Are they likely to experience long-term success</a:t>
            </a:r>
            <a:r>
              <a:rPr lang="en-US" sz="2600" dirty="0" smtClean="0"/>
              <a:t>?</a:t>
            </a:r>
          </a:p>
          <a:p>
            <a:pPr marL="914400" lvl="2" indent="0" fontAlgn="base" hangingPunct="0">
              <a:buNone/>
            </a:pPr>
            <a:endParaRPr lang="en-US" sz="2600" dirty="0"/>
          </a:p>
          <a:p>
            <a:pPr lvl="1" fontAlgn="base" hangingPunct="0"/>
            <a:r>
              <a:rPr lang="en-US" sz="2600" dirty="0"/>
              <a:t>These questions can be answered by analyzing the strategic position of the company—and managing that position effectively.</a:t>
            </a:r>
          </a:p>
          <a:p>
            <a:pPr lvl="2" fontAlgn="base" hangingPunct="0"/>
            <a:r>
              <a:rPr lang="en-US" sz="2600" dirty="0"/>
              <a:t>Need to establish the organization’s capabilities</a:t>
            </a:r>
          </a:p>
          <a:p>
            <a:pPr lvl="2" fontAlgn="base" hangingPunct="0"/>
            <a:r>
              <a:rPr lang="en-US" sz="2600" dirty="0"/>
              <a:t>Need to determine how they can succeed in the long term and what will put them in reach of their goals</a:t>
            </a:r>
          </a:p>
          <a:p>
            <a:pPr lvl="2" fontAlgn="base" hangingPunct="0"/>
            <a:r>
              <a:rPr lang="en-US" sz="2600" dirty="0"/>
              <a:t>Need to </a:t>
            </a:r>
            <a:r>
              <a:rPr lang="en-US" sz="2600" i="1" dirty="0"/>
              <a:t>do</a:t>
            </a:r>
            <a:r>
              <a:rPr lang="en-US" sz="2600" dirty="0"/>
              <a:t> what they’re capable of doing to reach the goals they’ve set for </a:t>
            </a:r>
            <a:r>
              <a:rPr lang="en-US" sz="2600" dirty="0" smtClean="0"/>
              <a:t>themselves</a:t>
            </a:r>
          </a:p>
          <a:p>
            <a:pPr marL="914400" lvl="2" indent="0" fontAlgn="base" hangingPunct="0">
              <a:buNone/>
            </a:pPr>
            <a:endParaRPr lang="en-US" sz="2600" dirty="0"/>
          </a:p>
          <a:p>
            <a:pPr lvl="1" fontAlgn="base" hangingPunct="0"/>
            <a:r>
              <a:rPr lang="en-US" sz="2600" dirty="0"/>
              <a:t>Strategic management involves long-term planning and organizing for future success.</a:t>
            </a:r>
          </a:p>
          <a:p>
            <a:pPr lvl="2" fontAlgn="base" hangingPunct="0"/>
            <a:r>
              <a:rPr lang="en-US" sz="2600" dirty="0"/>
              <a:t>Long-term planning involves creating the mission and vision of the business, determining its goals, and selecting strategies to support those goals.</a:t>
            </a:r>
          </a:p>
          <a:p>
            <a:pPr lvl="2" fontAlgn="base" hangingPunct="0"/>
            <a:r>
              <a:rPr lang="en-US" sz="2600" dirty="0"/>
              <a:t>Long-term planning shows how the business intends to accomplish this.</a:t>
            </a:r>
          </a:p>
          <a:p>
            <a:pPr lvl="2" fontAlgn="base" hangingPunct="0"/>
            <a:r>
              <a:rPr lang="en-US" sz="2600" dirty="0"/>
              <a:t>Organizing for future success includes determining what will be required to reach the long-term goals of the business.</a:t>
            </a:r>
          </a:p>
          <a:p>
            <a:pPr lvl="2" fontAlgn="base" hangingPunct="0"/>
            <a:r>
              <a:rPr lang="en-US" sz="2600" dirty="0"/>
              <a:t>“Organizing” spells out how the business should be </a:t>
            </a:r>
            <a:r>
              <a:rPr lang="en-US" sz="2600" i="1" dirty="0"/>
              <a:t>set up</a:t>
            </a:r>
            <a:r>
              <a:rPr lang="en-US" sz="2600" dirty="0"/>
              <a:t> to meet its objectives.</a:t>
            </a:r>
          </a:p>
          <a:p>
            <a:pPr lvl="2" fontAlgn="base" hangingPunct="0"/>
            <a:r>
              <a:rPr lang="en-US" sz="2600" dirty="0"/>
              <a:t>If the business plan changes, then strategies and tactics will also likely change.</a:t>
            </a:r>
          </a:p>
          <a:p>
            <a:endParaRPr lang="en-US" dirty="0"/>
          </a:p>
        </p:txBody>
      </p:sp>
    </p:spTree>
    <p:extLst>
      <p:ext uri="{BB962C8B-B14F-4D97-AF65-F5344CB8AC3E}">
        <p14:creationId xmlns:p14="http://schemas.microsoft.com/office/powerpoint/2010/main" val="119567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nature of business ethics</a:t>
            </a:r>
          </a:p>
        </p:txBody>
      </p:sp>
      <p:sp>
        <p:nvSpPr>
          <p:cNvPr id="3" name="Content Placeholder 2"/>
          <p:cNvSpPr>
            <a:spLocks noGrp="1"/>
          </p:cNvSpPr>
          <p:nvPr>
            <p:ph idx="1"/>
          </p:nvPr>
        </p:nvSpPr>
        <p:spPr/>
        <p:txBody>
          <a:bodyPr>
            <a:normAutofit/>
          </a:bodyPr>
          <a:lstStyle/>
          <a:p>
            <a:r>
              <a:rPr lang="en-US" dirty="0"/>
              <a:t>Distinguish between ethics and regulations</a:t>
            </a:r>
            <a:r>
              <a:rPr lang="en-US" dirty="0" smtClean="0"/>
              <a:t>.</a:t>
            </a:r>
          </a:p>
          <a:p>
            <a:pPr lvl="1"/>
            <a:r>
              <a:rPr lang="en-US" b="1" dirty="0" smtClean="0"/>
              <a:t>Ethics - </a:t>
            </a:r>
            <a:r>
              <a:rPr lang="en-US" dirty="0"/>
              <a:t>The basic principles that govern your behavior </a:t>
            </a:r>
            <a:endParaRPr lang="en-US" dirty="0" smtClean="0"/>
          </a:p>
          <a:p>
            <a:pPr lvl="1"/>
            <a:r>
              <a:rPr lang="en-US" b="1" dirty="0" smtClean="0"/>
              <a:t>Regulations - </a:t>
            </a:r>
            <a:r>
              <a:rPr lang="en-US" dirty="0"/>
              <a:t>An established set of rules </a:t>
            </a:r>
            <a:endParaRPr lang="en-US" b="1" dirty="0"/>
          </a:p>
          <a:p>
            <a:r>
              <a:rPr lang="en-US" dirty="0"/>
              <a:t>Discuss the need for business ethics.</a:t>
            </a:r>
          </a:p>
          <a:p>
            <a:pPr lvl="1"/>
            <a:r>
              <a:rPr lang="en-US" dirty="0" smtClean="0"/>
              <a:t>Know what is right or wrong in the workplace and doing what's right.</a:t>
            </a:r>
          </a:p>
          <a:p>
            <a:pPr lvl="1"/>
            <a:r>
              <a:rPr lang="en-US" dirty="0" smtClean="0"/>
              <a:t>Attention to business ethics is critical during times of fundamental change.</a:t>
            </a:r>
          </a:p>
          <a:p>
            <a:pPr lvl="1"/>
            <a:r>
              <a:rPr lang="en-US" dirty="0" smtClean="0"/>
              <a:t>Attention </a:t>
            </a:r>
            <a:r>
              <a:rPr lang="en-US" dirty="0"/>
              <a:t>to ethics in the workplace sensitizes leaders and staff to how they should act. </a:t>
            </a:r>
            <a:endParaRPr lang="en-US" dirty="0" smtClean="0"/>
          </a:p>
          <a:p>
            <a:pPr lvl="1"/>
            <a:r>
              <a:rPr lang="en-US" dirty="0" smtClean="0"/>
              <a:t>Attention to ethics in the workplaces helps ensure that when leaders and managers are struggling in times of crises and confusion, they retain a strong moral compass.</a:t>
            </a:r>
            <a:endParaRPr lang="en-US" b="1" dirty="0"/>
          </a:p>
        </p:txBody>
      </p:sp>
    </p:spTree>
    <p:extLst>
      <p:ext uri="{BB962C8B-B14F-4D97-AF65-F5344CB8AC3E}">
        <p14:creationId xmlns:p14="http://schemas.microsoft.com/office/powerpoint/2010/main" val="2977523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Describe factors that affect the business environment </a:t>
            </a:r>
          </a:p>
        </p:txBody>
      </p:sp>
      <p:sp>
        <p:nvSpPr>
          <p:cNvPr id="3" name="Content Placeholder 2"/>
          <p:cNvSpPr>
            <a:spLocks noGrp="1"/>
          </p:cNvSpPr>
          <p:nvPr>
            <p:ph idx="1"/>
          </p:nvPr>
        </p:nvSpPr>
        <p:spPr>
          <a:xfrm>
            <a:off x="838200" y="1559858"/>
            <a:ext cx="10515600" cy="5034579"/>
          </a:xfrm>
        </p:spPr>
        <p:txBody>
          <a:bodyPr>
            <a:normAutofit fontScale="62500" lnSpcReduction="20000"/>
          </a:bodyPr>
          <a:lstStyle/>
          <a:p>
            <a:pPr marL="0" indent="0">
              <a:buNone/>
            </a:pPr>
            <a:r>
              <a:rPr lang="en-US" sz="2600" b="1" dirty="0"/>
              <a:t>T</a:t>
            </a:r>
            <a:r>
              <a:rPr lang="en-US" sz="2600" b="1" dirty="0" smtClean="0"/>
              <a:t>here </a:t>
            </a:r>
            <a:r>
              <a:rPr lang="en-US" sz="2600" b="1" dirty="0"/>
              <a:t>are additional issues to consider when conducting an environmental scan.</a:t>
            </a:r>
            <a:endParaRPr lang="en-US" sz="2600" dirty="0"/>
          </a:p>
          <a:p>
            <a:pPr lvl="0" fontAlgn="base" hangingPunct="0"/>
            <a:r>
              <a:rPr lang="en-US" sz="2600" b="1" dirty="0"/>
              <a:t>Business ethics</a:t>
            </a:r>
            <a:endParaRPr lang="en-US" sz="2600" dirty="0"/>
          </a:p>
          <a:p>
            <a:pPr lvl="1" fontAlgn="base" hangingPunct="0"/>
            <a:r>
              <a:rPr lang="en-US" sz="2600" dirty="0"/>
              <a:t>Defined as the moral or ethical problems that can arise in a business setting; and any special duties or obligations that apply to people who are engaged in business. </a:t>
            </a:r>
          </a:p>
          <a:p>
            <a:pPr lvl="0" fontAlgn="base" hangingPunct="0"/>
            <a:r>
              <a:rPr lang="en-US" sz="2600" b="1" dirty="0"/>
              <a:t>Business trends</a:t>
            </a:r>
            <a:endParaRPr lang="en-US" sz="2600" dirty="0"/>
          </a:p>
          <a:p>
            <a:pPr lvl="1" fontAlgn="base" hangingPunct="0"/>
            <a:r>
              <a:rPr lang="en-US" sz="2600" dirty="0"/>
              <a:t>Defined as the general tendency or direction in a market or industry.</a:t>
            </a:r>
          </a:p>
          <a:p>
            <a:pPr lvl="0" fontAlgn="base" hangingPunct="0"/>
            <a:r>
              <a:rPr lang="en-US" sz="2600" b="1" dirty="0"/>
              <a:t>Relationship between government and business</a:t>
            </a:r>
            <a:endParaRPr lang="en-US" sz="2600" dirty="0"/>
          </a:p>
          <a:p>
            <a:pPr lvl="1" fontAlgn="base" hangingPunct="0"/>
            <a:r>
              <a:rPr lang="en-US" sz="2600" dirty="0"/>
              <a:t>In the U.S. economy, the government’s role is to protect consumers, businesses, and society</a:t>
            </a:r>
            <a:r>
              <a:rPr lang="en-US" sz="2600" dirty="0" smtClean="0"/>
              <a:t>.</a:t>
            </a:r>
          </a:p>
          <a:p>
            <a:pPr lvl="1" fontAlgn="base" hangingPunct="0"/>
            <a:r>
              <a:rPr lang="en-US" sz="2600" dirty="0"/>
              <a:t>This role has evolved over time</a:t>
            </a:r>
            <a:r>
              <a:rPr lang="en-US" sz="2600" dirty="0" smtClean="0"/>
              <a:t>.</a:t>
            </a:r>
          </a:p>
          <a:p>
            <a:pPr marL="457200" lvl="1" indent="0" fontAlgn="base" hangingPunct="0">
              <a:buNone/>
            </a:pPr>
            <a:endParaRPr lang="en-US" sz="2600" dirty="0" smtClean="0"/>
          </a:p>
          <a:p>
            <a:pPr marL="0" indent="0" fontAlgn="base" hangingPunct="0">
              <a:buNone/>
            </a:pPr>
            <a:r>
              <a:rPr lang="en-US" sz="2600" b="1" dirty="0"/>
              <a:t>Identify and explain factors that impact businesses</a:t>
            </a:r>
            <a:r>
              <a:rPr lang="en-US" sz="2600" dirty="0" smtClean="0"/>
              <a:t>.</a:t>
            </a:r>
          </a:p>
          <a:p>
            <a:pPr lvl="0" fontAlgn="base" hangingPunct="0"/>
            <a:r>
              <a:rPr lang="en-US" sz="2600" b="1" dirty="0"/>
              <a:t>Legal issues: </a:t>
            </a:r>
            <a:r>
              <a:rPr lang="en-US" sz="2600" dirty="0"/>
              <a:t>Government requirements and laws, taxes, licensing</a:t>
            </a:r>
          </a:p>
          <a:p>
            <a:pPr lvl="0" fontAlgn="base" hangingPunct="0"/>
            <a:r>
              <a:rPr lang="en-US" sz="2600" b="1" dirty="0"/>
              <a:t>Global environment:</a:t>
            </a:r>
            <a:r>
              <a:rPr lang="en-US" sz="2600" dirty="0"/>
              <a:t> Off-shoring</a:t>
            </a:r>
          </a:p>
          <a:p>
            <a:pPr lvl="0" fontAlgn="base" hangingPunct="0"/>
            <a:r>
              <a:rPr lang="en-US" sz="2600" b="1" dirty="0"/>
              <a:t>Social and cultural factors:</a:t>
            </a:r>
            <a:r>
              <a:rPr lang="en-US" sz="2600" dirty="0"/>
              <a:t> Diverse workplace, ethnic diversity of customers, language barriers, different ways of doing business</a:t>
            </a:r>
          </a:p>
          <a:p>
            <a:pPr lvl="0" fontAlgn="base" hangingPunct="0"/>
            <a:r>
              <a:rPr lang="en-US" sz="2600" b="1" dirty="0"/>
              <a:t>Economic conditions:</a:t>
            </a:r>
            <a:r>
              <a:rPr lang="en-US" sz="2600" dirty="0"/>
              <a:t> During prosperous times—low unemployment rates, increased investments by individuals, increased spending</a:t>
            </a:r>
          </a:p>
          <a:p>
            <a:pPr lvl="0" fontAlgn="base" hangingPunct="0"/>
            <a:r>
              <a:rPr lang="en-US" sz="2600" b="1" dirty="0"/>
              <a:t>During adverse conditions:</a:t>
            </a:r>
            <a:r>
              <a:rPr lang="en-US" sz="2600" dirty="0"/>
              <a:t> High unemployment rates, decreased spending, decreased saving</a:t>
            </a:r>
          </a:p>
          <a:p>
            <a:pPr lvl="0" fontAlgn="base" hangingPunct="0"/>
            <a:r>
              <a:rPr lang="en-US" sz="2600" b="1" dirty="0"/>
              <a:t>Technological factors:</a:t>
            </a:r>
            <a:r>
              <a:rPr lang="en-US" sz="2600" dirty="0"/>
              <a:t> New equipment, new software/hardware</a:t>
            </a:r>
          </a:p>
          <a:p>
            <a:pPr marL="457200" lvl="1" indent="0" fontAlgn="base" hangingPunct="0">
              <a:buNone/>
            </a:pPr>
            <a:endParaRPr lang="en-US" sz="1600" dirty="0" smtClean="0"/>
          </a:p>
        </p:txBody>
      </p:sp>
    </p:spTree>
    <p:extLst>
      <p:ext uri="{BB962C8B-B14F-4D97-AF65-F5344CB8AC3E}">
        <p14:creationId xmlns:p14="http://schemas.microsoft.com/office/powerpoint/2010/main" val="1342430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600" dirty="0" smtClean="0"/>
              <a:t>Describe factors that affect the business environment </a:t>
            </a:r>
            <a:endParaRPr lang="en-US" sz="3600" b="1" dirty="0"/>
          </a:p>
        </p:txBody>
      </p:sp>
      <p:sp>
        <p:nvSpPr>
          <p:cNvPr id="3" name="Content Placeholder 2"/>
          <p:cNvSpPr>
            <a:spLocks noGrp="1"/>
          </p:cNvSpPr>
          <p:nvPr>
            <p:ph idx="1"/>
          </p:nvPr>
        </p:nvSpPr>
        <p:spPr>
          <a:xfrm>
            <a:off x="398033" y="871368"/>
            <a:ext cx="10955767" cy="5803751"/>
          </a:xfrm>
        </p:spPr>
        <p:txBody>
          <a:bodyPr>
            <a:noAutofit/>
          </a:bodyPr>
          <a:lstStyle/>
          <a:p>
            <a:pPr>
              <a:lnSpc>
                <a:spcPct val="100000"/>
              </a:lnSpc>
              <a:spcBef>
                <a:spcPts val="0"/>
              </a:spcBef>
            </a:pPr>
            <a:r>
              <a:rPr lang="en-US" sz="1200" b="1" dirty="0"/>
              <a:t>Internal factors affecting the business </a:t>
            </a:r>
            <a:r>
              <a:rPr lang="en-US" sz="1200" b="1" dirty="0" smtClean="0"/>
              <a:t>environment</a:t>
            </a:r>
            <a:r>
              <a:rPr lang="en-US" sz="1200" dirty="0" smtClean="0"/>
              <a:t>: such as, managerial </a:t>
            </a:r>
            <a:r>
              <a:rPr lang="en-US" sz="1200" dirty="0"/>
              <a:t>incentives, organizational culture, and organizational </a:t>
            </a:r>
            <a:r>
              <a:rPr lang="en-US" sz="1200" dirty="0" smtClean="0"/>
              <a:t>identity. </a:t>
            </a:r>
            <a:endParaRPr lang="en-US" sz="1200" dirty="0"/>
          </a:p>
          <a:p>
            <a:pPr lvl="1">
              <a:lnSpc>
                <a:spcPct val="100000"/>
              </a:lnSpc>
              <a:spcBef>
                <a:spcPts val="0"/>
              </a:spcBef>
            </a:pPr>
            <a:r>
              <a:rPr lang="en-US" sz="1200" dirty="0" smtClean="0"/>
              <a:t>Resources</a:t>
            </a:r>
            <a:r>
              <a:rPr lang="en-US" sz="1200" dirty="0"/>
              <a:t>: Profitability, sales, product quality brand associations, existing overall brand, relative cost of this new product, employee capability, product portfolio analysis</a:t>
            </a:r>
          </a:p>
          <a:p>
            <a:pPr lvl="1">
              <a:lnSpc>
                <a:spcPct val="100000"/>
              </a:lnSpc>
              <a:spcBef>
                <a:spcPts val="0"/>
              </a:spcBef>
            </a:pPr>
            <a:r>
              <a:rPr lang="en-US" sz="1200" dirty="0" smtClean="0"/>
              <a:t>Capabilities</a:t>
            </a:r>
            <a:r>
              <a:rPr lang="en-US" sz="1200" dirty="0"/>
              <a:t> </a:t>
            </a:r>
            <a:r>
              <a:rPr lang="en-US" sz="1200" dirty="0" smtClean="0"/>
              <a:t>to </a:t>
            </a:r>
            <a:r>
              <a:rPr lang="en-US" sz="1200" dirty="0"/>
              <a:t>identify internal strategic strengths, weaknesses, problems, constraints and </a:t>
            </a:r>
            <a:r>
              <a:rPr lang="en-US" sz="1200" dirty="0" smtClean="0"/>
              <a:t>uncertainties</a:t>
            </a:r>
          </a:p>
          <a:p>
            <a:pPr marL="457200" lvl="1" indent="0">
              <a:lnSpc>
                <a:spcPct val="100000"/>
              </a:lnSpc>
              <a:spcBef>
                <a:spcPts val="0"/>
              </a:spcBef>
              <a:buNone/>
            </a:pPr>
            <a:endParaRPr lang="en-US" sz="1000" dirty="0"/>
          </a:p>
          <a:p>
            <a:pPr>
              <a:lnSpc>
                <a:spcPct val="100000"/>
              </a:lnSpc>
              <a:spcBef>
                <a:spcPts val="0"/>
              </a:spcBef>
            </a:pPr>
            <a:r>
              <a:rPr lang="en-US" sz="1200" b="1" dirty="0"/>
              <a:t>External factors affecting business environments</a:t>
            </a:r>
            <a:r>
              <a:rPr lang="en-US" sz="1200" b="1" dirty="0" smtClean="0"/>
              <a:t>.</a:t>
            </a:r>
          </a:p>
          <a:p>
            <a:pPr lvl="1">
              <a:lnSpc>
                <a:spcPct val="100000"/>
              </a:lnSpc>
              <a:spcBef>
                <a:spcPts val="0"/>
              </a:spcBef>
            </a:pPr>
            <a:r>
              <a:rPr lang="en-US" sz="1200" dirty="0"/>
              <a:t>Customer analysis: Segments, motivations, unmet needs</a:t>
            </a:r>
          </a:p>
          <a:p>
            <a:pPr lvl="1">
              <a:lnSpc>
                <a:spcPct val="100000"/>
              </a:lnSpc>
              <a:spcBef>
                <a:spcPts val="0"/>
              </a:spcBef>
            </a:pPr>
            <a:r>
              <a:rPr lang="en-US" sz="1200" dirty="0"/>
              <a:t>Competitive analysis: Identify completely, put in strategic groups, evaluate performance, image, their objectives, strategies, culture, cost structure, strengths, weakness</a:t>
            </a:r>
          </a:p>
          <a:p>
            <a:pPr lvl="1">
              <a:lnSpc>
                <a:spcPct val="100000"/>
              </a:lnSpc>
              <a:spcBef>
                <a:spcPts val="0"/>
              </a:spcBef>
            </a:pPr>
            <a:r>
              <a:rPr lang="en-US" sz="1200" dirty="0"/>
              <a:t>Market analysis: Overall size, projected growth, profitability, entry barriers, cost structure, distribution system, trends, key success factors</a:t>
            </a:r>
          </a:p>
          <a:p>
            <a:pPr lvl="1">
              <a:lnSpc>
                <a:spcPct val="100000"/>
              </a:lnSpc>
              <a:spcBef>
                <a:spcPts val="0"/>
              </a:spcBef>
            </a:pPr>
            <a:r>
              <a:rPr lang="en-US" sz="1200" dirty="0"/>
              <a:t>Environmental analysis: Technological, governmental, economic, cultural, demographic, scenarios, </a:t>
            </a:r>
            <a:r>
              <a:rPr lang="en-US" sz="1200" dirty="0" smtClean="0"/>
              <a:t>information-need</a:t>
            </a:r>
          </a:p>
          <a:p>
            <a:pPr marL="457200" lvl="1" indent="0">
              <a:lnSpc>
                <a:spcPct val="100000"/>
              </a:lnSpc>
              <a:spcBef>
                <a:spcPts val="0"/>
              </a:spcBef>
              <a:buNone/>
            </a:pPr>
            <a:endParaRPr lang="en-US" sz="1000" b="1" dirty="0" smtClean="0"/>
          </a:p>
          <a:p>
            <a:pPr>
              <a:lnSpc>
                <a:spcPct val="100000"/>
              </a:lnSpc>
              <a:spcBef>
                <a:spcPts val="0"/>
              </a:spcBef>
            </a:pPr>
            <a:r>
              <a:rPr lang="en-US" sz="1200" b="1" dirty="0" smtClean="0"/>
              <a:t>Discuss reasons that the business environment can be affected by external factors.</a:t>
            </a:r>
          </a:p>
          <a:p>
            <a:pPr lvl="1">
              <a:lnSpc>
                <a:spcPct val="100000"/>
              </a:lnSpc>
              <a:spcBef>
                <a:spcPts val="0"/>
              </a:spcBef>
            </a:pPr>
            <a:r>
              <a:rPr lang="en-US" sz="1200" dirty="0" smtClean="0"/>
              <a:t>The </a:t>
            </a:r>
            <a:r>
              <a:rPr lang="en-US" sz="1200" dirty="0"/>
              <a:t>interactions of business with the non-commercial environment are under increasing </a:t>
            </a:r>
            <a:r>
              <a:rPr lang="en-US" sz="1200" dirty="0" smtClean="0"/>
              <a:t>scrutiny.</a:t>
            </a:r>
          </a:p>
          <a:p>
            <a:pPr lvl="1">
              <a:lnSpc>
                <a:spcPct val="100000"/>
              </a:lnSpc>
              <a:spcBef>
                <a:spcPts val="0"/>
              </a:spcBef>
            </a:pPr>
            <a:r>
              <a:rPr lang="en-US" sz="1200" dirty="0" smtClean="0"/>
              <a:t>Environmental </a:t>
            </a:r>
            <a:r>
              <a:rPr lang="en-US" sz="1200" dirty="0"/>
              <a:t>factors and </a:t>
            </a:r>
            <a:r>
              <a:rPr lang="en-US" sz="1200" dirty="0" smtClean="0"/>
              <a:t>organizations, </a:t>
            </a:r>
            <a:r>
              <a:rPr lang="en-US" sz="1200" dirty="0"/>
              <a:t>looks at the relationships between business </a:t>
            </a:r>
            <a:r>
              <a:rPr lang="en-US" sz="1200" dirty="0" smtClean="0"/>
              <a:t>and </a:t>
            </a:r>
            <a:r>
              <a:rPr lang="en-US" sz="1200" dirty="0"/>
              <a:t>social and ecological environments, often referred to under the umbrella term of Corporate Social Responsibility</a:t>
            </a:r>
            <a:r>
              <a:rPr lang="en-US" sz="1200" dirty="0" smtClean="0"/>
              <a:t>.</a:t>
            </a:r>
          </a:p>
          <a:p>
            <a:pPr marL="457200" lvl="1" indent="0">
              <a:lnSpc>
                <a:spcPct val="100000"/>
              </a:lnSpc>
              <a:spcBef>
                <a:spcPts val="0"/>
              </a:spcBef>
              <a:buNone/>
            </a:pPr>
            <a:endParaRPr lang="en-US" sz="1000" dirty="0"/>
          </a:p>
          <a:p>
            <a:pPr>
              <a:lnSpc>
                <a:spcPct val="100000"/>
              </a:lnSpc>
              <a:spcBef>
                <a:spcPts val="0"/>
              </a:spcBef>
            </a:pPr>
            <a:r>
              <a:rPr lang="en-US" sz="1200" b="1" dirty="0"/>
              <a:t>Ethical factors that affect the business environment</a:t>
            </a:r>
            <a:r>
              <a:rPr lang="en-US" sz="1200" b="1" dirty="0" smtClean="0"/>
              <a:t>.</a:t>
            </a:r>
          </a:p>
          <a:p>
            <a:pPr lvl="1">
              <a:lnSpc>
                <a:spcPct val="100000"/>
              </a:lnSpc>
              <a:spcBef>
                <a:spcPts val="0"/>
              </a:spcBef>
            </a:pPr>
            <a:r>
              <a:rPr lang="en-US" sz="1200" dirty="0"/>
              <a:t>Management practices that respect the rights of all employees, including the right to free association and collective bargaining.</a:t>
            </a:r>
          </a:p>
          <a:p>
            <a:pPr lvl="1">
              <a:lnSpc>
                <a:spcPct val="100000"/>
              </a:lnSpc>
              <a:spcBef>
                <a:spcPts val="0"/>
              </a:spcBef>
            </a:pPr>
            <a:r>
              <a:rPr lang="en-US" sz="1200" dirty="0" smtClean="0"/>
              <a:t>Minimizing </a:t>
            </a:r>
            <a:r>
              <a:rPr lang="en-US" sz="1200" dirty="0"/>
              <a:t>our impact on the environment.</a:t>
            </a:r>
          </a:p>
          <a:p>
            <a:pPr lvl="1">
              <a:lnSpc>
                <a:spcPct val="100000"/>
              </a:lnSpc>
              <a:spcBef>
                <a:spcPts val="0"/>
              </a:spcBef>
            </a:pPr>
            <a:r>
              <a:rPr lang="en-US" sz="1200" dirty="0"/>
              <a:t>Providing a safe and healthy work place.</a:t>
            </a:r>
          </a:p>
          <a:p>
            <a:pPr lvl="1">
              <a:lnSpc>
                <a:spcPct val="100000"/>
              </a:lnSpc>
              <a:spcBef>
                <a:spcPts val="0"/>
              </a:spcBef>
            </a:pPr>
            <a:r>
              <a:rPr lang="en-US" sz="1200" dirty="0"/>
              <a:t>Promoting the health and well-being of all employees</a:t>
            </a:r>
            <a:r>
              <a:rPr lang="en-US" sz="1200" dirty="0" smtClean="0"/>
              <a:t>.</a:t>
            </a:r>
          </a:p>
          <a:p>
            <a:pPr marL="457200" lvl="1" indent="0">
              <a:lnSpc>
                <a:spcPct val="100000"/>
              </a:lnSpc>
              <a:spcBef>
                <a:spcPts val="0"/>
              </a:spcBef>
              <a:buNone/>
            </a:pPr>
            <a:endParaRPr lang="en-US" sz="1000" dirty="0"/>
          </a:p>
          <a:p>
            <a:pPr>
              <a:lnSpc>
                <a:spcPct val="100000"/>
              </a:lnSpc>
              <a:spcBef>
                <a:spcPts val="0"/>
              </a:spcBef>
            </a:pPr>
            <a:r>
              <a:rPr lang="en-US" sz="1200" b="1" dirty="0"/>
              <a:t>Cultural factors that affect the business environment</a:t>
            </a:r>
            <a:r>
              <a:rPr lang="en-US" sz="1200" b="1" dirty="0" smtClean="0"/>
              <a:t>.</a:t>
            </a:r>
          </a:p>
          <a:p>
            <a:pPr lvl="1">
              <a:lnSpc>
                <a:spcPct val="100000"/>
              </a:lnSpc>
              <a:spcBef>
                <a:spcPts val="0"/>
              </a:spcBef>
            </a:pPr>
            <a:r>
              <a:rPr lang="en-US" sz="1200" dirty="0"/>
              <a:t>C</a:t>
            </a:r>
            <a:r>
              <a:rPr lang="en-US" sz="1200" dirty="0" smtClean="0"/>
              <a:t>urrent </a:t>
            </a:r>
            <a:r>
              <a:rPr lang="en-US" sz="1200" dirty="0"/>
              <a:t>or emerging trends in lifestyle, fashions, and other components of </a:t>
            </a:r>
            <a:r>
              <a:rPr lang="en-US" sz="1200" dirty="0" smtClean="0"/>
              <a:t>culture</a:t>
            </a:r>
          </a:p>
          <a:p>
            <a:pPr lvl="1">
              <a:lnSpc>
                <a:spcPct val="100000"/>
              </a:lnSpc>
              <a:spcBef>
                <a:spcPts val="0"/>
              </a:spcBef>
            </a:pPr>
            <a:r>
              <a:rPr lang="en-US" sz="1200" dirty="0" smtClean="0"/>
              <a:t>demographic </a:t>
            </a:r>
            <a:r>
              <a:rPr lang="en-US" sz="1200" dirty="0"/>
              <a:t>trends will affect the market size of the </a:t>
            </a:r>
            <a:r>
              <a:rPr lang="en-US" sz="1200" dirty="0" smtClean="0"/>
              <a:t>industry such growth </a:t>
            </a:r>
            <a:r>
              <a:rPr lang="en-US" sz="1200" dirty="0"/>
              <a:t>rate, income, population </a:t>
            </a:r>
            <a:r>
              <a:rPr lang="en-US" sz="1200" dirty="0" smtClean="0"/>
              <a:t>shifts</a:t>
            </a:r>
          </a:p>
          <a:p>
            <a:pPr marL="457200" lvl="1" indent="0">
              <a:lnSpc>
                <a:spcPct val="100000"/>
              </a:lnSpc>
              <a:spcBef>
                <a:spcPts val="0"/>
              </a:spcBef>
              <a:buNone/>
            </a:pPr>
            <a:endParaRPr lang="en-US" sz="1000" b="1" dirty="0" smtClean="0"/>
          </a:p>
          <a:p>
            <a:pPr>
              <a:lnSpc>
                <a:spcPct val="100000"/>
              </a:lnSpc>
              <a:spcBef>
                <a:spcPts val="0"/>
              </a:spcBef>
            </a:pPr>
            <a:r>
              <a:rPr lang="en-US" sz="1200" b="1" dirty="0" smtClean="0"/>
              <a:t>Socio-political </a:t>
            </a:r>
            <a:r>
              <a:rPr lang="en-US" sz="1200" b="1" dirty="0"/>
              <a:t>factors that affect the business environment</a:t>
            </a:r>
            <a:r>
              <a:rPr lang="en-US" sz="1200" b="1" dirty="0" smtClean="0"/>
              <a:t>.</a:t>
            </a:r>
          </a:p>
          <a:p>
            <a:pPr lvl="1">
              <a:lnSpc>
                <a:spcPct val="100000"/>
              </a:lnSpc>
              <a:spcBef>
                <a:spcPts val="0"/>
              </a:spcBef>
            </a:pPr>
            <a:r>
              <a:rPr lang="en-US" sz="1200" dirty="0"/>
              <a:t>C</a:t>
            </a:r>
            <a:r>
              <a:rPr lang="en-US" sz="1200" dirty="0" smtClean="0"/>
              <a:t>hanges </a:t>
            </a:r>
            <a:r>
              <a:rPr lang="en-US" sz="1200" dirty="0"/>
              <a:t>in </a:t>
            </a:r>
            <a:r>
              <a:rPr lang="en-US" sz="1200" dirty="0" smtClean="0"/>
              <a:t>regulations, impacts </a:t>
            </a:r>
            <a:r>
              <a:rPr lang="en-US" sz="1200" dirty="0"/>
              <a:t>be on </a:t>
            </a:r>
            <a:r>
              <a:rPr lang="en-US" sz="1200" dirty="0" smtClean="0"/>
              <a:t>the industry, </a:t>
            </a:r>
            <a:r>
              <a:rPr lang="en-US" sz="1200" dirty="0"/>
              <a:t>tax or other incentives are being developed that might affect strategy </a:t>
            </a:r>
            <a:r>
              <a:rPr lang="en-US" sz="1200" dirty="0" smtClean="0"/>
              <a:t>development, political </a:t>
            </a:r>
            <a:r>
              <a:rPr lang="en-US" sz="1200" dirty="0"/>
              <a:t>or government </a:t>
            </a:r>
            <a:r>
              <a:rPr lang="en-US" sz="1200" dirty="0" smtClean="0"/>
              <a:t>stability</a:t>
            </a:r>
          </a:p>
          <a:p>
            <a:pPr marL="457200" lvl="1" indent="0">
              <a:lnSpc>
                <a:spcPct val="100000"/>
              </a:lnSpc>
              <a:spcBef>
                <a:spcPts val="0"/>
              </a:spcBef>
              <a:buNone/>
            </a:pPr>
            <a:endParaRPr lang="en-US" sz="1000" b="1" dirty="0"/>
          </a:p>
          <a:p>
            <a:pPr>
              <a:lnSpc>
                <a:spcPct val="100000"/>
              </a:lnSpc>
              <a:spcBef>
                <a:spcPts val="0"/>
              </a:spcBef>
            </a:pPr>
            <a:r>
              <a:rPr lang="en-US" sz="1200" b="1" dirty="0"/>
              <a:t>Economic factors that affect the business environment.</a:t>
            </a:r>
          </a:p>
          <a:p>
            <a:pPr lvl="1">
              <a:lnSpc>
                <a:spcPct val="100000"/>
              </a:lnSpc>
              <a:spcBef>
                <a:spcPts val="0"/>
              </a:spcBef>
            </a:pPr>
            <a:r>
              <a:rPr lang="en-US" sz="1200" dirty="0" smtClean="0"/>
              <a:t>Economic </a:t>
            </a:r>
            <a:r>
              <a:rPr lang="en-US" sz="1200" dirty="0"/>
              <a:t>trends </a:t>
            </a:r>
            <a:r>
              <a:rPr lang="en-US" sz="1200" dirty="0" smtClean="0"/>
              <a:t>that might have </a:t>
            </a:r>
            <a:r>
              <a:rPr lang="en-US" sz="1200" dirty="0"/>
              <a:t>an impact on business </a:t>
            </a:r>
            <a:r>
              <a:rPr lang="en-US" sz="1200" dirty="0" smtClean="0"/>
              <a:t>activity: Interest </a:t>
            </a:r>
            <a:r>
              <a:rPr lang="en-US" sz="1200" dirty="0"/>
              <a:t>rates, inflation, unemployment levels, energy availability, disposable </a:t>
            </a:r>
            <a:r>
              <a:rPr lang="en-US" sz="1200" dirty="0" smtClean="0"/>
              <a:t>income</a:t>
            </a:r>
            <a:endParaRPr lang="en-US" sz="1200" dirty="0"/>
          </a:p>
        </p:txBody>
      </p:sp>
    </p:spTree>
    <p:extLst>
      <p:ext uri="{BB962C8B-B14F-4D97-AF65-F5344CB8AC3E}">
        <p14:creationId xmlns:p14="http://schemas.microsoft.com/office/powerpoint/2010/main" val="428848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351" y="-182880"/>
            <a:ext cx="10515600" cy="1325563"/>
          </a:xfrm>
        </p:spPr>
        <p:txBody>
          <a:bodyPr>
            <a:normAutofit/>
          </a:bodyPr>
          <a:lstStyle/>
          <a:p>
            <a:r>
              <a:rPr lang="en-US" sz="3600" dirty="0" smtClean="0"/>
              <a:t>Describe factors that affect the business environment </a:t>
            </a:r>
            <a:endParaRPr lang="en-US" sz="3600" b="1" dirty="0"/>
          </a:p>
        </p:txBody>
      </p:sp>
      <p:sp>
        <p:nvSpPr>
          <p:cNvPr id="3" name="Content Placeholder 2"/>
          <p:cNvSpPr>
            <a:spLocks noGrp="1"/>
          </p:cNvSpPr>
          <p:nvPr>
            <p:ph idx="1"/>
          </p:nvPr>
        </p:nvSpPr>
        <p:spPr>
          <a:xfrm>
            <a:off x="580913" y="699248"/>
            <a:ext cx="11069618" cy="5378823"/>
          </a:xfrm>
        </p:spPr>
        <p:txBody>
          <a:bodyPr>
            <a:noAutofit/>
          </a:bodyPr>
          <a:lstStyle/>
          <a:p>
            <a:pPr marL="0" lvl="0" indent="0">
              <a:buNone/>
            </a:pPr>
            <a:r>
              <a:rPr lang="en-US" sz="1400" b="1" dirty="0"/>
              <a:t>Discuss the global environment in which businesses </a:t>
            </a:r>
            <a:r>
              <a:rPr lang="en-US" sz="1400" b="1" dirty="0" smtClean="0"/>
              <a:t>operate</a:t>
            </a:r>
            <a:endParaRPr lang="en-US" sz="1400" b="1" dirty="0"/>
          </a:p>
          <a:p>
            <a:r>
              <a:rPr lang="en-US" sz="1400" dirty="0"/>
              <a:t>The impact of globalization on </a:t>
            </a:r>
            <a:r>
              <a:rPr lang="en-US" sz="1400" dirty="0" smtClean="0"/>
              <a:t>businesses: Record </a:t>
            </a:r>
            <a:r>
              <a:rPr lang="en-US" sz="1400" dirty="0"/>
              <a:t>changes in communications, transportation, and computer technology have given the process new </a:t>
            </a:r>
            <a:r>
              <a:rPr lang="en-US" sz="1400" dirty="0" smtClean="0"/>
              <a:t>motivation </a:t>
            </a:r>
            <a:r>
              <a:rPr lang="en-US" sz="1400" dirty="0"/>
              <a:t>and made the world more interdependent than </a:t>
            </a:r>
            <a:r>
              <a:rPr lang="en-US" sz="1400" dirty="0" smtClean="0"/>
              <a:t>ever.</a:t>
            </a:r>
            <a:endParaRPr lang="en-US" sz="1400" dirty="0"/>
          </a:p>
          <a:p>
            <a:r>
              <a:rPr lang="en-US" sz="1400" dirty="0"/>
              <a:t>Factors driving the existence of a global business </a:t>
            </a:r>
            <a:r>
              <a:rPr lang="en-US" sz="1400" dirty="0" smtClean="0"/>
              <a:t>environment: </a:t>
            </a:r>
            <a:r>
              <a:rPr lang="en-US" sz="1400" dirty="0"/>
              <a:t>Money, technology and raw materials move ever more swiftly across national borders. Along with products and finances, ideas and cultures circulate more freely. As a result, laws, economies, and social movements are forming at the international level.</a:t>
            </a:r>
          </a:p>
          <a:p>
            <a:r>
              <a:rPr lang="en-US" sz="1400" dirty="0"/>
              <a:t>Forces that maintain differences between </a:t>
            </a:r>
            <a:r>
              <a:rPr lang="en-US" sz="1400" dirty="0" smtClean="0"/>
              <a:t>countries/regions: politics, cultural, laws</a:t>
            </a:r>
            <a:endParaRPr lang="en-US" sz="1400" dirty="0"/>
          </a:p>
          <a:p>
            <a:r>
              <a:rPr lang="en-US" sz="1400" dirty="0"/>
              <a:t>Reasons that businesses go </a:t>
            </a:r>
            <a:r>
              <a:rPr lang="en-US" sz="1400" dirty="0" smtClean="0"/>
              <a:t>abroad: </a:t>
            </a:r>
            <a:r>
              <a:rPr lang="en-US" sz="1400" dirty="0"/>
              <a:t>Globalization creates new markets and wealth</a:t>
            </a:r>
          </a:p>
          <a:p>
            <a:r>
              <a:rPr lang="en-US" sz="1400" dirty="0"/>
              <a:t>Ways in which businesses can enter a foreign market</a:t>
            </a:r>
            <a:r>
              <a:rPr lang="en-US" sz="1400" dirty="0" smtClean="0"/>
              <a:t>.</a:t>
            </a:r>
          </a:p>
          <a:p>
            <a:pPr lvl="1"/>
            <a:r>
              <a:rPr lang="en-US" sz="1400" b="1" dirty="0" smtClean="0"/>
              <a:t>Exporting : </a:t>
            </a:r>
            <a:r>
              <a:rPr lang="en-US" sz="1400" dirty="0" smtClean="0"/>
              <a:t>This </a:t>
            </a:r>
            <a:r>
              <a:rPr lang="en-US" sz="1400" dirty="0"/>
              <a:t>is the least risky way to enter foreign markets, as it avoids the substantial costs of establishing manufacturing operations in the new market. A disadvantage of exporting is that high transportation costs can make exporting uneconomical.</a:t>
            </a:r>
          </a:p>
          <a:p>
            <a:pPr lvl="1"/>
            <a:r>
              <a:rPr lang="en-US" sz="1400" b="1" dirty="0"/>
              <a:t>Turnkey </a:t>
            </a:r>
            <a:r>
              <a:rPr lang="en-US" sz="1400" b="1" dirty="0" smtClean="0"/>
              <a:t>projects</a:t>
            </a:r>
            <a:r>
              <a:rPr lang="en-US" sz="1400" dirty="0" smtClean="0"/>
              <a:t>: Turnkey </a:t>
            </a:r>
            <a:r>
              <a:rPr lang="en-US" sz="1400" dirty="0"/>
              <a:t>projects can be described as exporting process technology to other countries. In a typical project, the contractor agrees to do the training of operating personnel, above other similar start up activities, so that at the end of the contract period, the foreign client is handed the "key" to a plant that is ready for full operation.</a:t>
            </a:r>
          </a:p>
          <a:p>
            <a:pPr lvl="1"/>
            <a:r>
              <a:rPr lang="en-US" sz="1400" b="1" dirty="0" smtClean="0"/>
              <a:t>Licensing: </a:t>
            </a:r>
            <a:r>
              <a:rPr lang="en-US" sz="1400" dirty="0" smtClean="0"/>
              <a:t>This </a:t>
            </a:r>
            <a:r>
              <a:rPr lang="en-US" sz="1400" dirty="0"/>
              <a:t>is an agreement whereby a licensor grants the rights to intellectual property (patents, inventions, copyrights etc.) to another company (licensee) for a certain period. The licensor would benefit from royalty fees without having to bear the development costs and risks associated with operating in a foreign market.</a:t>
            </a:r>
          </a:p>
          <a:p>
            <a:pPr lvl="1"/>
            <a:r>
              <a:rPr lang="en-US" sz="1400" b="1" dirty="0" smtClean="0"/>
              <a:t>Franchising: </a:t>
            </a:r>
            <a:r>
              <a:rPr lang="en-US" sz="1400" dirty="0" smtClean="0"/>
              <a:t>The </a:t>
            </a:r>
            <a:r>
              <a:rPr lang="en-US" sz="1400" dirty="0"/>
              <a:t>Franchiser sells intellectual property to the franchisee, but also contractually forces the franchisee to abide by strict rules as to how it does business. As with licensing, the franchisor typically receives a royalty payment. The franchisee assumes the costs and risks of opening in a foreign market.</a:t>
            </a:r>
          </a:p>
          <a:p>
            <a:pPr lvl="1"/>
            <a:r>
              <a:rPr lang="en-US" sz="1400" b="1" dirty="0"/>
              <a:t>Joint </a:t>
            </a:r>
            <a:r>
              <a:rPr lang="en-US" sz="1400" b="1" dirty="0" smtClean="0"/>
              <a:t>ventures: </a:t>
            </a:r>
            <a:r>
              <a:rPr lang="en-US" sz="1400" dirty="0" smtClean="0"/>
              <a:t>A </a:t>
            </a:r>
            <a:r>
              <a:rPr lang="en-US" sz="1400" dirty="0"/>
              <a:t>joint venture is formed when two independent companies establishes a firm that is jointly owned, one of which is a local company. The two companies would typically contribute a team of managers to share operating control. A joint venture enables a firm to benefit from a local partner's knowledge of the host country's competitive conditions, culture, language, political systems and business systems and also to share costs.</a:t>
            </a:r>
          </a:p>
          <a:p>
            <a:pPr lvl="1"/>
            <a:r>
              <a:rPr lang="en-US" sz="1400" b="1" dirty="0"/>
              <a:t>Wholly owned </a:t>
            </a:r>
            <a:r>
              <a:rPr lang="en-US" sz="1400" b="1" dirty="0" smtClean="0"/>
              <a:t>subsidiaries: </a:t>
            </a:r>
            <a:r>
              <a:rPr lang="en-US" sz="1400" dirty="0" smtClean="0"/>
              <a:t>In </a:t>
            </a:r>
            <a:r>
              <a:rPr lang="en-US" sz="1400" dirty="0"/>
              <a:t>a wholly owned subsidiary, the firm owns all the stock. The firm can either set up a new operation in that country, or it can acquire an established firm in the host nation</a:t>
            </a:r>
            <a:r>
              <a:rPr lang="en-US" sz="1400" dirty="0" smtClean="0"/>
              <a:t>.</a:t>
            </a:r>
            <a:endParaRPr lang="en-US" sz="1400" dirty="0"/>
          </a:p>
        </p:txBody>
      </p:sp>
    </p:spTree>
    <p:extLst>
      <p:ext uri="{BB962C8B-B14F-4D97-AF65-F5344CB8AC3E}">
        <p14:creationId xmlns:p14="http://schemas.microsoft.com/office/powerpoint/2010/main" val="3171794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how organizations adapt to today’s markets</a:t>
            </a:r>
            <a:endParaRPr lang="en-US" b="1" dirty="0"/>
          </a:p>
        </p:txBody>
      </p:sp>
      <p:sp>
        <p:nvSpPr>
          <p:cNvPr id="3" name="Content Placeholder 2"/>
          <p:cNvSpPr>
            <a:spLocks noGrp="1"/>
          </p:cNvSpPr>
          <p:nvPr>
            <p:ph idx="1"/>
          </p:nvPr>
        </p:nvSpPr>
        <p:spPr/>
        <p:txBody>
          <a:bodyPr/>
          <a:lstStyle/>
          <a:p>
            <a:r>
              <a:rPr lang="en-US" dirty="0"/>
              <a:t>Forces that are driving market changes</a:t>
            </a:r>
          </a:p>
          <a:p>
            <a:pPr lvl="1"/>
            <a:r>
              <a:rPr lang="en-US" b="1" dirty="0" smtClean="0"/>
              <a:t>Globalization</a:t>
            </a:r>
            <a:r>
              <a:rPr lang="en-US" dirty="0" smtClean="0"/>
              <a:t> - </a:t>
            </a:r>
            <a:r>
              <a:rPr lang="en-US" dirty="0"/>
              <a:t>The rapid and unimpeded flow of capital, labor, and ideas across national borders</a:t>
            </a:r>
          </a:p>
          <a:p>
            <a:pPr lvl="1"/>
            <a:r>
              <a:rPr lang="en-US" b="1" dirty="0"/>
              <a:t>Consumer </a:t>
            </a:r>
            <a:r>
              <a:rPr lang="en-US" b="1" dirty="0" smtClean="0"/>
              <a:t>demands </a:t>
            </a:r>
            <a:r>
              <a:rPr lang="en-US" dirty="0" smtClean="0"/>
              <a:t>- </a:t>
            </a:r>
            <a:r>
              <a:rPr lang="en-US" dirty="0"/>
              <a:t>Manner in which individuals act that determines what they buy and sell </a:t>
            </a:r>
          </a:p>
          <a:p>
            <a:pPr lvl="1"/>
            <a:r>
              <a:rPr lang="en-US" b="1" dirty="0"/>
              <a:t>Spending </a:t>
            </a:r>
            <a:r>
              <a:rPr lang="en-US" b="1" dirty="0" smtClean="0"/>
              <a:t>trends </a:t>
            </a:r>
            <a:r>
              <a:rPr lang="en-US" dirty="0" smtClean="0"/>
              <a:t>– what consumer are willing and able to buy</a:t>
            </a:r>
            <a:endParaRPr lang="en-US" dirty="0"/>
          </a:p>
          <a:p>
            <a:pPr lvl="1"/>
            <a:r>
              <a:rPr lang="en-US" b="1" dirty="0"/>
              <a:t>Industry structure </a:t>
            </a:r>
            <a:r>
              <a:rPr lang="en-US" b="1" dirty="0" smtClean="0"/>
              <a:t>changes </a:t>
            </a:r>
            <a:r>
              <a:rPr lang="en-US" dirty="0" smtClean="0"/>
              <a:t>- </a:t>
            </a:r>
            <a:r>
              <a:rPr lang="en-US" dirty="0"/>
              <a:t>industry attractiveness, how trends will affect industry competition, which industries a company should compete </a:t>
            </a:r>
            <a:r>
              <a:rPr lang="en-US" dirty="0" smtClean="0"/>
              <a:t>in and </a:t>
            </a:r>
            <a:r>
              <a:rPr lang="en-US" dirty="0"/>
              <a:t>how companies can position themselves for success.</a:t>
            </a:r>
          </a:p>
          <a:p>
            <a:endParaRPr lang="en-US" dirty="0"/>
          </a:p>
        </p:txBody>
      </p:sp>
    </p:spTree>
    <p:extLst>
      <p:ext uri="{BB962C8B-B14F-4D97-AF65-F5344CB8AC3E}">
        <p14:creationId xmlns:p14="http://schemas.microsoft.com/office/powerpoint/2010/main" val="2323257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how organizations adapt to today’s markets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Discuss management processes that aid adaptation to market conditions</a:t>
            </a:r>
          </a:p>
          <a:p>
            <a:pPr lvl="1"/>
            <a:r>
              <a:rPr lang="en-US" b="1" dirty="0"/>
              <a:t>Proactive </a:t>
            </a:r>
            <a:r>
              <a:rPr lang="en-US" b="1" dirty="0" smtClean="0"/>
              <a:t>management </a:t>
            </a:r>
            <a:r>
              <a:rPr lang="en-US" dirty="0" smtClean="0"/>
              <a:t>- </a:t>
            </a:r>
            <a:r>
              <a:rPr lang="en-US" dirty="0"/>
              <a:t>A style of management that involves anticipating and planning in advance for change, rather than simply reacting to outside events when they occur </a:t>
            </a:r>
          </a:p>
          <a:p>
            <a:pPr lvl="1"/>
            <a:r>
              <a:rPr lang="en-US" b="1" dirty="0"/>
              <a:t>Competitive </a:t>
            </a:r>
            <a:r>
              <a:rPr lang="en-US" b="1" dirty="0" smtClean="0"/>
              <a:t>aggression </a:t>
            </a:r>
            <a:r>
              <a:rPr lang="en-US" dirty="0" smtClean="0"/>
              <a:t>- </a:t>
            </a:r>
            <a:r>
              <a:rPr lang="en-US" dirty="0"/>
              <a:t>A negotiating style in which one or both parties view the negotiation as a game-like challenge or a rivalry; one or both parties consider only their interests to achieve a desired outcome. </a:t>
            </a:r>
          </a:p>
          <a:p>
            <a:pPr lvl="1"/>
            <a:r>
              <a:rPr lang="en-US" b="1" dirty="0"/>
              <a:t>Innovative </a:t>
            </a:r>
            <a:r>
              <a:rPr lang="en-US" b="1" dirty="0" smtClean="0"/>
              <a:t>management </a:t>
            </a:r>
            <a:r>
              <a:rPr lang="en-US" dirty="0" smtClean="0"/>
              <a:t>- </a:t>
            </a:r>
            <a:r>
              <a:rPr lang="en-US" dirty="0"/>
              <a:t>A style of management that is more participative and facilitative than traditional, controlling management</a:t>
            </a:r>
          </a:p>
          <a:p>
            <a:pPr lvl="1"/>
            <a:r>
              <a:rPr lang="en-US" b="1" dirty="0"/>
              <a:t>Organizational </a:t>
            </a:r>
            <a:r>
              <a:rPr lang="en-US" b="1" dirty="0" smtClean="0"/>
              <a:t>learning </a:t>
            </a:r>
            <a:r>
              <a:rPr lang="en-US" dirty="0" smtClean="0"/>
              <a:t>- </a:t>
            </a:r>
            <a:r>
              <a:rPr lang="en-US" dirty="0"/>
              <a:t>A concept that refers to a firm’s ability to accept and respond to change appropriately, becoming as effective and efficient as it can be </a:t>
            </a:r>
          </a:p>
          <a:p>
            <a:pPr lvl="1"/>
            <a:r>
              <a:rPr lang="en-US" b="1" dirty="0"/>
              <a:t>Market </a:t>
            </a:r>
            <a:r>
              <a:rPr lang="en-US" b="1" dirty="0" smtClean="0"/>
              <a:t>orientation </a:t>
            </a:r>
            <a:r>
              <a:rPr lang="en-US" dirty="0" smtClean="0"/>
              <a:t>- </a:t>
            </a:r>
            <a:r>
              <a:rPr lang="en-US" dirty="0"/>
              <a:t>A strong focus on meeting customer needs and wants </a:t>
            </a:r>
          </a:p>
          <a:p>
            <a:pPr lvl="1"/>
            <a:r>
              <a:rPr lang="en-US" b="1" dirty="0"/>
              <a:t>Slack </a:t>
            </a:r>
            <a:r>
              <a:rPr lang="en-US" b="1" dirty="0" smtClean="0"/>
              <a:t>resources </a:t>
            </a:r>
            <a:r>
              <a:rPr lang="en-US" dirty="0" smtClean="0"/>
              <a:t>- </a:t>
            </a:r>
            <a:r>
              <a:rPr lang="en-US" dirty="0"/>
              <a:t>Resources above and beyond what are needed to operate an organization </a:t>
            </a:r>
          </a:p>
          <a:p>
            <a:endParaRPr lang="en-US" dirty="0"/>
          </a:p>
        </p:txBody>
      </p:sp>
    </p:spTree>
    <p:extLst>
      <p:ext uri="{BB962C8B-B14F-4D97-AF65-F5344CB8AC3E}">
        <p14:creationId xmlns:p14="http://schemas.microsoft.com/office/powerpoint/2010/main" val="941597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organizational design of businesses</a:t>
            </a:r>
          </a:p>
        </p:txBody>
      </p:sp>
      <p:sp>
        <p:nvSpPr>
          <p:cNvPr id="3" name="Content Placeholder 2"/>
          <p:cNvSpPr>
            <a:spLocks noGrp="1"/>
          </p:cNvSpPr>
          <p:nvPr>
            <p:ph idx="1"/>
          </p:nvPr>
        </p:nvSpPr>
        <p:spPr/>
        <p:txBody>
          <a:bodyPr/>
          <a:lstStyle/>
          <a:p>
            <a:pPr marL="0" indent="0">
              <a:buNone/>
            </a:pPr>
            <a:r>
              <a:rPr lang="en-US" dirty="0"/>
              <a:t>Explain principles of organizational design.</a:t>
            </a:r>
          </a:p>
          <a:p>
            <a:r>
              <a:rPr lang="en-US" b="1" dirty="0"/>
              <a:t>O</a:t>
            </a:r>
            <a:r>
              <a:rPr lang="en-US" b="1" dirty="0" smtClean="0"/>
              <a:t>rganizational design</a:t>
            </a:r>
            <a:r>
              <a:rPr lang="en-US" dirty="0" smtClean="0"/>
              <a:t> - The </a:t>
            </a:r>
            <a:r>
              <a:rPr lang="en-US" dirty="0"/>
              <a:t>process of structuring a business’s people, information, and technology to enable the business to achieve its goals and be </a:t>
            </a:r>
            <a:r>
              <a:rPr lang="en-US" dirty="0" smtClean="0"/>
              <a:t>successful</a:t>
            </a:r>
          </a:p>
          <a:p>
            <a:r>
              <a:rPr lang="en-US" b="1" dirty="0" smtClean="0"/>
              <a:t>Purpose </a:t>
            </a:r>
            <a:r>
              <a:rPr lang="en-US" b="1" dirty="0"/>
              <a:t>of organizational </a:t>
            </a:r>
            <a:r>
              <a:rPr lang="en-US" b="1" dirty="0" smtClean="0"/>
              <a:t>design - </a:t>
            </a:r>
            <a:r>
              <a:rPr lang="en-US" dirty="0" smtClean="0"/>
              <a:t>It </a:t>
            </a:r>
            <a:r>
              <a:rPr lang="en-US" dirty="0"/>
              <a:t>is used to match the </a:t>
            </a:r>
            <a:r>
              <a:rPr lang="en-US" i="1" dirty="0"/>
              <a:t>form</a:t>
            </a:r>
            <a:r>
              <a:rPr lang="en-US" dirty="0"/>
              <a:t> of the organization as closely as possible to the purpose(s) the organization seeks to achieve</a:t>
            </a:r>
            <a:r>
              <a:rPr lang="en-US" dirty="0" smtClean="0"/>
              <a:t>.</a:t>
            </a:r>
          </a:p>
          <a:p>
            <a:endParaRPr lang="en-US" dirty="0"/>
          </a:p>
          <a:p>
            <a:endParaRPr lang="en-US" dirty="0"/>
          </a:p>
        </p:txBody>
      </p:sp>
    </p:spTree>
    <p:extLst>
      <p:ext uri="{BB962C8B-B14F-4D97-AF65-F5344CB8AC3E}">
        <p14:creationId xmlns:p14="http://schemas.microsoft.com/office/powerpoint/2010/main" val="3136183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organizational design of businesses</a:t>
            </a:r>
            <a:endParaRPr lang="en-US" dirty="0"/>
          </a:p>
        </p:txBody>
      </p:sp>
      <p:sp>
        <p:nvSpPr>
          <p:cNvPr id="3" name="Content Placeholder 2"/>
          <p:cNvSpPr>
            <a:spLocks noGrp="1"/>
          </p:cNvSpPr>
          <p:nvPr>
            <p:ph idx="1"/>
          </p:nvPr>
        </p:nvSpPr>
        <p:spPr/>
        <p:txBody>
          <a:bodyPr>
            <a:normAutofit fontScale="62500" lnSpcReduction="20000"/>
          </a:bodyPr>
          <a:lstStyle/>
          <a:p>
            <a:pPr marL="0" indent="0" hangingPunct="0">
              <a:buNone/>
            </a:pPr>
            <a:r>
              <a:rPr lang="en-US" b="1" dirty="0"/>
              <a:t>Explain key concepts in the design of an organization</a:t>
            </a:r>
            <a:r>
              <a:rPr lang="en-US" dirty="0"/>
              <a:t>.</a:t>
            </a:r>
            <a:endParaRPr lang="en-US" sz="5400" b="1" dirty="0"/>
          </a:p>
          <a:p>
            <a:pPr lvl="0" fontAlgn="base" hangingPunct="0"/>
            <a:r>
              <a:rPr lang="en-US" b="1" i="1" dirty="0"/>
              <a:t>Span of control </a:t>
            </a:r>
            <a:r>
              <a:rPr lang="en-US" sz="3600" b="1" i="1" dirty="0" smtClean="0"/>
              <a:t> - </a:t>
            </a:r>
            <a:r>
              <a:rPr lang="en-US" dirty="0" smtClean="0"/>
              <a:t>The </a:t>
            </a:r>
            <a:r>
              <a:rPr lang="en-US" dirty="0"/>
              <a:t>range of employees who to report to a managerial position </a:t>
            </a:r>
          </a:p>
          <a:p>
            <a:pPr lvl="0" fontAlgn="base" hangingPunct="0"/>
            <a:r>
              <a:rPr lang="en-US" b="1" i="1" dirty="0" smtClean="0"/>
              <a:t>Authority - </a:t>
            </a:r>
            <a:r>
              <a:rPr lang="en-US" dirty="0" smtClean="0"/>
              <a:t>The </a:t>
            </a:r>
            <a:r>
              <a:rPr lang="en-US" dirty="0"/>
              <a:t>formally-granted influence of a position to make decisions, pursue goals and get resources to pursue the goals; authority in a managerial role may exist only to the extent that subordinates agree to grant this authority or follow the orders from that position </a:t>
            </a:r>
            <a:endParaRPr lang="en-US" sz="3600" dirty="0"/>
          </a:p>
          <a:p>
            <a:pPr lvl="0" fontAlgn="base" hangingPunct="0"/>
            <a:r>
              <a:rPr lang="en-US" b="1" i="1" dirty="0" smtClean="0"/>
              <a:t>Responsibility - </a:t>
            </a:r>
            <a:r>
              <a:rPr lang="en-US" dirty="0" smtClean="0"/>
              <a:t>The </a:t>
            </a:r>
            <a:r>
              <a:rPr lang="en-US" dirty="0"/>
              <a:t>duty to carry out an assignment or conduct a certain activity </a:t>
            </a:r>
          </a:p>
          <a:p>
            <a:pPr lvl="0" fontAlgn="base" hangingPunct="0"/>
            <a:r>
              <a:rPr lang="en-US" b="1" i="1" dirty="0"/>
              <a:t>Delegation </a:t>
            </a:r>
            <a:r>
              <a:rPr lang="en-US" b="1" i="1" dirty="0" smtClean="0"/>
              <a:t> - </a:t>
            </a:r>
            <a:r>
              <a:rPr lang="en-US" dirty="0" smtClean="0"/>
              <a:t>Process </a:t>
            </a:r>
            <a:r>
              <a:rPr lang="en-US" dirty="0"/>
              <a:t>of assigning a task to a subordinate along with the commensurate responsibility and authority to carry out the task </a:t>
            </a:r>
          </a:p>
          <a:p>
            <a:pPr lvl="0" fontAlgn="base" hangingPunct="0"/>
            <a:r>
              <a:rPr lang="en-US" b="1" i="1" dirty="0"/>
              <a:t>Chain of </a:t>
            </a:r>
            <a:r>
              <a:rPr lang="en-US" b="1" i="1" dirty="0" smtClean="0"/>
              <a:t>command - </a:t>
            </a:r>
            <a:r>
              <a:rPr lang="en-US" dirty="0" smtClean="0"/>
              <a:t>The </a:t>
            </a:r>
            <a:r>
              <a:rPr lang="en-US" dirty="0"/>
              <a:t>lines of authority in an organization, who reports to whom </a:t>
            </a:r>
          </a:p>
          <a:p>
            <a:pPr lvl="0" fontAlgn="base" hangingPunct="0"/>
            <a:r>
              <a:rPr lang="en-US" b="1" i="1" dirty="0" smtClean="0"/>
              <a:t>Accountability - </a:t>
            </a:r>
            <a:r>
              <a:rPr lang="en-US" dirty="0" smtClean="0"/>
              <a:t>Responsibility </a:t>
            </a:r>
            <a:r>
              <a:rPr lang="en-US" dirty="0"/>
              <a:t>for the outcome of the process </a:t>
            </a:r>
          </a:p>
          <a:p>
            <a:pPr lvl="0" fontAlgn="base" hangingPunct="0"/>
            <a:r>
              <a:rPr lang="en-US" b="1" i="1" dirty="0"/>
              <a:t>Line </a:t>
            </a:r>
            <a:r>
              <a:rPr lang="en-US" b="1" i="1" dirty="0" smtClean="0"/>
              <a:t>authority - </a:t>
            </a:r>
            <a:r>
              <a:rPr lang="en-US" dirty="0" smtClean="0"/>
              <a:t>The </a:t>
            </a:r>
            <a:r>
              <a:rPr lang="en-US" dirty="0"/>
              <a:t>type of authority where managers have formal authority over their subordinates' activities (the subordinates are depicted under the manager on a solid line in the organization chart); departments directly involved in producing services or products are sometimes called line departments </a:t>
            </a:r>
            <a:endParaRPr lang="en-US" sz="3600" dirty="0"/>
          </a:p>
          <a:p>
            <a:pPr lvl="0" fontAlgn="base" hangingPunct="0"/>
            <a:r>
              <a:rPr lang="en-US" b="1" i="1" dirty="0"/>
              <a:t>Staff </a:t>
            </a:r>
            <a:r>
              <a:rPr lang="en-US" b="1" i="1" dirty="0" smtClean="0"/>
              <a:t>departments - </a:t>
            </a:r>
            <a:r>
              <a:rPr lang="en-US" dirty="0" smtClean="0"/>
              <a:t>The </a:t>
            </a:r>
            <a:r>
              <a:rPr lang="en-US" dirty="0"/>
              <a:t>type of authority where managers influence line managers through staff's specialized advice; departments that support or advise line departments are called staff departments and include, e.g., human resources, legal, finance, etc.</a:t>
            </a:r>
          </a:p>
          <a:p>
            <a:endParaRPr lang="en-US" dirty="0"/>
          </a:p>
        </p:txBody>
      </p:sp>
    </p:spTree>
    <p:extLst>
      <p:ext uri="{BB962C8B-B14F-4D97-AF65-F5344CB8AC3E}">
        <p14:creationId xmlns:p14="http://schemas.microsoft.com/office/powerpoint/2010/main" val="288630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role of business in society </a:t>
            </a:r>
          </a:p>
        </p:txBody>
      </p:sp>
      <p:sp>
        <p:nvSpPr>
          <p:cNvPr id="3" name="Content Placeholder 2"/>
          <p:cNvSpPr>
            <a:spLocks noGrp="1"/>
          </p:cNvSpPr>
          <p:nvPr>
            <p:ph idx="1"/>
          </p:nvPr>
        </p:nvSpPr>
        <p:spPr/>
        <p:txBody>
          <a:bodyPr>
            <a:normAutofit fontScale="77500" lnSpcReduction="20000"/>
          </a:bodyPr>
          <a:lstStyle/>
          <a:p>
            <a:r>
              <a:rPr lang="en-US" b="1" dirty="0" smtClean="0"/>
              <a:t>Social Responsibility </a:t>
            </a:r>
            <a:r>
              <a:rPr lang="en-US" dirty="0" smtClean="0"/>
              <a:t>- </a:t>
            </a:r>
            <a:r>
              <a:rPr lang="en-US" dirty="0"/>
              <a:t>The duty of business to contribute to the well-being of society </a:t>
            </a:r>
            <a:endParaRPr lang="en-US" dirty="0" smtClean="0"/>
          </a:p>
          <a:p>
            <a:r>
              <a:rPr lang="en-US" b="1" dirty="0" smtClean="0"/>
              <a:t>Producers</a:t>
            </a:r>
            <a:r>
              <a:rPr lang="en-US" dirty="0" smtClean="0"/>
              <a:t> - </a:t>
            </a:r>
            <a:r>
              <a:rPr lang="en-US" dirty="0"/>
              <a:t>The people who make or provide goods and services. </a:t>
            </a:r>
            <a:endParaRPr lang="en-US" dirty="0" smtClean="0"/>
          </a:p>
          <a:p>
            <a:r>
              <a:rPr lang="en-US" b="1" dirty="0" smtClean="0"/>
              <a:t>Raw-goods Producers </a:t>
            </a:r>
            <a:r>
              <a:rPr lang="en-US" dirty="0" smtClean="0"/>
              <a:t>- A type of producer that provides goods in their natural state. </a:t>
            </a:r>
            <a:endParaRPr lang="en-US" dirty="0"/>
          </a:p>
          <a:p>
            <a:r>
              <a:rPr lang="en-US" b="1" dirty="0" smtClean="0"/>
              <a:t>Manufacturers </a:t>
            </a:r>
            <a:r>
              <a:rPr lang="en-US" dirty="0" smtClean="0"/>
              <a:t>- </a:t>
            </a:r>
            <a:r>
              <a:rPr lang="en-US" dirty="0"/>
              <a:t>A type of producer that changes the shapes or forms of materials so that they will be useful to customers </a:t>
            </a:r>
            <a:endParaRPr lang="en-US" dirty="0" smtClean="0"/>
          </a:p>
          <a:p>
            <a:r>
              <a:rPr lang="en-US" b="1" dirty="0" smtClean="0"/>
              <a:t>Builders </a:t>
            </a:r>
            <a:r>
              <a:rPr lang="en-US" dirty="0" smtClean="0"/>
              <a:t>- </a:t>
            </a:r>
            <a:r>
              <a:rPr lang="en-US" dirty="0"/>
              <a:t>A type of producer that constructs roads, bridges, buildings, or </a:t>
            </a:r>
            <a:r>
              <a:rPr lang="en-US" dirty="0" smtClean="0"/>
              <a:t>houses.</a:t>
            </a:r>
          </a:p>
          <a:p>
            <a:r>
              <a:rPr lang="en-US" b="1" dirty="0" smtClean="0"/>
              <a:t>Trade Industries</a:t>
            </a:r>
            <a:r>
              <a:rPr lang="en-US" dirty="0" smtClean="0"/>
              <a:t> - </a:t>
            </a:r>
            <a:r>
              <a:rPr lang="en-US" dirty="0"/>
              <a:t>Businesses that buy and sell goods to others; retailers and wholesalers. </a:t>
            </a:r>
            <a:endParaRPr lang="en-US" dirty="0" smtClean="0"/>
          </a:p>
          <a:p>
            <a:r>
              <a:rPr lang="en-US" b="1" dirty="0" smtClean="0"/>
              <a:t>Retailers</a:t>
            </a:r>
            <a:r>
              <a:rPr lang="en-US" dirty="0" smtClean="0"/>
              <a:t> - </a:t>
            </a:r>
            <a:r>
              <a:rPr lang="en-US" dirty="0"/>
              <a:t>A business that buys consumer goods or services and sells them to the ultimate consumer </a:t>
            </a:r>
            <a:endParaRPr lang="en-US" dirty="0" smtClean="0"/>
          </a:p>
          <a:p>
            <a:r>
              <a:rPr lang="en-US" b="1" dirty="0" smtClean="0"/>
              <a:t>Wholesalers</a:t>
            </a:r>
            <a:r>
              <a:rPr lang="en-US" dirty="0" smtClean="0"/>
              <a:t> - </a:t>
            </a:r>
            <a:r>
              <a:rPr lang="en-US" dirty="0"/>
              <a:t>Intermediaries who help to move goods between producers and retailers by buying goods from producers and selling them to retailers. </a:t>
            </a:r>
            <a:endParaRPr lang="en-US" dirty="0" smtClean="0"/>
          </a:p>
          <a:p>
            <a:r>
              <a:rPr lang="en-US" b="1" dirty="0" smtClean="0"/>
              <a:t>Service Businesses </a:t>
            </a:r>
            <a:r>
              <a:rPr lang="en-US" dirty="0" smtClean="0"/>
              <a:t>- </a:t>
            </a:r>
            <a:r>
              <a:rPr lang="en-US" dirty="0"/>
              <a:t>A type of business that performs intangible activities that satisfy the wants of consumers or industrial users. </a:t>
            </a:r>
          </a:p>
        </p:txBody>
      </p:sp>
    </p:spTree>
    <p:extLst>
      <p:ext uri="{BB962C8B-B14F-4D97-AF65-F5344CB8AC3E}">
        <p14:creationId xmlns:p14="http://schemas.microsoft.com/office/powerpoint/2010/main" val="3407188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organizational design of businesses</a:t>
            </a:r>
            <a:endParaRPr lang="en-US" dirty="0"/>
          </a:p>
        </p:txBody>
      </p:sp>
      <p:sp>
        <p:nvSpPr>
          <p:cNvPr id="3" name="Content Placeholder 2"/>
          <p:cNvSpPr>
            <a:spLocks noGrp="1"/>
          </p:cNvSpPr>
          <p:nvPr>
            <p:ph idx="1"/>
          </p:nvPr>
        </p:nvSpPr>
        <p:spPr/>
        <p:txBody>
          <a:bodyPr>
            <a:normAutofit fontScale="62500" lnSpcReduction="20000"/>
          </a:bodyPr>
          <a:lstStyle/>
          <a:p>
            <a:pPr marL="0" indent="0" hangingPunct="0">
              <a:buNone/>
            </a:pPr>
            <a:r>
              <a:rPr lang="en-US" sz="2600" b="1" dirty="0"/>
              <a:t>Identify types of organizational design.</a:t>
            </a:r>
          </a:p>
          <a:p>
            <a:pPr lvl="0" fontAlgn="base" hangingPunct="0"/>
            <a:r>
              <a:rPr lang="en-US" sz="2600" b="1" dirty="0"/>
              <a:t>Functional </a:t>
            </a:r>
            <a:r>
              <a:rPr lang="en-US" sz="2600" b="1" dirty="0" smtClean="0"/>
              <a:t>structures </a:t>
            </a:r>
            <a:r>
              <a:rPr lang="en-US" sz="2600" dirty="0" smtClean="0"/>
              <a:t>- </a:t>
            </a:r>
            <a:r>
              <a:rPr lang="en-US" sz="2600" dirty="0"/>
              <a:t>the organization is small, geographically centralized, and provides few goods and services.</a:t>
            </a:r>
            <a:endParaRPr lang="en-US" sz="2600" dirty="0" smtClean="0"/>
          </a:p>
          <a:p>
            <a:pPr lvl="1" fontAlgn="base" hangingPunct="0"/>
            <a:r>
              <a:rPr lang="en-US" sz="2600" dirty="0" smtClean="0"/>
              <a:t>Advantages: Reduces duplication of activities, Encourages technical expertise</a:t>
            </a:r>
          </a:p>
          <a:p>
            <a:pPr lvl="1" fontAlgn="base" hangingPunct="0"/>
            <a:r>
              <a:rPr lang="en-US" sz="2600" dirty="0" smtClean="0"/>
              <a:t>Disadvantages: Creates narrow perspectives, Difficult to coordinate </a:t>
            </a:r>
            <a:endParaRPr lang="en-US" sz="2600" dirty="0"/>
          </a:p>
          <a:p>
            <a:pPr lvl="0" fontAlgn="base" hangingPunct="0"/>
            <a:r>
              <a:rPr lang="en-US" sz="2600" b="1" dirty="0"/>
              <a:t>Divisional </a:t>
            </a:r>
            <a:r>
              <a:rPr lang="en-US" sz="2600" b="1" dirty="0" smtClean="0"/>
              <a:t>structures - </a:t>
            </a:r>
            <a:r>
              <a:rPr lang="en-US" sz="2600" dirty="0"/>
              <a:t>the organization is relatively large, geographically dispersed, and/or produces wide range of goods/services.</a:t>
            </a:r>
            <a:endParaRPr lang="en-US" sz="2600" dirty="0" smtClean="0"/>
          </a:p>
          <a:p>
            <a:pPr lvl="1" fontAlgn="base" hangingPunct="0"/>
            <a:r>
              <a:rPr lang="en-US" sz="2600" dirty="0" smtClean="0"/>
              <a:t>Advantages: Improves decision making, Fixes accountability for performance, Increases coordination of functions</a:t>
            </a:r>
          </a:p>
          <a:p>
            <a:pPr lvl="1" fontAlgn="base" hangingPunct="0"/>
            <a:r>
              <a:rPr lang="en-US" sz="2600" dirty="0" smtClean="0"/>
              <a:t>Disadvantages: Hard to allocate corporate staff support, Loses some economies of scale, Fosters rivalry among divisions </a:t>
            </a:r>
            <a:endParaRPr lang="en-US" sz="2600" dirty="0"/>
          </a:p>
          <a:p>
            <a:pPr fontAlgn="base" hangingPunct="0"/>
            <a:r>
              <a:rPr lang="en-US" sz="2600" b="1" dirty="0"/>
              <a:t>Lateral </a:t>
            </a:r>
            <a:r>
              <a:rPr lang="en-US" sz="2600" b="1" dirty="0" smtClean="0"/>
              <a:t>relations  - </a:t>
            </a:r>
            <a:r>
              <a:rPr lang="en-US" sz="2600" dirty="0" smtClean="0"/>
              <a:t>Use offset coordination problems in functional and divisional structures.</a:t>
            </a:r>
          </a:p>
          <a:p>
            <a:pPr lvl="1" fontAlgn="base" hangingPunct="0"/>
            <a:r>
              <a:rPr lang="en-US" sz="2600" dirty="0" smtClean="0"/>
              <a:t>Advantages/Disadvantages: Dotted-line supervision, Liaison roles, Temporary task forces, Permanent teams, Integrating managers </a:t>
            </a:r>
            <a:endParaRPr lang="en-US" sz="2600" dirty="0"/>
          </a:p>
          <a:p>
            <a:pPr lvl="0" fontAlgn="base" hangingPunct="0"/>
            <a:r>
              <a:rPr lang="en-US" sz="2600" b="1" dirty="0"/>
              <a:t>Matrix </a:t>
            </a:r>
            <a:r>
              <a:rPr lang="en-US" sz="2600" b="1" dirty="0" smtClean="0"/>
              <a:t>structures - </a:t>
            </a:r>
            <a:r>
              <a:rPr lang="en-US" sz="2600" dirty="0" smtClean="0"/>
              <a:t>the organization needs constant coordination of its functional activities</a:t>
            </a:r>
            <a:endParaRPr lang="en-US" sz="2600" dirty="0"/>
          </a:p>
          <a:p>
            <a:pPr lvl="1"/>
            <a:r>
              <a:rPr lang="en-US" sz="2600" dirty="0" smtClean="0"/>
              <a:t>Advantages: Reinforces &amp; broadens technical excellence, Facilitates efficient use of resources, Balances conflicting objectives of the organization</a:t>
            </a:r>
          </a:p>
          <a:p>
            <a:pPr lvl="1"/>
            <a:r>
              <a:rPr lang="en-US" sz="2600" dirty="0" smtClean="0"/>
              <a:t>Disadvantages</a:t>
            </a:r>
            <a:r>
              <a:rPr lang="en-US" dirty="0" smtClean="0"/>
              <a:t>: Increases power conflicts, Increases confusion &amp; stress for 2-boss employees,  Impedes decision making </a:t>
            </a:r>
            <a:endParaRPr lang="en-US" dirty="0"/>
          </a:p>
        </p:txBody>
      </p:sp>
    </p:spTree>
    <p:extLst>
      <p:ext uri="{BB962C8B-B14F-4D97-AF65-F5344CB8AC3E}">
        <p14:creationId xmlns:p14="http://schemas.microsoft.com/office/powerpoint/2010/main" val="146680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role of business in society </a:t>
            </a:r>
            <a:endParaRPr lang="en-US" dirty="0"/>
          </a:p>
        </p:txBody>
      </p:sp>
      <p:sp>
        <p:nvSpPr>
          <p:cNvPr id="3" name="Content Placeholder 2"/>
          <p:cNvSpPr>
            <a:spLocks noGrp="1"/>
          </p:cNvSpPr>
          <p:nvPr>
            <p:ph idx="1"/>
          </p:nvPr>
        </p:nvSpPr>
        <p:spPr/>
        <p:txBody>
          <a:bodyPr/>
          <a:lstStyle/>
          <a:p>
            <a:pPr marL="0" indent="0">
              <a:buNone/>
            </a:pPr>
            <a:r>
              <a:rPr lang="en-US" dirty="0" smtClean="0"/>
              <a:t>Categories of social responsibility:</a:t>
            </a:r>
          </a:p>
          <a:p>
            <a:r>
              <a:rPr lang="en-US" b="1" dirty="0" smtClean="0"/>
              <a:t>Economic Responsibilities - </a:t>
            </a:r>
            <a:r>
              <a:rPr lang="en-US" dirty="0" smtClean="0"/>
              <a:t>Companies need to make sure that the company itself if profitable.</a:t>
            </a:r>
          </a:p>
          <a:p>
            <a:r>
              <a:rPr lang="en-US" b="1" dirty="0" smtClean="0"/>
              <a:t>Legal Responsibility - </a:t>
            </a:r>
            <a:r>
              <a:rPr lang="en-US" dirty="0" smtClean="0"/>
              <a:t>Requirements placed on company by law.</a:t>
            </a:r>
          </a:p>
          <a:p>
            <a:r>
              <a:rPr lang="en-US" b="1" dirty="0" smtClean="0"/>
              <a:t>Ethical Responsibility - </a:t>
            </a:r>
            <a:r>
              <a:rPr lang="en-US" dirty="0" smtClean="0"/>
              <a:t>Corporation leadership core mission aligns to their actions.</a:t>
            </a:r>
          </a:p>
          <a:p>
            <a:r>
              <a:rPr lang="en-US" b="1" dirty="0" smtClean="0"/>
              <a:t>Philanthropic Responsibilities - </a:t>
            </a:r>
            <a:r>
              <a:rPr lang="en-US" dirty="0" smtClean="0"/>
              <a:t>Going above and beyond ethical responsibility making an effort to benefit society. </a:t>
            </a:r>
            <a:endParaRPr lang="en-US" dirty="0"/>
          </a:p>
        </p:txBody>
      </p:sp>
    </p:spTree>
    <p:extLst>
      <p:ext uri="{BB962C8B-B14F-4D97-AF65-F5344CB8AC3E}">
        <p14:creationId xmlns:p14="http://schemas.microsoft.com/office/powerpoint/2010/main" val="5865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types of business activities </a:t>
            </a:r>
            <a:endParaRPr lang="en-US" dirty="0"/>
          </a:p>
        </p:txBody>
      </p:sp>
      <p:sp>
        <p:nvSpPr>
          <p:cNvPr id="3" name="Content Placeholder 2"/>
          <p:cNvSpPr>
            <a:spLocks noGrp="1"/>
          </p:cNvSpPr>
          <p:nvPr>
            <p:ph idx="1"/>
          </p:nvPr>
        </p:nvSpPr>
        <p:spPr/>
        <p:txBody>
          <a:bodyPr>
            <a:normAutofit fontScale="77500" lnSpcReduction="20000"/>
          </a:bodyPr>
          <a:lstStyle/>
          <a:p>
            <a:pPr marL="228600" lvl="1">
              <a:spcBef>
                <a:spcPts val="1000"/>
              </a:spcBef>
            </a:pPr>
            <a:r>
              <a:rPr lang="en-US" b="1" dirty="0" smtClean="0"/>
              <a:t>Business</a:t>
            </a:r>
            <a:r>
              <a:rPr lang="en-US" dirty="0" smtClean="0"/>
              <a:t> - </a:t>
            </a:r>
            <a:r>
              <a:rPr lang="en-US" dirty="0"/>
              <a:t>An organized effort to produce and/or distribute goods and </a:t>
            </a:r>
            <a:r>
              <a:rPr lang="en-US" dirty="0" smtClean="0"/>
              <a:t>services.</a:t>
            </a:r>
          </a:p>
          <a:p>
            <a:pPr marL="228600" lvl="1">
              <a:spcBef>
                <a:spcPts val="1000"/>
              </a:spcBef>
            </a:pPr>
            <a:r>
              <a:rPr lang="en-US" b="1" dirty="0" smtClean="0"/>
              <a:t>Accounting</a:t>
            </a:r>
            <a:r>
              <a:rPr lang="en-US" dirty="0" smtClean="0"/>
              <a:t> - </a:t>
            </a:r>
            <a:r>
              <a:rPr lang="en-US" dirty="0"/>
              <a:t>The process of keeping and interpreting financial records. The process of gathering, recording, organizing, and reporting financial </a:t>
            </a:r>
            <a:r>
              <a:rPr lang="en-US" dirty="0" smtClean="0"/>
              <a:t>data.</a:t>
            </a:r>
          </a:p>
          <a:p>
            <a:pPr marL="228600" lvl="1">
              <a:spcBef>
                <a:spcPts val="1000"/>
              </a:spcBef>
            </a:pPr>
            <a:r>
              <a:rPr lang="en-US" b="1" dirty="0" smtClean="0"/>
              <a:t>Customer Relations </a:t>
            </a:r>
            <a:r>
              <a:rPr lang="en-US" dirty="0" smtClean="0"/>
              <a:t>- </a:t>
            </a:r>
            <a:r>
              <a:rPr lang="en-US" dirty="0"/>
              <a:t>All the activities a business engages in to interact with its </a:t>
            </a:r>
            <a:r>
              <a:rPr lang="en-US" dirty="0" smtClean="0"/>
              <a:t>customers.</a:t>
            </a:r>
          </a:p>
          <a:p>
            <a:pPr marL="228600" lvl="1">
              <a:spcBef>
                <a:spcPts val="1000"/>
              </a:spcBef>
            </a:pPr>
            <a:r>
              <a:rPr lang="en-US" b="1" dirty="0" smtClean="0"/>
              <a:t>Finance</a:t>
            </a:r>
            <a:r>
              <a:rPr lang="en-US" dirty="0" smtClean="0"/>
              <a:t> - </a:t>
            </a:r>
            <a:r>
              <a:rPr lang="en-US" dirty="0"/>
              <a:t>The process of obtaining funds and using them to achieve the goals of the </a:t>
            </a:r>
            <a:r>
              <a:rPr lang="en-US" dirty="0" smtClean="0"/>
              <a:t>business.</a:t>
            </a:r>
          </a:p>
          <a:p>
            <a:pPr marL="228600" lvl="1">
              <a:spcBef>
                <a:spcPts val="1000"/>
              </a:spcBef>
            </a:pPr>
            <a:r>
              <a:rPr lang="en-US" b="1" dirty="0" smtClean="0"/>
              <a:t>Human Resources Management </a:t>
            </a:r>
            <a:r>
              <a:rPr lang="en-US" dirty="0" smtClean="0"/>
              <a:t>- </a:t>
            </a:r>
            <a:r>
              <a:rPr lang="en-US" dirty="0"/>
              <a:t>The process of planning, staffing, leading, and organizing the employees of the business. </a:t>
            </a:r>
            <a:endParaRPr lang="en-US" dirty="0" smtClean="0"/>
          </a:p>
          <a:p>
            <a:pPr marL="228600" lvl="1">
              <a:spcBef>
                <a:spcPts val="1000"/>
              </a:spcBef>
            </a:pPr>
            <a:r>
              <a:rPr lang="en-US" b="1" dirty="0" smtClean="0"/>
              <a:t>Information Management </a:t>
            </a:r>
            <a:r>
              <a:rPr lang="en-US" dirty="0" smtClean="0"/>
              <a:t>- </a:t>
            </a:r>
            <a:r>
              <a:rPr lang="en-US" dirty="0"/>
              <a:t>The process of accessing, processing, maintaining, evaluating, and disseminating knowledge, facts, or data for the purpose of assisting business decision making. </a:t>
            </a:r>
            <a:endParaRPr lang="en-US" dirty="0" smtClean="0"/>
          </a:p>
          <a:p>
            <a:pPr marL="228600" lvl="1">
              <a:spcBef>
                <a:spcPts val="1000"/>
              </a:spcBef>
            </a:pPr>
            <a:r>
              <a:rPr lang="en-US" b="1" dirty="0" smtClean="0"/>
              <a:t>Management</a:t>
            </a:r>
            <a:r>
              <a:rPr lang="en-US" dirty="0" smtClean="0"/>
              <a:t> - </a:t>
            </a:r>
            <a:r>
              <a:rPr lang="en-US" dirty="0"/>
              <a:t>The process of coordinating resources in order to accomplish an organization's goals </a:t>
            </a:r>
            <a:endParaRPr lang="en-US" dirty="0" smtClean="0"/>
          </a:p>
          <a:p>
            <a:pPr marL="228600" lvl="1">
              <a:spcBef>
                <a:spcPts val="1000"/>
              </a:spcBef>
            </a:pPr>
            <a:r>
              <a:rPr lang="en-US" b="1" dirty="0" smtClean="0"/>
              <a:t>Marketing</a:t>
            </a:r>
            <a:r>
              <a:rPr lang="en-US" dirty="0" smtClean="0"/>
              <a:t> - </a:t>
            </a:r>
            <a:r>
              <a:rPr lang="en-US" dirty="0"/>
              <a:t>The process of creating, communicating, delivering, and exchanging offerings that have value for customers, clients, partners, and society at </a:t>
            </a:r>
            <a:r>
              <a:rPr lang="en-US" dirty="0" smtClean="0"/>
              <a:t>large.</a:t>
            </a:r>
          </a:p>
          <a:p>
            <a:pPr marL="228600" lvl="1">
              <a:spcBef>
                <a:spcPts val="1000"/>
              </a:spcBef>
            </a:pPr>
            <a:r>
              <a:rPr lang="en-US" b="1" dirty="0" smtClean="0"/>
              <a:t>Operations</a:t>
            </a:r>
            <a:r>
              <a:rPr lang="en-US" dirty="0" smtClean="0"/>
              <a:t> - </a:t>
            </a:r>
            <a:r>
              <a:rPr lang="en-US" dirty="0"/>
              <a:t>The day-to-day activities for continued business functioning. </a:t>
            </a:r>
            <a:endParaRPr lang="en-US" dirty="0" smtClean="0"/>
          </a:p>
          <a:p>
            <a:pPr marL="228600" lvl="1">
              <a:spcBef>
                <a:spcPts val="1000"/>
              </a:spcBef>
            </a:pPr>
            <a:r>
              <a:rPr lang="en-US" b="1" dirty="0" smtClean="0"/>
              <a:t>Production</a:t>
            </a:r>
            <a:r>
              <a:rPr lang="en-US" dirty="0" smtClean="0"/>
              <a:t> - </a:t>
            </a:r>
            <a:r>
              <a:rPr lang="en-US" dirty="0"/>
              <a:t>The economic process or activity of producing goods and services. </a:t>
            </a:r>
          </a:p>
          <a:p>
            <a:endParaRPr lang="en-US" dirty="0"/>
          </a:p>
        </p:txBody>
      </p:sp>
    </p:spTree>
    <p:extLst>
      <p:ext uri="{BB962C8B-B14F-4D97-AF65-F5344CB8AC3E}">
        <p14:creationId xmlns:p14="http://schemas.microsoft.com/office/powerpoint/2010/main" val="38704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5"/>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011220"/>
            <a:ext cx="10515600" cy="5680036"/>
          </a:xfrm>
        </p:spPr>
        <p:txBody>
          <a:bodyPr>
            <a:normAutofit fontScale="25000" lnSpcReduction="20000"/>
          </a:bodyPr>
          <a:lstStyle/>
          <a:p>
            <a:pPr marL="0" indent="0">
              <a:lnSpc>
                <a:spcPct val="120000"/>
              </a:lnSpc>
              <a:spcBef>
                <a:spcPts val="0"/>
              </a:spcBef>
              <a:buNone/>
            </a:pPr>
            <a:r>
              <a:rPr lang="en-US" sz="6400" b="1" dirty="0" smtClean="0"/>
              <a:t>What is a business?</a:t>
            </a:r>
          </a:p>
          <a:p>
            <a:pPr marL="0" indent="0">
              <a:lnSpc>
                <a:spcPct val="120000"/>
              </a:lnSpc>
              <a:spcBef>
                <a:spcPts val="0"/>
              </a:spcBef>
              <a:buNone/>
            </a:pPr>
            <a:r>
              <a:rPr lang="en-US" sz="6400" dirty="0" smtClean="0"/>
              <a:t>An entity with goals that can be financial or tied to a particular mission</a:t>
            </a:r>
          </a:p>
          <a:p>
            <a:pPr marL="457200" lvl="1" indent="0">
              <a:lnSpc>
                <a:spcPct val="120000"/>
              </a:lnSpc>
              <a:spcBef>
                <a:spcPts val="0"/>
              </a:spcBef>
              <a:buNone/>
            </a:pPr>
            <a:r>
              <a:rPr lang="en-US" sz="6000" dirty="0" smtClean="0"/>
              <a:t>• A business that operates for profit makes money to fulfill financial goals.</a:t>
            </a:r>
          </a:p>
          <a:p>
            <a:pPr marL="457200" lvl="1" indent="0">
              <a:lnSpc>
                <a:spcPct val="120000"/>
              </a:lnSpc>
              <a:spcBef>
                <a:spcPts val="0"/>
              </a:spcBef>
              <a:buNone/>
            </a:pPr>
            <a:r>
              <a:rPr lang="en-US" sz="6000" dirty="0" smtClean="0"/>
              <a:t>• A nonprofit business makes money to fulfill a specific mission or undertaking. The money it makes goes to support that mission.</a:t>
            </a:r>
          </a:p>
          <a:p>
            <a:pPr marL="457200" lvl="1" indent="0">
              <a:lnSpc>
                <a:spcPct val="120000"/>
              </a:lnSpc>
              <a:spcBef>
                <a:spcPts val="0"/>
              </a:spcBef>
              <a:buNone/>
            </a:pPr>
            <a:r>
              <a:rPr lang="en-US" sz="6000" dirty="0" smtClean="0"/>
              <a:t>• Both for-profit and nonprofit businesses are organized efforts to produce and/or distribute goods, services, or ideas.</a:t>
            </a:r>
          </a:p>
          <a:p>
            <a:pPr marL="0" indent="0">
              <a:lnSpc>
                <a:spcPct val="120000"/>
              </a:lnSpc>
              <a:spcBef>
                <a:spcPts val="0"/>
              </a:spcBef>
              <a:buNone/>
            </a:pPr>
            <a:endParaRPr lang="en-US" sz="6400" dirty="0" smtClean="0"/>
          </a:p>
          <a:p>
            <a:pPr marL="0" indent="0">
              <a:lnSpc>
                <a:spcPct val="120000"/>
              </a:lnSpc>
              <a:spcBef>
                <a:spcPts val="0"/>
              </a:spcBef>
              <a:buNone/>
            </a:pPr>
            <a:r>
              <a:rPr lang="en-US" sz="6400" b="1" dirty="0" smtClean="0"/>
              <a:t>What does a business need to accomplish?</a:t>
            </a:r>
          </a:p>
          <a:p>
            <a:pPr marL="0" indent="0">
              <a:lnSpc>
                <a:spcPct val="120000"/>
              </a:lnSpc>
              <a:spcBef>
                <a:spcPts val="0"/>
              </a:spcBef>
              <a:buNone/>
            </a:pPr>
            <a:r>
              <a:rPr lang="en-US" sz="6400" dirty="0" smtClean="0"/>
              <a:t>• Obtain necessary resources</a:t>
            </a:r>
          </a:p>
          <a:p>
            <a:pPr marL="0" indent="0">
              <a:lnSpc>
                <a:spcPct val="120000"/>
              </a:lnSpc>
              <a:spcBef>
                <a:spcPts val="0"/>
              </a:spcBef>
              <a:buNone/>
            </a:pPr>
            <a:r>
              <a:rPr lang="en-US" sz="6400" dirty="0" smtClean="0"/>
              <a:t>• Produce/provide goods and services</a:t>
            </a:r>
          </a:p>
          <a:p>
            <a:pPr marL="0" indent="0">
              <a:lnSpc>
                <a:spcPct val="120000"/>
              </a:lnSpc>
              <a:spcBef>
                <a:spcPts val="0"/>
              </a:spcBef>
              <a:buNone/>
            </a:pPr>
            <a:r>
              <a:rPr lang="en-US" sz="6400" dirty="0" smtClean="0"/>
              <a:t>• Market/sell those goods and services</a:t>
            </a:r>
          </a:p>
          <a:p>
            <a:pPr marL="0" indent="0">
              <a:lnSpc>
                <a:spcPct val="120000"/>
              </a:lnSpc>
              <a:spcBef>
                <a:spcPts val="0"/>
              </a:spcBef>
              <a:buNone/>
            </a:pPr>
            <a:r>
              <a:rPr lang="en-US" sz="6400" dirty="0" smtClean="0"/>
              <a:t>• Store/retrieve information effectively</a:t>
            </a:r>
          </a:p>
          <a:p>
            <a:pPr marL="0" indent="0">
              <a:lnSpc>
                <a:spcPct val="120000"/>
              </a:lnSpc>
              <a:spcBef>
                <a:spcPts val="0"/>
              </a:spcBef>
              <a:buNone/>
            </a:pPr>
            <a:r>
              <a:rPr lang="en-US" sz="6400" dirty="0" smtClean="0"/>
              <a:t>• Plan for the future</a:t>
            </a:r>
          </a:p>
          <a:p>
            <a:pPr marL="0" indent="0">
              <a:lnSpc>
                <a:spcPct val="120000"/>
              </a:lnSpc>
              <a:spcBef>
                <a:spcPts val="0"/>
              </a:spcBef>
              <a:buNone/>
            </a:pPr>
            <a:endParaRPr lang="en-US" sz="6400" dirty="0" smtClean="0"/>
          </a:p>
          <a:p>
            <a:pPr marL="0" indent="0">
              <a:lnSpc>
                <a:spcPct val="120000"/>
              </a:lnSpc>
              <a:spcBef>
                <a:spcPts val="0"/>
              </a:spcBef>
              <a:buNone/>
            </a:pPr>
            <a:r>
              <a:rPr lang="en-US" sz="6400" b="1" dirty="0" smtClean="0"/>
              <a:t>To get everything done, businesses involve themselves in:</a:t>
            </a:r>
          </a:p>
          <a:p>
            <a:pPr marL="0" indent="0">
              <a:lnSpc>
                <a:spcPct val="120000"/>
              </a:lnSpc>
              <a:spcBef>
                <a:spcPts val="0"/>
              </a:spcBef>
              <a:buNone/>
            </a:pPr>
            <a:r>
              <a:rPr lang="en-US" sz="6400" dirty="0" smtClean="0"/>
              <a:t>• Financial analysis</a:t>
            </a:r>
          </a:p>
          <a:p>
            <a:pPr marL="0" indent="0">
              <a:lnSpc>
                <a:spcPct val="120000"/>
              </a:lnSpc>
              <a:spcBef>
                <a:spcPts val="0"/>
              </a:spcBef>
              <a:buNone/>
            </a:pPr>
            <a:r>
              <a:rPr lang="en-US" sz="6400" dirty="0" smtClean="0"/>
              <a:t>• Human resources management</a:t>
            </a:r>
          </a:p>
          <a:p>
            <a:pPr marL="0" indent="0">
              <a:lnSpc>
                <a:spcPct val="120000"/>
              </a:lnSpc>
              <a:spcBef>
                <a:spcPts val="0"/>
              </a:spcBef>
              <a:buNone/>
            </a:pPr>
            <a:r>
              <a:rPr lang="en-US" sz="6400" dirty="0" smtClean="0"/>
              <a:t>• Information management</a:t>
            </a:r>
          </a:p>
          <a:p>
            <a:pPr marL="0" indent="0">
              <a:lnSpc>
                <a:spcPct val="120000"/>
              </a:lnSpc>
              <a:spcBef>
                <a:spcPts val="0"/>
              </a:spcBef>
              <a:buNone/>
            </a:pPr>
            <a:r>
              <a:rPr lang="en-US" sz="6400" dirty="0" smtClean="0"/>
              <a:t>• Marketing</a:t>
            </a:r>
          </a:p>
          <a:p>
            <a:pPr marL="0" indent="0">
              <a:lnSpc>
                <a:spcPct val="120000"/>
              </a:lnSpc>
              <a:spcBef>
                <a:spcPts val="0"/>
              </a:spcBef>
              <a:buNone/>
            </a:pPr>
            <a:r>
              <a:rPr lang="en-US" sz="6400" dirty="0" smtClean="0"/>
              <a:t>• Operations management</a:t>
            </a:r>
          </a:p>
          <a:p>
            <a:pPr marL="0" indent="0">
              <a:lnSpc>
                <a:spcPct val="120000"/>
              </a:lnSpc>
              <a:spcBef>
                <a:spcPts val="0"/>
              </a:spcBef>
              <a:buNone/>
            </a:pPr>
            <a:r>
              <a:rPr lang="en-US" sz="6400" dirty="0" smtClean="0"/>
              <a:t>• Strategic management</a:t>
            </a:r>
          </a:p>
          <a:p>
            <a:pPr marL="0" indent="0">
              <a:lnSpc>
                <a:spcPct val="120000"/>
              </a:lnSpc>
              <a:spcBef>
                <a:spcPts val="0"/>
              </a:spcBef>
              <a:buNone/>
            </a:pPr>
            <a:endParaRPr lang="en-US" sz="6400" dirty="0" smtClean="0"/>
          </a:p>
          <a:p>
            <a:pPr marL="0" indent="0">
              <a:lnSpc>
                <a:spcPct val="120000"/>
              </a:lnSpc>
              <a:spcBef>
                <a:spcPts val="0"/>
              </a:spcBef>
              <a:buNone/>
            </a:pPr>
            <a:r>
              <a:rPr lang="en-US" sz="6400" b="1" dirty="0" smtClean="0"/>
              <a:t>These primary business activities are the main things businesses do to stay in business.</a:t>
            </a:r>
          </a:p>
          <a:p>
            <a:endParaRPr lang="en-US" dirty="0" smtClean="0"/>
          </a:p>
          <a:p>
            <a:endParaRPr lang="en-US" dirty="0" smtClean="0"/>
          </a:p>
          <a:p>
            <a:endParaRPr lang="en-US" dirty="0"/>
          </a:p>
        </p:txBody>
      </p:sp>
    </p:spTree>
    <p:extLst>
      <p:ext uri="{BB962C8B-B14F-4D97-AF65-F5344CB8AC3E}">
        <p14:creationId xmlns:p14="http://schemas.microsoft.com/office/powerpoint/2010/main" val="243249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87"/>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333948"/>
            <a:ext cx="10515600" cy="5303520"/>
          </a:xfrm>
        </p:spPr>
        <p:txBody>
          <a:bodyPr>
            <a:normAutofit fontScale="77500" lnSpcReduction="20000"/>
          </a:bodyPr>
          <a:lstStyle/>
          <a:p>
            <a:pPr lvl="0" fontAlgn="base" hangingPunct="0"/>
            <a:r>
              <a:rPr lang="en-US" sz="2300" b="1" dirty="0"/>
              <a:t>Financial analysis</a:t>
            </a:r>
            <a:r>
              <a:rPr lang="en-US" sz="2300" dirty="0"/>
              <a:t> is the process of planning, maintaining, monitoring, controlling, and reporting the use of financial resources. It includes </a:t>
            </a:r>
            <a:r>
              <a:rPr lang="en-US" sz="2300" b="1" dirty="0"/>
              <a:t>finance</a:t>
            </a:r>
            <a:r>
              <a:rPr lang="en-US" sz="2300" dirty="0"/>
              <a:t> and </a:t>
            </a:r>
            <a:r>
              <a:rPr lang="en-US" sz="2300" b="1" dirty="0"/>
              <a:t>accounting.</a:t>
            </a:r>
            <a:endParaRPr lang="en-US" sz="2300" dirty="0"/>
          </a:p>
          <a:p>
            <a:pPr lvl="1" fontAlgn="base" hangingPunct="0"/>
            <a:r>
              <a:rPr lang="en-US" sz="2300" dirty="0"/>
              <a:t>Businesses need money to make money, and </a:t>
            </a:r>
            <a:r>
              <a:rPr lang="en-US" sz="2300" b="1" dirty="0"/>
              <a:t>finance</a:t>
            </a:r>
            <a:r>
              <a:rPr lang="en-US" sz="2300" dirty="0"/>
              <a:t> activities help them obtain that money.</a:t>
            </a:r>
          </a:p>
          <a:p>
            <a:pPr lvl="2" fontAlgn="base" hangingPunct="0"/>
            <a:r>
              <a:rPr lang="en-US" sz="2300" dirty="0"/>
              <a:t>They need money for land, equipment, supplies, employees, and overhead expenses.</a:t>
            </a:r>
          </a:p>
          <a:p>
            <a:pPr lvl="2" fontAlgn="base" hangingPunct="0"/>
            <a:r>
              <a:rPr lang="en-US" sz="2300" dirty="0"/>
              <a:t>They need money for whatever it takes to run the business.</a:t>
            </a:r>
          </a:p>
          <a:p>
            <a:pPr lvl="2" fontAlgn="base" hangingPunct="0"/>
            <a:r>
              <a:rPr lang="en-US" sz="2300" dirty="0"/>
              <a:t>They get this money from venture capital, debt, and equity.</a:t>
            </a:r>
          </a:p>
          <a:p>
            <a:pPr lvl="1" fontAlgn="base" hangingPunct="0"/>
            <a:r>
              <a:rPr lang="en-US" sz="2300" b="1" dirty="0"/>
              <a:t>Venture capital</a:t>
            </a:r>
            <a:r>
              <a:rPr lang="en-US" sz="2300" dirty="0"/>
              <a:t> is the money “angel” investors put into start-up businesses. The purpose is to get those start-up businesses off the ground. Investors look for long-term growth in return for their risky investment.</a:t>
            </a:r>
          </a:p>
          <a:p>
            <a:pPr lvl="1" fontAlgn="base" hangingPunct="0"/>
            <a:r>
              <a:rPr lang="en-US" sz="2300" dirty="0"/>
              <a:t>Using </a:t>
            </a:r>
            <a:r>
              <a:rPr lang="en-US" sz="2300" b="1" dirty="0"/>
              <a:t>debt</a:t>
            </a:r>
            <a:r>
              <a:rPr lang="en-US" sz="2300" dirty="0"/>
              <a:t> to finance a project involves issuing bonds or taking out loans that require principal and interest repayment over time.</a:t>
            </a:r>
          </a:p>
          <a:p>
            <a:pPr lvl="1" fontAlgn="base" hangingPunct="0"/>
            <a:r>
              <a:rPr lang="en-US" sz="2300" b="1" dirty="0"/>
              <a:t>Equity</a:t>
            </a:r>
            <a:r>
              <a:rPr lang="en-US" sz="2300" dirty="0"/>
              <a:t> (what the business owns or controls minus debt) is used when businesses sell shares of stock, company real estate, or other business assets to benefit a particular undertaking.</a:t>
            </a:r>
          </a:p>
          <a:p>
            <a:pPr fontAlgn="base" hangingPunct="0"/>
            <a:r>
              <a:rPr lang="en-US" sz="2300" dirty="0"/>
              <a:t>Whatever finance method a business chooses, obtaining funds provides an important way to accomplish business goals.</a:t>
            </a:r>
          </a:p>
          <a:p>
            <a:pPr fontAlgn="base" hangingPunct="0"/>
            <a:r>
              <a:rPr lang="en-US" sz="2300" dirty="0"/>
              <a:t>Financial analysis is also about keeping accurate and useful financial records—and analyzing and interpreting the recorded information. These activities form the basis of </a:t>
            </a:r>
            <a:r>
              <a:rPr lang="en-US" sz="2300" b="1" dirty="0"/>
              <a:t>accounting.</a:t>
            </a:r>
            <a:endParaRPr lang="en-US" sz="2300" dirty="0"/>
          </a:p>
          <a:p>
            <a:pPr lvl="1" fontAlgn="base" hangingPunct="0"/>
            <a:r>
              <a:rPr lang="en-US" sz="2300" dirty="0"/>
              <a:t>By accounting for all expenses, and comparing expenses to income, businesses can make judgments and predictions about their own financial status.</a:t>
            </a:r>
          </a:p>
          <a:p>
            <a:pPr lvl="1" fontAlgn="base" hangingPunct="0"/>
            <a:r>
              <a:rPr lang="en-US" sz="2300" dirty="0"/>
              <a:t>They can work toward:</a:t>
            </a:r>
          </a:p>
          <a:p>
            <a:pPr lvl="2" fontAlgn="base" hangingPunct="0"/>
            <a:r>
              <a:rPr lang="en-US" sz="2300" dirty="0"/>
              <a:t>Being able to pay their bills</a:t>
            </a:r>
          </a:p>
          <a:p>
            <a:pPr lvl="2" fontAlgn="base" hangingPunct="0"/>
            <a:r>
              <a:rPr lang="en-US" sz="2300" dirty="0"/>
              <a:t>Being able to make a healthy profit</a:t>
            </a:r>
          </a:p>
          <a:p>
            <a:endParaRPr lang="en-US" dirty="0"/>
          </a:p>
        </p:txBody>
      </p:sp>
    </p:spTree>
    <p:extLst>
      <p:ext uri="{BB962C8B-B14F-4D97-AF65-F5344CB8AC3E}">
        <p14:creationId xmlns:p14="http://schemas.microsoft.com/office/powerpoint/2010/main" val="122805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420009"/>
            <a:ext cx="10515600" cy="5120640"/>
          </a:xfrm>
        </p:spPr>
        <p:txBody>
          <a:bodyPr>
            <a:normAutofit fontScale="70000" lnSpcReduction="20000"/>
          </a:bodyPr>
          <a:lstStyle/>
          <a:p>
            <a:pPr fontAlgn="base" hangingPunct="0"/>
            <a:r>
              <a:rPr lang="en-US" b="1" dirty="0"/>
              <a:t>Human resources management</a:t>
            </a:r>
            <a:r>
              <a:rPr lang="en-US" dirty="0"/>
              <a:t> is the process of planning, staffing, leading, and organizing employees.</a:t>
            </a:r>
          </a:p>
          <a:p>
            <a:pPr lvl="1" fontAlgn="base" hangingPunct="0"/>
            <a:r>
              <a:rPr lang="en-US" dirty="0"/>
              <a:t>Every business needs people to accomplish the tasks intended to meet business objectives.</a:t>
            </a:r>
          </a:p>
          <a:p>
            <a:pPr lvl="1" fontAlgn="base" hangingPunct="0"/>
            <a:r>
              <a:rPr lang="en-US" dirty="0"/>
              <a:t>Without employees, businesses would have difficulty operating.</a:t>
            </a:r>
          </a:p>
          <a:p>
            <a:pPr lvl="1" fontAlgn="base" hangingPunct="0"/>
            <a:r>
              <a:rPr lang="en-US" dirty="0"/>
              <a:t>Although specific robotic machines can “replace” employees in certain manufacturing situations.</a:t>
            </a:r>
          </a:p>
          <a:p>
            <a:pPr lvl="1" fontAlgn="base" hangingPunct="0"/>
            <a:r>
              <a:rPr lang="en-US" dirty="0"/>
              <a:t>Most businesses do not have machines that can perform job tasks as well as humans can.</a:t>
            </a:r>
          </a:p>
          <a:p>
            <a:pPr lvl="1" fontAlgn="base" hangingPunct="0"/>
            <a:r>
              <a:rPr lang="en-US" dirty="0"/>
              <a:t>Most businesses must hire people to do the job.</a:t>
            </a:r>
          </a:p>
          <a:p>
            <a:pPr lvl="1" fontAlgn="base" hangingPunct="0"/>
            <a:r>
              <a:rPr lang="en-US" dirty="0"/>
              <a:t>All employees of a business fall under the label of human resources.</a:t>
            </a:r>
          </a:p>
          <a:p>
            <a:pPr lvl="1" fontAlgn="base" hangingPunct="0"/>
            <a:r>
              <a:rPr lang="en-US" dirty="0"/>
              <a:t>Besides “regular” employees, businesses usually require supervisors, managers, and executives.</a:t>
            </a:r>
          </a:p>
          <a:p>
            <a:pPr lvl="1" fontAlgn="base" hangingPunct="0"/>
            <a:r>
              <a:rPr lang="en-US" dirty="0"/>
              <a:t>Human resources management covers everything the business needs in this regard.</a:t>
            </a:r>
          </a:p>
          <a:p>
            <a:pPr lvl="1" fontAlgn="base" hangingPunct="0"/>
            <a:r>
              <a:rPr lang="en-US" dirty="0"/>
              <a:t>Human resources management involves:</a:t>
            </a:r>
          </a:p>
          <a:p>
            <a:pPr lvl="2" fontAlgn="base" hangingPunct="0"/>
            <a:r>
              <a:rPr lang="en-US" dirty="0"/>
              <a:t>Planning for organizational changes</a:t>
            </a:r>
          </a:p>
          <a:p>
            <a:pPr lvl="2" fontAlgn="base" hangingPunct="0"/>
            <a:r>
              <a:rPr lang="en-US" dirty="0"/>
              <a:t>Recruiting appropriate employees</a:t>
            </a:r>
          </a:p>
          <a:p>
            <a:pPr lvl="2" fontAlgn="base" hangingPunct="0"/>
            <a:r>
              <a:rPr lang="en-US" dirty="0"/>
              <a:t>Selecting the “right” people to do the job</a:t>
            </a:r>
          </a:p>
          <a:p>
            <a:pPr lvl="2" fontAlgn="base" hangingPunct="0"/>
            <a:r>
              <a:rPr lang="en-US" dirty="0"/>
              <a:t>Orienting new employees to their jobs</a:t>
            </a:r>
          </a:p>
          <a:p>
            <a:pPr lvl="2" fontAlgn="base" hangingPunct="0"/>
            <a:r>
              <a:rPr lang="en-US" dirty="0"/>
              <a:t>Training employees in policies and procedures</a:t>
            </a:r>
          </a:p>
          <a:p>
            <a:pPr lvl="2" fontAlgn="base" hangingPunct="0"/>
            <a:r>
              <a:rPr lang="en-US" dirty="0"/>
              <a:t>Evaluating employee performance</a:t>
            </a:r>
          </a:p>
          <a:p>
            <a:pPr lvl="2" fontAlgn="base" hangingPunct="0"/>
            <a:r>
              <a:rPr lang="en-US" dirty="0"/>
              <a:t>Facilitating employee compensation</a:t>
            </a:r>
          </a:p>
          <a:p>
            <a:r>
              <a:rPr lang="en-US" dirty="0"/>
              <a:t>Human resources management takes care of the responsibilities associated with having employees and makes the business a fair and inviting place to work</a:t>
            </a:r>
          </a:p>
        </p:txBody>
      </p:sp>
    </p:spTree>
    <p:extLst>
      <p:ext uri="{BB962C8B-B14F-4D97-AF65-F5344CB8AC3E}">
        <p14:creationId xmlns:p14="http://schemas.microsoft.com/office/powerpoint/2010/main" val="174741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333948"/>
            <a:ext cx="10515600" cy="5195944"/>
          </a:xfrm>
        </p:spPr>
        <p:txBody>
          <a:bodyPr>
            <a:normAutofit fontScale="62500" lnSpcReduction="20000"/>
          </a:bodyPr>
          <a:lstStyle/>
          <a:p>
            <a:pPr fontAlgn="base" hangingPunct="0"/>
            <a:r>
              <a:rPr lang="en-US" b="1" dirty="0"/>
              <a:t>Information management</a:t>
            </a:r>
            <a:r>
              <a:rPr lang="en-US" dirty="0"/>
              <a:t> is the process of coordinating the resources pertaining to business knowledge, facts, or data.</a:t>
            </a:r>
          </a:p>
          <a:p>
            <a:pPr lvl="1" fontAlgn="base" hangingPunct="0"/>
            <a:r>
              <a:rPr lang="en-US" dirty="0"/>
              <a:t>Each business should ensure that valuable information is available when and how it is needed.</a:t>
            </a:r>
          </a:p>
          <a:p>
            <a:pPr lvl="1" fontAlgn="base" hangingPunct="0"/>
            <a:r>
              <a:rPr lang="en-US" dirty="0"/>
              <a:t>This will avoid the uncomfortable (and unprofitable) situation in which vital business information has been discarded or is unable to be retrieved</a:t>
            </a:r>
            <a:r>
              <a:rPr lang="en-US" dirty="0" smtClean="0"/>
              <a:t>.</a:t>
            </a:r>
          </a:p>
          <a:p>
            <a:pPr marL="457200" lvl="1" indent="0" fontAlgn="base" hangingPunct="0">
              <a:buNone/>
            </a:pPr>
            <a:endParaRPr lang="en-US" dirty="0"/>
          </a:p>
          <a:p>
            <a:pPr lvl="1" fontAlgn="base" hangingPunct="0"/>
            <a:r>
              <a:rPr lang="en-US" dirty="0"/>
              <a:t>Businesses should have a system for:</a:t>
            </a:r>
          </a:p>
          <a:p>
            <a:pPr lvl="2" fontAlgn="base" hangingPunct="0"/>
            <a:r>
              <a:rPr lang="en-US" dirty="0"/>
              <a:t>Identifying necessary information—includes knowing which facts the business will need to use in the future</a:t>
            </a:r>
          </a:p>
          <a:p>
            <a:pPr lvl="2" fontAlgn="base" hangingPunct="0"/>
            <a:r>
              <a:rPr lang="en-US" dirty="0"/>
              <a:t>Determining how that information should be presented, viewed, or accessed</a:t>
            </a:r>
          </a:p>
          <a:p>
            <a:pPr lvl="3" fontAlgn="base" hangingPunct="0"/>
            <a:r>
              <a:rPr lang="en-US" dirty="0"/>
              <a:t>Information can be viewed in formats such as reports, graphs, or spreadsheets.</a:t>
            </a:r>
          </a:p>
          <a:p>
            <a:pPr lvl="3" fontAlgn="base" hangingPunct="0"/>
            <a:r>
              <a:rPr lang="en-US" dirty="0"/>
              <a:t>Format depends on how it is going to be used</a:t>
            </a:r>
            <a:r>
              <a:rPr lang="en-US" dirty="0" smtClean="0"/>
              <a:t>.</a:t>
            </a:r>
          </a:p>
          <a:p>
            <a:pPr marL="1371600" lvl="3" indent="0" fontAlgn="base" hangingPunct="0">
              <a:buNone/>
            </a:pPr>
            <a:endParaRPr lang="en-US" dirty="0"/>
          </a:p>
          <a:p>
            <a:pPr lvl="1" fontAlgn="base" hangingPunct="0"/>
            <a:r>
              <a:rPr lang="en-US" dirty="0"/>
              <a:t>Providing appropriate access to the information</a:t>
            </a:r>
          </a:p>
          <a:p>
            <a:pPr lvl="2" fontAlgn="base" hangingPunct="0"/>
            <a:r>
              <a:rPr lang="en-US" dirty="0"/>
              <a:t>To access information, an employee could just walk to a file cabinet and pull out a client file.</a:t>
            </a:r>
          </a:p>
          <a:p>
            <a:pPr lvl="2" fontAlgn="base" hangingPunct="0"/>
            <a:r>
              <a:rPr lang="en-US" dirty="0"/>
              <a:t>Or, the employee can do something complex, such as run an advanced query on a company database.</a:t>
            </a:r>
          </a:p>
          <a:p>
            <a:pPr lvl="2" fontAlgn="base" hangingPunct="0"/>
            <a:r>
              <a:rPr lang="en-US" dirty="0"/>
              <a:t>Situations in which having the right information at the right time can be critical to the success of a business include:</a:t>
            </a:r>
          </a:p>
          <a:p>
            <a:pPr lvl="3" fontAlgn="base" hangingPunct="0"/>
            <a:r>
              <a:rPr lang="en-US" dirty="0"/>
              <a:t>When an airline needs to know who is flying on a particular airplane</a:t>
            </a:r>
          </a:p>
          <a:p>
            <a:pPr lvl="3" fontAlgn="base" hangingPunct="0"/>
            <a:r>
              <a:rPr lang="en-US" dirty="0"/>
              <a:t>When a law enforcement officer needs to know if a specific person is a risk to the community</a:t>
            </a:r>
          </a:p>
          <a:p>
            <a:pPr lvl="3" fontAlgn="base" hangingPunct="0"/>
            <a:r>
              <a:rPr lang="en-US" dirty="0"/>
              <a:t>When a board of directors needs to know the profits from last quarter</a:t>
            </a:r>
          </a:p>
          <a:p>
            <a:pPr lvl="3" fontAlgn="base" hangingPunct="0"/>
            <a:r>
              <a:rPr lang="en-US" dirty="0"/>
              <a:t>When a sales representative needs to know if a product requested by a customer is </a:t>
            </a:r>
            <a:r>
              <a:rPr lang="en-US" dirty="0" smtClean="0"/>
              <a:t>available</a:t>
            </a:r>
          </a:p>
          <a:p>
            <a:pPr marL="1371600" lvl="3" indent="0" fontAlgn="base" hangingPunct="0">
              <a:buNone/>
            </a:pPr>
            <a:endParaRPr lang="en-US" dirty="0"/>
          </a:p>
          <a:p>
            <a:pPr lvl="1" fontAlgn="base" hangingPunct="0"/>
            <a:r>
              <a:rPr lang="en-US" dirty="0"/>
              <a:t>All of these things can be handled with technology, but how technology is used to manage information has changed—and will change—over time.</a:t>
            </a:r>
          </a:p>
          <a:p>
            <a:pPr lvl="1" fontAlgn="base" hangingPunct="0"/>
            <a:r>
              <a:rPr lang="en-US" dirty="0"/>
              <a:t>Information management is not as much about pinning down the perfect technology for the task as it is about making sure that a reliable system is in place, so the business can make the best use of its information</a:t>
            </a:r>
            <a:r>
              <a:rPr lang="en-US" dirty="0" smtClean="0"/>
              <a:t>.</a:t>
            </a:r>
            <a:endParaRPr lang="en-US" dirty="0"/>
          </a:p>
        </p:txBody>
      </p:sp>
    </p:spTree>
    <p:extLst>
      <p:ext uri="{BB962C8B-B14F-4D97-AF65-F5344CB8AC3E}">
        <p14:creationId xmlns:p14="http://schemas.microsoft.com/office/powerpoint/2010/main" val="278761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184"/>
            <a:ext cx="10515600" cy="1325563"/>
          </a:xfrm>
        </p:spPr>
        <p:txBody>
          <a:bodyPr/>
          <a:lstStyle/>
          <a:p>
            <a:r>
              <a:rPr lang="en-US" dirty="0" smtClean="0"/>
              <a:t>Describe types of business activities </a:t>
            </a:r>
            <a:endParaRPr lang="en-US" dirty="0"/>
          </a:p>
        </p:txBody>
      </p:sp>
      <p:sp>
        <p:nvSpPr>
          <p:cNvPr id="3" name="Content Placeholder 2"/>
          <p:cNvSpPr>
            <a:spLocks noGrp="1"/>
          </p:cNvSpPr>
          <p:nvPr>
            <p:ph idx="1"/>
          </p:nvPr>
        </p:nvSpPr>
        <p:spPr>
          <a:xfrm>
            <a:off x="838200" y="1118795"/>
            <a:ext cx="10515600" cy="5411096"/>
          </a:xfrm>
        </p:spPr>
        <p:txBody>
          <a:bodyPr>
            <a:noAutofit/>
          </a:bodyPr>
          <a:lstStyle/>
          <a:p>
            <a:pPr fontAlgn="base" hangingPunct="0"/>
            <a:r>
              <a:rPr lang="en-US" sz="1400" b="1" dirty="0"/>
              <a:t>Marketing</a:t>
            </a:r>
            <a:r>
              <a:rPr lang="en-US" sz="1400" dirty="0"/>
              <a:t> is the process of creating, communicating, and delivering value to customers and managing customer relationships in ways that benefit the organization and its stakeholders.</a:t>
            </a:r>
          </a:p>
          <a:p>
            <a:pPr lvl="1" fontAlgn="base" hangingPunct="0"/>
            <a:r>
              <a:rPr lang="en-US" sz="1400" dirty="0"/>
              <a:t>At first glance, marketing is simple: A good or service that is ready for sale is marketed to potential customers so they can buy it. But, long before a product is ready for sale, marketing is involved in the process of preparation.</a:t>
            </a:r>
          </a:p>
          <a:p>
            <a:pPr lvl="2" fontAlgn="base" hangingPunct="0"/>
            <a:r>
              <a:rPr lang="en-US" sz="1400" dirty="0"/>
              <a:t>Marketing is present when the product idea is conceived.</a:t>
            </a:r>
          </a:p>
          <a:p>
            <a:pPr lvl="2" fontAlgn="base" hangingPunct="0"/>
            <a:r>
              <a:rPr lang="en-US" sz="1400" dirty="0"/>
              <a:t>Marketing is present during the product’s design and creation.</a:t>
            </a:r>
          </a:p>
          <a:p>
            <a:pPr lvl="2" fontAlgn="base" hangingPunct="0"/>
            <a:r>
              <a:rPr lang="en-US" sz="1400" dirty="0"/>
              <a:t>Marketing is actually involved in everything related to fulfilling a customer’s product needs</a:t>
            </a:r>
            <a:r>
              <a:rPr lang="en-US" sz="1400" dirty="0" smtClean="0"/>
              <a:t>.</a:t>
            </a:r>
          </a:p>
          <a:p>
            <a:pPr marL="914400" lvl="2" indent="0" fontAlgn="base" hangingPunct="0">
              <a:buNone/>
            </a:pPr>
            <a:endParaRPr lang="en-US" sz="1400" dirty="0"/>
          </a:p>
          <a:p>
            <a:pPr lvl="1" fontAlgn="base" hangingPunct="0"/>
            <a:r>
              <a:rPr lang="en-US" sz="1400" dirty="0"/>
              <a:t>Marketing is put into action with activities such as:</a:t>
            </a:r>
          </a:p>
          <a:p>
            <a:pPr lvl="2" fontAlgn="base" hangingPunct="0"/>
            <a:r>
              <a:rPr lang="en-US" sz="1400" dirty="0"/>
              <a:t>Locating potential customers by determining who will benefit from the product</a:t>
            </a:r>
          </a:p>
          <a:p>
            <a:pPr lvl="2" fontAlgn="base" hangingPunct="0"/>
            <a:r>
              <a:rPr lang="en-US" sz="1400" dirty="0"/>
              <a:t>Pricing the product appropriately by finding out what customers are willing to pay</a:t>
            </a:r>
          </a:p>
          <a:p>
            <a:pPr lvl="2" fontAlgn="base" hangingPunct="0"/>
            <a:r>
              <a:rPr lang="en-US" sz="1400" dirty="0"/>
              <a:t>Promoting the product to potential customers by communicating product benefits</a:t>
            </a:r>
          </a:p>
          <a:p>
            <a:pPr lvl="2" fontAlgn="base" hangingPunct="0"/>
            <a:r>
              <a:rPr lang="en-US" sz="1400" dirty="0"/>
              <a:t>Getting the product into customers’ hands by completing sales </a:t>
            </a:r>
            <a:r>
              <a:rPr lang="en-US" sz="1400" dirty="0" smtClean="0"/>
              <a:t>transactions</a:t>
            </a:r>
          </a:p>
          <a:p>
            <a:pPr marL="914400" lvl="2" indent="0" fontAlgn="base" hangingPunct="0">
              <a:buNone/>
            </a:pPr>
            <a:endParaRPr lang="en-US" sz="1400" dirty="0"/>
          </a:p>
          <a:p>
            <a:pPr lvl="1" fontAlgn="base" hangingPunct="0"/>
            <a:r>
              <a:rPr lang="en-US" sz="1400" dirty="0"/>
              <a:t>To accomplish these four things, an office-supply store would:</a:t>
            </a:r>
          </a:p>
          <a:p>
            <a:pPr lvl="2" fontAlgn="base" hangingPunct="0"/>
            <a:r>
              <a:rPr lang="en-US" sz="1400" dirty="0"/>
              <a:t>Identify local offices and businesspeople who should know about the store and what it has to offer</a:t>
            </a:r>
          </a:p>
          <a:p>
            <a:pPr lvl="2" fontAlgn="base" hangingPunct="0"/>
            <a:r>
              <a:rPr lang="en-US" sz="1400" dirty="0"/>
              <a:t>Conduct research, surveying the profit opportunity in its area</a:t>
            </a:r>
          </a:p>
          <a:p>
            <a:pPr lvl="2" fontAlgn="base" hangingPunct="0"/>
            <a:r>
              <a:rPr lang="en-US" sz="1400" dirty="0"/>
              <a:t>Investigate what its competitors are doing—and how customers are responding to their prices</a:t>
            </a:r>
          </a:p>
          <a:p>
            <a:pPr lvl="2" fontAlgn="base" hangingPunct="0"/>
            <a:r>
              <a:rPr lang="en-US" sz="1400" dirty="0"/>
              <a:t>Price its products slightly higher or lower, depending on its findings</a:t>
            </a:r>
          </a:p>
          <a:p>
            <a:pPr lvl="2" fontAlgn="base" hangingPunct="0"/>
            <a:r>
              <a:rPr lang="en-US" sz="1400" dirty="0"/>
              <a:t>Make a point of advertising the benefits of popular products it sells</a:t>
            </a:r>
          </a:p>
          <a:p>
            <a:pPr lvl="2" fontAlgn="base" hangingPunct="0"/>
            <a:r>
              <a:rPr lang="en-US" sz="1400" dirty="0"/>
              <a:t>Let potential customers know why products at this store are better than products at other stores</a:t>
            </a:r>
          </a:p>
          <a:p>
            <a:pPr lvl="2"/>
            <a:r>
              <a:rPr lang="en-US" sz="1400" dirty="0"/>
              <a:t>Make the purchase process easy and seamless—by providing layaway, credit, or whatever customers might need to purchase the product immediately.</a:t>
            </a:r>
          </a:p>
        </p:txBody>
      </p:sp>
    </p:spTree>
    <p:extLst>
      <p:ext uri="{BB962C8B-B14F-4D97-AF65-F5344CB8AC3E}">
        <p14:creationId xmlns:p14="http://schemas.microsoft.com/office/powerpoint/2010/main" val="3012236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3951</Words>
  <Application>Microsoft Office PowerPoint</Application>
  <PresentationFormat>Widescreen</PresentationFormat>
  <Paragraphs>284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5.00 Understand Economics</vt:lpstr>
      <vt:lpstr>Explain the role of business in society </vt:lpstr>
      <vt:lpstr>Explain the role of business in society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Describe types of business activities </vt:lpstr>
      <vt:lpstr>Explain the nature of business ethics</vt:lpstr>
      <vt:lpstr>Describe factors that affect the business environment </vt:lpstr>
      <vt:lpstr>Describe factors that affect the business environment </vt:lpstr>
      <vt:lpstr>Describe factors that affect the business environment </vt:lpstr>
      <vt:lpstr>Explain how organizations adapt to today’s markets</vt:lpstr>
      <vt:lpstr>Explain how organizations adapt to today’s markets</vt:lpstr>
      <vt:lpstr>Explain the organizational design of businesses</vt:lpstr>
      <vt:lpstr>Explain the organizational design of businesses</vt:lpstr>
      <vt:lpstr>Explain the organizational design of businesses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Linda Raines</cp:lastModifiedBy>
  <cp:revision>26</cp:revision>
  <dcterms:created xsi:type="dcterms:W3CDTF">2016-07-07T15:35:05Z</dcterms:created>
  <dcterms:modified xsi:type="dcterms:W3CDTF">2016-12-02T17:34:27Z</dcterms:modified>
</cp:coreProperties>
</file>