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71" r:id="rId14"/>
    <p:sldId id="269" r:id="rId15"/>
    <p:sldId id="270" r:id="rId16"/>
    <p:sldId id="267" r:id="rId1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93368386-E845-47F9-A691-38254EA660BA}" type="datetimeFigureOut">
              <a:rPr lang="en-US" smtClean="0"/>
              <a:t>12/2/2016</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5697F654-FC9F-460B-B399-67790189FE33}" type="slidenum">
              <a:rPr lang="en-US" smtClean="0"/>
              <a:t>‹#›</a:t>
            </a:fld>
            <a:endParaRPr lang="en-US"/>
          </a:p>
        </p:txBody>
      </p:sp>
    </p:spTree>
    <p:extLst>
      <p:ext uri="{BB962C8B-B14F-4D97-AF65-F5344CB8AC3E}">
        <p14:creationId xmlns:p14="http://schemas.microsoft.com/office/powerpoint/2010/main" val="33557929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A8302-AFAD-405E-804F-53F54AA3BE9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247432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A8302-AFAD-405E-804F-53F54AA3BE9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4283465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A8302-AFAD-405E-804F-53F54AA3BE9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316960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A8302-AFAD-405E-804F-53F54AA3BE9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174117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A8302-AFAD-405E-804F-53F54AA3BE9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357015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A8302-AFAD-405E-804F-53F54AA3BE9E}"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278528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A8302-AFAD-405E-804F-53F54AA3BE9E}" type="datetimeFigureOut">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331590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A8302-AFAD-405E-804F-53F54AA3BE9E}" type="datetimeFigureOut">
              <a:rPr lang="en-US" smtClean="0"/>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25499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A8302-AFAD-405E-804F-53F54AA3BE9E}" type="datetimeFigureOut">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6827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A8302-AFAD-405E-804F-53F54AA3BE9E}"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167898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A8302-AFAD-405E-804F-53F54AA3BE9E}"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3213384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A8302-AFAD-405E-804F-53F54AA3BE9E}" type="datetimeFigureOut">
              <a:rPr lang="en-US" smtClean="0"/>
              <a:t>12/2/2016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C000B-58D8-423E-A89C-4FB4793AC3E0}" type="slidenum">
              <a:rPr lang="en-US" smtClean="0"/>
              <a:t>‹#›</a:t>
            </a:fld>
            <a:endParaRPr lang="en-US"/>
          </a:p>
        </p:txBody>
      </p:sp>
    </p:spTree>
    <p:extLst>
      <p:ext uri="{BB962C8B-B14F-4D97-AF65-F5344CB8AC3E}">
        <p14:creationId xmlns:p14="http://schemas.microsoft.com/office/powerpoint/2010/main" val="4038209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5.00 Understand Economics</a:t>
            </a:r>
            <a:endParaRPr lang="en-US" dirty="0"/>
          </a:p>
        </p:txBody>
      </p:sp>
      <p:sp>
        <p:nvSpPr>
          <p:cNvPr id="3" name="Subtitle 2"/>
          <p:cNvSpPr>
            <a:spLocks noGrp="1"/>
          </p:cNvSpPr>
          <p:nvPr>
            <p:ph type="subTitle" idx="1"/>
          </p:nvPr>
        </p:nvSpPr>
        <p:spPr/>
        <p:txBody>
          <a:bodyPr/>
          <a:lstStyle/>
          <a:p>
            <a:r>
              <a:rPr lang="en-US" dirty="0"/>
              <a:t>NC CTE 5.02: Understand economic systems to be able to recognize the environments in which businesses function. </a:t>
            </a:r>
          </a:p>
        </p:txBody>
      </p:sp>
    </p:spTree>
    <p:extLst>
      <p:ext uri="{BB962C8B-B14F-4D97-AF65-F5344CB8AC3E}">
        <p14:creationId xmlns:p14="http://schemas.microsoft.com/office/powerpoint/2010/main" val="901067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658"/>
            <a:ext cx="10515600" cy="1325563"/>
          </a:xfrm>
        </p:spPr>
        <p:txBody>
          <a:bodyPr/>
          <a:lstStyle/>
          <a:p>
            <a:r>
              <a:rPr lang="en-US" dirty="0" smtClean="0"/>
              <a:t>Business risk</a:t>
            </a:r>
            <a:endParaRPr lang="en-US" dirty="0"/>
          </a:p>
        </p:txBody>
      </p:sp>
      <p:sp>
        <p:nvSpPr>
          <p:cNvPr id="3" name="Content Placeholder 2"/>
          <p:cNvSpPr>
            <a:spLocks noGrp="1"/>
          </p:cNvSpPr>
          <p:nvPr>
            <p:ph idx="1"/>
          </p:nvPr>
        </p:nvSpPr>
        <p:spPr>
          <a:xfrm>
            <a:off x="838200" y="989703"/>
            <a:ext cx="10515600" cy="5056094"/>
          </a:xfrm>
        </p:spPr>
        <p:txBody>
          <a:bodyPr>
            <a:normAutofit fontScale="32500" lnSpcReduction="20000"/>
          </a:bodyPr>
          <a:lstStyle/>
          <a:p>
            <a:pPr marL="0" indent="0">
              <a:buNone/>
            </a:pPr>
            <a:r>
              <a:rPr lang="en-US" sz="4800" b="1" dirty="0"/>
              <a:t>Methods of dealing with business </a:t>
            </a:r>
            <a:r>
              <a:rPr lang="en-US" sz="4800" b="1" dirty="0" smtClean="0"/>
              <a:t>risk</a:t>
            </a:r>
            <a:endParaRPr lang="en-US" sz="4800" dirty="0"/>
          </a:p>
          <a:p>
            <a:r>
              <a:rPr lang="en-US" sz="4800" b="1" dirty="0" smtClean="0"/>
              <a:t>Risk Reduction: </a:t>
            </a:r>
          </a:p>
          <a:p>
            <a:pPr lvl="1">
              <a:spcBef>
                <a:spcPts val="600"/>
              </a:spcBef>
            </a:pPr>
            <a:r>
              <a:rPr lang="en-US" sz="4800" dirty="0"/>
              <a:t>Design work areas to reduce the chance of accident or fire.</a:t>
            </a:r>
          </a:p>
          <a:p>
            <a:pPr lvl="1">
              <a:spcBef>
                <a:spcPts val="600"/>
              </a:spcBef>
            </a:pPr>
            <a:r>
              <a:rPr lang="en-US" sz="4800" dirty="0"/>
              <a:t>Educate employees on safe use of  equipment</a:t>
            </a:r>
          </a:p>
          <a:p>
            <a:pPr lvl="1">
              <a:spcBef>
                <a:spcPts val="600"/>
              </a:spcBef>
            </a:pPr>
            <a:r>
              <a:rPr lang="en-US" sz="4800" dirty="0"/>
              <a:t>Check and service safety equipment on  a regular basis.</a:t>
            </a:r>
          </a:p>
          <a:p>
            <a:pPr lvl="1">
              <a:spcBef>
                <a:spcPts val="600"/>
              </a:spcBef>
            </a:pPr>
            <a:r>
              <a:rPr lang="en-US" sz="4800" dirty="0"/>
              <a:t>Stress the limits of your company’s products.</a:t>
            </a:r>
          </a:p>
          <a:p>
            <a:pPr lvl="1">
              <a:spcBef>
                <a:spcPts val="600"/>
              </a:spcBef>
            </a:pPr>
            <a:r>
              <a:rPr lang="en-US" sz="4800" dirty="0"/>
              <a:t>Implement ways to reduce shoplifting.</a:t>
            </a:r>
          </a:p>
          <a:p>
            <a:pPr lvl="1">
              <a:spcBef>
                <a:spcPts val="600"/>
              </a:spcBef>
            </a:pPr>
            <a:r>
              <a:rPr lang="en-US" sz="4800" dirty="0"/>
              <a:t>Control employee theft.</a:t>
            </a:r>
          </a:p>
          <a:p>
            <a:pPr lvl="1">
              <a:spcBef>
                <a:spcPts val="600"/>
              </a:spcBef>
            </a:pPr>
            <a:r>
              <a:rPr lang="en-US" sz="4800" dirty="0"/>
              <a:t>Implement ways to reduce robbery</a:t>
            </a:r>
            <a:r>
              <a:rPr lang="en-US" sz="4800" dirty="0" smtClean="0"/>
              <a:t>.</a:t>
            </a:r>
          </a:p>
          <a:p>
            <a:r>
              <a:rPr lang="en-US" sz="4800" b="1" dirty="0" smtClean="0"/>
              <a:t>Control Risks </a:t>
            </a:r>
            <a:r>
              <a:rPr lang="en-US" sz="4800" dirty="0" smtClean="0"/>
              <a:t>– </a:t>
            </a:r>
            <a:r>
              <a:rPr lang="en-US" sz="4800" dirty="0"/>
              <a:t>a risk that cannot be avoided can be prevented or controlled. </a:t>
            </a:r>
            <a:r>
              <a:rPr lang="en-US" sz="4800" dirty="0" smtClean="0"/>
              <a:t> </a:t>
            </a:r>
            <a:r>
              <a:rPr lang="en-US" sz="4800" dirty="0"/>
              <a:t>When businesses identify a risk they face, they often take measures to prevent or reduce that risk. </a:t>
            </a:r>
            <a:r>
              <a:rPr lang="en-US" sz="4800" dirty="0" smtClean="0"/>
              <a:t> Examples: Safety, Security, Employee incompetence, Product selection, Credit, Changes, Weather extremes</a:t>
            </a:r>
            <a:endParaRPr lang="en-US" sz="4800" dirty="0"/>
          </a:p>
          <a:p>
            <a:r>
              <a:rPr lang="en-US" sz="4800" b="1" dirty="0" smtClean="0"/>
              <a:t>Retain Risks </a:t>
            </a:r>
            <a:r>
              <a:rPr lang="en-US" sz="4800" dirty="0" smtClean="0"/>
              <a:t>- </a:t>
            </a:r>
            <a:r>
              <a:rPr lang="en-US" sz="4800" dirty="0"/>
              <a:t>Self-insurance </a:t>
            </a:r>
            <a:r>
              <a:rPr lang="en-US" sz="4800" dirty="0" smtClean="0"/>
              <a:t>against </a:t>
            </a:r>
            <a:r>
              <a:rPr lang="en-US" sz="4800" dirty="0"/>
              <a:t>business </a:t>
            </a:r>
            <a:r>
              <a:rPr lang="en-US" sz="4800" dirty="0" smtClean="0"/>
              <a:t>loss. </a:t>
            </a:r>
            <a:r>
              <a:rPr lang="en-US" sz="4800" dirty="0"/>
              <a:t>The business must set aside money each</a:t>
            </a:r>
            <a:r>
              <a:rPr lang="en-US" sz="4800" dirty="0" smtClean="0"/>
              <a:t> </a:t>
            </a:r>
            <a:r>
              <a:rPr lang="en-US" sz="4800" dirty="0"/>
              <a:t>month to help cover</a:t>
            </a:r>
            <a:r>
              <a:rPr lang="en-US" sz="4800" dirty="0" smtClean="0"/>
              <a:t> </a:t>
            </a:r>
            <a:r>
              <a:rPr lang="en-US" sz="4800" dirty="0"/>
              <a:t>the costs should a</a:t>
            </a:r>
            <a:r>
              <a:rPr lang="en-US" sz="4800" dirty="0" smtClean="0"/>
              <a:t> </a:t>
            </a:r>
            <a:r>
              <a:rPr lang="en-US" sz="4800" dirty="0"/>
              <a:t>loss occur.</a:t>
            </a:r>
          </a:p>
          <a:p>
            <a:pPr lvl="1"/>
            <a:r>
              <a:rPr lang="en-US" sz="4800" dirty="0" smtClean="0"/>
              <a:t>In </a:t>
            </a:r>
            <a:r>
              <a:rPr lang="en-US" sz="4800" dirty="0"/>
              <a:t>some instances, businesses may keep, or retain, the risk involved in doing business. </a:t>
            </a:r>
            <a:r>
              <a:rPr lang="en-US" sz="4800" dirty="0" smtClean="0"/>
              <a:t>A </a:t>
            </a:r>
            <a:r>
              <a:rPr lang="en-US" sz="4800" dirty="0"/>
              <a:t>business may do nothing to reduce or eliminate a risk because the </a:t>
            </a:r>
            <a:r>
              <a:rPr lang="en-US" sz="4800" dirty="0" smtClean="0"/>
              <a:t>business: </a:t>
            </a:r>
          </a:p>
          <a:p>
            <a:pPr lvl="1"/>
            <a:r>
              <a:rPr lang="en-US" sz="4800" dirty="0" smtClean="0"/>
              <a:t>Involves not doing anything about the risk because the business:</a:t>
            </a:r>
          </a:p>
          <a:p>
            <a:pPr lvl="2"/>
            <a:r>
              <a:rPr lang="en-US" sz="4800" dirty="0" smtClean="0"/>
              <a:t>Is unaware of the risk</a:t>
            </a:r>
          </a:p>
          <a:p>
            <a:pPr lvl="2"/>
            <a:r>
              <a:rPr lang="en-US" sz="4800" dirty="0" smtClean="0"/>
              <a:t>Underestimates the risk</a:t>
            </a:r>
          </a:p>
          <a:p>
            <a:pPr lvl="2"/>
            <a:r>
              <a:rPr lang="en-US" sz="4800" dirty="0" smtClean="0"/>
              <a:t>Feels that the risk is small</a:t>
            </a:r>
          </a:p>
          <a:p>
            <a:pPr lvl="2"/>
            <a:r>
              <a:rPr lang="en-US" sz="4800" dirty="0" smtClean="0"/>
              <a:t>Believes there’s a chance of return</a:t>
            </a:r>
            <a:endParaRPr lang="en-US" sz="4800" dirty="0"/>
          </a:p>
          <a:p>
            <a:endParaRPr lang="en-US" dirty="0"/>
          </a:p>
        </p:txBody>
      </p:sp>
    </p:spTree>
    <p:extLst>
      <p:ext uri="{BB962C8B-B14F-4D97-AF65-F5344CB8AC3E}">
        <p14:creationId xmlns:p14="http://schemas.microsoft.com/office/powerpoint/2010/main" val="3387190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risk</a:t>
            </a:r>
          </a:p>
        </p:txBody>
      </p:sp>
      <p:sp>
        <p:nvSpPr>
          <p:cNvPr id="3" name="Content Placeholder 2"/>
          <p:cNvSpPr>
            <a:spLocks noGrp="1"/>
          </p:cNvSpPr>
          <p:nvPr>
            <p:ph idx="1"/>
          </p:nvPr>
        </p:nvSpPr>
        <p:spPr>
          <a:xfrm>
            <a:off x="838200" y="1333948"/>
            <a:ext cx="10515600" cy="5282005"/>
          </a:xfrm>
        </p:spPr>
        <p:txBody>
          <a:bodyPr>
            <a:normAutofit fontScale="32500" lnSpcReduction="20000"/>
          </a:bodyPr>
          <a:lstStyle/>
          <a:p>
            <a:pPr marL="0" indent="0">
              <a:spcBef>
                <a:spcPct val="50000"/>
              </a:spcBef>
              <a:buNone/>
            </a:pPr>
            <a:r>
              <a:rPr lang="en-US" sz="4300" b="1" dirty="0"/>
              <a:t>Methods of dealing with business risk</a:t>
            </a:r>
            <a:endParaRPr lang="en-US" sz="4300" dirty="0"/>
          </a:p>
          <a:p>
            <a:pPr>
              <a:spcBef>
                <a:spcPct val="50000"/>
              </a:spcBef>
            </a:pPr>
            <a:r>
              <a:rPr lang="en-US" sz="4300" b="1" dirty="0"/>
              <a:t>Transfer Risks  </a:t>
            </a:r>
            <a:r>
              <a:rPr lang="en-US" sz="4300" dirty="0"/>
              <a:t>- Certain risks may be reduced or eliminated by transferring (or shifting) those risks to another person or business.  This option enables businesses to move forward with their decisions without bearing the risks involved. Examples: Contractual agreements, Guarantees/Warranties, Surety bonds, Rental/Lease </a:t>
            </a:r>
            <a:r>
              <a:rPr lang="en-US" sz="4300" dirty="0" smtClean="0"/>
              <a:t>agreements</a:t>
            </a:r>
            <a:endParaRPr lang="en-US" sz="4300" b="1" dirty="0" smtClean="0"/>
          </a:p>
          <a:p>
            <a:pPr lvl="1">
              <a:spcBef>
                <a:spcPct val="50000"/>
              </a:spcBef>
            </a:pPr>
            <a:r>
              <a:rPr lang="en-US" sz="4300" b="1" dirty="0" smtClean="0"/>
              <a:t>Property </a:t>
            </a:r>
            <a:r>
              <a:rPr lang="en-US" sz="4300" b="1" dirty="0"/>
              <a:t>insurance:  </a:t>
            </a:r>
            <a:r>
              <a:rPr lang="en-US" sz="4300" dirty="0"/>
              <a:t>Covers the loss of physical property</a:t>
            </a:r>
            <a:r>
              <a:rPr lang="en-US" sz="4300" dirty="0" smtClean="0"/>
              <a:t> </a:t>
            </a:r>
            <a:r>
              <a:rPr lang="en-US" sz="4300" dirty="0"/>
              <a:t>(cash, inventory,  vehicles, buildings).</a:t>
            </a:r>
          </a:p>
          <a:p>
            <a:pPr lvl="1">
              <a:spcBef>
                <a:spcPct val="50000"/>
              </a:spcBef>
            </a:pPr>
            <a:r>
              <a:rPr lang="en-US" sz="4300" b="1" dirty="0" smtClean="0"/>
              <a:t>Real property:  </a:t>
            </a:r>
            <a:r>
              <a:rPr lang="en-US" sz="4300" dirty="0" smtClean="0"/>
              <a:t>Buildings, land, and fixtures.</a:t>
            </a:r>
          </a:p>
          <a:p>
            <a:pPr lvl="1">
              <a:spcBef>
                <a:spcPct val="50000"/>
              </a:spcBef>
            </a:pPr>
            <a:r>
              <a:rPr lang="en-US" sz="4300" b="1" dirty="0" smtClean="0"/>
              <a:t>Personal </a:t>
            </a:r>
            <a:r>
              <a:rPr lang="en-US" sz="4300" b="1" dirty="0"/>
              <a:t>property:  </a:t>
            </a:r>
            <a:r>
              <a:rPr lang="en-US" sz="4300" dirty="0"/>
              <a:t>Vehicles, clothing</a:t>
            </a:r>
            <a:r>
              <a:rPr lang="en-US" sz="4300" dirty="0" smtClean="0"/>
              <a:t>, </a:t>
            </a:r>
            <a:r>
              <a:rPr lang="en-US" sz="4300" dirty="0"/>
              <a:t>furniture, jewelry.</a:t>
            </a:r>
          </a:p>
          <a:p>
            <a:pPr lvl="1">
              <a:spcBef>
                <a:spcPct val="50000"/>
              </a:spcBef>
            </a:pPr>
            <a:r>
              <a:rPr lang="en-US" sz="4300" b="1" dirty="0" smtClean="0"/>
              <a:t>Business </a:t>
            </a:r>
            <a:r>
              <a:rPr lang="en-US" sz="4300" b="1" dirty="0"/>
              <a:t>interruption insurance:  </a:t>
            </a:r>
            <a:r>
              <a:rPr lang="en-US" sz="4300" dirty="0"/>
              <a:t>Makes up for lost income if a business is shut down for</a:t>
            </a:r>
            <a:r>
              <a:rPr lang="en-US" sz="4300" dirty="0" smtClean="0"/>
              <a:t> </a:t>
            </a:r>
            <a:r>
              <a:rPr lang="en-US" sz="4300" dirty="0"/>
              <a:t>repairs or rebuilding</a:t>
            </a:r>
            <a:r>
              <a:rPr lang="en-US" sz="4300" dirty="0" smtClean="0"/>
              <a:t>.</a:t>
            </a:r>
          </a:p>
          <a:p>
            <a:pPr lvl="1">
              <a:spcBef>
                <a:spcPts val="600"/>
              </a:spcBef>
            </a:pPr>
            <a:r>
              <a:rPr lang="en-US" sz="4300" b="1" dirty="0"/>
              <a:t>Casualty insurance:  </a:t>
            </a:r>
            <a:r>
              <a:rPr lang="en-US" sz="4300" dirty="0"/>
              <a:t>Protects a business from lawsuits.</a:t>
            </a:r>
          </a:p>
          <a:p>
            <a:pPr lvl="1">
              <a:spcBef>
                <a:spcPts val="600"/>
              </a:spcBef>
            </a:pPr>
            <a:r>
              <a:rPr lang="en-US" sz="4300" b="1" dirty="0"/>
              <a:t>Errors-and-omissions insurance:  </a:t>
            </a:r>
            <a:r>
              <a:rPr lang="en-US" sz="4300" dirty="0"/>
              <a:t>Protects businesses from lawsuits resulting from</a:t>
            </a:r>
            <a:r>
              <a:rPr lang="en-US" sz="4300" dirty="0" smtClean="0"/>
              <a:t> </a:t>
            </a:r>
            <a:r>
              <a:rPr lang="en-US" sz="4300" dirty="0"/>
              <a:t>mistakes in advertising.</a:t>
            </a:r>
          </a:p>
          <a:p>
            <a:pPr lvl="1">
              <a:spcBef>
                <a:spcPts val="600"/>
              </a:spcBef>
            </a:pPr>
            <a:r>
              <a:rPr lang="en-US" sz="4300" b="1" dirty="0" smtClean="0"/>
              <a:t>Product </a:t>
            </a:r>
            <a:r>
              <a:rPr lang="en-US" sz="4300" b="1" dirty="0"/>
              <a:t>liability insurance:  </a:t>
            </a:r>
            <a:r>
              <a:rPr lang="en-US" sz="4300" dirty="0" smtClean="0"/>
              <a:t>Protects </a:t>
            </a:r>
            <a:r>
              <a:rPr lang="en-US" sz="4300" dirty="0"/>
              <a:t>manufacturers from claims for injuries that</a:t>
            </a:r>
            <a:r>
              <a:rPr lang="en-US" sz="4300" dirty="0" smtClean="0"/>
              <a:t> </a:t>
            </a:r>
            <a:r>
              <a:rPr lang="en-US" sz="4300" dirty="0"/>
              <a:t>result from using their products.</a:t>
            </a:r>
          </a:p>
          <a:p>
            <a:pPr lvl="1">
              <a:spcBef>
                <a:spcPts val="600"/>
              </a:spcBef>
            </a:pPr>
            <a:r>
              <a:rPr lang="en-US" sz="4300" b="1" dirty="0" smtClean="0"/>
              <a:t>Fidelity </a:t>
            </a:r>
            <a:r>
              <a:rPr lang="en-US" sz="4300" b="1" dirty="0"/>
              <a:t>bonds:  </a:t>
            </a:r>
            <a:r>
              <a:rPr lang="en-US" sz="4300" dirty="0"/>
              <a:t>Protect companies from employee theft.</a:t>
            </a:r>
          </a:p>
          <a:p>
            <a:pPr lvl="1">
              <a:spcBef>
                <a:spcPts val="600"/>
              </a:spcBef>
            </a:pPr>
            <a:r>
              <a:rPr lang="en-US" sz="4300" b="1" dirty="0" smtClean="0"/>
              <a:t>Performance </a:t>
            </a:r>
            <a:r>
              <a:rPr lang="en-US" sz="4300" b="1" dirty="0"/>
              <a:t>bonds:  </a:t>
            </a:r>
            <a:r>
              <a:rPr lang="en-US" sz="4300" dirty="0"/>
              <a:t>Protect a business </a:t>
            </a:r>
            <a:r>
              <a:rPr lang="en-US" sz="4300" dirty="0" smtClean="0"/>
              <a:t>if </a:t>
            </a:r>
            <a:r>
              <a:rPr lang="en-US" sz="4300" dirty="0"/>
              <a:t>work is not finished on time or as agreed</a:t>
            </a:r>
            <a:r>
              <a:rPr lang="en-US" sz="4300" dirty="0" smtClean="0"/>
              <a:t>.</a:t>
            </a:r>
          </a:p>
          <a:p>
            <a:pPr lvl="1">
              <a:spcBef>
                <a:spcPts val="600"/>
              </a:spcBef>
            </a:pPr>
            <a:r>
              <a:rPr lang="en-US" sz="4300" b="1" dirty="0"/>
              <a:t>Workers’ Compensation</a:t>
            </a:r>
            <a:r>
              <a:rPr lang="en-US" sz="4300" dirty="0"/>
              <a:t>:  A government-regulated program</a:t>
            </a:r>
            <a:r>
              <a:rPr lang="en-US" sz="4300" dirty="0" smtClean="0"/>
              <a:t> </a:t>
            </a:r>
            <a:r>
              <a:rPr lang="en-US" sz="4300" dirty="0"/>
              <a:t>government-regulated program</a:t>
            </a:r>
            <a:r>
              <a:rPr lang="en-US" sz="4300" dirty="0" smtClean="0"/>
              <a:t> </a:t>
            </a:r>
            <a:r>
              <a:rPr lang="en-US" sz="4300" dirty="0"/>
              <a:t>that provides medical benefits and income to employees who</a:t>
            </a:r>
            <a:r>
              <a:rPr lang="en-US" sz="4300" dirty="0" smtClean="0"/>
              <a:t> </a:t>
            </a:r>
            <a:r>
              <a:rPr lang="en-US" sz="4300" dirty="0"/>
              <a:t>are injured on the job</a:t>
            </a:r>
            <a:r>
              <a:rPr lang="en-US" sz="4300" dirty="0" smtClean="0"/>
              <a:t>.</a:t>
            </a:r>
          </a:p>
          <a:p>
            <a:pPr>
              <a:spcBef>
                <a:spcPts val="600"/>
              </a:spcBef>
            </a:pPr>
            <a:r>
              <a:rPr lang="en-US" sz="4300" b="1" dirty="0"/>
              <a:t>Emergency </a:t>
            </a:r>
            <a:r>
              <a:rPr lang="en-US" sz="4300" b="1" dirty="0" smtClean="0"/>
              <a:t>planning - </a:t>
            </a:r>
            <a:r>
              <a:rPr lang="en-US" sz="4300" dirty="0"/>
              <a:t>Businesses must have procedures in place before a crisis occurs</a:t>
            </a:r>
            <a:r>
              <a:rPr lang="en-US" sz="4300" dirty="0" smtClean="0"/>
              <a:t>. </a:t>
            </a:r>
            <a:r>
              <a:rPr lang="en-US" sz="4300" dirty="0"/>
              <a:t>Businesses must create emergency response plans to</a:t>
            </a:r>
            <a:r>
              <a:rPr lang="en-US" sz="4300" dirty="0" smtClean="0"/>
              <a:t> </a:t>
            </a:r>
            <a:r>
              <a:rPr lang="en-US" sz="4300" dirty="0"/>
              <a:t>handle emergency</a:t>
            </a:r>
            <a:r>
              <a:rPr lang="en-US" sz="4300" dirty="0" smtClean="0"/>
              <a:t> situations.</a:t>
            </a:r>
            <a:endParaRPr lang="en-US" sz="4300" dirty="0"/>
          </a:p>
          <a:p>
            <a:r>
              <a:rPr lang="en-US" sz="4300" b="1" dirty="0"/>
              <a:t>Avoid Risks </a:t>
            </a:r>
            <a:r>
              <a:rPr lang="en-US" sz="4300" dirty="0"/>
              <a:t>- Sometimes, the best way to handle a risk is to simply avoid it. This is the first and best way for a business to stay out of trouble. Example: Avoid flying to eliminate the risk of a plane crash, staying away from things altogether, assurance of nothing happening by eliminating all possibilities of a risk</a:t>
            </a:r>
          </a:p>
          <a:p>
            <a:pPr lvl="1"/>
            <a:r>
              <a:rPr lang="en-US" sz="4300" dirty="0"/>
              <a:t>If business owners avoid all risks, they would not:</a:t>
            </a:r>
          </a:p>
          <a:p>
            <a:pPr lvl="2"/>
            <a:r>
              <a:rPr lang="en-US" sz="4300" dirty="0"/>
              <a:t>Open a new store</a:t>
            </a:r>
          </a:p>
          <a:p>
            <a:pPr lvl="2"/>
            <a:r>
              <a:rPr lang="en-US" sz="4300" dirty="0"/>
              <a:t>Introduce new products</a:t>
            </a:r>
          </a:p>
          <a:p>
            <a:pPr lvl="2"/>
            <a:r>
              <a:rPr lang="en-US" sz="4300" dirty="0"/>
              <a:t>Expand overseas</a:t>
            </a:r>
          </a:p>
          <a:p>
            <a:pPr>
              <a:spcBef>
                <a:spcPts val="600"/>
              </a:spcBef>
            </a:pPr>
            <a:endParaRPr lang="en-US" b="1" dirty="0">
              <a:latin typeface="Arial" panose="020B0604020202020204" pitchFamily="34" charset="0"/>
            </a:endParaRPr>
          </a:p>
        </p:txBody>
      </p:sp>
    </p:spTree>
    <p:extLst>
      <p:ext uri="{BB962C8B-B14F-4D97-AF65-F5344CB8AC3E}">
        <p14:creationId xmlns:p14="http://schemas.microsoft.com/office/powerpoint/2010/main" val="3032282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931"/>
            <a:ext cx="10515600" cy="1325563"/>
          </a:xfrm>
        </p:spPr>
        <p:txBody>
          <a:bodyPr/>
          <a:lstStyle/>
          <a:p>
            <a:pPr lvl="0"/>
            <a:r>
              <a:rPr lang="en-US" dirty="0" smtClean="0"/>
              <a:t>Competition</a:t>
            </a:r>
            <a:endParaRPr lang="en-US" dirty="0"/>
          </a:p>
        </p:txBody>
      </p:sp>
      <p:sp>
        <p:nvSpPr>
          <p:cNvPr id="3" name="Content Placeholder 2"/>
          <p:cNvSpPr>
            <a:spLocks noGrp="1"/>
          </p:cNvSpPr>
          <p:nvPr>
            <p:ph idx="1"/>
          </p:nvPr>
        </p:nvSpPr>
        <p:spPr>
          <a:xfrm>
            <a:off x="838200" y="978946"/>
            <a:ext cx="10515600" cy="5152913"/>
          </a:xfrm>
        </p:spPr>
        <p:txBody>
          <a:bodyPr>
            <a:noAutofit/>
          </a:bodyPr>
          <a:lstStyle/>
          <a:p>
            <a:r>
              <a:rPr lang="en-US" sz="2000" b="1" dirty="0" smtClean="0"/>
              <a:t>Competition</a:t>
            </a:r>
            <a:r>
              <a:rPr lang="en-US" sz="2000" dirty="0" smtClean="0"/>
              <a:t> - </a:t>
            </a:r>
            <a:r>
              <a:rPr lang="en-US" sz="2000" dirty="0"/>
              <a:t>The rivalry among two or more businesses to attract scarce customer dollars </a:t>
            </a:r>
            <a:endParaRPr lang="en-US" sz="2000" dirty="0" smtClean="0"/>
          </a:p>
          <a:p>
            <a:r>
              <a:rPr lang="en-US" sz="2000" b="1" dirty="0" smtClean="0"/>
              <a:t>Direct Competition </a:t>
            </a:r>
            <a:r>
              <a:rPr lang="en-US" sz="2000" dirty="0" smtClean="0"/>
              <a:t>- </a:t>
            </a:r>
            <a:r>
              <a:rPr lang="en-US" sz="2000" dirty="0"/>
              <a:t>Rivalry between or among businesses that offer similar types of goods or services. </a:t>
            </a:r>
            <a:endParaRPr lang="en-US" sz="2000" dirty="0" smtClean="0"/>
          </a:p>
          <a:p>
            <a:r>
              <a:rPr lang="en-US" sz="2000" b="1" dirty="0" smtClean="0"/>
              <a:t>Indirect Competition </a:t>
            </a:r>
            <a:r>
              <a:rPr lang="en-US" sz="2000" dirty="0" smtClean="0"/>
              <a:t>- </a:t>
            </a:r>
            <a:r>
              <a:rPr lang="en-US" sz="2000" dirty="0"/>
              <a:t>Rivalry between or among businesses that offer dissimilar goods or services. </a:t>
            </a:r>
            <a:endParaRPr lang="en-US" sz="2000" dirty="0" smtClean="0"/>
          </a:p>
          <a:p>
            <a:r>
              <a:rPr lang="en-US" sz="2000" b="1" dirty="0" smtClean="0"/>
              <a:t>Oligopoly </a:t>
            </a:r>
            <a:r>
              <a:rPr lang="en-US" sz="2000" dirty="0" smtClean="0"/>
              <a:t>- </a:t>
            </a:r>
            <a:r>
              <a:rPr lang="en-US" sz="2000" dirty="0"/>
              <a:t>A market structure in which there are relatively few sellers, and industry leaders usually determine prices. </a:t>
            </a:r>
            <a:endParaRPr lang="en-US" sz="2000" dirty="0" smtClean="0"/>
          </a:p>
          <a:p>
            <a:pPr lvl="1"/>
            <a:r>
              <a:rPr lang="en-US" sz="2000" dirty="0"/>
              <a:t>Oligopoly exits where few large firms producing a homogeneous or differentiated product dominate a market. Examples are automobile and gasoline industries.</a:t>
            </a:r>
          </a:p>
          <a:p>
            <a:pPr lvl="1">
              <a:defRPr/>
            </a:pPr>
            <a:r>
              <a:rPr lang="en-US" sz="2000" b="1" dirty="0">
                <a:cs typeface="Arial" charset="0"/>
              </a:rPr>
              <a:t>Characteristics</a:t>
            </a:r>
          </a:p>
          <a:p>
            <a:pPr lvl="2">
              <a:defRPr/>
            </a:pPr>
            <a:r>
              <a:rPr lang="en-US" dirty="0">
                <a:cs typeface="Arial" charset="0"/>
              </a:rPr>
              <a:t>Few large firms: each must consider its rivals’ reactions in response to its decisions about prices, output, and advertising.</a:t>
            </a:r>
          </a:p>
          <a:p>
            <a:pPr lvl="2">
              <a:defRPr/>
            </a:pPr>
            <a:r>
              <a:rPr lang="en-US" dirty="0">
                <a:cs typeface="Arial" charset="0"/>
              </a:rPr>
              <a:t>Standardized or differentiated products.</a:t>
            </a:r>
          </a:p>
          <a:p>
            <a:pPr lvl="2">
              <a:defRPr/>
            </a:pPr>
            <a:r>
              <a:rPr lang="en-US" dirty="0">
                <a:cs typeface="Arial" charset="0"/>
              </a:rPr>
              <a:t>Entry is hard: economies of scale, huge capital investment may be the barriers to enter</a:t>
            </a:r>
            <a:r>
              <a:rPr lang="en-US" dirty="0" smtClean="0">
                <a:cs typeface="Arial" charset="0"/>
              </a:rPr>
              <a:t>.</a:t>
            </a:r>
            <a:endParaRPr lang="en-US" dirty="0">
              <a:cs typeface="Arial" charset="0"/>
            </a:endParaRPr>
          </a:p>
          <a:p>
            <a:pPr lvl="1">
              <a:defRPr/>
            </a:pPr>
            <a:r>
              <a:rPr lang="en-US" sz="2000" b="1" dirty="0">
                <a:cs typeface="Arial" charset="0"/>
              </a:rPr>
              <a:t>Demand </a:t>
            </a:r>
            <a:r>
              <a:rPr lang="en-US" sz="2000" b="1" dirty="0" smtClean="0">
                <a:cs typeface="Arial" charset="0"/>
              </a:rPr>
              <a:t>Curve - </a:t>
            </a:r>
            <a:r>
              <a:rPr lang="en-US" sz="2000" dirty="0" smtClean="0"/>
              <a:t>Facing </a:t>
            </a:r>
            <a:r>
              <a:rPr lang="en-US" sz="2000" dirty="0"/>
              <a:t>competition or in tacit collusion, oligopolies believe that rivals will match any price cuts and not follow their price rise. Firms view their demands as inelastic for price cuts, and elastic for price rise. Firms face kinked demand curves. This analysis explains the fact that prices tend to be inflexible in some oligopolistic industries. </a:t>
            </a:r>
          </a:p>
        </p:txBody>
      </p:sp>
    </p:spTree>
    <p:extLst>
      <p:ext uri="{BB962C8B-B14F-4D97-AF65-F5344CB8AC3E}">
        <p14:creationId xmlns:p14="http://schemas.microsoft.com/office/powerpoint/2010/main" val="974051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729"/>
            <a:ext cx="10515600" cy="1325563"/>
          </a:xfrm>
        </p:spPr>
        <p:txBody>
          <a:bodyPr/>
          <a:lstStyle/>
          <a:p>
            <a:r>
              <a:rPr lang="en-US" dirty="0"/>
              <a:t>Competition</a:t>
            </a:r>
          </a:p>
        </p:txBody>
      </p:sp>
      <p:sp>
        <p:nvSpPr>
          <p:cNvPr id="3" name="Content Placeholder 2"/>
          <p:cNvSpPr>
            <a:spLocks noGrp="1"/>
          </p:cNvSpPr>
          <p:nvPr>
            <p:ph idx="1"/>
          </p:nvPr>
        </p:nvSpPr>
        <p:spPr>
          <a:xfrm>
            <a:off x="780826" y="1161826"/>
            <a:ext cx="10515600" cy="5357308"/>
          </a:xfrm>
        </p:spPr>
        <p:txBody>
          <a:bodyPr>
            <a:noAutofit/>
          </a:bodyPr>
          <a:lstStyle/>
          <a:p>
            <a:pPr>
              <a:lnSpc>
                <a:spcPct val="100000"/>
              </a:lnSpc>
              <a:spcBef>
                <a:spcPts val="0"/>
              </a:spcBef>
            </a:pPr>
            <a:r>
              <a:rPr lang="en-US" sz="1600" b="1" dirty="0" smtClean="0"/>
              <a:t>Monopoly</a:t>
            </a:r>
            <a:r>
              <a:rPr lang="en-US" sz="1600" dirty="0" smtClean="0"/>
              <a:t> </a:t>
            </a:r>
            <a:r>
              <a:rPr lang="en-US" sz="1600" dirty="0"/>
              <a:t>- A type of market structure in which a market is controlled by one supplier, and there are no substitute goods or services readily available. </a:t>
            </a:r>
          </a:p>
          <a:p>
            <a:pPr lvl="1">
              <a:lnSpc>
                <a:spcPct val="100000"/>
              </a:lnSpc>
              <a:spcBef>
                <a:spcPts val="0"/>
              </a:spcBef>
              <a:defRPr/>
            </a:pPr>
            <a:r>
              <a:rPr lang="en-US" sz="1600" dirty="0"/>
              <a:t>Pure monopoly exists when a single firm is the sole producer of a product for which there are no close substitutes. Examples are public utilities and professional sports leagues.</a:t>
            </a:r>
          </a:p>
          <a:p>
            <a:pPr lvl="1">
              <a:lnSpc>
                <a:spcPct val="100000"/>
              </a:lnSpc>
              <a:spcBef>
                <a:spcPts val="0"/>
              </a:spcBef>
              <a:defRPr/>
            </a:pPr>
            <a:r>
              <a:rPr lang="en-US" altLang="en-US" sz="1600" dirty="0"/>
              <a:t>Monopolistic competition refers to a market situation with a relatively large number of sellers offering similar but not identical products. Examples are fast food restaurants and clothing stores.</a:t>
            </a:r>
          </a:p>
          <a:p>
            <a:pPr lvl="1">
              <a:lnSpc>
                <a:spcPct val="100000"/>
              </a:lnSpc>
              <a:spcBef>
                <a:spcPts val="0"/>
              </a:spcBef>
              <a:defRPr/>
            </a:pPr>
            <a:r>
              <a:rPr lang="en-US" altLang="en-US" sz="1600" b="1" dirty="0"/>
              <a:t>Characteristics</a:t>
            </a:r>
          </a:p>
          <a:p>
            <a:pPr lvl="2">
              <a:lnSpc>
                <a:spcPct val="100000"/>
              </a:lnSpc>
              <a:spcBef>
                <a:spcPts val="0"/>
              </a:spcBef>
              <a:defRPr/>
            </a:pPr>
            <a:r>
              <a:rPr lang="en-US" altLang="en-US" sz="1600" dirty="0"/>
              <a:t>A lot of firms: each has a small percentage of the total market.</a:t>
            </a:r>
          </a:p>
          <a:p>
            <a:pPr lvl="2">
              <a:lnSpc>
                <a:spcPct val="100000"/>
              </a:lnSpc>
              <a:spcBef>
                <a:spcPts val="0"/>
              </a:spcBef>
              <a:defRPr/>
            </a:pPr>
            <a:r>
              <a:rPr lang="en-US" altLang="en-US" sz="1600" dirty="0"/>
              <a:t>Differentiated products: variety of the product makes this model different from pure competition model. Product differentiated in style, brand name, location, advertisement, packaging, pricing strategies, etc.</a:t>
            </a:r>
          </a:p>
          <a:p>
            <a:pPr lvl="2">
              <a:lnSpc>
                <a:spcPct val="100000"/>
              </a:lnSpc>
              <a:spcBef>
                <a:spcPts val="0"/>
              </a:spcBef>
              <a:defRPr/>
            </a:pPr>
            <a:r>
              <a:rPr lang="en-US" altLang="en-US" sz="1600" dirty="0"/>
              <a:t>Easy entry or exit</a:t>
            </a:r>
            <a:r>
              <a:rPr lang="en-US" altLang="en-US" sz="1600" dirty="0" smtClean="0"/>
              <a:t>.</a:t>
            </a:r>
            <a:endParaRPr lang="en-US" altLang="en-US" sz="1600" dirty="0"/>
          </a:p>
          <a:p>
            <a:pPr lvl="1">
              <a:lnSpc>
                <a:spcPct val="100000"/>
              </a:lnSpc>
              <a:spcBef>
                <a:spcPts val="0"/>
              </a:spcBef>
              <a:defRPr/>
            </a:pPr>
            <a:r>
              <a:rPr lang="en-US" altLang="en-US" sz="1600" b="1" dirty="0"/>
              <a:t>Demand </a:t>
            </a:r>
            <a:r>
              <a:rPr lang="en-US" altLang="en-US" sz="1600" b="1" dirty="0" smtClean="0"/>
              <a:t>Curve - </a:t>
            </a:r>
            <a:r>
              <a:rPr lang="en-US" altLang="en-US" sz="1600" dirty="0" smtClean="0"/>
              <a:t>The </a:t>
            </a:r>
            <a:r>
              <a:rPr lang="en-US" altLang="en-US" sz="1600" dirty="0"/>
              <a:t>firm’s demand curve is highly elastic, but not perfectly elastic. It is more elastic than the monopoly’s demand curve because the seller has many rivals producing close substitutes; it is less elastic than pure competition, because the seller’s product is differentiated from its rivals. </a:t>
            </a:r>
            <a:endParaRPr lang="en-US" sz="1600" dirty="0"/>
          </a:p>
          <a:p>
            <a:pPr lvl="1">
              <a:lnSpc>
                <a:spcPct val="100000"/>
              </a:lnSpc>
              <a:spcBef>
                <a:spcPts val="0"/>
              </a:spcBef>
              <a:defRPr/>
            </a:pPr>
            <a:r>
              <a:rPr lang="en-US" sz="1600" b="1" dirty="0"/>
              <a:t>Characteristics</a:t>
            </a:r>
          </a:p>
          <a:p>
            <a:pPr lvl="2">
              <a:lnSpc>
                <a:spcPct val="100000"/>
              </a:lnSpc>
              <a:spcBef>
                <a:spcPts val="0"/>
              </a:spcBef>
              <a:defRPr/>
            </a:pPr>
            <a:r>
              <a:rPr lang="en-US" sz="1600" u="sng" dirty="0"/>
              <a:t>A single seller</a:t>
            </a:r>
            <a:r>
              <a:rPr lang="en-US" sz="1600" dirty="0"/>
              <a:t>: the firm and industry are synonymous.</a:t>
            </a:r>
          </a:p>
          <a:p>
            <a:pPr lvl="2">
              <a:lnSpc>
                <a:spcPct val="100000"/>
              </a:lnSpc>
              <a:spcBef>
                <a:spcPts val="0"/>
              </a:spcBef>
              <a:defRPr/>
            </a:pPr>
            <a:r>
              <a:rPr lang="en-US" sz="1600" u="sng" dirty="0"/>
              <a:t>Unique product</a:t>
            </a:r>
            <a:r>
              <a:rPr lang="en-US" sz="1600" dirty="0"/>
              <a:t>: no close substitutes for the firm’s product.</a:t>
            </a:r>
          </a:p>
          <a:p>
            <a:pPr lvl="2">
              <a:lnSpc>
                <a:spcPct val="100000"/>
              </a:lnSpc>
              <a:spcBef>
                <a:spcPts val="0"/>
              </a:spcBef>
              <a:defRPr/>
            </a:pPr>
            <a:r>
              <a:rPr lang="en-US" sz="1600" u="sng" dirty="0"/>
              <a:t>The firm is the price maker</a:t>
            </a:r>
            <a:r>
              <a:rPr lang="en-US" sz="1600" dirty="0"/>
              <a:t>: the firm has considerable control over the price because it can control the quantity supplied.</a:t>
            </a:r>
          </a:p>
          <a:p>
            <a:pPr lvl="2">
              <a:lnSpc>
                <a:spcPct val="100000"/>
              </a:lnSpc>
              <a:spcBef>
                <a:spcPts val="0"/>
              </a:spcBef>
              <a:defRPr/>
            </a:pPr>
            <a:r>
              <a:rPr lang="en-US" sz="1600" u="sng" dirty="0"/>
              <a:t>Entry or exit is blocked</a:t>
            </a:r>
            <a:r>
              <a:rPr lang="en-US" sz="1600" dirty="0" smtClean="0"/>
              <a:t>.</a:t>
            </a:r>
            <a:endParaRPr lang="en-US" sz="1600" dirty="0"/>
          </a:p>
        </p:txBody>
      </p:sp>
    </p:spTree>
    <p:extLst>
      <p:ext uri="{BB962C8B-B14F-4D97-AF65-F5344CB8AC3E}">
        <p14:creationId xmlns:p14="http://schemas.microsoft.com/office/powerpoint/2010/main" val="3888874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a:t>
            </a:r>
          </a:p>
        </p:txBody>
      </p:sp>
      <p:sp>
        <p:nvSpPr>
          <p:cNvPr id="3" name="Content Placeholder 2"/>
          <p:cNvSpPr>
            <a:spLocks noGrp="1"/>
          </p:cNvSpPr>
          <p:nvPr>
            <p:ph idx="1"/>
          </p:nvPr>
        </p:nvSpPr>
        <p:spPr/>
        <p:txBody>
          <a:bodyPr>
            <a:normAutofit/>
          </a:bodyPr>
          <a:lstStyle/>
          <a:p>
            <a:r>
              <a:rPr lang="en-US" sz="1800" b="1" dirty="0"/>
              <a:t>Regulated Monopolies </a:t>
            </a:r>
            <a:r>
              <a:rPr lang="en-US" sz="1800" dirty="0"/>
              <a:t>- Monopoly that the government allows to exist legally. </a:t>
            </a:r>
            <a:endParaRPr lang="en-US" sz="1800" b="1" dirty="0" smtClean="0"/>
          </a:p>
          <a:p>
            <a:r>
              <a:rPr lang="en-US" sz="1800" b="1" dirty="0" smtClean="0"/>
              <a:t>Perfect </a:t>
            </a:r>
            <a:r>
              <a:rPr lang="en-US" sz="1800" b="1" dirty="0"/>
              <a:t>Competition </a:t>
            </a:r>
            <a:r>
              <a:rPr lang="en-US" sz="1800" dirty="0"/>
              <a:t>- A market structure in which there are many businesses selling a lot of identical products for about the same price to many buyers; also known as pure competition.</a:t>
            </a:r>
          </a:p>
          <a:p>
            <a:pPr lvl="1">
              <a:spcBef>
                <a:spcPts val="0"/>
              </a:spcBef>
              <a:defRPr/>
            </a:pPr>
            <a:r>
              <a:rPr lang="en-US" sz="1800" dirty="0"/>
              <a:t>Pure or perfect competition is rare in the real world, but the model is important because it helps analyze industries with characteristics similar to pure competition. </a:t>
            </a:r>
          </a:p>
          <a:p>
            <a:pPr lvl="1">
              <a:spcBef>
                <a:spcPts val="0"/>
              </a:spcBef>
              <a:defRPr/>
            </a:pPr>
            <a:r>
              <a:rPr lang="en-US" sz="1800" dirty="0"/>
              <a:t>This model provides a context in which to apply revenue and cost concepts developed in the previous lecture. </a:t>
            </a:r>
          </a:p>
          <a:p>
            <a:pPr lvl="1">
              <a:spcBef>
                <a:spcPts val="0"/>
              </a:spcBef>
              <a:defRPr/>
            </a:pPr>
            <a:r>
              <a:rPr lang="en-US" sz="1800" dirty="0"/>
              <a:t>Examples of this model are stock market and agricultural industries</a:t>
            </a:r>
          </a:p>
          <a:p>
            <a:pPr lvl="1">
              <a:spcBef>
                <a:spcPts val="0"/>
              </a:spcBef>
              <a:defRPr/>
            </a:pPr>
            <a:r>
              <a:rPr lang="en-US" sz="1800" b="1" dirty="0"/>
              <a:t>Characteristics</a:t>
            </a:r>
          </a:p>
          <a:p>
            <a:pPr lvl="2">
              <a:spcBef>
                <a:spcPts val="0"/>
              </a:spcBef>
              <a:defRPr/>
            </a:pPr>
            <a:r>
              <a:rPr lang="en-US" sz="1800" u="sng" dirty="0"/>
              <a:t>Many sellers</a:t>
            </a:r>
            <a:r>
              <a:rPr lang="en-US" sz="1800" dirty="0"/>
              <a:t>: there are enough so that a single seller’s decision has no impact on market price.</a:t>
            </a:r>
          </a:p>
          <a:p>
            <a:pPr lvl="2">
              <a:spcBef>
                <a:spcPts val="0"/>
              </a:spcBef>
              <a:defRPr/>
            </a:pPr>
            <a:r>
              <a:rPr lang="en-US" sz="1800" u="sng" dirty="0"/>
              <a:t>Homogenous or standardized products</a:t>
            </a:r>
            <a:r>
              <a:rPr lang="en-US" sz="1800" dirty="0"/>
              <a:t>: each seller’s product is identical to its competitors’.</a:t>
            </a:r>
          </a:p>
          <a:p>
            <a:pPr lvl="2">
              <a:spcBef>
                <a:spcPts val="0"/>
              </a:spcBef>
              <a:defRPr/>
            </a:pPr>
            <a:r>
              <a:rPr lang="en-US" sz="1800" u="sng" dirty="0"/>
              <a:t>Firms are price takers</a:t>
            </a:r>
            <a:r>
              <a:rPr lang="en-US" sz="1800" dirty="0"/>
              <a:t>: individual firms must accept the market price and can exert no influence on price.</a:t>
            </a:r>
          </a:p>
          <a:p>
            <a:pPr lvl="2">
              <a:spcBef>
                <a:spcPts val="0"/>
              </a:spcBef>
              <a:defRPr/>
            </a:pPr>
            <a:r>
              <a:rPr lang="en-US" sz="1800" u="sng" dirty="0"/>
              <a:t>Free entry and exit</a:t>
            </a:r>
            <a:r>
              <a:rPr lang="en-US" sz="1800" dirty="0"/>
              <a:t>: no significant barriers prevent firms from entering or leaving the industry.</a:t>
            </a:r>
          </a:p>
          <a:p>
            <a:endParaRPr lang="en-US" dirty="0"/>
          </a:p>
        </p:txBody>
      </p:sp>
    </p:spTree>
    <p:extLst>
      <p:ext uri="{BB962C8B-B14F-4D97-AF65-F5344CB8AC3E}">
        <p14:creationId xmlns:p14="http://schemas.microsoft.com/office/powerpoint/2010/main" val="55073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a:t>
            </a:r>
          </a:p>
        </p:txBody>
      </p:sp>
      <p:sp>
        <p:nvSpPr>
          <p:cNvPr id="3" name="Content Placeholder 2"/>
          <p:cNvSpPr>
            <a:spLocks noGrp="1"/>
          </p:cNvSpPr>
          <p:nvPr>
            <p:ph idx="1"/>
          </p:nvPr>
        </p:nvSpPr>
        <p:spPr/>
        <p:txBody>
          <a:bodyPr>
            <a:normAutofit fontScale="85000" lnSpcReduction="10000"/>
          </a:bodyPr>
          <a:lstStyle/>
          <a:p>
            <a:r>
              <a:rPr lang="en-US" b="1" dirty="0"/>
              <a:t>Price Competition </a:t>
            </a:r>
            <a:r>
              <a:rPr lang="en-US" dirty="0"/>
              <a:t>- A type of rivalry between or among businesses that focuses on the use of price to attract scarce customer dollars. </a:t>
            </a:r>
          </a:p>
          <a:p>
            <a:r>
              <a:rPr lang="en-US" b="1" dirty="0"/>
              <a:t>Non Price Competition </a:t>
            </a:r>
            <a:r>
              <a:rPr lang="en-US" dirty="0"/>
              <a:t>- A type of rivalry between or among businesses that involves factors other than price (e.g., customer services, modern facilities, trained personnel, and variety of products) </a:t>
            </a:r>
          </a:p>
          <a:p>
            <a:pPr>
              <a:spcBef>
                <a:spcPts val="0"/>
              </a:spcBef>
              <a:defRPr/>
            </a:pPr>
            <a:endParaRPr lang="en-US" dirty="0"/>
          </a:p>
          <a:p>
            <a:pPr>
              <a:spcBef>
                <a:spcPts val="0"/>
              </a:spcBef>
              <a:defRPr/>
            </a:pPr>
            <a:r>
              <a:rPr lang="en-US" b="1" dirty="0"/>
              <a:t>Price </a:t>
            </a:r>
            <a:r>
              <a:rPr lang="en-US" b="1" dirty="0" smtClean="0"/>
              <a:t>discrimination -  </a:t>
            </a:r>
            <a:r>
              <a:rPr lang="en-US" dirty="0"/>
              <a:t>is selling a good or service at a number of different prices, and the price differences is not justified by the cost differences. In order to price discriminate, a monopoly must be able to </a:t>
            </a:r>
          </a:p>
          <a:p>
            <a:pPr marL="800100" lvl="1" indent="-342900">
              <a:spcBef>
                <a:spcPts val="0"/>
              </a:spcBef>
              <a:buFontTx/>
              <a:buAutoNum type="arabicPeriod"/>
              <a:defRPr/>
            </a:pPr>
            <a:r>
              <a:rPr lang="en-US" dirty="0"/>
              <a:t>be able to segregate the market</a:t>
            </a:r>
          </a:p>
          <a:p>
            <a:pPr marL="800100" lvl="1" indent="-342900">
              <a:spcBef>
                <a:spcPts val="0"/>
              </a:spcBef>
              <a:buFontTx/>
              <a:buAutoNum type="arabicPeriod"/>
              <a:defRPr/>
            </a:pPr>
            <a:r>
              <a:rPr lang="en-US" dirty="0" smtClean="0"/>
              <a:t>make sure that buyers cannot resell the original product or services.</a:t>
            </a:r>
          </a:p>
          <a:p>
            <a:pPr lvl="1">
              <a:spcBef>
                <a:spcPts val="0"/>
              </a:spcBef>
              <a:defRPr/>
            </a:pPr>
            <a:r>
              <a:rPr lang="en-US" dirty="0"/>
              <a:t>Perfect price discrimination is a price discrimination that extracts the entire consumer surplus by charging the highest price that consumer are willing to pay for each unit</a:t>
            </a:r>
            <a:r>
              <a:rPr lang="en-US" dirty="0" smtClean="0"/>
              <a:t>.</a:t>
            </a:r>
            <a:endParaRPr lang="en-US" dirty="0"/>
          </a:p>
          <a:p>
            <a:pPr lvl="1">
              <a:spcBef>
                <a:spcPts val="0"/>
              </a:spcBef>
              <a:defRPr/>
            </a:pPr>
            <a:r>
              <a:rPr lang="en-US" dirty="0"/>
              <a:t>As a result, the demand curve becomes the MR curve for a perfect price discriminator. Firms  capture the entire consumer surplus and maximize economic profit. </a:t>
            </a:r>
          </a:p>
          <a:p>
            <a:pPr marL="0" indent="0">
              <a:spcBef>
                <a:spcPts val="0"/>
              </a:spcBef>
              <a:buNone/>
              <a:defRPr/>
            </a:pPr>
            <a:endParaRPr lang="en-US" dirty="0"/>
          </a:p>
        </p:txBody>
      </p:sp>
    </p:spTree>
    <p:extLst>
      <p:ext uri="{BB962C8B-B14F-4D97-AF65-F5344CB8AC3E}">
        <p14:creationId xmlns:p14="http://schemas.microsoft.com/office/powerpoint/2010/main" val="284264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a:xfrm>
            <a:off x="838200" y="1398494"/>
            <a:ext cx="10515600" cy="4778469"/>
          </a:xfrm>
        </p:spPr>
        <p:txBody>
          <a:bodyPr>
            <a:noAutofit/>
          </a:bodyPr>
          <a:lstStyle/>
          <a:p>
            <a:r>
              <a:rPr lang="en-US" sz="1800" dirty="0"/>
              <a:t>Government legislation affecting competition</a:t>
            </a:r>
          </a:p>
          <a:p>
            <a:pPr lvl="1"/>
            <a:r>
              <a:rPr lang="en-US" sz="1800" b="1" dirty="0" smtClean="0"/>
              <a:t>Competition</a:t>
            </a:r>
            <a:r>
              <a:rPr lang="en-US" sz="1800" dirty="0" smtClean="0"/>
              <a:t> – Three common Antitrust Laws:</a:t>
            </a:r>
          </a:p>
          <a:p>
            <a:pPr lvl="2"/>
            <a:r>
              <a:rPr lang="en-US" sz="1800" dirty="0"/>
              <a:t>The Sherman Act outlaws "every contract, combination, or conspiracy in restraint of trade," and any "monopolization, attempted monopolization, or conspiracy or combination to monopolize." </a:t>
            </a:r>
            <a:endParaRPr lang="en-US" sz="1800" dirty="0" smtClean="0"/>
          </a:p>
          <a:p>
            <a:pPr lvl="2"/>
            <a:r>
              <a:rPr lang="en-US" sz="1800" dirty="0" smtClean="0"/>
              <a:t>The </a:t>
            </a:r>
            <a:r>
              <a:rPr lang="en-US" sz="1800" dirty="0"/>
              <a:t>Clayton Act addresses specific practices </a:t>
            </a:r>
            <a:r>
              <a:rPr lang="en-US" sz="1800" dirty="0" smtClean="0"/>
              <a:t>such </a:t>
            </a:r>
            <a:r>
              <a:rPr lang="en-US" sz="1800" dirty="0"/>
              <a:t>as mergers and interlocking directorates (that is, the same person making business decisions for competing companies). </a:t>
            </a:r>
            <a:r>
              <a:rPr lang="en-US" sz="1800" dirty="0" smtClean="0"/>
              <a:t>The </a:t>
            </a:r>
            <a:r>
              <a:rPr lang="en-US" sz="1800" dirty="0"/>
              <a:t>Clayton Act prohibits mergers and acquisitions where the effect "may be substantially to lessen competition, or to tend to create a monopoly." </a:t>
            </a:r>
            <a:endParaRPr lang="en-US" sz="1800" dirty="0" smtClean="0"/>
          </a:p>
          <a:p>
            <a:pPr lvl="2"/>
            <a:r>
              <a:rPr lang="en-US" sz="1800" dirty="0"/>
              <a:t>The Federal Trade Commission Act bans "unfair methods of competition" and "unfair or deceptive acts or practices."</a:t>
            </a:r>
          </a:p>
          <a:p>
            <a:pPr lvl="1"/>
            <a:r>
              <a:rPr lang="en-US" sz="1800" b="1" dirty="0"/>
              <a:t>Freedom of </a:t>
            </a:r>
            <a:r>
              <a:rPr lang="en-US" sz="1800" b="1" dirty="0" smtClean="0"/>
              <a:t>Choice </a:t>
            </a:r>
            <a:r>
              <a:rPr lang="en-US" sz="1800" dirty="0" smtClean="0"/>
              <a:t>- </a:t>
            </a:r>
            <a:r>
              <a:rPr lang="en-US" sz="1800" dirty="0"/>
              <a:t>The key ingredients of economic freedom are personal choice, voluntary exchange, freedom to compete in markets, and protection of person and property. Institutions and policies are consistent with economic freedom when they allow voluntary exchange and protect individuals and their property.</a:t>
            </a:r>
          </a:p>
          <a:p>
            <a:pPr lvl="1"/>
            <a:r>
              <a:rPr lang="en-US" sz="1800" b="1" dirty="0"/>
              <a:t>Private </a:t>
            </a:r>
            <a:r>
              <a:rPr lang="en-US" sz="1800" b="1" dirty="0" smtClean="0"/>
              <a:t>Property </a:t>
            </a:r>
            <a:r>
              <a:rPr lang="en-US" sz="1800" dirty="0" smtClean="0"/>
              <a:t>- </a:t>
            </a:r>
            <a:r>
              <a:rPr lang="en-US" sz="1800" dirty="0"/>
              <a:t>is the exclusive authority to determine how a resource is used, whether that resource is owned by government or by individuals.</a:t>
            </a:r>
          </a:p>
          <a:p>
            <a:pPr lvl="1"/>
            <a:r>
              <a:rPr lang="en-US" sz="1800" b="1" dirty="0" smtClean="0"/>
              <a:t>Profit</a:t>
            </a:r>
            <a:r>
              <a:rPr lang="en-US" sz="1800" dirty="0" smtClean="0"/>
              <a:t> - </a:t>
            </a:r>
            <a:r>
              <a:rPr lang="en-US" sz="1800" dirty="0"/>
              <a:t>Taxation policy affects business costs. For example, a rise in corporation tax (on business profits) has the same effect as an increase in costs. Businesses can pass some of this tax on to consumers in higher prices, but it will also affect the bottom line</a:t>
            </a:r>
            <a:r>
              <a:rPr lang="en-US" sz="1800" dirty="0" smtClean="0"/>
              <a:t>.</a:t>
            </a:r>
            <a:endParaRPr lang="en-US" sz="1800" dirty="0"/>
          </a:p>
        </p:txBody>
      </p:sp>
    </p:spTree>
    <p:extLst>
      <p:ext uri="{BB962C8B-B14F-4D97-AF65-F5344CB8AC3E}">
        <p14:creationId xmlns:p14="http://schemas.microsoft.com/office/powerpoint/2010/main" val="251998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Types of economic systems </a:t>
            </a:r>
            <a:endParaRPr lang="en-US" dirty="0"/>
          </a:p>
        </p:txBody>
      </p:sp>
      <p:sp>
        <p:nvSpPr>
          <p:cNvPr id="3" name="Content Placeholder 2"/>
          <p:cNvSpPr>
            <a:spLocks noGrp="1"/>
          </p:cNvSpPr>
          <p:nvPr>
            <p:ph idx="1"/>
          </p:nvPr>
        </p:nvSpPr>
        <p:spPr/>
        <p:txBody>
          <a:bodyPr>
            <a:normAutofit fontScale="92500"/>
          </a:bodyPr>
          <a:lstStyle/>
          <a:p>
            <a:pPr marL="228600" lvl="1">
              <a:spcBef>
                <a:spcPts val="1000"/>
              </a:spcBef>
            </a:pPr>
            <a:r>
              <a:rPr lang="en-US" b="1" dirty="0" smtClean="0"/>
              <a:t>Economic System </a:t>
            </a:r>
            <a:r>
              <a:rPr lang="en-US" dirty="0" smtClean="0"/>
              <a:t>- </a:t>
            </a:r>
            <a:r>
              <a:rPr lang="en-US" dirty="0"/>
              <a:t>The organized way in which a country handles its economic decisions and solves its economic problems. </a:t>
            </a:r>
            <a:endParaRPr lang="en-US" dirty="0" smtClean="0"/>
          </a:p>
          <a:p>
            <a:pPr marL="228600" lvl="1">
              <a:spcBef>
                <a:spcPts val="1000"/>
              </a:spcBef>
            </a:pPr>
            <a:r>
              <a:rPr lang="en-US" b="1" dirty="0" smtClean="0"/>
              <a:t>Traditional Economic System </a:t>
            </a:r>
            <a:r>
              <a:rPr lang="en-US" dirty="0" smtClean="0"/>
              <a:t>- </a:t>
            </a:r>
            <a:r>
              <a:rPr lang="en-US" dirty="0"/>
              <a:t>An economic system in which people produce only what they must have in order to exist; all economic decisions are based on habit and tradition. </a:t>
            </a:r>
            <a:endParaRPr lang="en-US" dirty="0" smtClean="0"/>
          </a:p>
          <a:p>
            <a:pPr marL="228600" lvl="1">
              <a:spcBef>
                <a:spcPts val="1000"/>
              </a:spcBef>
            </a:pPr>
            <a:r>
              <a:rPr lang="en-US" b="1" dirty="0" smtClean="0"/>
              <a:t>Command Economic System </a:t>
            </a:r>
            <a:r>
              <a:rPr lang="en-US" dirty="0" smtClean="0"/>
              <a:t>- </a:t>
            </a:r>
            <a:r>
              <a:rPr lang="en-US" dirty="0"/>
              <a:t>An economic system in which all or many of the means of production and distribution are owned and controlled by the government. </a:t>
            </a:r>
            <a:endParaRPr lang="en-US" dirty="0" smtClean="0"/>
          </a:p>
          <a:p>
            <a:pPr marL="228600" lvl="1">
              <a:spcBef>
                <a:spcPts val="1000"/>
              </a:spcBef>
            </a:pPr>
            <a:r>
              <a:rPr lang="en-US" b="1" dirty="0" smtClean="0"/>
              <a:t>Communism</a:t>
            </a:r>
            <a:r>
              <a:rPr lang="en-US" dirty="0" smtClean="0"/>
              <a:t> - </a:t>
            </a:r>
            <a:r>
              <a:rPr lang="en-US" dirty="0"/>
              <a:t>A command economic system in which the government controls the economic system and does not allow private ownership of the means of production and distribution </a:t>
            </a:r>
            <a:endParaRPr lang="en-US" dirty="0" smtClean="0"/>
          </a:p>
          <a:p>
            <a:pPr marL="228600" lvl="1">
              <a:spcBef>
                <a:spcPts val="1000"/>
              </a:spcBef>
            </a:pPr>
            <a:r>
              <a:rPr lang="en-US" b="1" dirty="0" smtClean="0"/>
              <a:t>Socialism</a:t>
            </a:r>
            <a:r>
              <a:rPr lang="en-US" dirty="0" smtClean="0"/>
              <a:t> - </a:t>
            </a:r>
            <a:r>
              <a:rPr lang="en-US" dirty="0"/>
              <a:t>A modified command economic system in which government owns the basic means of production and allows private ownership of businesses as well</a:t>
            </a:r>
          </a:p>
          <a:p>
            <a:endParaRPr lang="en-US" dirty="0"/>
          </a:p>
        </p:txBody>
      </p:sp>
    </p:spTree>
    <p:extLst>
      <p:ext uri="{BB962C8B-B14F-4D97-AF65-F5344CB8AC3E}">
        <p14:creationId xmlns:p14="http://schemas.microsoft.com/office/powerpoint/2010/main" val="292328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economic systems </a:t>
            </a:r>
            <a:endParaRPr lang="en-US" dirty="0"/>
          </a:p>
        </p:txBody>
      </p:sp>
      <p:sp>
        <p:nvSpPr>
          <p:cNvPr id="3" name="Content Placeholder 2"/>
          <p:cNvSpPr>
            <a:spLocks noGrp="1"/>
          </p:cNvSpPr>
          <p:nvPr>
            <p:ph idx="1"/>
          </p:nvPr>
        </p:nvSpPr>
        <p:spPr>
          <a:xfrm>
            <a:off x="838200" y="1506071"/>
            <a:ext cx="10515600" cy="4670892"/>
          </a:xfrm>
        </p:spPr>
        <p:txBody>
          <a:bodyPr>
            <a:normAutofit fontScale="62500" lnSpcReduction="20000"/>
          </a:bodyPr>
          <a:lstStyle/>
          <a:p>
            <a:r>
              <a:rPr lang="en-US" dirty="0"/>
              <a:t>Describe the </a:t>
            </a:r>
            <a:r>
              <a:rPr lang="en-US" dirty="0" smtClean="0"/>
              <a:t>characteristics, strengths and weaknesses of</a:t>
            </a:r>
          </a:p>
          <a:p>
            <a:pPr lvl="1"/>
            <a:r>
              <a:rPr lang="en-US" sz="2600" b="1" dirty="0" smtClean="0"/>
              <a:t>Traditional Economic Systems </a:t>
            </a:r>
            <a:r>
              <a:rPr lang="en-US" sz="2600" dirty="0" smtClean="0"/>
              <a:t>- Economic decisions are based on </a:t>
            </a:r>
            <a:r>
              <a:rPr lang="en-US" sz="2600" u="sng" dirty="0" smtClean="0"/>
              <a:t>custom</a:t>
            </a:r>
            <a:r>
              <a:rPr lang="en-US" sz="2600" dirty="0" smtClean="0"/>
              <a:t> and historical precedent (example/pattern/practice)</a:t>
            </a:r>
          </a:p>
          <a:p>
            <a:pPr lvl="2"/>
            <a:r>
              <a:rPr lang="en-US" sz="2600" dirty="0" smtClean="0"/>
              <a:t>People often perform the same type of work as their </a:t>
            </a:r>
            <a:r>
              <a:rPr lang="en-US" sz="2600" u="sng" dirty="0" smtClean="0"/>
              <a:t>parents</a:t>
            </a:r>
            <a:r>
              <a:rPr lang="en-US" sz="2600" dirty="0" smtClean="0"/>
              <a:t> and </a:t>
            </a:r>
            <a:r>
              <a:rPr lang="en-US" sz="2600" u="sng" dirty="0" smtClean="0"/>
              <a:t>grandparents</a:t>
            </a:r>
            <a:r>
              <a:rPr lang="en-US" sz="2600" dirty="0" smtClean="0"/>
              <a:t> regardless of ability or potential</a:t>
            </a:r>
            <a:endParaRPr lang="en-US" sz="2600" dirty="0"/>
          </a:p>
          <a:p>
            <a:pPr lvl="1"/>
            <a:r>
              <a:rPr lang="en-US" sz="2600" b="1" dirty="0" smtClean="0"/>
              <a:t>Communism </a:t>
            </a:r>
            <a:r>
              <a:rPr lang="en-US" sz="2600" dirty="0" smtClean="0"/>
              <a:t> - </a:t>
            </a:r>
            <a:r>
              <a:rPr lang="en-US" sz="2600" u="sng" dirty="0" smtClean="0"/>
              <a:t>Central</a:t>
            </a:r>
            <a:r>
              <a:rPr lang="en-US" sz="2600" dirty="0" smtClean="0"/>
              <a:t> </a:t>
            </a:r>
            <a:r>
              <a:rPr lang="en-US" sz="2600" u="sng" dirty="0" smtClean="0"/>
              <a:t>ownership</a:t>
            </a:r>
            <a:r>
              <a:rPr lang="en-US" sz="2600" dirty="0" smtClean="0"/>
              <a:t> (usually the government) of property/resources. All </a:t>
            </a:r>
            <a:r>
              <a:rPr lang="en-US" sz="2600" u="sng" dirty="0" smtClean="0"/>
              <a:t>property</a:t>
            </a:r>
            <a:r>
              <a:rPr lang="en-US" sz="2600" dirty="0" smtClean="0"/>
              <a:t> and </a:t>
            </a:r>
            <a:r>
              <a:rPr lang="en-US" sz="2600" u="sng" dirty="0" smtClean="0"/>
              <a:t>resources</a:t>
            </a:r>
            <a:r>
              <a:rPr lang="en-US" sz="2600" dirty="0" smtClean="0"/>
              <a:t> are collectively owned by a classless society and not individual citizens</a:t>
            </a:r>
          </a:p>
          <a:p>
            <a:pPr lvl="2"/>
            <a:r>
              <a:rPr lang="en-US" sz="2600" u="sng" dirty="0" smtClean="0"/>
              <a:t>Workers</a:t>
            </a:r>
            <a:r>
              <a:rPr lang="en-US" sz="2600" dirty="0" smtClean="0"/>
              <a:t> </a:t>
            </a:r>
            <a:r>
              <a:rPr lang="en-US" sz="2600" u="sng" dirty="0" smtClean="0"/>
              <a:t>control</a:t>
            </a:r>
            <a:r>
              <a:rPr lang="en-US" sz="2600" dirty="0" smtClean="0"/>
              <a:t> the means of production; therefore, all share equally in the benefit of success or the consequences of failure.</a:t>
            </a:r>
          </a:p>
          <a:p>
            <a:pPr lvl="2"/>
            <a:r>
              <a:rPr lang="en-US" sz="2600" u="sng" dirty="0" smtClean="0"/>
              <a:t>Lack</a:t>
            </a:r>
            <a:r>
              <a:rPr lang="en-US" sz="2600" dirty="0" smtClean="0"/>
              <a:t> </a:t>
            </a:r>
            <a:r>
              <a:rPr lang="en-US" sz="2600" u="sng" dirty="0" smtClean="0"/>
              <a:t>of</a:t>
            </a:r>
            <a:r>
              <a:rPr lang="en-US" sz="2600" dirty="0" smtClean="0"/>
              <a:t> consumer choice</a:t>
            </a:r>
          </a:p>
          <a:p>
            <a:pPr lvl="2"/>
            <a:r>
              <a:rPr lang="en-US" sz="2600" dirty="0" smtClean="0"/>
              <a:t>Government determines which goods and services are produced and how they are distributed. Example:  Former Soviet Union</a:t>
            </a:r>
            <a:endParaRPr lang="en-US" sz="2600" dirty="0"/>
          </a:p>
          <a:p>
            <a:pPr lvl="1"/>
            <a:r>
              <a:rPr lang="en-US" sz="2600" b="1" dirty="0" smtClean="0"/>
              <a:t>Socialism</a:t>
            </a:r>
            <a:r>
              <a:rPr lang="en-US" sz="2600" dirty="0" smtClean="0"/>
              <a:t> - </a:t>
            </a:r>
            <a:r>
              <a:rPr lang="en-US" sz="2600" u="sng" dirty="0" smtClean="0"/>
              <a:t>Government ownership </a:t>
            </a:r>
            <a:r>
              <a:rPr lang="en-US" sz="2600" dirty="0" smtClean="0"/>
              <a:t>of productive resources. A </a:t>
            </a:r>
            <a:r>
              <a:rPr lang="en-US" sz="2600" u="sng" dirty="0" smtClean="0"/>
              <a:t>planned</a:t>
            </a:r>
            <a:r>
              <a:rPr lang="en-US" sz="2600" dirty="0" smtClean="0"/>
              <a:t> economy</a:t>
            </a:r>
          </a:p>
          <a:p>
            <a:pPr lvl="2"/>
            <a:r>
              <a:rPr lang="en-US" sz="2600" u="sng" dirty="0" smtClean="0"/>
              <a:t>Redistribution</a:t>
            </a:r>
            <a:r>
              <a:rPr lang="en-US" sz="2600" dirty="0" smtClean="0"/>
              <a:t> of income</a:t>
            </a:r>
          </a:p>
          <a:p>
            <a:pPr lvl="2"/>
            <a:r>
              <a:rPr lang="en-US" sz="2600" dirty="0" smtClean="0"/>
              <a:t>Social welfare characterizes a socialist’s society’s goals</a:t>
            </a:r>
          </a:p>
          <a:p>
            <a:pPr lvl="2"/>
            <a:r>
              <a:rPr lang="en-US" sz="2600" u="sng" dirty="0" smtClean="0"/>
              <a:t>Peaceful</a:t>
            </a:r>
            <a:r>
              <a:rPr lang="en-US" sz="2600" dirty="0" smtClean="0"/>
              <a:t> and </a:t>
            </a:r>
            <a:r>
              <a:rPr lang="en-US" sz="2600" u="sng" dirty="0" smtClean="0"/>
              <a:t>gradual</a:t>
            </a:r>
            <a:r>
              <a:rPr lang="en-US" sz="2600" dirty="0" smtClean="0"/>
              <a:t> </a:t>
            </a:r>
            <a:r>
              <a:rPr lang="en-US" sz="2600" u="sng" dirty="0" smtClean="0"/>
              <a:t>extension</a:t>
            </a:r>
            <a:r>
              <a:rPr lang="en-US" sz="2600" dirty="0" smtClean="0"/>
              <a:t> of government ownership (revolution by ballot rather than bullet)</a:t>
            </a:r>
            <a:endParaRPr lang="en-US" sz="2600" dirty="0"/>
          </a:p>
          <a:p>
            <a:pPr lvl="1"/>
            <a:r>
              <a:rPr lang="en-US" sz="2600" b="1" dirty="0" smtClean="0"/>
              <a:t>Market Economic System </a:t>
            </a:r>
            <a:r>
              <a:rPr lang="en-US" sz="2600" dirty="0" smtClean="0"/>
              <a:t>- </a:t>
            </a:r>
            <a:r>
              <a:rPr lang="en-US" sz="2600" u="sng" dirty="0" smtClean="0"/>
              <a:t>Private</a:t>
            </a:r>
            <a:r>
              <a:rPr lang="en-US" sz="2600" dirty="0" smtClean="0"/>
              <a:t> ownership of property/resources. </a:t>
            </a:r>
            <a:r>
              <a:rPr lang="en-US" sz="2600" u="sng" dirty="0" smtClean="0"/>
              <a:t>Profit</a:t>
            </a:r>
            <a:r>
              <a:rPr lang="en-US" sz="2600" dirty="0" smtClean="0"/>
              <a:t> </a:t>
            </a:r>
            <a:r>
              <a:rPr lang="en-US" sz="2600" u="sng" dirty="0" smtClean="0"/>
              <a:t>motive</a:t>
            </a:r>
            <a:r>
              <a:rPr lang="en-US" sz="2600" dirty="0" smtClean="0"/>
              <a:t> (chance to make money)</a:t>
            </a:r>
          </a:p>
          <a:p>
            <a:pPr lvl="2"/>
            <a:r>
              <a:rPr lang="en-US" sz="2600" u="sng" dirty="0" smtClean="0"/>
              <a:t>Competition</a:t>
            </a:r>
          </a:p>
          <a:p>
            <a:pPr lvl="2"/>
            <a:r>
              <a:rPr lang="en-US" sz="2600" u="sng" dirty="0" smtClean="0"/>
              <a:t>Consumer</a:t>
            </a:r>
            <a:r>
              <a:rPr lang="en-US" sz="2600" dirty="0" smtClean="0"/>
              <a:t> </a:t>
            </a:r>
            <a:r>
              <a:rPr lang="en-US" sz="2600" u="sng" dirty="0" smtClean="0"/>
              <a:t>sovereignty</a:t>
            </a:r>
            <a:r>
              <a:rPr lang="en-US" sz="2600" dirty="0" smtClean="0"/>
              <a:t> (individuals determine through purchases what will be produced)</a:t>
            </a:r>
          </a:p>
          <a:p>
            <a:pPr lvl="2"/>
            <a:r>
              <a:rPr lang="en-US" sz="2600" u="sng" dirty="0" smtClean="0"/>
              <a:t>Individual</a:t>
            </a:r>
            <a:r>
              <a:rPr lang="en-US" sz="2600" dirty="0" smtClean="0"/>
              <a:t> </a:t>
            </a:r>
            <a:r>
              <a:rPr lang="en-US" sz="2600" u="sng" dirty="0" smtClean="0"/>
              <a:t>choice</a:t>
            </a:r>
          </a:p>
          <a:p>
            <a:pPr lvl="2"/>
            <a:r>
              <a:rPr lang="en-US" sz="2600" u="sng" dirty="0" smtClean="0"/>
              <a:t>Minimal</a:t>
            </a:r>
            <a:r>
              <a:rPr lang="en-US" sz="2600" dirty="0" smtClean="0"/>
              <a:t> government involvement</a:t>
            </a:r>
          </a:p>
          <a:p>
            <a:pPr lvl="1"/>
            <a:endParaRPr lang="en-US" sz="1900" dirty="0"/>
          </a:p>
          <a:p>
            <a:endParaRPr lang="en-US" dirty="0"/>
          </a:p>
        </p:txBody>
      </p:sp>
    </p:spTree>
    <p:extLst>
      <p:ext uri="{BB962C8B-B14F-4D97-AF65-F5344CB8AC3E}">
        <p14:creationId xmlns:p14="http://schemas.microsoft.com/office/powerpoint/2010/main" val="1854586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7398"/>
            <a:ext cx="10515600" cy="1325563"/>
          </a:xfrm>
        </p:spPr>
        <p:txBody>
          <a:bodyPr/>
          <a:lstStyle/>
          <a:p>
            <a:r>
              <a:rPr lang="en-US" dirty="0" smtClean="0"/>
              <a:t>Types of economic systems </a:t>
            </a:r>
            <a:endParaRPr lang="en-US" dirty="0"/>
          </a:p>
        </p:txBody>
      </p:sp>
      <p:sp>
        <p:nvSpPr>
          <p:cNvPr id="3" name="Content Placeholder 2"/>
          <p:cNvSpPr>
            <a:spLocks noGrp="1"/>
          </p:cNvSpPr>
          <p:nvPr>
            <p:ph idx="1"/>
          </p:nvPr>
        </p:nvSpPr>
        <p:spPr/>
        <p:txBody>
          <a:bodyPr>
            <a:normAutofit fontScale="92500"/>
          </a:bodyPr>
          <a:lstStyle/>
          <a:p>
            <a:pPr lvl="1"/>
            <a:r>
              <a:rPr lang="en-US" dirty="0"/>
              <a:t>As we have said, all nations must answer the question of </a:t>
            </a:r>
            <a:r>
              <a:rPr lang="en-US" u="sng" dirty="0"/>
              <a:t>scarcity</a:t>
            </a:r>
            <a:r>
              <a:rPr lang="en-US" dirty="0"/>
              <a:t>. All nations and societies must </a:t>
            </a:r>
            <a:r>
              <a:rPr lang="en-US" dirty="0" smtClean="0"/>
              <a:t>allocate </a:t>
            </a:r>
            <a:r>
              <a:rPr lang="en-US" dirty="0"/>
              <a:t>their resources in order to meet their needs. This is where the essential dilemma between unlimited wants and limited needs comes into play. </a:t>
            </a:r>
            <a:endParaRPr lang="en-US" dirty="0" smtClean="0"/>
          </a:p>
          <a:p>
            <a:pPr lvl="1"/>
            <a:r>
              <a:rPr lang="en-US" dirty="0" smtClean="0"/>
              <a:t>We </a:t>
            </a:r>
            <a:r>
              <a:rPr lang="en-US" dirty="0"/>
              <a:t>have also noted that all nations must make choices. This is a matter of</a:t>
            </a:r>
            <a:r>
              <a:rPr lang="en-US" u="sng" dirty="0"/>
              <a:t> </a:t>
            </a:r>
            <a:r>
              <a:rPr lang="en-US" i="1" u="sng" dirty="0"/>
              <a:t>resource allocation</a:t>
            </a:r>
            <a:r>
              <a:rPr lang="en-US" dirty="0"/>
              <a:t>. When we allocate limited resources we make choices. The cost of these choices is known </a:t>
            </a:r>
            <a:r>
              <a:rPr lang="en-US" dirty="0" smtClean="0"/>
              <a:t>as </a:t>
            </a:r>
            <a:r>
              <a:rPr lang="en-US" i="1" u="sng" dirty="0" smtClean="0"/>
              <a:t>opportunity </a:t>
            </a:r>
            <a:r>
              <a:rPr lang="en-US" i="1" u="sng" dirty="0"/>
              <a:t>cost</a:t>
            </a:r>
            <a:r>
              <a:rPr lang="en-US" dirty="0"/>
              <a:t>. When making these choices and dealing with </a:t>
            </a:r>
            <a:r>
              <a:rPr lang="en-US" dirty="0" smtClean="0"/>
              <a:t>scarcity</a:t>
            </a:r>
            <a:r>
              <a:rPr lang="en-US" dirty="0"/>
              <a:t>, resource allocation and </a:t>
            </a:r>
            <a:r>
              <a:rPr lang="en-US" dirty="0" smtClean="0"/>
              <a:t>opportunity </a:t>
            </a:r>
            <a:r>
              <a:rPr lang="en-US" dirty="0"/>
              <a:t>cost nations are answering what we have </a:t>
            </a:r>
            <a:r>
              <a:rPr lang="en-US" dirty="0" smtClean="0"/>
              <a:t>previously </a:t>
            </a:r>
            <a:r>
              <a:rPr lang="en-US" dirty="0"/>
              <a:t>referred to as the </a:t>
            </a:r>
            <a:r>
              <a:rPr lang="en-US" i="1" dirty="0"/>
              <a:t>three basic economic questions</a:t>
            </a:r>
            <a:r>
              <a:rPr lang="en-US" dirty="0"/>
              <a:t>. </a:t>
            </a:r>
            <a:endParaRPr lang="en-US" dirty="0" smtClean="0"/>
          </a:p>
          <a:p>
            <a:pPr lvl="1"/>
            <a:r>
              <a:rPr lang="en-US" dirty="0" smtClean="0"/>
              <a:t>These are </a:t>
            </a:r>
            <a:r>
              <a:rPr lang="en-US" dirty="0"/>
              <a:t>the questions all nations must ask when dealing with scarcity and </a:t>
            </a:r>
            <a:r>
              <a:rPr lang="en-US" dirty="0" smtClean="0"/>
              <a:t>efficiently </a:t>
            </a:r>
            <a:r>
              <a:rPr lang="en-US" dirty="0"/>
              <a:t>allocating their resources. </a:t>
            </a:r>
            <a:r>
              <a:rPr lang="en-US" dirty="0" smtClean="0"/>
              <a:t>The three economic questions are:</a:t>
            </a:r>
            <a:endParaRPr lang="en-US" dirty="0"/>
          </a:p>
          <a:p>
            <a:pPr lvl="2"/>
            <a:r>
              <a:rPr lang="en-US" dirty="0"/>
              <a:t>What to produce?</a:t>
            </a:r>
          </a:p>
          <a:p>
            <a:pPr lvl="2"/>
            <a:r>
              <a:rPr lang="en-US" dirty="0"/>
              <a:t>How to produce?</a:t>
            </a:r>
          </a:p>
          <a:p>
            <a:pPr lvl="2"/>
            <a:r>
              <a:rPr lang="en-US" dirty="0"/>
              <a:t>For whom to produce?</a:t>
            </a:r>
          </a:p>
          <a:p>
            <a:endParaRPr lang="en-US" dirty="0"/>
          </a:p>
        </p:txBody>
      </p:sp>
    </p:spTree>
    <p:extLst>
      <p:ext uri="{BB962C8B-B14F-4D97-AF65-F5344CB8AC3E}">
        <p14:creationId xmlns:p14="http://schemas.microsoft.com/office/powerpoint/2010/main" val="212948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33282" y="341906"/>
            <a:ext cx="8049377" cy="6053757"/>
          </a:xfrm>
          <a:prstGeom prst="rect">
            <a:avLst/>
          </a:prstGeom>
        </p:spPr>
      </p:pic>
      <p:sp>
        <p:nvSpPr>
          <p:cNvPr id="5" name="Oval 4"/>
          <p:cNvSpPr/>
          <p:nvPr/>
        </p:nvSpPr>
        <p:spPr>
          <a:xfrm>
            <a:off x="3253291" y="837406"/>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3253291" y="2571078"/>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253291" y="3832468"/>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3253291" y="4518212"/>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5294391" y="1168148"/>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345327" y="2352171"/>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5294391" y="2987785"/>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5345327" y="5182441"/>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7588525" y="1399253"/>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7588525" y="1971171"/>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7588525" y="3420999"/>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7613993" y="4806281"/>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7294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Private </a:t>
            </a:r>
            <a:r>
              <a:rPr lang="en-US" dirty="0" smtClean="0"/>
              <a:t>enterprise</a:t>
            </a:r>
            <a:endParaRPr lang="en-US" dirty="0"/>
          </a:p>
        </p:txBody>
      </p:sp>
      <p:sp>
        <p:nvSpPr>
          <p:cNvPr id="3" name="Content Placeholder 2"/>
          <p:cNvSpPr>
            <a:spLocks noGrp="1"/>
          </p:cNvSpPr>
          <p:nvPr>
            <p:ph idx="1"/>
          </p:nvPr>
        </p:nvSpPr>
        <p:spPr>
          <a:xfrm>
            <a:off x="838200" y="1387736"/>
            <a:ext cx="10515600" cy="5002306"/>
          </a:xfrm>
        </p:spPr>
        <p:txBody>
          <a:bodyPr>
            <a:normAutofit fontScale="77500" lnSpcReduction="20000"/>
          </a:bodyPr>
          <a:lstStyle/>
          <a:p>
            <a:r>
              <a:rPr lang="en-US" b="1" dirty="0" smtClean="0"/>
              <a:t>Private Enterprise System </a:t>
            </a:r>
            <a:r>
              <a:rPr lang="en-US" dirty="0" smtClean="0"/>
              <a:t>- An economic system in which individuals and groups, rather than government, own or control the means of production–the human and natural resources and capital goods used to produce goods and services. Also known as </a:t>
            </a:r>
            <a:r>
              <a:rPr lang="en-US" u="sng" dirty="0" smtClean="0"/>
              <a:t>free market economy</a:t>
            </a:r>
            <a:r>
              <a:rPr lang="en-US" dirty="0" smtClean="0"/>
              <a:t>, private profit system, market system, capitalistic system, or free enterprise system.</a:t>
            </a:r>
          </a:p>
          <a:p>
            <a:pPr marL="228600" lvl="1">
              <a:spcBef>
                <a:spcPts val="1000"/>
              </a:spcBef>
            </a:pPr>
            <a:r>
              <a:rPr lang="en-US" dirty="0"/>
              <a:t>Describe the characteristics, advantages and disadvantages of a private enterprise system</a:t>
            </a:r>
          </a:p>
          <a:p>
            <a:pPr lvl="1"/>
            <a:r>
              <a:rPr lang="en-US" dirty="0"/>
              <a:t>Advantages </a:t>
            </a:r>
            <a:endParaRPr lang="en-US" dirty="0" smtClean="0"/>
          </a:p>
          <a:p>
            <a:pPr lvl="2"/>
            <a:r>
              <a:rPr lang="en-US" dirty="0" smtClean="0"/>
              <a:t>competition </a:t>
            </a:r>
            <a:r>
              <a:rPr lang="en-US" dirty="0"/>
              <a:t>promotes high quality and low prices. </a:t>
            </a:r>
            <a:endParaRPr lang="en-US" dirty="0" smtClean="0"/>
          </a:p>
          <a:p>
            <a:pPr lvl="2"/>
            <a:r>
              <a:rPr lang="en-US" dirty="0" smtClean="0"/>
              <a:t>wide </a:t>
            </a:r>
            <a:r>
              <a:rPr lang="en-US" dirty="0"/>
              <a:t>selection of goods and services available to consumers. </a:t>
            </a:r>
            <a:endParaRPr lang="en-US" dirty="0" smtClean="0"/>
          </a:p>
          <a:p>
            <a:pPr lvl="2"/>
            <a:r>
              <a:rPr lang="en-US" dirty="0" smtClean="0"/>
              <a:t>the </a:t>
            </a:r>
            <a:r>
              <a:rPr lang="en-US" dirty="0"/>
              <a:t>pursuit of profit leads to efficient use of resources. </a:t>
            </a:r>
            <a:endParaRPr lang="en-US" dirty="0" smtClean="0"/>
          </a:p>
          <a:p>
            <a:pPr lvl="2"/>
            <a:r>
              <a:rPr lang="en-US" dirty="0" smtClean="0"/>
              <a:t>technological </a:t>
            </a:r>
            <a:r>
              <a:rPr lang="en-US" dirty="0"/>
              <a:t>change and innovation take place rapidly. </a:t>
            </a:r>
            <a:endParaRPr lang="en-US" dirty="0" smtClean="0"/>
          </a:p>
          <a:p>
            <a:pPr lvl="2"/>
            <a:r>
              <a:rPr lang="en-US" dirty="0" smtClean="0"/>
              <a:t>consumers </a:t>
            </a:r>
            <a:r>
              <a:rPr lang="en-US" dirty="0"/>
              <a:t>influence production of goods through consumer sovereignty. </a:t>
            </a:r>
            <a:endParaRPr lang="en-US" dirty="0" smtClean="0"/>
          </a:p>
          <a:p>
            <a:pPr lvl="2"/>
            <a:r>
              <a:rPr lang="en-US" dirty="0" smtClean="0"/>
              <a:t>the </a:t>
            </a:r>
            <a:r>
              <a:rPr lang="en-US" dirty="0"/>
              <a:t>economy is flexible and can respond quickly to changing consumer demand. </a:t>
            </a:r>
            <a:endParaRPr lang="en-US" dirty="0" smtClean="0"/>
          </a:p>
          <a:p>
            <a:pPr lvl="1"/>
            <a:r>
              <a:rPr lang="en-US" dirty="0" smtClean="0"/>
              <a:t>Disadvantages </a:t>
            </a:r>
          </a:p>
          <a:p>
            <a:pPr lvl="2"/>
            <a:r>
              <a:rPr lang="en-US" dirty="0" smtClean="0"/>
              <a:t>income </a:t>
            </a:r>
            <a:r>
              <a:rPr lang="en-US" dirty="0"/>
              <a:t>and wealth are unevenly distributed. there may be great differences between right and poor. </a:t>
            </a:r>
            <a:endParaRPr lang="en-US" dirty="0" smtClean="0"/>
          </a:p>
          <a:p>
            <a:pPr lvl="2"/>
            <a:r>
              <a:rPr lang="en-US" dirty="0" smtClean="0"/>
              <a:t>economic </a:t>
            </a:r>
            <a:r>
              <a:rPr lang="en-US" dirty="0"/>
              <a:t>periods </a:t>
            </a:r>
            <a:r>
              <a:rPr lang="en-US" dirty="0" smtClean="0"/>
              <a:t>of </a:t>
            </a:r>
            <a:r>
              <a:rPr lang="en-US" dirty="0"/>
              <a:t>boom and bust. </a:t>
            </a:r>
            <a:endParaRPr lang="en-US" dirty="0" smtClean="0"/>
          </a:p>
          <a:p>
            <a:pPr lvl="2"/>
            <a:r>
              <a:rPr lang="en-US" dirty="0" smtClean="0"/>
              <a:t>unemployment </a:t>
            </a:r>
            <a:r>
              <a:rPr lang="en-US" dirty="0"/>
              <a:t>and underemployment may occur. </a:t>
            </a:r>
            <a:endParaRPr lang="en-US" dirty="0" smtClean="0"/>
          </a:p>
          <a:p>
            <a:pPr lvl="2"/>
            <a:r>
              <a:rPr lang="en-US" dirty="0" smtClean="0"/>
              <a:t>consumers </a:t>
            </a:r>
            <a:r>
              <a:rPr lang="en-US" dirty="0"/>
              <a:t>may be manipulated through advertising</a:t>
            </a:r>
            <a:r>
              <a:rPr lang="en-US" dirty="0" smtClean="0"/>
              <a:t>.</a:t>
            </a:r>
          </a:p>
          <a:p>
            <a:pPr lvl="2"/>
            <a:r>
              <a:rPr lang="en-US" dirty="0" smtClean="0"/>
              <a:t> producers </a:t>
            </a:r>
            <a:r>
              <a:rPr lang="en-US" dirty="0"/>
              <a:t>can influence prices through the creation of cartels. </a:t>
            </a:r>
            <a:endParaRPr lang="en-US" dirty="0" smtClean="0"/>
          </a:p>
          <a:p>
            <a:pPr lvl="2"/>
            <a:r>
              <a:rPr lang="en-US" dirty="0" smtClean="0"/>
              <a:t>not </a:t>
            </a:r>
            <a:r>
              <a:rPr lang="en-US" dirty="0"/>
              <a:t>all resources are used efficiently. </a:t>
            </a:r>
          </a:p>
        </p:txBody>
      </p:sp>
    </p:spTree>
    <p:extLst>
      <p:ext uri="{BB962C8B-B14F-4D97-AF65-F5344CB8AC3E}">
        <p14:creationId xmlns:p14="http://schemas.microsoft.com/office/powerpoint/2010/main" val="120061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Factors affecting a business’s </a:t>
            </a:r>
            <a:r>
              <a:rPr lang="en-US" dirty="0" smtClean="0"/>
              <a:t>profit</a:t>
            </a:r>
            <a:endParaRPr lang="en-US" dirty="0"/>
          </a:p>
        </p:txBody>
      </p:sp>
      <p:sp>
        <p:nvSpPr>
          <p:cNvPr id="3" name="Content Placeholder 2"/>
          <p:cNvSpPr>
            <a:spLocks noGrp="1"/>
          </p:cNvSpPr>
          <p:nvPr>
            <p:ph idx="1"/>
          </p:nvPr>
        </p:nvSpPr>
        <p:spPr/>
        <p:txBody>
          <a:bodyPr>
            <a:normAutofit fontScale="77500" lnSpcReduction="20000"/>
          </a:bodyPr>
          <a:lstStyle/>
          <a:p>
            <a:pPr marL="228600" lvl="1">
              <a:spcBef>
                <a:spcPts val="1000"/>
              </a:spcBef>
            </a:pPr>
            <a:r>
              <a:rPr lang="en-US" b="1" dirty="0" smtClean="0"/>
              <a:t>Profit</a:t>
            </a:r>
            <a:r>
              <a:rPr lang="en-US" dirty="0" smtClean="0"/>
              <a:t> - </a:t>
            </a:r>
            <a:r>
              <a:rPr lang="en-US" dirty="0"/>
              <a:t>Monetary reward a business owner receives for taking the risk involved in investing in a business; income left once all expenses are paid. </a:t>
            </a:r>
            <a:endParaRPr lang="en-US" dirty="0" smtClean="0"/>
          </a:p>
          <a:p>
            <a:pPr marL="228600" lvl="1">
              <a:spcBef>
                <a:spcPts val="1000"/>
              </a:spcBef>
            </a:pPr>
            <a:r>
              <a:rPr lang="en-US" b="1" dirty="0" smtClean="0"/>
              <a:t>Profit Motive </a:t>
            </a:r>
            <a:r>
              <a:rPr lang="en-US" dirty="0" smtClean="0"/>
              <a:t>- </a:t>
            </a:r>
            <a:r>
              <a:rPr lang="en-US" dirty="0"/>
              <a:t>The desire to make a profit which moves people to invest in business </a:t>
            </a:r>
            <a:endParaRPr lang="en-US" dirty="0" smtClean="0"/>
          </a:p>
          <a:p>
            <a:pPr marL="228600" lvl="1">
              <a:spcBef>
                <a:spcPts val="1000"/>
              </a:spcBef>
            </a:pPr>
            <a:r>
              <a:rPr lang="en-US" b="1" dirty="0" smtClean="0"/>
              <a:t>Income</a:t>
            </a:r>
            <a:r>
              <a:rPr lang="en-US" dirty="0" smtClean="0"/>
              <a:t> - </a:t>
            </a:r>
            <a:r>
              <a:rPr lang="en-US" dirty="0"/>
              <a:t>The money received by resource owners and by producers for supplying goods and services to customers </a:t>
            </a:r>
            <a:endParaRPr lang="en-US" dirty="0" smtClean="0"/>
          </a:p>
          <a:p>
            <a:pPr marL="228600" lvl="1">
              <a:spcBef>
                <a:spcPts val="1000"/>
              </a:spcBef>
            </a:pPr>
            <a:r>
              <a:rPr lang="en-US" b="1" dirty="0" smtClean="0"/>
              <a:t>Expenses</a:t>
            </a:r>
            <a:r>
              <a:rPr lang="en-US" dirty="0" smtClean="0"/>
              <a:t> - </a:t>
            </a:r>
            <a:r>
              <a:rPr lang="en-US" dirty="0"/>
              <a:t>Money spent or cost incurred in an organization's efforts to generate revenue, representing the cost of doing business. </a:t>
            </a:r>
            <a:endParaRPr lang="en-US" dirty="0" smtClean="0"/>
          </a:p>
          <a:p>
            <a:pPr marL="228600" lvl="1">
              <a:spcBef>
                <a:spcPts val="1000"/>
              </a:spcBef>
            </a:pPr>
            <a:r>
              <a:rPr lang="en-US" b="1" dirty="0" smtClean="0"/>
              <a:t>Cost Of Goods </a:t>
            </a:r>
            <a:r>
              <a:rPr lang="en-US" dirty="0" smtClean="0"/>
              <a:t>- </a:t>
            </a:r>
            <a:r>
              <a:rPr lang="en-US" dirty="0"/>
              <a:t>The amount of money a business pays for the products it sells or for the raw materials from which it produces goods to sell; the amount of money a business pays for the products (or for any part of the products) it sells. </a:t>
            </a:r>
            <a:endParaRPr lang="en-US" dirty="0" smtClean="0"/>
          </a:p>
          <a:p>
            <a:pPr marL="228600" lvl="1">
              <a:spcBef>
                <a:spcPts val="1000"/>
              </a:spcBef>
            </a:pPr>
            <a:r>
              <a:rPr lang="en-US" b="1" dirty="0" smtClean="0"/>
              <a:t>Operating Expenses</a:t>
            </a:r>
            <a:r>
              <a:rPr lang="en-US" dirty="0" smtClean="0"/>
              <a:t> - </a:t>
            </a:r>
            <a:r>
              <a:rPr lang="en-US" dirty="0"/>
              <a:t>All of the expenses involved in running a business</a:t>
            </a:r>
            <a:endParaRPr lang="en-US" dirty="0" smtClean="0"/>
          </a:p>
          <a:p>
            <a:pPr marL="228600" lvl="1">
              <a:spcBef>
                <a:spcPts val="1000"/>
              </a:spcBef>
            </a:pPr>
            <a:r>
              <a:rPr lang="en-US" b="1" dirty="0" smtClean="0"/>
              <a:t>Gross Profit </a:t>
            </a:r>
            <a:r>
              <a:rPr lang="en-US" dirty="0" smtClean="0"/>
              <a:t>- This is the difference between sales income and the direct costs of making those products. Gross profit is used as a performance indicator to help the business make decisions over its pricing policies and use of materials.</a:t>
            </a:r>
          </a:p>
          <a:p>
            <a:pPr marL="228600" lvl="1">
              <a:spcBef>
                <a:spcPts val="1000"/>
              </a:spcBef>
            </a:pPr>
            <a:r>
              <a:rPr lang="en-US" b="1" dirty="0" smtClean="0"/>
              <a:t>Net Profit </a:t>
            </a:r>
            <a:r>
              <a:rPr lang="en-US" dirty="0" smtClean="0"/>
              <a:t>- Net profit represents gross profit less all expenses associated with the normal running of the business. Net profit shows how well the business performs under its normal trading circumstances.</a:t>
            </a:r>
            <a:endParaRPr lang="en-US" dirty="0"/>
          </a:p>
          <a:p>
            <a:endParaRPr lang="en-US" dirty="0"/>
          </a:p>
        </p:txBody>
      </p:sp>
    </p:spTree>
    <p:extLst>
      <p:ext uri="{BB962C8B-B14F-4D97-AF65-F5344CB8AC3E}">
        <p14:creationId xmlns:p14="http://schemas.microsoft.com/office/powerpoint/2010/main" val="2173619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a business’s profit</a:t>
            </a:r>
            <a:endParaRPr lang="en-US" dirty="0"/>
          </a:p>
        </p:txBody>
      </p:sp>
      <p:sp>
        <p:nvSpPr>
          <p:cNvPr id="3" name="Content Placeholder 2"/>
          <p:cNvSpPr>
            <a:spLocks noGrp="1"/>
          </p:cNvSpPr>
          <p:nvPr>
            <p:ph idx="1"/>
          </p:nvPr>
        </p:nvSpPr>
        <p:spPr/>
        <p:txBody>
          <a:bodyPr/>
          <a:lstStyle/>
          <a:p>
            <a:r>
              <a:rPr lang="en-US" dirty="0"/>
              <a:t>Profit</a:t>
            </a:r>
          </a:p>
          <a:p>
            <a:pPr lvl="1"/>
            <a:r>
              <a:rPr lang="en-US" dirty="0" smtClean="0"/>
              <a:t>Profit is the difference between the income of the business (Revenues) and all its costs/expenses. </a:t>
            </a:r>
            <a:endParaRPr lang="en-US" dirty="0"/>
          </a:p>
          <a:p>
            <a:pPr lvl="2"/>
            <a:r>
              <a:rPr lang="en-US" dirty="0" smtClean="0"/>
              <a:t>Calculation</a:t>
            </a:r>
            <a:r>
              <a:rPr lang="en-US" dirty="0"/>
              <a:t>: </a:t>
            </a:r>
            <a:r>
              <a:rPr lang="en-US" dirty="0" smtClean="0"/>
              <a:t>Revenues-Expenses = Profit</a:t>
            </a:r>
            <a:endParaRPr lang="en-US" dirty="0"/>
          </a:p>
          <a:p>
            <a:pPr lvl="1"/>
            <a:r>
              <a:rPr lang="en-US" dirty="0"/>
              <a:t>Importance of </a:t>
            </a:r>
            <a:r>
              <a:rPr lang="en-US" dirty="0" smtClean="0"/>
              <a:t>profit</a:t>
            </a:r>
          </a:p>
          <a:p>
            <a:pPr lvl="2"/>
            <a:r>
              <a:rPr lang="en-US" dirty="0" smtClean="0"/>
              <a:t>It is a reward to the owners of the business. They have taken risks with their money and time. If there was no profit, then there would be little point in starting up or putting more money into the business, they might as well put the money into a bank or building society </a:t>
            </a:r>
            <a:endParaRPr lang="en-US" dirty="0"/>
          </a:p>
          <a:p>
            <a:pPr lvl="2"/>
            <a:r>
              <a:rPr lang="en-US" dirty="0" smtClean="0"/>
              <a:t>Profits are an important source of investment funds. Profit can be used to buy more stock, improve technology or expand the premises </a:t>
            </a:r>
            <a:endParaRPr lang="en-US" dirty="0"/>
          </a:p>
          <a:p>
            <a:pPr lvl="2"/>
            <a:r>
              <a:rPr lang="en-US" dirty="0" smtClean="0"/>
              <a:t>A business than does not make a profit will fail, potentially affecting employees, suppliers and the local community</a:t>
            </a:r>
            <a:endParaRPr lang="en-US" dirty="0"/>
          </a:p>
          <a:p>
            <a:endParaRPr lang="en-US" dirty="0"/>
          </a:p>
        </p:txBody>
      </p:sp>
    </p:spTree>
    <p:extLst>
      <p:ext uri="{BB962C8B-B14F-4D97-AF65-F5344CB8AC3E}">
        <p14:creationId xmlns:p14="http://schemas.microsoft.com/office/powerpoint/2010/main" val="218033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Business </a:t>
            </a:r>
            <a:r>
              <a:rPr lang="en-US" dirty="0" smtClean="0"/>
              <a:t>risk</a:t>
            </a:r>
            <a:endParaRPr lang="en-US" dirty="0"/>
          </a:p>
        </p:txBody>
      </p:sp>
      <p:sp>
        <p:nvSpPr>
          <p:cNvPr id="3" name="Content Placeholder 2"/>
          <p:cNvSpPr>
            <a:spLocks noGrp="1"/>
          </p:cNvSpPr>
          <p:nvPr>
            <p:ph idx="1"/>
          </p:nvPr>
        </p:nvSpPr>
        <p:spPr/>
        <p:txBody>
          <a:bodyPr>
            <a:noAutofit/>
          </a:bodyPr>
          <a:lstStyle/>
          <a:p>
            <a:r>
              <a:rPr lang="en-US" sz="1600" b="1" i="1" dirty="0"/>
              <a:t>Risk</a:t>
            </a:r>
            <a:r>
              <a:rPr lang="en-US" sz="1600" b="1" dirty="0"/>
              <a:t>:  </a:t>
            </a:r>
            <a:r>
              <a:rPr lang="en-US" sz="1600" dirty="0"/>
              <a:t>The possibility of a financial loss</a:t>
            </a:r>
            <a:r>
              <a:rPr lang="en-US" sz="1600" dirty="0" smtClean="0"/>
              <a:t>.</a:t>
            </a:r>
            <a:endParaRPr lang="en-US" sz="1600" i="1" dirty="0" smtClean="0"/>
          </a:p>
          <a:p>
            <a:r>
              <a:rPr lang="en-US" sz="1600" b="1" i="1" dirty="0" smtClean="0"/>
              <a:t>Risk Management</a:t>
            </a:r>
            <a:r>
              <a:rPr lang="en-US" sz="1600" b="1" dirty="0"/>
              <a:t> </a:t>
            </a:r>
            <a:r>
              <a:rPr lang="en-US" sz="1600" b="1" dirty="0" smtClean="0"/>
              <a:t>-  </a:t>
            </a:r>
            <a:r>
              <a:rPr lang="en-US" sz="1600" dirty="0" smtClean="0"/>
              <a:t>The process of managing a business’s exposure to risk in order to achieve business objectives.</a:t>
            </a:r>
          </a:p>
          <a:p>
            <a:r>
              <a:rPr lang="en-US" sz="1600" b="1" dirty="0" smtClean="0"/>
              <a:t>Business Risk </a:t>
            </a:r>
            <a:r>
              <a:rPr lang="en-US" sz="1600" dirty="0" smtClean="0"/>
              <a:t>- </a:t>
            </a:r>
            <a:r>
              <a:rPr lang="en-US" sz="1600" dirty="0"/>
              <a:t>The possibility of loss (failure) or gain (success) inherent in conducting business </a:t>
            </a:r>
            <a:endParaRPr lang="en-US" sz="1600" dirty="0" smtClean="0"/>
          </a:p>
          <a:p>
            <a:r>
              <a:rPr lang="en-US" sz="1600" b="1" dirty="0" smtClean="0"/>
              <a:t>Pure Risks </a:t>
            </a:r>
            <a:r>
              <a:rPr lang="en-US" sz="1600" dirty="0" smtClean="0"/>
              <a:t>- </a:t>
            </a:r>
            <a:r>
              <a:rPr lang="en-US" sz="1600" dirty="0"/>
              <a:t>The possibility of loss to a business without any possibility of gain</a:t>
            </a:r>
            <a:r>
              <a:rPr lang="en-US" sz="1600" dirty="0" smtClean="0"/>
              <a:t>. Such as:</a:t>
            </a:r>
          </a:p>
          <a:p>
            <a:pPr lvl="1">
              <a:spcBef>
                <a:spcPct val="50000"/>
              </a:spcBef>
            </a:pPr>
            <a:r>
              <a:rPr lang="en-US" sz="1200" b="1" dirty="0"/>
              <a:t>Economic Risks </a:t>
            </a:r>
            <a:r>
              <a:rPr lang="en-US" sz="1200" dirty="0"/>
              <a:t>- Risks that result from changes in overall business conditions. Examples: Competition, </a:t>
            </a:r>
            <a:r>
              <a:rPr lang="en-US" sz="1200" dirty="0" smtClean="0"/>
              <a:t>Inflation, </a:t>
            </a:r>
            <a:r>
              <a:rPr lang="en-US" sz="1200" dirty="0"/>
              <a:t>Government  </a:t>
            </a:r>
            <a:r>
              <a:rPr lang="en-US" sz="1200" dirty="0" smtClean="0"/>
              <a:t>regulation, Recession</a:t>
            </a:r>
            <a:endParaRPr lang="en-US" sz="1200" dirty="0"/>
          </a:p>
          <a:p>
            <a:pPr lvl="1">
              <a:spcBef>
                <a:spcPct val="50000"/>
              </a:spcBef>
            </a:pPr>
            <a:r>
              <a:rPr lang="en-US" sz="1200" b="1" dirty="0"/>
              <a:t>Natural Risks </a:t>
            </a:r>
            <a:r>
              <a:rPr lang="en-US" sz="1200" dirty="0"/>
              <a:t>- Perils resulting from environmental causes. Examples: Floods, Earthquakes, Tornadoes, Hurricanes, Fires</a:t>
            </a:r>
          </a:p>
          <a:p>
            <a:pPr lvl="1">
              <a:spcBef>
                <a:spcPct val="50000"/>
              </a:spcBef>
            </a:pPr>
            <a:r>
              <a:rPr lang="en-US" sz="1200" b="1" dirty="0"/>
              <a:t>Human Risks </a:t>
            </a:r>
            <a:r>
              <a:rPr lang="en-US" sz="1200" dirty="0"/>
              <a:t>- Perils caused by human errors as well as the unpredictability of customers, employees, or the work environment. Examples: Shoplifting, Employee </a:t>
            </a:r>
            <a:r>
              <a:rPr lang="en-US" sz="1200" dirty="0" smtClean="0"/>
              <a:t>theft</a:t>
            </a:r>
            <a:endParaRPr lang="en-US" sz="1200" b="1" dirty="0" smtClean="0"/>
          </a:p>
          <a:p>
            <a:r>
              <a:rPr lang="en-US" sz="1600" b="1" dirty="0" smtClean="0"/>
              <a:t>Speculative Risks </a:t>
            </a:r>
            <a:r>
              <a:rPr lang="en-US" sz="1600" dirty="0" smtClean="0"/>
              <a:t>- </a:t>
            </a:r>
            <a:r>
              <a:rPr lang="en-US" sz="1600" dirty="0"/>
              <a:t>Chances of loss that may result in loss, no change, or </a:t>
            </a:r>
            <a:r>
              <a:rPr lang="en-US" sz="1600" dirty="0" smtClean="0"/>
              <a:t>gain. Examples</a:t>
            </a:r>
            <a:r>
              <a:rPr lang="en-US" sz="1600" dirty="0"/>
              <a:t>:  buying new machinery, constructing new </a:t>
            </a:r>
            <a:r>
              <a:rPr lang="en-US" sz="1600" dirty="0" smtClean="0"/>
              <a:t>buildings</a:t>
            </a:r>
            <a:r>
              <a:rPr lang="en-US" sz="1600" dirty="0"/>
              <a:t>.</a:t>
            </a:r>
            <a:endParaRPr lang="en-US" sz="1600" dirty="0" smtClean="0"/>
          </a:p>
          <a:p>
            <a:r>
              <a:rPr lang="en-US" sz="1600" b="1" dirty="0" smtClean="0"/>
              <a:t>Guarantees</a:t>
            </a:r>
            <a:r>
              <a:rPr lang="en-US" sz="1600" dirty="0" smtClean="0"/>
              <a:t> - </a:t>
            </a:r>
            <a:r>
              <a:rPr lang="en-US" sz="1600" dirty="0"/>
              <a:t>A promise made to the consumer that a product’s purchase price will be refunded if the product is not satisfactory </a:t>
            </a:r>
            <a:endParaRPr lang="en-US" sz="1600" dirty="0" smtClean="0"/>
          </a:p>
          <a:p>
            <a:r>
              <a:rPr lang="en-US" sz="1600" b="1" dirty="0" smtClean="0"/>
              <a:t>Warranties</a:t>
            </a:r>
            <a:r>
              <a:rPr lang="en-US" sz="1600" dirty="0" smtClean="0"/>
              <a:t>  - </a:t>
            </a:r>
            <a:r>
              <a:rPr lang="en-US" sz="1600" dirty="0"/>
              <a:t>A promise made by the seller to the customer that the seller will repair or replace a product that does not perform as expected. A promise to the purchaser that a product will be repaired or replaced if it proves to be defective </a:t>
            </a:r>
          </a:p>
        </p:txBody>
      </p:sp>
    </p:spTree>
    <p:extLst>
      <p:ext uri="{BB962C8B-B14F-4D97-AF65-F5344CB8AC3E}">
        <p14:creationId xmlns:p14="http://schemas.microsoft.com/office/powerpoint/2010/main" val="4086884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2606</Words>
  <Application>Microsoft Office PowerPoint</Application>
  <PresentationFormat>Widescreen</PresentationFormat>
  <Paragraphs>168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5.00 Understand Economics</vt:lpstr>
      <vt:lpstr>Types of economic systems </vt:lpstr>
      <vt:lpstr>Types of economic systems </vt:lpstr>
      <vt:lpstr>Types of economic systems </vt:lpstr>
      <vt:lpstr>PowerPoint Presentation</vt:lpstr>
      <vt:lpstr>Private enterprise</vt:lpstr>
      <vt:lpstr>Factors affecting a business’s profit</vt:lpstr>
      <vt:lpstr>Factors affecting a business’s profit</vt:lpstr>
      <vt:lpstr>Business risk</vt:lpstr>
      <vt:lpstr>Business risk</vt:lpstr>
      <vt:lpstr>Business risk</vt:lpstr>
      <vt:lpstr>Competition</vt:lpstr>
      <vt:lpstr>Competition</vt:lpstr>
      <vt:lpstr>Competition</vt:lpstr>
      <vt:lpstr>Competition</vt:lpstr>
      <vt:lpstr>Competition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5.00 Understand Economics</dc:title>
  <dc:creator>Peck, Deanna C.</dc:creator>
  <cp:lastModifiedBy>Linda Raines</cp:lastModifiedBy>
  <cp:revision>31</cp:revision>
  <cp:lastPrinted>2016-07-03T21:11:14Z</cp:lastPrinted>
  <dcterms:created xsi:type="dcterms:W3CDTF">2016-07-03T18:02:03Z</dcterms:created>
  <dcterms:modified xsi:type="dcterms:W3CDTF">2016-12-02T17:29:06Z</dcterms:modified>
</cp:coreProperties>
</file>