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67" r:id="rId8"/>
    <p:sldId id="263" r:id="rId9"/>
    <p:sldId id="264" r:id="rId10"/>
    <p:sldId id="265" r:id="rId11"/>
    <p:sldId id="266"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4EFC40-F1D0-496A-B6F3-FB751DB5D64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6555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EFC40-F1D0-496A-B6F3-FB751DB5D64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234091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EFC40-F1D0-496A-B6F3-FB751DB5D64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15950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EFC40-F1D0-496A-B6F3-FB751DB5D64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94956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EFC40-F1D0-496A-B6F3-FB751DB5D64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40549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4EFC40-F1D0-496A-B6F3-FB751DB5D64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249201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4EFC40-F1D0-496A-B6F3-FB751DB5D646}"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236640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4EFC40-F1D0-496A-B6F3-FB751DB5D646}"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01534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EFC40-F1D0-496A-B6F3-FB751DB5D646}"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3840328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EFC40-F1D0-496A-B6F3-FB751DB5D64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79785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EFC40-F1D0-496A-B6F3-FB751DB5D64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42E5-0447-4112-8C58-F9A3B96782CA}" type="slidenum">
              <a:rPr lang="en-US" smtClean="0"/>
              <a:t>‹#›</a:t>
            </a:fld>
            <a:endParaRPr lang="en-US"/>
          </a:p>
        </p:txBody>
      </p:sp>
    </p:spTree>
    <p:extLst>
      <p:ext uri="{BB962C8B-B14F-4D97-AF65-F5344CB8AC3E}">
        <p14:creationId xmlns:p14="http://schemas.microsoft.com/office/powerpoint/2010/main" val="20366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EFC40-F1D0-496A-B6F3-FB751DB5D646}" type="datetimeFigureOut">
              <a:rPr lang="en-US" smtClean="0"/>
              <a:t>10/2/2018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842E5-0447-4112-8C58-F9A3B96782CA}" type="slidenum">
              <a:rPr lang="en-US" smtClean="0"/>
              <a:t>‹#›</a:t>
            </a:fld>
            <a:endParaRPr lang="en-US"/>
          </a:p>
        </p:txBody>
      </p:sp>
    </p:spTree>
    <p:extLst>
      <p:ext uri="{BB962C8B-B14F-4D97-AF65-F5344CB8AC3E}">
        <p14:creationId xmlns:p14="http://schemas.microsoft.com/office/powerpoint/2010/main" val="46407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BF10 4.00 Understand business operations management.</a:t>
            </a:r>
          </a:p>
        </p:txBody>
      </p:sp>
      <p:sp>
        <p:nvSpPr>
          <p:cNvPr id="3" name="Subtitle 2"/>
          <p:cNvSpPr>
            <a:spLocks noGrp="1"/>
          </p:cNvSpPr>
          <p:nvPr>
            <p:ph type="subTitle" idx="1"/>
          </p:nvPr>
        </p:nvSpPr>
        <p:spPr/>
        <p:txBody>
          <a:bodyPr/>
          <a:lstStyle/>
          <a:p>
            <a:r>
              <a:rPr lang="en-US" dirty="0"/>
              <a:t>NC CTE 4.01: Adhere to health and safety regulations to support a safe work environment.</a:t>
            </a:r>
          </a:p>
        </p:txBody>
      </p:sp>
    </p:spTree>
    <p:extLst>
      <p:ext uri="{BB962C8B-B14F-4D97-AF65-F5344CB8AC3E}">
        <p14:creationId xmlns:p14="http://schemas.microsoft.com/office/powerpoint/2010/main" val="104705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lnSpcReduction="10000"/>
          </a:bodyPr>
          <a:lstStyle/>
          <a:p>
            <a:pPr marL="0" indent="0">
              <a:buNone/>
            </a:pPr>
            <a:r>
              <a:rPr lang="en-US" dirty="0"/>
              <a:t>Workplace Safety Laws: Protect Your Health. Know Your Rights.</a:t>
            </a:r>
          </a:p>
          <a:p>
            <a:r>
              <a:rPr lang="en-US" dirty="0"/>
              <a:t>These are just a few examples. There are other dangerous jobs teens are not allowed to do.</a:t>
            </a:r>
          </a:p>
          <a:p>
            <a:r>
              <a:rPr lang="en-US" b="1" dirty="0"/>
              <a:t>No worker under 16 may do the following:</a:t>
            </a:r>
          </a:p>
          <a:p>
            <a:pPr lvl="1"/>
            <a:r>
              <a:rPr lang="en-US" dirty="0"/>
              <a:t>Work with any type of power-driven machinery.</a:t>
            </a:r>
          </a:p>
          <a:p>
            <a:pPr lvl="1"/>
            <a:r>
              <a:rPr lang="en-US" dirty="0"/>
              <a:t>Work in a laundry or dry cleaner.</a:t>
            </a:r>
          </a:p>
          <a:p>
            <a:pPr lvl="1"/>
            <a:r>
              <a:rPr lang="en-US" dirty="0"/>
              <a:t>Work with power snow blowers or lawn mowers.</a:t>
            </a:r>
          </a:p>
          <a:p>
            <a:pPr lvl="1"/>
            <a:r>
              <a:rPr lang="en-US" dirty="0"/>
              <a:t>Work on a ladder or scaffolding.</a:t>
            </a:r>
          </a:p>
          <a:p>
            <a:pPr lvl="1"/>
            <a:r>
              <a:rPr lang="en-US" dirty="0"/>
              <a:t>Cook or bake.</a:t>
            </a:r>
          </a:p>
          <a:p>
            <a:pPr lvl="1"/>
            <a:r>
              <a:rPr lang="en-US" dirty="0"/>
              <a:t>Lift or carry patients in hospitals or nursing homes.</a:t>
            </a:r>
          </a:p>
          <a:p>
            <a:pPr lvl="1"/>
            <a:r>
              <a:rPr lang="en-US" dirty="0"/>
              <a:t>Work in walk-in meat freezers or coolers.</a:t>
            </a:r>
          </a:p>
        </p:txBody>
      </p:sp>
    </p:spTree>
    <p:extLst>
      <p:ext uri="{BB962C8B-B14F-4D97-AF65-F5344CB8AC3E}">
        <p14:creationId xmlns:p14="http://schemas.microsoft.com/office/powerpoint/2010/main" val="336329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fontScale="85000" lnSpcReduction="20000"/>
          </a:bodyPr>
          <a:lstStyle/>
          <a:p>
            <a:r>
              <a:rPr lang="en-US" dirty="0"/>
              <a:t>When workers stay whole and healthy, the direct cost-savings to businesses include: </a:t>
            </a:r>
            <a:r>
              <a:rPr lang="en-US" b="1" dirty="0"/>
              <a:t> </a:t>
            </a:r>
            <a:r>
              <a:rPr lang="en-US" dirty="0"/>
              <a:t>lower workers’ compensation insurance costs; </a:t>
            </a:r>
            <a:r>
              <a:rPr lang="en-US" b="1" dirty="0"/>
              <a:t> </a:t>
            </a:r>
            <a:r>
              <a:rPr lang="en-US" dirty="0"/>
              <a:t>reduced medical expenditures; </a:t>
            </a:r>
            <a:r>
              <a:rPr lang="en-US" b="1" dirty="0"/>
              <a:t> </a:t>
            </a:r>
            <a:r>
              <a:rPr lang="en-US" dirty="0"/>
              <a:t>smaller expenditures for return-to-work programs; </a:t>
            </a:r>
            <a:r>
              <a:rPr lang="en-US" b="1" dirty="0"/>
              <a:t> </a:t>
            </a:r>
            <a:r>
              <a:rPr lang="en-US" dirty="0"/>
              <a:t>fewer faulty products; </a:t>
            </a:r>
            <a:r>
              <a:rPr lang="en-US" b="1" dirty="0"/>
              <a:t> </a:t>
            </a:r>
            <a:r>
              <a:rPr lang="en-US" dirty="0"/>
              <a:t>lower costs for job accommodations for injured workers; </a:t>
            </a:r>
            <a:r>
              <a:rPr lang="en-US" b="1" dirty="0"/>
              <a:t> </a:t>
            </a:r>
            <a:r>
              <a:rPr lang="en-US" dirty="0"/>
              <a:t>less money spent for overtime benefits.</a:t>
            </a:r>
          </a:p>
          <a:p>
            <a:r>
              <a:rPr lang="en-US" dirty="0"/>
              <a:t>Safety and health also make big reductions in indirect costs, due to: </a:t>
            </a:r>
            <a:r>
              <a:rPr lang="en-US" b="1" dirty="0"/>
              <a:t> </a:t>
            </a:r>
            <a:r>
              <a:rPr lang="en-US" dirty="0"/>
              <a:t>increased productivity; </a:t>
            </a:r>
            <a:r>
              <a:rPr lang="en-US" b="1" dirty="0"/>
              <a:t> </a:t>
            </a:r>
            <a:r>
              <a:rPr lang="en-US" dirty="0"/>
              <a:t>higher quality products; </a:t>
            </a:r>
            <a:r>
              <a:rPr lang="en-US" b="1" dirty="0"/>
              <a:t> </a:t>
            </a:r>
            <a:r>
              <a:rPr lang="en-US" dirty="0"/>
              <a:t>increased morale; </a:t>
            </a:r>
            <a:r>
              <a:rPr lang="en-US" b="1" dirty="0"/>
              <a:t> </a:t>
            </a:r>
            <a:r>
              <a:rPr lang="en-US" dirty="0"/>
              <a:t>better labor/management relations; </a:t>
            </a:r>
            <a:r>
              <a:rPr lang="en-US" b="1" dirty="0"/>
              <a:t> </a:t>
            </a:r>
            <a:r>
              <a:rPr lang="en-US" dirty="0"/>
              <a:t>reduced turnover; </a:t>
            </a:r>
            <a:r>
              <a:rPr lang="en-US" b="1" dirty="0"/>
              <a:t> </a:t>
            </a:r>
            <a:r>
              <a:rPr lang="en-US" dirty="0"/>
              <a:t>better use of human resources.</a:t>
            </a:r>
          </a:p>
          <a:p>
            <a:r>
              <a:rPr lang="en-US" dirty="0"/>
              <a:t>Employees and their families benefit from safety and health because: </a:t>
            </a:r>
            <a:r>
              <a:rPr lang="en-US" b="1" dirty="0"/>
              <a:t> </a:t>
            </a:r>
            <a:r>
              <a:rPr lang="en-US" dirty="0"/>
              <a:t>their incomes are protected; </a:t>
            </a:r>
            <a:r>
              <a:rPr lang="en-US" b="1" dirty="0"/>
              <a:t> </a:t>
            </a:r>
            <a:r>
              <a:rPr lang="en-US" dirty="0"/>
              <a:t>their family lives are not hindered by injury; </a:t>
            </a:r>
            <a:r>
              <a:rPr lang="en-US" b="1" dirty="0"/>
              <a:t> </a:t>
            </a:r>
            <a:r>
              <a:rPr lang="en-US" dirty="0"/>
              <a:t>their stress is not increased.</a:t>
            </a:r>
          </a:p>
          <a:p>
            <a:r>
              <a:rPr lang="en-US" dirty="0"/>
              <a:t>Simply put, protecting people on the job is in everyone’s best interest–our economy, our  communities, our fellow workers and our families. Safety and health add value to  businesses, workplaces and lives.</a:t>
            </a:r>
          </a:p>
        </p:txBody>
      </p:sp>
    </p:spTree>
    <p:extLst>
      <p:ext uri="{BB962C8B-B14F-4D97-AF65-F5344CB8AC3E}">
        <p14:creationId xmlns:p14="http://schemas.microsoft.com/office/powerpoint/2010/main" val="904070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Terms</a:t>
            </a:r>
          </a:p>
        </p:txBody>
      </p:sp>
      <p:sp>
        <p:nvSpPr>
          <p:cNvPr id="3" name="Content Placeholder 2"/>
          <p:cNvSpPr>
            <a:spLocks noGrp="1"/>
          </p:cNvSpPr>
          <p:nvPr>
            <p:ph idx="1"/>
          </p:nvPr>
        </p:nvSpPr>
        <p:spPr/>
        <p:txBody>
          <a:bodyPr>
            <a:normAutofit/>
          </a:bodyPr>
          <a:lstStyle/>
          <a:p>
            <a:r>
              <a:rPr lang="en-US" dirty="0"/>
              <a:t>Accident - An unexpected happening that may result in injury, loss, or damage. </a:t>
            </a:r>
          </a:p>
          <a:p>
            <a:r>
              <a:rPr lang="en-US" dirty="0"/>
              <a:t>Compliance - Fulfilling the requirements of the law. </a:t>
            </a:r>
          </a:p>
          <a:p>
            <a:r>
              <a:rPr lang="en-US" dirty="0"/>
              <a:t>Risk	- The possibility of loss (failure) or gain (success). </a:t>
            </a:r>
          </a:p>
          <a:p>
            <a:r>
              <a:rPr lang="en-US" dirty="0"/>
              <a:t>Safety - Freedom from danger, risk, or injury. </a:t>
            </a:r>
          </a:p>
          <a:p>
            <a:pPr marL="0" indent="0">
              <a:buNone/>
            </a:pPr>
            <a:r>
              <a:rPr lang="en-US" b="1" dirty="0"/>
              <a:t>For more information on child labor laws:</a:t>
            </a:r>
          </a:p>
          <a:p>
            <a:r>
              <a:rPr lang="en-US" dirty="0"/>
              <a:t>U.S. Dept. of Labor - Youth Rules! - www.youthrules.dol.gov/</a:t>
            </a:r>
          </a:p>
        </p:txBody>
      </p:sp>
    </p:spTree>
    <p:extLst>
      <p:ext uri="{BB962C8B-B14F-4D97-AF65-F5344CB8AC3E}">
        <p14:creationId xmlns:p14="http://schemas.microsoft.com/office/powerpoint/2010/main" val="239984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Health and safety regulations in business</a:t>
            </a:r>
          </a:p>
        </p:txBody>
      </p:sp>
      <p:sp>
        <p:nvSpPr>
          <p:cNvPr id="3" name="Content Placeholder 2"/>
          <p:cNvSpPr>
            <a:spLocks noGrp="1"/>
          </p:cNvSpPr>
          <p:nvPr>
            <p:ph idx="1"/>
          </p:nvPr>
        </p:nvSpPr>
        <p:spPr/>
        <p:txBody>
          <a:bodyPr>
            <a:normAutofit/>
          </a:bodyPr>
          <a:lstStyle/>
          <a:p>
            <a:r>
              <a:rPr lang="en-US" dirty="0"/>
              <a:t>Workplace hazard groups </a:t>
            </a:r>
          </a:p>
          <a:p>
            <a:pPr lvl="1"/>
            <a:r>
              <a:rPr lang="en-US" dirty="0"/>
              <a:t>Hazards - Potential events or situations that can cause injury or harm to people, property, or the environment </a:t>
            </a:r>
          </a:p>
          <a:p>
            <a:pPr lvl="1"/>
            <a:r>
              <a:rPr lang="en-US" b="1" dirty="0"/>
              <a:t>Mechanical hazards </a:t>
            </a:r>
            <a:r>
              <a:rPr lang="en-US" dirty="0"/>
              <a:t>- points of operation, flywheels, gears, shafts, pulleys, key ways, belts, couplings, sprockets, chains, frames, controls, lighting for tools and equipment, brakes, exhausting, feeding, oiling, adjusting, maintenance, lockout/</a:t>
            </a:r>
            <a:r>
              <a:rPr lang="en-US" dirty="0" err="1"/>
              <a:t>tagout</a:t>
            </a:r>
            <a:r>
              <a:rPr lang="en-US" dirty="0"/>
              <a:t>, grounding, work space, location, purchasing </a:t>
            </a:r>
            <a:r>
              <a:rPr lang="en-US"/>
              <a:t>standards. Pinch </a:t>
            </a:r>
            <a:r>
              <a:rPr lang="en-US" dirty="0"/>
              <a:t>points, sharp points and edges, weight, rotating parts, stability, ejected parts and materials, impact.</a:t>
            </a:r>
          </a:p>
          <a:p>
            <a:pPr marL="457200" lvl="1" indent="0">
              <a:buNone/>
            </a:pPr>
            <a:endParaRPr lang="en-US" dirty="0"/>
          </a:p>
        </p:txBody>
      </p:sp>
    </p:spTree>
    <p:extLst>
      <p:ext uri="{BB962C8B-B14F-4D97-AF65-F5344CB8AC3E}">
        <p14:creationId xmlns:p14="http://schemas.microsoft.com/office/powerpoint/2010/main" val="215952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lnSpcReduction="10000"/>
          </a:bodyPr>
          <a:lstStyle/>
          <a:p>
            <a:r>
              <a:rPr lang="en-US" dirty="0"/>
              <a:t>Workplace hazard groups </a:t>
            </a:r>
          </a:p>
          <a:p>
            <a:pPr lvl="1"/>
            <a:r>
              <a:rPr lang="en-US" dirty="0"/>
              <a:t>Chemical hazards</a:t>
            </a:r>
          </a:p>
          <a:p>
            <a:pPr lvl="2"/>
            <a:r>
              <a:rPr lang="en-US" b="1" dirty="0"/>
              <a:t>Solid</a:t>
            </a:r>
            <a:r>
              <a:rPr lang="en-US" dirty="0"/>
              <a:t>—Any chemical found in a solid form. Examples: Dry Paint</a:t>
            </a:r>
          </a:p>
          <a:p>
            <a:pPr lvl="2"/>
            <a:r>
              <a:rPr lang="en-US" b="1" dirty="0"/>
              <a:t>Dusts</a:t>
            </a:r>
            <a:r>
              <a:rPr lang="en-US" dirty="0"/>
              <a:t>—Dusts are tiny particles of solids. You may be exposed to dust from materials that are already in dust form, or from work processes that create dust. Examples: Bags of cement, Glass fibers, Asbestos, or Some herbicides.</a:t>
            </a:r>
          </a:p>
          <a:p>
            <a:pPr lvl="2"/>
            <a:r>
              <a:rPr lang="en-US" b="1" dirty="0"/>
              <a:t>Liquid</a:t>
            </a:r>
            <a:r>
              <a:rPr lang="en-US" dirty="0"/>
              <a:t>—Any chemical found in a liquid form at room temperature. Liquid chemicals may cause poisoning by ingestion, inhalation, or absorption. Examples: Fertilizers, Herbicides, Pesticides, Paints, or Cleaners.</a:t>
            </a:r>
          </a:p>
          <a:p>
            <a:pPr lvl="2"/>
            <a:r>
              <a:rPr lang="en-US" b="1" dirty="0"/>
              <a:t>Vapors</a:t>
            </a:r>
            <a:r>
              <a:rPr lang="en-US" dirty="0"/>
              <a:t>—Vapors are tiny drops of liquid that are suspended in the air. Vapors from some chemicals may irritate the eyes and skin. Examples: Cleaners, Paints, or Pesticides.</a:t>
            </a:r>
          </a:p>
          <a:p>
            <a:pPr lvl="2"/>
            <a:r>
              <a:rPr lang="en-US" b="1" dirty="0"/>
              <a:t>Gases</a:t>
            </a:r>
            <a:r>
              <a:rPr lang="en-US" dirty="0"/>
              <a:t>—Some chemicals are in gas form when they are at room temperature. Other solid or liquid chemicals become gases when they are heated. Examples: Aerosols, Carbon monoxide, Vehicle fumes, Grain silo gases, or Hydrogen sulfide.</a:t>
            </a:r>
          </a:p>
        </p:txBody>
      </p:sp>
    </p:spTree>
    <p:extLst>
      <p:ext uri="{BB962C8B-B14F-4D97-AF65-F5344CB8AC3E}">
        <p14:creationId xmlns:p14="http://schemas.microsoft.com/office/powerpoint/2010/main" val="272143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a:xfrm>
            <a:off x="838200" y="1455312"/>
            <a:ext cx="10515600" cy="5228823"/>
          </a:xfrm>
        </p:spPr>
        <p:txBody>
          <a:bodyPr>
            <a:noAutofit/>
          </a:bodyPr>
          <a:lstStyle/>
          <a:p>
            <a:pPr marL="0" indent="0">
              <a:buNone/>
            </a:pPr>
            <a:r>
              <a:rPr lang="en-US" sz="1200" b="1" dirty="0">
                <a:latin typeface="Times New Roman" panose="02020603050405020304" pitchFamily="18" charset="0"/>
                <a:cs typeface="Times New Roman" panose="02020603050405020304" pitchFamily="18" charset="0"/>
              </a:rPr>
              <a:t>Workplace hazard groups </a:t>
            </a:r>
          </a:p>
          <a:p>
            <a:r>
              <a:rPr lang="en-US" sz="1200" dirty="0">
                <a:latin typeface="Times New Roman" panose="02020603050405020304" pitchFamily="18" charset="0"/>
                <a:cs typeface="Times New Roman" panose="02020603050405020304" pitchFamily="18" charset="0"/>
              </a:rPr>
              <a:t>Physical hazards</a:t>
            </a:r>
            <a:endParaRPr lang="en-US" sz="1200" b="1" dirty="0">
              <a:latin typeface="Times New Roman" panose="02020603050405020304" pitchFamily="18" charset="0"/>
              <a:cs typeface="Times New Roman" panose="02020603050405020304" pitchFamily="18" charset="0"/>
            </a:endParaRPr>
          </a:p>
          <a:p>
            <a:pPr lvl="1"/>
            <a:r>
              <a:rPr lang="en-US" sz="1200" b="1" dirty="0">
                <a:latin typeface="Times New Roman" panose="02020603050405020304" pitchFamily="18" charset="0"/>
                <a:cs typeface="Times New Roman" panose="02020603050405020304" pitchFamily="18" charset="0"/>
              </a:rPr>
              <a:t>Elevations or Heights—</a:t>
            </a:r>
            <a:r>
              <a:rPr lang="en-US" sz="1200" dirty="0">
                <a:latin typeface="Times New Roman" panose="02020603050405020304" pitchFamily="18" charset="0"/>
                <a:cs typeface="Times New Roman" panose="02020603050405020304" pitchFamily="18" charset="0"/>
              </a:rPr>
              <a:t>Any situation in which a person may fall or have objects fall on them. Examples: Ladder, Elevated walkway, Walkway over a pit, Stairs, or Boxes on a high shelf</a:t>
            </a:r>
          </a:p>
          <a:p>
            <a:pPr lvl="1"/>
            <a:r>
              <a:rPr lang="en-US" sz="1200" b="1" dirty="0">
                <a:latin typeface="Times New Roman" panose="02020603050405020304" pitchFamily="18" charset="0"/>
                <a:cs typeface="Times New Roman" panose="02020603050405020304" pitchFamily="18" charset="0"/>
              </a:rPr>
              <a:t>Slippery Surfaces— </a:t>
            </a:r>
            <a:r>
              <a:rPr lang="en-US" sz="1200" dirty="0">
                <a:latin typeface="Times New Roman" panose="02020603050405020304" pitchFamily="18" charset="0"/>
                <a:cs typeface="Times New Roman" panose="02020603050405020304" pitchFamily="18" charset="0"/>
              </a:rPr>
              <a:t>Wet or oily surfaces, can cause falls.  Examples: Wet floor, Waxed floor, or Oily/greasy floor,</a:t>
            </a:r>
          </a:p>
          <a:p>
            <a:pPr lvl="1"/>
            <a:r>
              <a:rPr lang="en-US" sz="1200" b="1" dirty="0">
                <a:latin typeface="Times New Roman" panose="02020603050405020304" pitchFamily="18" charset="0"/>
                <a:cs typeface="Times New Roman" panose="02020603050405020304" pitchFamily="18" charset="0"/>
              </a:rPr>
              <a:t>Electricity</a:t>
            </a:r>
            <a:r>
              <a:rPr lang="en-US" sz="1200" dirty="0">
                <a:latin typeface="Times New Roman" panose="02020603050405020304" pitchFamily="18" charset="0"/>
                <a:cs typeface="Times New Roman" panose="02020603050405020304" pitchFamily="18" charset="0"/>
              </a:rPr>
              <a:t>—Electrocution can result when a person comes in contact with an electrical current, either indoors or outdoors. Examples: Electrical wire, Electrical outlet, Lightning, Batteries, or Electrical equipment.</a:t>
            </a:r>
          </a:p>
          <a:p>
            <a:pPr lvl="1"/>
            <a:r>
              <a:rPr lang="en-US" sz="1200" b="1" dirty="0">
                <a:latin typeface="Times New Roman" panose="02020603050405020304" pitchFamily="18" charset="0"/>
                <a:cs typeface="Times New Roman" panose="02020603050405020304" pitchFamily="18" charset="0"/>
              </a:rPr>
              <a:t>Confined Spaces</a:t>
            </a:r>
            <a:r>
              <a:rPr lang="en-US" sz="1200" dirty="0">
                <a:latin typeface="Times New Roman" panose="02020603050405020304" pitchFamily="18" charset="0"/>
                <a:cs typeface="Times New Roman" panose="02020603050405020304" pitchFamily="18" charset="0"/>
              </a:rPr>
              <a:t>— Any space with limited openings and poor ventilation may cause harm due to toxic gases or lack of oxygen. Examples: Grain bin , Manure pit, or Underground pipe.</a:t>
            </a:r>
          </a:p>
          <a:p>
            <a:pPr lvl="1"/>
            <a:r>
              <a:rPr lang="en-US" sz="1200" b="1" dirty="0">
                <a:latin typeface="Times New Roman" panose="02020603050405020304" pitchFamily="18" charset="0"/>
                <a:cs typeface="Times New Roman" panose="02020603050405020304" pitchFamily="18" charset="0"/>
              </a:rPr>
              <a:t>Noise</a:t>
            </a:r>
            <a:r>
              <a:rPr lang="en-US" sz="1200" dirty="0">
                <a:latin typeface="Times New Roman" panose="02020603050405020304" pitchFamily="18" charset="0"/>
                <a:cs typeface="Times New Roman" panose="02020603050405020304" pitchFamily="18" charset="0"/>
              </a:rPr>
              <a:t>—Loud noises can damage a person's hearing suddenly or gradually over time. Examples: Tractor engine, Explosives, Loud music, Machinery, or Power tools.</a:t>
            </a:r>
          </a:p>
          <a:p>
            <a:pPr lvl="1"/>
            <a:r>
              <a:rPr lang="en-US" sz="1200" b="1" dirty="0">
                <a:latin typeface="Times New Roman" panose="02020603050405020304" pitchFamily="18" charset="0"/>
                <a:cs typeface="Times New Roman" panose="02020603050405020304" pitchFamily="18" charset="0"/>
              </a:rPr>
              <a:t>Sharp Objects—</a:t>
            </a:r>
            <a:r>
              <a:rPr lang="en-US" sz="1200" dirty="0">
                <a:latin typeface="Times New Roman" panose="02020603050405020304" pitchFamily="18" charset="0"/>
                <a:cs typeface="Times New Roman" panose="02020603050405020304" pitchFamily="18" charset="0"/>
              </a:rPr>
              <a:t>Any sharp object that is operated or held in the hand(s) can cause cuts or even amputations. Examples: Power saw, Meat slicer, Box cutter, or Knife.</a:t>
            </a:r>
          </a:p>
          <a:p>
            <a:pPr lvl="1"/>
            <a:r>
              <a:rPr lang="en-US" sz="1200" b="1" dirty="0">
                <a:latin typeface="Times New Roman" panose="02020603050405020304" pitchFamily="18" charset="0"/>
                <a:cs typeface="Times New Roman" panose="02020603050405020304" pitchFamily="18" charset="0"/>
              </a:rPr>
              <a:t>Moving Parts</a:t>
            </a:r>
            <a:r>
              <a:rPr lang="en-US" sz="1200" dirty="0">
                <a:latin typeface="Times New Roman" panose="02020603050405020304" pitchFamily="18" charset="0"/>
                <a:cs typeface="Times New Roman" panose="02020603050405020304" pitchFamily="18" charset="0"/>
              </a:rPr>
              <a:t>— Moving parts, both slow and fast, can cause bodily harm, such as amputation or crushing. Examples: Power takeoff, Engine parts, Drill, or Auger.</a:t>
            </a:r>
          </a:p>
          <a:p>
            <a:pPr lvl="1"/>
            <a:r>
              <a:rPr lang="en-US" sz="1200" b="1" dirty="0">
                <a:latin typeface="Times New Roman" panose="02020603050405020304" pitchFamily="18" charset="0"/>
                <a:cs typeface="Times New Roman" panose="02020603050405020304" pitchFamily="18" charset="0"/>
              </a:rPr>
              <a:t>Repetitive Motions</a:t>
            </a:r>
            <a:r>
              <a:rPr lang="en-US" sz="1200" dirty="0">
                <a:latin typeface="Times New Roman" panose="02020603050405020304" pitchFamily="18" charset="0"/>
                <a:cs typeface="Times New Roman" panose="02020603050405020304" pitchFamily="18" charset="0"/>
              </a:rPr>
              <a:t>— Work that requires doing the same actions over and over again may cause injury over time. Examples: Computer keyboard or Assembly lines.</a:t>
            </a:r>
          </a:p>
          <a:p>
            <a:pPr lvl="1"/>
            <a:r>
              <a:rPr lang="en-US" sz="1200" b="1" dirty="0">
                <a:latin typeface="Times New Roman" panose="02020603050405020304" pitchFamily="18" charset="0"/>
                <a:cs typeface="Times New Roman" panose="02020603050405020304" pitchFamily="18" charset="0"/>
              </a:rPr>
              <a:t>Heavy Loads—</a:t>
            </a:r>
            <a:r>
              <a:rPr lang="en-US" sz="1200" dirty="0">
                <a:latin typeface="Times New Roman" panose="02020603050405020304" pitchFamily="18" charset="0"/>
                <a:cs typeface="Times New Roman" panose="02020603050405020304" pitchFamily="18" charset="0"/>
              </a:rPr>
              <a:t>Loads that are too heavy or that are lifted improperly may cause back or neck injuries. Examples: Boxes, Hay bales,  or People.</a:t>
            </a:r>
          </a:p>
          <a:p>
            <a:pPr lvl="1"/>
            <a:r>
              <a:rPr lang="en-US" sz="1200" b="1" dirty="0">
                <a:latin typeface="Times New Roman" panose="02020603050405020304" pitchFamily="18" charset="0"/>
                <a:cs typeface="Times New Roman" panose="02020603050405020304" pitchFamily="18" charset="0"/>
              </a:rPr>
              <a:t>Heavy Machinery—</a:t>
            </a:r>
            <a:r>
              <a:rPr lang="en-US" sz="1200" dirty="0">
                <a:latin typeface="Times New Roman" panose="02020603050405020304" pitchFamily="18" charset="0"/>
                <a:cs typeface="Times New Roman" panose="02020603050405020304" pitchFamily="18" charset="0"/>
              </a:rPr>
              <a:t>A person can be run over, rolled on, or crushed by large machinery. Examples: Tractors, Circular baler, Skid loader, or Trucks.</a:t>
            </a:r>
          </a:p>
          <a:p>
            <a:pPr lvl="1"/>
            <a:r>
              <a:rPr lang="en-US" sz="1200" b="1" dirty="0">
                <a:latin typeface="Times New Roman" panose="02020603050405020304" pitchFamily="18" charset="0"/>
                <a:cs typeface="Times New Roman" panose="02020603050405020304" pitchFamily="18" charset="0"/>
              </a:rPr>
              <a:t>Heat—</a:t>
            </a:r>
            <a:r>
              <a:rPr lang="en-US" sz="1200" dirty="0">
                <a:latin typeface="Times New Roman" panose="02020603050405020304" pitchFamily="18" charset="0"/>
                <a:cs typeface="Times New Roman" panose="02020603050405020304" pitchFamily="18" charset="0"/>
              </a:rPr>
              <a:t>Any hot surface or overexposure to sunlight may cause burns and dehydration. Examples: Sun exposure, Furnace, Fryer, grill, oven, or Running engine.</a:t>
            </a:r>
          </a:p>
          <a:p>
            <a:pPr lvl="1"/>
            <a:r>
              <a:rPr lang="en-US" sz="1200" b="1" dirty="0">
                <a:latin typeface="Times New Roman" panose="02020603050405020304" pitchFamily="18" charset="0"/>
                <a:cs typeface="Times New Roman" panose="02020603050405020304" pitchFamily="18" charset="0"/>
              </a:rPr>
              <a:t>Cold—</a:t>
            </a:r>
            <a:r>
              <a:rPr lang="en-US" sz="1200" dirty="0">
                <a:latin typeface="Times New Roman" panose="02020603050405020304" pitchFamily="18" charset="0"/>
                <a:cs typeface="Times New Roman" panose="02020603050405020304" pitchFamily="18" charset="0"/>
              </a:rPr>
              <a:t>Overexposure to cold or being trapped in a cold place may cause frostbite, hypothermia, and, potentially, death. Examples: Outdoors in winter  or Refrigerator/freezer.</a:t>
            </a:r>
          </a:p>
          <a:p>
            <a:pPr lvl="1"/>
            <a:r>
              <a:rPr lang="en-US" sz="1200" b="1" dirty="0">
                <a:latin typeface="Times New Roman" panose="02020603050405020304" pitchFamily="18" charset="0"/>
                <a:cs typeface="Times New Roman" panose="02020603050405020304" pitchFamily="18" charset="0"/>
              </a:rPr>
              <a:t>Weapons</a:t>
            </a:r>
            <a:r>
              <a:rPr lang="en-US" sz="1200" dirty="0">
                <a:latin typeface="Times New Roman" panose="02020603050405020304" pitchFamily="18" charset="0"/>
                <a:cs typeface="Times New Roman" panose="02020603050405020304" pitchFamily="18" charset="0"/>
              </a:rPr>
              <a:t>—Weapons may be misused, causing injury to self and others. Workplaces may be robbed by people using weapons. Examples: Guns or Knives.</a:t>
            </a:r>
          </a:p>
          <a:p>
            <a:pPr lvl="1"/>
            <a:r>
              <a:rPr lang="en-US" sz="1200" b="1" dirty="0">
                <a:latin typeface="Times New Roman" panose="02020603050405020304" pitchFamily="18" charset="0"/>
                <a:cs typeface="Times New Roman" panose="02020603050405020304" pitchFamily="18" charset="0"/>
              </a:rPr>
              <a:t>Miscellaneous</a:t>
            </a:r>
            <a:r>
              <a:rPr lang="en-US" sz="1200" dirty="0">
                <a:latin typeface="Times New Roman" panose="02020603050405020304" pitchFamily="18" charset="0"/>
                <a:cs typeface="Times New Roman" panose="02020603050405020304" pitchFamily="18" charset="0"/>
              </a:rPr>
              <a:t>—Any other physical objects that can cause injury or illness. Examples: Ill-fitting equipment, X-ray machines, or Radiation.</a:t>
            </a:r>
          </a:p>
        </p:txBody>
      </p:sp>
    </p:spTree>
    <p:extLst>
      <p:ext uri="{BB962C8B-B14F-4D97-AF65-F5344CB8AC3E}">
        <p14:creationId xmlns:p14="http://schemas.microsoft.com/office/powerpoint/2010/main" val="175766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fontScale="92500" lnSpcReduction="10000"/>
          </a:bodyPr>
          <a:lstStyle/>
          <a:p>
            <a:r>
              <a:rPr lang="en-US" dirty="0"/>
              <a:t>OSHA- Occupational Safe and Health Act of 1970</a:t>
            </a:r>
          </a:p>
          <a:p>
            <a:pPr lvl="1"/>
            <a:r>
              <a:rPr lang="en-US" dirty="0"/>
              <a:t>A federal government agency that writes and enforces safety and health standards for businesses. </a:t>
            </a:r>
          </a:p>
          <a:p>
            <a:r>
              <a:rPr lang="en-US" dirty="0"/>
              <a:t>Workplace Safety Laws: Protect Your Health. Know Your Rights.</a:t>
            </a:r>
          </a:p>
          <a:p>
            <a:pPr lvl="1"/>
            <a:r>
              <a:rPr lang="en-US" b="1" dirty="0"/>
              <a:t>By law, your employer must provide the following:</a:t>
            </a:r>
          </a:p>
          <a:p>
            <a:pPr lvl="1"/>
            <a:r>
              <a:rPr lang="en-US" dirty="0"/>
              <a:t>A safe and healthy workplace.</a:t>
            </a:r>
          </a:p>
          <a:p>
            <a:pPr lvl="1"/>
            <a:r>
              <a:rPr lang="en-US" dirty="0"/>
              <a:t>Training about health and safety, including information on chemicals that could be harmful to your health.</a:t>
            </a:r>
          </a:p>
          <a:p>
            <a:pPr lvl="1"/>
            <a:r>
              <a:rPr lang="en-US" dirty="0"/>
              <a:t>Protective clothing and equipment.</a:t>
            </a:r>
          </a:p>
          <a:p>
            <a:pPr lvl="1"/>
            <a:r>
              <a:rPr lang="en-US" dirty="0"/>
              <a:t>Payment for medical care, if you get hurt or sick because of your job. You may also be entitled to lost wages.</a:t>
            </a:r>
          </a:p>
          <a:p>
            <a:pPr lvl="1"/>
            <a:r>
              <a:rPr lang="en-US" dirty="0"/>
              <a:t>At least the minimum wage, which is generally $7.25 per hour.</a:t>
            </a:r>
          </a:p>
          <a:p>
            <a:endParaRPr lang="en-US" dirty="0"/>
          </a:p>
        </p:txBody>
      </p:sp>
    </p:spTree>
    <p:extLst>
      <p:ext uri="{BB962C8B-B14F-4D97-AF65-F5344CB8AC3E}">
        <p14:creationId xmlns:p14="http://schemas.microsoft.com/office/powerpoint/2010/main" val="93340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Health and safety regulations in business</a:t>
            </a:r>
          </a:p>
        </p:txBody>
      </p:sp>
      <p:sp>
        <p:nvSpPr>
          <p:cNvPr id="3" name="Content Placeholder 2"/>
          <p:cNvSpPr>
            <a:spLocks noGrp="1"/>
          </p:cNvSpPr>
          <p:nvPr>
            <p:ph idx="1"/>
          </p:nvPr>
        </p:nvSpPr>
        <p:spPr>
          <a:xfrm>
            <a:off x="838200" y="1442434"/>
            <a:ext cx="10515600" cy="5190186"/>
          </a:xfrm>
        </p:spPr>
        <p:txBody>
          <a:bodyPr>
            <a:normAutofit fontScale="77500" lnSpcReduction="20000"/>
          </a:bodyPr>
          <a:lstStyle/>
          <a:p>
            <a:pPr marL="0" indent="0">
              <a:buNone/>
            </a:pPr>
            <a:r>
              <a:rPr lang="en-US" dirty="0"/>
              <a:t>Workplace Safety Laws: Protect Your Health. Know Your Rights.</a:t>
            </a:r>
          </a:p>
          <a:p>
            <a:r>
              <a:rPr lang="en-US" b="1" dirty="0"/>
              <a:t>Worker Rights</a:t>
            </a:r>
            <a:endParaRPr lang="en-US" dirty="0"/>
          </a:p>
          <a:p>
            <a:pPr lvl="1"/>
            <a:r>
              <a:rPr lang="en-US" dirty="0"/>
              <a:t>A safe working environment </a:t>
            </a:r>
          </a:p>
          <a:p>
            <a:pPr lvl="1"/>
            <a:r>
              <a:rPr lang="en-US" dirty="0"/>
              <a:t>Proper health and safety information, instruction, and training </a:t>
            </a:r>
          </a:p>
          <a:p>
            <a:pPr lvl="1"/>
            <a:r>
              <a:rPr lang="en-US" dirty="0"/>
              <a:t>Supervision to make sure the job is done safely </a:t>
            </a:r>
          </a:p>
          <a:p>
            <a:pPr lvl="1"/>
            <a:r>
              <a:rPr lang="en-US" dirty="0"/>
              <a:t>Well-maintained and functioning personal protective equipment </a:t>
            </a:r>
          </a:p>
          <a:p>
            <a:pPr lvl="1"/>
            <a:r>
              <a:rPr lang="en-US" dirty="0"/>
              <a:t>Right to refuse to do work that may endanger a worker’s safety or put a worker’s health at risk </a:t>
            </a:r>
          </a:p>
          <a:p>
            <a:pPr lvl="1"/>
            <a:r>
              <a:rPr lang="en-US" dirty="0"/>
              <a:t>Right to participate in workplace</a:t>
            </a:r>
          </a:p>
          <a:p>
            <a:r>
              <a:rPr lang="en-US" b="1" dirty="0"/>
              <a:t>Worker Responsibilities</a:t>
            </a:r>
            <a:endParaRPr lang="en-US" dirty="0"/>
          </a:p>
          <a:p>
            <a:pPr lvl="1"/>
            <a:r>
              <a:rPr lang="en-US" dirty="0"/>
              <a:t>Must pay attention to health and safety training </a:t>
            </a:r>
          </a:p>
          <a:p>
            <a:pPr lvl="1"/>
            <a:r>
              <a:rPr lang="en-US" dirty="0"/>
              <a:t>Must follow all health and safety procedures </a:t>
            </a:r>
          </a:p>
          <a:p>
            <a:pPr lvl="1"/>
            <a:r>
              <a:rPr lang="en-US" dirty="0"/>
              <a:t>Must ask questions when information is unclear </a:t>
            </a:r>
          </a:p>
          <a:p>
            <a:pPr lvl="1"/>
            <a:r>
              <a:rPr lang="en-US" dirty="0"/>
              <a:t>Must always wear personal protective equipment and keep it in good condition </a:t>
            </a:r>
          </a:p>
          <a:p>
            <a:pPr lvl="1"/>
            <a:r>
              <a:rPr lang="en-US" dirty="0"/>
              <a:t>Must use machinery and equipment properly </a:t>
            </a:r>
          </a:p>
          <a:p>
            <a:pPr lvl="1"/>
            <a:r>
              <a:rPr lang="en-US" dirty="0"/>
              <a:t>Must familiarize himself or herself with emergency procedures, location of fire extinguishers, emergency exits, etc. </a:t>
            </a:r>
          </a:p>
          <a:p>
            <a:pPr lvl="1"/>
            <a:r>
              <a:rPr lang="en-US" dirty="0"/>
              <a:t>Must report any perceived hazards on the job </a:t>
            </a:r>
          </a:p>
          <a:p>
            <a:pPr lvl="1"/>
            <a:r>
              <a:rPr lang="en-US" dirty="0"/>
              <a:t>Must refuse to do any work that might create an undue hazard to the health and safety of any person</a:t>
            </a:r>
            <a:endParaRPr lang="en-US" b="1" dirty="0"/>
          </a:p>
        </p:txBody>
      </p:sp>
    </p:spTree>
    <p:extLst>
      <p:ext uri="{BB962C8B-B14F-4D97-AF65-F5344CB8AC3E}">
        <p14:creationId xmlns:p14="http://schemas.microsoft.com/office/powerpoint/2010/main" val="391202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and safety regulations in business</a:t>
            </a:r>
          </a:p>
        </p:txBody>
      </p:sp>
      <p:sp>
        <p:nvSpPr>
          <p:cNvPr id="3" name="Content Placeholder 2"/>
          <p:cNvSpPr>
            <a:spLocks noGrp="1"/>
          </p:cNvSpPr>
          <p:nvPr>
            <p:ph idx="1"/>
          </p:nvPr>
        </p:nvSpPr>
        <p:spPr>
          <a:xfrm>
            <a:off x="838200" y="1468192"/>
            <a:ext cx="10515600" cy="5061397"/>
          </a:xfrm>
        </p:spPr>
        <p:txBody>
          <a:bodyPr>
            <a:normAutofit fontScale="85000" lnSpcReduction="20000"/>
          </a:bodyPr>
          <a:lstStyle/>
          <a:p>
            <a:pPr marL="0" indent="0">
              <a:buNone/>
            </a:pPr>
            <a:r>
              <a:rPr lang="en-US" dirty="0"/>
              <a:t>Workplace Safety Laws: Protect Your Health. Know Your Rights.</a:t>
            </a:r>
          </a:p>
          <a:p>
            <a:r>
              <a:rPr lang="en-US" b="1" dirty="0"/>
              <a:t>Employer Rights</a:t>
            </a:r>
            <a:endParaRPr lang="en-US" dirty="0"/>
          </a:p>
          <a:p>
            <a:pPr lvl="1"/>
            <a:r>
              <a:rPr lang="en-US" dirty="0"/>
              <a:t>Can expect workers to pay attention during health and safety training </a:t>
            </a:r>
          </a:p>
          <a:p>
            <a:pPr lvl="1"/>
            <a:r>
              <a:rPr lang="en-US" dirty="0"/>
              <a:t>Can expect workers to remember their training and follow health and safety principles at all times </a:t>
            </a:r>
          </a:p>
          <a:p>
            <a:pPr lvl="1"/>
            <a:r>
              <a:rPr lang="en-US" dirty="0"/>
              <a:t>Can expect workers to report any perceived hazards in the workplace </a:t>
            </a:r>
          </a:p>
          <a:p>
            <a:pPr lvl="1"/>
            <a:r>
              <a:rPr lang="en-US" dirty="0"/>
              <a:t>Can expect workers to wear their personal protective equipment at all times</a:t>
            </a:r>
          </a:p>
          <a:p>
            <a:pPr lvl="1"/>
            <a:r>
              <a:rPr lang="en-US" dirty="0"/>
              <a:t>Can expect workers to inform them about any physical or mental conditions that may impair their ability to perform their jobs safely</a:t>
            </a:r>
          </a:p>
          <a:p>
            <a:r>
              <a:rPr lang="en-US" b="1" dirty="0"/>
              <a:t>Employer Responsibilities</a:t>
            </a:r>
            <a:endParaRPr lang="en-US" dirty="0"/>
          </a:p>
          <a:p>
            <a:pPr lvl="1"/>
            <a:r>
              <a:rPr lang="en-US" dirty="0"/>
              <a:t>Must provide health and safety training to all workers for general and specific tasks </a:t>
            </a:r>
          </a:p>
          <a:p>
            <a:pPr lvl="1"/>
            <a:r>
              <a:rPr lang="en-US" dirty="0"/>
              <a:t>Must provide specific health and safety orientation and training to all new and young workers </a:t>
            </a:r>
          </a:p>
          <a:p>
            <a:pPr lvl="1"/>
            <a:r>
              <a:rPr lang="en-US" dirty="0"/>
              <a:t>Must develop a workplace health and safety policy (e.g., what to do in emergency situations) </a:t>
            </a:r>
          </a:p>
          <a:p>
            <a:pPr lvl="1"/>
            <a:r>
              <a:rPr lang="en-US" dirty="0"/>
              <a:t>Must display health and safety information where all workers can see it </a:t>
            </a:r>
          </a:p>
          <a:p>
            <a:pPr lvl="1"/>
            <a:r>
              <a:rPr lang="en-US" dirty="0"/>
              <a:t>Must provide well-maintained and properly functioning personal protective equipment for all workers </a:t>
            </a:r>
          </a:p>
          <a:p>
            <a:pPr lvl="1"/>
            <a:r>
              <a:rPr lang="en-US" dirty="0"/>
              <a:t>Must alert workers to any hazards in the workplace and provide information on how to minimize the risks associated with those hazards</a:t>
            </a:r>
          </a:p>
        </p:txBody>
      </p:sp>
    </p:spTree>
    <p:extLst>
      <p:ext uri="{BB962C8B-B14F-4D97-AF65-F5344CB8AC3E}">
        <p14:creationId xmlns:p14="http://schemas.microsoft.com/office/powerpoint/2010/main" val="52706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Workplace Safety Laws: Protect Your Health. Know Your Rights.</a:t>
            </a:r>
          </a:p>
          <a:p>
            <a:pPr marL="0" indent="0">
              <a:buNone/>
            </a:pPr>
            <a:r>
              <a:rPr lang="en-US" b="1" dirty="0"/>
              <a:t>Should I be working this late or this long?</a:t>
            </a:r>
          </a:p>
          <a:p>
            <a:r>
              <a:rPr lang="en-US" dirty="0"/>
              <a:t>Child labor laws protect teens from working too long, too late, or too early. </a:t>
            </a:r>
          </a:p>
          <a:p>
            <a:pPr marL="0" indent="0">
              <a:buNone/>
            </a:pPr>
            <a:r>
              <a:rPr lang="en-US" b="1" dirty="0"/>
              <a:t>Work Hours For Teens</a:t>
            </a:r>
          </a:p>
          <a:p>
            <a:r>
              <a:rPr lang="en-US" b="1" dirty="0"/>
              <a:t>Under 14  - </a:t>
            </a:r>
            <a:r>
              <a:rPr lang="en-US" dirty="0"/>
              <a:t>A person under 14 years of age cannot be employed, except as follows: </a:t>
            </a:r>
            <a:r>
              <a:rPr lang="en-US" b="1" dirty="0"/>
              <a:t> </a:t>
            </a:r>
            <a:r>
              <a:rPr lang="en-US" dirty="0"/>
              <a:t>newspaper carrier, agriculture worker,  or as an actor, actress, or model.</a:t>
            </a:r>
            <a:endParaRPr lang="en-US" b="1" dirty="0"/>
          </a:p>
          <a:p>
            <a:r>
              <a:rPr lang="en-US" b="1" dirty="0"/>
              <a:t>Ages 14 and 15 - Between Labor Day and June 1st:  </a:t>
            </a:r>
            <a:r>
              <a:rPr lang="en-US" dirty="0"/>
              <a:t>Not before 7 a.m. or after 7 p.m.,  Not over 3 hours/day on a school day, and not over 18 hours/week, Not during school hours, No more than 8 hours on a non-school day. </a:t>
            </a:r>
            <a:r>
              <a:rPr lang="en-US" b="1" dirty="0"/>
              <a:t>From June 1st to Labor Day:  </a:t>
            </a:r>
            <a:r>
              <a:rPr lang="en-US" dirty="0"/>
              <a:t>7 a.m. to 9 p.m., Not over 8 hours in any 24-hour period, Not more than 40 hours per week.</a:t>
            </a:r>
          </a:p>
          <a:p>
            <a:r>
              <a:rPr lang="en-US" b="1" dirty="0"/>
              <a:t>Ages 16 and 17 - </a:t>
            </a:r>
            <a:r>
              <a:rPr lang="en-US" dirty="0"/>
              <a:t>Not before 5 a.m. on school days or after 11 p.m. on school nights (no restrictions on weekends or holidays). These times can be  hanged to 4:30 a.m. and 11:30 p.m. with parental consent.</a:t>
            </a:r>
            <a:endParaRPr lang="en-US" b="1" dirty="0"/>
          </a:p>
          <a:p>
            <a:r>
              <a:rPr lang="en-US" dirty="0"/>
              <a:t>Children must be at least 14 to work outside school hours in any agricultural job. Twelve- and 13-year-olds may work, if parental consent is given and if they are working on the same farm as their parent. No age restrictions exist for children who work on their family’s farm.</a:t>
            </a:r>
          </a:p>
          <a:p>
            <a:r>
              <a:rPr lang="en-US" b="1" dirty="0"/>
              <a:t>Required Breaks: </a:t>
            </a:r>
            <a:r>
              <a:rPr lang="en-US" dirty="0"/>
              <a:t>Employers should give bathroom breaks for every four hours worked and meal breaks for every eight hours worked.</a:t>
            </a:r>
          </a:p>
        </p:txBody>
      </p:sp>
    </p:spTree>
    <p:extLst>
      <p:ext uri="{BB962C8B-B14F-4D97-AF65-F5344CB8AC3E}">
        <p14:creationId xmlns:p14="http://schemas.microsoft.com/office/powerpoint/2010/main" val="129770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 regulations in business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Workplace Safety Laws: Protect Your Health. Know Your Rights.</a:t>
            </a:r>
            <a:endParaRPr lang="en-US" b="1" dirty="0"/>
          </a:p>
          <a:p>
            <a:pPr marL="0" indent="0">
              <a:buNone/>
            </a:pPr>
            <a:r>
              <a:rPr lang="en-US" b="1" dirty="0"/>
              <a:t>No worker under 18 may do the following:</a:t>
            </a:r>
          </a:p>
          <a:p>
            <a:r>
              <a:rPr lang="en-US" dirty="0"/>
              <a:t>Laws protect teens from doing dangerous work. For example, in Minnesota and many other states, no worker under age 18 may do the following:</a:t>
            </a:r>
          </a:p>
          <a:p>
            <a:pPr lvl="1"/>
            <a:r>
              <a:rPr lang="en-US" dirty="0"/>
              <a:t>Work over 12 feet above the ground.</a:t>
            </a:r>
          </a:p>
          <a:p>
            <a:pPr lvl="1"/>
            <a:r>
              <a:rPr lang="en-US" dirty="0"/>
              <a:t>Work near or with explosives.</a:t>
            </a:r>
          </a:p>
          <a:p>
            <a:pPr lvl="1"/>
            <a:r>
              <a:rPr lang="en-US" dirty="0"/>
              <a:t>Work in the logging industry or in a sawmill.</a:t>
            </a:r>
          </a:p>
          <a:p>
            <a:pPr lvl="1"/>
            <a:r>
              <a:rPr lang="en-US" dirty="0"/>
              <a:t>Drive a forklift.</a:t>
            </a:r>
          </a:p>
          <a:p>
            <a:pPr lvl="1"/>
            <a:r>
              <a:rPr lang="en-US" dirty="0"/>
              <a:t>Use power equipment, such as a saw or punch press.</a:t>
            </a:r>
          </a:p>
          <a:p>
            <a:pPr lvl="1"/>
            <a:r>
              <a:rPr lang="en-US" dirty="0"/>
              <a:t>Work on a construction site.</a:t>
            </a:r>
          </a:p>
          <a:p>
            <a:pPr lvl="1"/>
            <a:r>
              <a:rPr lang="en-US" dirty="0"/>
              <a:t>Work with meat slicers or bakery machines.</a:t>
            </a:r>
          </a:p>
          <a:p>
            <a:pPr lvl="1"/>
            <a:r>
              <a:rPr lang="en-US" dirty="0"/>
              <a:t>Drive as a regular part of their duties.</a:t>
            </a:r>
          </a:p>
          <a:p>
            <a:pPr lvl="1"/>
            <a:r>
              <a:rPr lang="en-US" dirty="0"/>
              <a:t>Load or unload power-driven paper balers/compactors.</a:t>
            </a:r>
          </a:p>
        </p:txBody>
      </p:sp>
    </p:spTree>
    <p:extLst>
      <p:ext uri="{BB962C8B-B14F-4D97-AF65-F5344CB8AC3E}">
        <p14:creationId xmlns:p14="http://schemas.microsoft.com/office/powerpoint/2010/main" val="375739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1987</Words>
  <Application>Microsoft Office PowerPoint</Application>
  <PresentationFormat>Widescreen</PresentationFormat>
  <Paragraphs>120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BF10 4.00 Understand business operations management.</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Health and safety regulations in business</vt:lpstr>
      <vt:lpstr>Key Terms</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BF10 4.00 Understand business operations management.</dc:title>
  <dc:creator>Peck, Deanna C.</dc:creator>
  <cp:lastModifiedBy>Elizabeth Price</cp:lastModifiedBy>
  <cp:revision>9</cp:revision>
  <dcterms:created xsi:type="dcterms:W3CDTF">2016-06-20T14:27:07Z</dcterms:created>
  <dcterms:modified xsi:type="dcterms:W3CDTF">2018-10-02T12:30:23Z</dcterms:modified>
</cp:coreProperties>
</file>