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58" r:id="rId7"/>
    <p:sldId id="265" r:id="rId8"/>
    <p:sldId id="266" r:id="rId9"/>
    <p:sldId id="260" r:id="rId10"/>
    <p:sldId id="261" r:id="rId11"/>
    <p:sldId id="262" r:id="rId12"/>
    <p:sldId id="263" r:id="rId13"/>
    <p:sldId id="264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5501" autoAdjust="0"/>
  </p:normalViewPr>
  <p:slideViewPr>
    <p:cSldViewPr snapToGrid="0">
      <p:cViewPr varScale="1">
        <p:scale>
          <a:sx n="81" d="100"/>
          <a:sy n="81" d="100"/>
        </p:scale>
        <p:origin x="1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31C80-795E-4E6B-95C7-A887F131709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CC47-3EC9-4897-BFBB-F0A151C750CD}">
      <dgm:prSet phldrT="[Text]"/>
      <dgm:spPr/>
      <dgm:t>
        <a:bodyPr/>
        <a:lstStyle/>
        <a:p>
          <a:r>
            <a:rPr lang="en-US" dirty="0">
              <a:solidFill>
                <a:srgbClr val="202022"/>
              </a:solidFill>
            </a:rPr>
            <a:t> Develop a regular process to solicit and record new ideas.</a:t>
          </a:r>
        </a:p>
      </dgm:t>
    </dgm:pt>
    <dgm:pt modelId="{05133770-CAF4-43BB-A8E1-1449A9C5983D}" type="parTrans" cxnId="{3CAB3884-0FA4-45B4-AC65-3C62AB77FD7E}">
      <dgm:prSet/>
      <dgm:spPr/>
      <dgm:t>
        <a:bodyPr/>
        <a:lstStyle/>
        <a:p>
          <a:endParaRPr lang="en-US"/>
        </a:p>
      </dgm:t>
    </dgm:pt>
    <dgm:pt modelId="{58A7686B-BB53-4E81-BF59-34CFD284B254}" type="sibTrans" cxnId="{3CAB3884-0FA4-45B4-AC65-3C62AB77FD7E}">
      <dgm:prSet/>
      <dgm:spPr/>
      <dgm:t>
        <a:bodyPr/>
        <a:lstStyle/>
        <a:p>
          <a:endParaRPr lang="en-US"/>
        </a:p>
      </dgm:t>
    </dgm:pt>
    <dgm:pt modelId="{695C9C70-2078-4300-B880-6C86A17B4FAA}">
      <dgm:prSet phldrT="[Text]"/>
      <dgm:spPr/>
      <dgm:t>
        <a:bodyPr/>
        <a:lstStyle/>
        <a:p>
          <a:r>
            <a:rPr lang="en-US" dirty="0">
              <a:solidFill>
                <a:srgbClr val="202022"/>
              </a:solidFill>
            </a:rPr>
            <a:t>Identify the Problems that Need Clever Solutions</a:t>
          </a:r>
        </a:p>
      </dgm:t>
    </dgm:pt>
    <dgm:pt modelId="{1326BE9F-C0A5-4A8A-A295-5EA3E8E30AE7}" type="parTrans" cxnId="{1FC007AC-76A7-4B45-A3D9-E46C05DABC72}">
      <dgm:prSet/>
      <dgm:spPr/>
      <dgm:t>
        <a:bodyPr/>
        <a:lstStyle/>
        <a:p>
          <a:endParaRPr lang="en-US"/>
        </a:p>
      </dgm:t>
    </dgm:pt>
    <dgm:pt modelId="{3A8EEC72-707F-4854-A161-17DCAFB3F4F1}" type="sibTrans" cxnId="{1FC007AC-76A7-4B45-A3D9-E46C05DABC72}">
      <dgm:prSet/>
      <dgm:spPr/>
      <dgm:t>
        <a:bodyPr/>
        <a:lstStyle/>
        <a:p>
          <a:endParaRPr lang="en-US"/>
        </a:p>
      </dgm:t>
    </dgm:pt>
    <dgm:pt modelId="{1B00DA22-7905-4C26-A5BB-F6E2F0FEA37A}">
      <dgm:prSet phldrT="[Text]"/>
      <dgm:spPr/>
      <dgm:t>
        <a:bodyPr/>
        <a:lstStyle/>
        <a:p>
          <a:r>
            <a:rPr lang="en-US" dirty="0">
              <a:solidFill>
                <a:srgbClr val="202022"/>
              </a:solidFill>
            </a:rPr>
            <a:t>Gather a team to decide which ideas are worth pursuing.</a:t>
          </a:r>
        </a:p>
      </dgm:t>
    </dgm:pt>
    <dgm:pt modelId="{55191853-F111-4BAF-9516-5CB70B1903CB}" type="parTrans" cxnId="{B90D9E3E-A1BD-4CD4-9525-BE3131238E3D}">
      <dgm:prSet/>
      <dgm:spPr/>
      <dgm:t>
        <a:bodyPr/>
        <a:lstStyle/>
        <a:p>
          <a:endParaRPr lang="en-US"/>
        </a:p>
      </dgm:t>
    </dgm:pt>
    <dgm:pt modelId="{956DCABF-535F-4E45-98A1-A62C3A03DAA2}" type="sibTrans" cxnId="{B90D9E3E-A1BD-4CD4-9525-BE3131238E3D}">
      <dgm:prSet/>
      <dgm:spPr/>
      <dgm:t>
        <a:bodyPr/>
        <a:lstStyle/>
        <a:p>
          <a:endParaRPr lang="en-US"/>
        </a:p>
      </dgm:t>
    </dgm:pt>
    <dgm:pt modelId="{EEF1C1AD-0B7D-49F1-A3F9-DCBA87A7A5A8}">
      <dgm:prSet phldrT="[Text]"/>
      <dgm:spPr/>
      <dgm:t>
        <a:bodyPr/>
        <a:lstStyle/>
        <a:p>
          <a:r>
            <a:rPr lang="en-US" dirty="0">
              <a:solidFill>
                <a:srgbClr val="202022"/>
              </a:solidFill>
            </a:rPr>
            <a:t>Prototype the strongest ideas, and try them out in the real world.</a:t>
          </a:r>
        </a:p>
      </dgm:t>
    </dgm:pt>
    <dgm:pt modelId="{C09FAE93-464F-409C-908D-D8AC82C0AC23}" type="parTrans" cxnId="{5653BDC3-11C7-4522-8A40-9DD0A992563F}">
      <dgm:prSet/>
      <dgm:spPr/>
      <dgm:t>
        <a:bodyPr/>
        <a:lstStyle/>
        <a:p>
          <a:endParaRPr lang="en-US"/>
        </a:p>
      </dgm:t>
    </dgm:pt>
    <dgm:pt modelId="{2FBC3591-D3A9-42BB-99C5-36225A0733B2}" type="sibTrans" cxnId="{5653BDC3-11C7-4522-8A40-9DD0A992563F}">
      <dgm:prSet/>
      <dgm:spPr/>
      <dgm:t>
        <a:bodyPr/>
        <a:lstStyle/>
        <a:p>
          <a:endParaRPr lang="en-US"/>
        </a:p>
      </dgm:t>
    </dgm:pt>
    <dgm:pt modelId="{95D804B7-09BF-4E67-B707-3FAF61B6FE13}" type="pres">
      <dgm:prSet presAssocID="{FD631C80-795E-4E6B-95C7-A887F1317097}" presName="Name0" presStyleCnt="0">
        <dgm:presLayoutVars>
          <dgm:dir/>
          <dgm:resizeHandles val="exact"/>
        </dgm:presLayoutVars>
      </dgm:prSet>
      <dgm:spPr/>
    </dgm:pt>
    <dgm:pt modelId="{1DAD1C4A-311D-476A-BCCA-A1F118050982}" type="pres">
      <dgm:prSet presAssocID="{FD631C80-795E-4E6B-95C7-A887F1317097}" presName="cycle" presStyleCnt="0"/>
      <dgm:spPr/>
    </dgm:pt>
    <dgm:pt modelId="{F6E523D1-727B-4A36-8BCB-3B773A75F06E}" type="pres">
      <dgm:prSet presAssocID="{D372CC47-3EC9-4897-BFBB-F0A151C750CD}" presName="nodeFirstNode" presStyleLbl="node1" presStyleIdx="0" presStyleCnt="4">
        <dgm:presLayoutVars>
          <dgm:bulletEnabled val="1"/>
        </dgm:presLayoutVars>
      </dgm:prSet>
      <dgm:spPr/>
    </dgm:pt>
    <dgm:pt modelId="{8E1FA0C0-EACF-4BA1-8575-0ABB4AC77879}" type="pres">
      <dgm:prSet presAssocID="{58A7686B-BB53-4E81-BF59-34CFD284B254}" presName="sibTransFirstNode" presStyleLbl="bgShp" presStyleIdx="0" presStyleCnt="1"/>
      <dgm:spPr/>
    </dgm:pt>
    <dgm:pt modelId="{5C158960-7FD8-426D-A33F-FBF287072EA0}" type="pres">
      <dgm:prSet presAssocID="{695C9C70-2078-4300-B880-6C86A17B4FAA}" presName="nodeFollowingNodes" presStyleLbl="node1" presStyleIdx="1" presStyleCnt="4">
        <dgm:presLayoutVars>
          <dgm:bulletEnabled val="1"/>
        </dgm:presLayoutVars>
      </dgm:prSet>
      <dgm:spPr/>
    </dgm:pt>
    <dgm:pt modelId="{EC211677-53E2-47E8-880F-DD482E6A3A03}" type="pres">
      <dgm:prSet presAssocID="{1B00DA22-7905-4C26-A5BB-F6E2F0FEA37A}" presName="nodeFollowingNodes" presStyleLbl="node1" presStyleIdx="2" presStyleCnt="4">
        <dgm:presLayoutVars>
          <dgm:bulletEnabled val="1"/>
        </dgm:presLayoutVars>
      </dgm:prSet>
      <dgm:spPr/>
    </dgm:pt>
    <dgm:pt modelId="{BB72B3F1-705A-4441-BB1F-A8E114D70624}" type="pres">
      <dgm:prSet presAssocID="{EEF1C1AD-0B7D-49F1-A3F9-DCBA87A7A5A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89BA0A01-F38C-44C2-94A2-B766FFB3A7C9}" type="presOf" srcId="{FD631C80-795E-4E6B-95C7-A887F1317097}" destId="{95D804B7-09BF-4E67-B707-3FAF61B6FE13}" srcOrd="0" destOrd="0" presId="urn:microsoft.com/office/officeart/2005/8/layout/cycle3"/>
    <dgm:cxn modelId="{B90D9E3E-A1BD-4CD4-9525-BE3131238E3D}" srcId="{FD631C80-795E-4E6B-95C7-A887F1317097}" destId="{1B00DA22-7905-4C26-A5BB-F6E2F0FEA37A}" srcOrd="2" destOrd="0" parTransId="{55191853-F111-4BAF-9516-5CB70B1903CB}" sibTransId="{956DCABF-535F-4E45-98A1-A62C3A03DAA2}"/>
    <dgm:cxn modelId="{84766944-10B6-428F-A654-8921F9E08300}" type="presOf" srcId="{695C9C70-2078-4300-B880-6C86A17B4FAA}" destId="{5C158960-7FD8-426D-A33F-FBF287072EA0}" srcOrd="0" destOrd="0" presId="urn:microsoft.com/office/officeart/2005/8/layout/cycle3"/>
    <dgm:cxn modelId="{3CAB3884-0FA4-45B4-AC65-3C62AB77FD7E}" srcId="{FD631C80-795E-4E6B-95C7-A887F1317097}" destId="{D372CC47-3EC9-4897-BFBB-F0A151C750CD}" srcOrd="0" destOrd="0" parTransId="{05133770-CAF4-43BB-A8E1-1449A9C5983D}" sibTransId="{58A7686B-BB53-4E81-BF59-34CFD284B254}"/>
    <dgm:cxn modelId="{58006B87-8475-431A-A050-38490E23A62D}" type="presOf" srcId="{1B00DA22-7905-4C26-A5BB-F6E2F0FEA37A}" destId="{EC211677-53E2-47E8-880F-DD482E6A3A03}" srcOrd="0" destOrd="0" presId="urn:microsoft.com/office/officeart/2005/8/layout/cycle3"/>
    <dgm:cxn modelId="{C88E30A2-8C16-4FB4-95EF-514D276F9F73}" type="presOf" srcId="{58A7686B-BB53-4E81-BF59-34CFD284B254}" destId="{8E1FA0C0-EACF-4BA1-8575-0ABB4AC77879}" srcOrd="0" destOrd="0" presId="urn:microsoft.com/office/officeart/2005/8/layout/cycle3"/>
    <dgm:cxn modelId="{CEB129A8-73D6-4414-AAB3-33D78B345FBD}" type="presOf" srcId="{D372CC47-3EC9-4897-BFBB-F0A151C750CD}" destId="{F6E523D1-727B-4A36-8BCB-3B773A75F06E}" srcOrd="0" destOrd="0" presId="urn:microsoft.com/office/officeart/2005/8/layout/cycle3"/>
    <dgm:cxn modelId="{1FC007AC-76A7-4B45-A3D9-E46C05DABC72}" srcId="{FD631C80-795E-4E6B-95C7-A887F1317097}" destId="{695C9C70-2078-4300-B880-6C86A17B4FAA}" srcOrd="1" destOrd="0" parTransId="{1326BE9F-C0A5-4A8A-A295-5EA3E8E30AE7}" sibTransId="{3A8EEC72-707F-4854-A161-17DCAFB3F4F1}"/>
    <dgm:cxn modelId="{D91520B1-8A1B-482E-BCF6-7C231A45B361}" type="presOf" srcId="{EEF1C1AD-0B7D-49F1-A3F9-DCBA87A7A5A8}" destId="{BB72B3F1-705A-4441-BB1F-A8E114D70624}" srcOrd="0" destOrd="0" presId="urn:microsoft.com/office/officeart/2005/8/layout/cycle3"/>
    <dgm:cxn modelId="{5653BDC3-11C7-4522-8A40-9DD0A992563F}" srcId="{FD631C80-795E-4E6B-95C7-A887F1317097}" destId="{EEF1C1AD-0B7D-49F1-A3F9-DCBA87A7A5A8}" srcOrd="3" destOrd="0" parTransId="{C09FAE93-464F-409C-908D-D8AC82C0AC23}" sibTransId="{2FBC3591-D3A9-42BB-99C5-36225A0733B2}"/>
    <dgm:cxn modelId="{4151FE10-5CC4-44B3-9823-249538EAFBD5}" type="presParOf" srcId="{95D804B7-09BF-4E67-B707-3FAF61B6FE13}" destId="{1DAD1C4A-311D-476A-BCCA-A1F118050982}" srcOrd="0" destOrd="0" presId="urn:microsoft.com/office/officeart/2005/8/layout/cycle3"/>
    <dgm:cxn modelId="{F4E501EA-BE9A-49E2-8F48-709AB3963B9F}" type="presParOf" srcId="{1DAD1C4A-311D-476A-BCCA-A1F118050982}" destId="{F6E523D1-727B-4A36-8BCB-3B773A75F06E}" srcOrd="0" destOrd="0" presId="urn:microsoft.com/office/officeart/2005/8/layout/cycle3"/>
    <dgm:cxn modelId="{081EFC1A-8214-46A8-AC75-DC4D6F4E0659}" type="presParOf" srcId="{1DAD1C4A-311D-476A-BCCA-A1F118050982}" destId="{8E1FA0C0-EACF-4BA1-8575-0ABB4AC77879}" srcOrd="1" destOrd="0" presId="urn:microsoft.com/office/officeart/2005/8/layout/cycle3"/>
    <dgm:cxn modelId="{2CF3047E-2430-476B-A8F9-5EC43519DD33}" type="presParOf" srcId="{1DAD1C4A-311D-476A-BCCA-A1F118050982}" destId="{5C158960-7FD8-426D-A33F-FBF287072EA0}" srcOrd="2" destOrd="0" presId="urn:microsoft.com/office/officeart/2005/8/layout/cycle3"/>
    <dgm:cxn modelId="{8198630E-560E-4CC1-AFC2-2F6302DE7DF7}" type="presParOf" srcId="{1DAD1C4A-311D-476A-BCCA-A1F118050982}" destId="{EC211677-53E2-47E8-880F-DD482E6A3A03}" srcOrd="3" destOrd="0" presId="urn:microsoft.com/office/officeart/2005/8/layout/cycle3"/>
    <dgm:cxn modelId="{E5086107-6B87-4F74-B1E5-5C43C0DDE6CC}" type="presParOf" srcId="{1DAD1C4A-311D-476A-BCCA-A1F118050982}" destId="{BB72B3F1-705A-4441-BB1F-A8E114D7062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386C5-918E-45A7-A5E2-770B396A0A3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E5379-592C-492B-8B2A-B23E9F00C3C0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Arial" charset="0"/>
            </a:rPr>
            <a:t>Paradigm</a:t>
          </a:r>
        </a:p>
      </dgm:t>
    </dgm:pt>
    <dgm:pt modelId="{0759231F-B09E-4676-A632-F6D77D75EF3D}" type="parTrans" cxnId="{82D8062E-B34A-40D0-ABCF-256FED0A8589}">
      <dgm:prSet/>
      <dgm:spPr/>
      <dgm:t>
        <a:bodyPr/>
        <a:lstStyle/>
        <a:p>
          <a:endParaRPr lang="en-US"/>
        </a:p>
      </dgm:t>
    </dgm:pt>
    <dgm:pt modelId="{22BD468F-1F85-4FC5-B334-C0A6C984FD42}" type="sibTrans" cxnId="{82D8062E-B34A-40D0-ABCF-256FED0A8589}">
      <dgm:prSet/>
      <dgm:spPr/>
      <dgm:t>
        <a:bodyPr/>
        <a:lstStyle/>
        <a:p>
          <a:endParaRPr lang="en-US"/>
        </a:p>
      </dgm:t>
    </dgm:pt>
    <dgm:pt modelId="{1D90DA47-67A9-44F8-8A75-5F7AB1C661C4}">
      <dgm:prSet phldrT="[Text]"/>
      <dgm:spPr/>
      <dgm:t>
        <a:bodyPr/>
        <a:lstStyle/>
        <a:p>
          <a:r>
            <a:rPr lang="en-US" dirty="0">
              <a:latin typeface="Arial"/>
            </a:rPr>
            <a:t>Involves </a:t>
          </a:r>
          <a:r>
            <a:rPr lang="en-US" dirty="0">
              <a:solidFill>
                <a:srgbClr val="000000"/>
              </a:solidFill>
              <a:latin typeface="Arial" charset="0"/>
            </a:rPr>
            <a:t>a significant change in thinking</a:t>
          </a:r>
        </a:p>
      </dgm:t>
    </dgm:pt>
    <dgm:pt modelId="{5F6922EE-F934-41B8-9D48-3EDCF9B26A04}" type="parTrans" cxnId="{9EE53972-8FA5-4617-854A-37311E375A93}">
      <dgm:prSet/>
      <dgm:spPr/>
      <dgm:t>
        <a:bodyPr/>
        <a:lstStyle/>
        <a:p>
          <a:endParaRPr lang="en-US"/>
        </a:p>
      </dgm:t>
    </dgm:pt>
    <dgm:pt modelId="{FC329582-9095-435C-911E-F15B84F908CA}" type="sibTrans" cxnId="{9EE53972-8FA5-4617-854A-37311E375A93}">
      <dgm:prSet/>
      <dgm:spPr/>
      <dgm:t>
        <a:bodyPr/>
        <a:lstStyle/>
        <a:p>
          <a:endParaRPr lang="en-US"/>
        </a:p>
      </dgm:t>
    </dgm:pt>
    <dgm:pt modelId="{3640732B-C228-46AE-ADC0-2599C7D4FAAF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Arial" charset="0"/>
            </a:rPr>
            <a:t>Position</a:t>
          </a:r>
        </a:p>
      </dgm:t>
    </dgm:pt>
    <dgm:pt modelId="{4645DC6E-89DB-4189-96A0-D0A648E3BC96}" type="parTrans" cxnId="{A78947C9-6678-4723-8232-9DD2FED48894}">
      <dgm:prSet/>
      <dgm:spPr/>
      <dgm:t>
        <a:bodyPr/>
        <a:lstStyle/>
        <a:p>
          <a:endParaRPr lang="en-US"/>
        </a:p>
      </dgm:t>
    </dgm:pt>
    <dgm:pt modelId="{41E1328D-64D4-4F12-8EF8-E2268E4D6726}" type="sibTrans" cxnId="{A78947C9-6678-4723-8232-9DD2FED48894}">
      <dgm:prSet/>
      <dgm:spPr/>
      <dgm:t>
        <a:bodyPr/>
        <a:lstStyle/>
        <a:p>
          <a:endParaRPr lang="en-US"/>
        </a:p>
      </dgm:t>
    </dgm:pt>
    <dgm:pt modelId="{7D4C25E7-0D34-4203-AB9D-A2E45693CD12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Occurs when the purpose of a product is changed</a:t>
          </a:r>
        </a:p>
      </dgm:t>
    </dgm:pt>
    <dgm:pt modelId="{C37798A5-BE0A-4215-8AB4-7B567E420D4E}" type="parTrans" cxnId="{4CFF1FB3-9F5C-4D40-BD1E-26E94400B0CA}">
      <dgm:prSet/>
      <dgm:spPr/>
      <dgm:t>
        <a:bodyPr/>
        <a:lstStyle/>
        <a:p>
          <a:endParaRPr lang="en-US"/>
        </a:p>
      </dgm:t>
    </dgm:pt>
    <dgm:pt modelId="{EBE155ED-FD37-4B66-9241-007A3FC92D60}" type="sibTrans" cxnId="{4CFF1FB3-9F5C-4D40-BD1E-26E94400B0CA}">
      <dgm:prSet/>
      <dgm:spPr/>
      <dgm:t>
        <a:bodyPr/>
        <a:lstStyle/>
        <a:p>
          <a:endParaRPr lang="en-US"/>
        </a:p>
      </dgm:t>
    </dgm:pt>
    <dgm:pt modelId="{537BFE44-8317-4B05-86C0-0A5C881C892C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Arial" charset="0"/>
            </a:rPr>
            <a:t>Process</a:t>
          </a:r>
        </a:p>
      </dgm:t>
    </dgm:pt>
    <dgm:pt modelId="{62F16740-E0BA-447E-870F-BE1876FB2233}" type="parTrans" cxnId="{60AA314E-8049-43CB-97AB-EC02A4D1C04F}">
      <dgm:prSet/>
      <dgm:spPr/>
      <dgm:t>
        <a:bodyPr/>
        <a:lstStyle/>
        <a:p>
          <a:endParaRPr lang="en-US"/>
        </a:p>
      </dgm:t>
    </dgm:pt>
    <dgm:pt modelId="{6071EF51-18EE-4171-A3E1-8B613013A38E}" type="sibTrans" cxnId="{60AA314E-8049-43CB-97AB-EC02A4D1C04F}">
      <dgm:prSet/>
      <dgm:spPr/>
      <dgm:t>
        <a:bodyPr/>
        <a:lstStyle/>
        <a:p>
          <a:endParaRPr lang="en-US"/>
        </a:p>
      </dgm:t>
    </dgm:pt>
    <dgm:pt modelId="{6BDB7622-E156-4EFC-8AE2-E0D100A722B0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Occurs when a business changes how something is done</a:t>
          </a:r>
        </a:p>
      </dgm:t>
    </dgm:pt>
    <dgm:pt modelId="{D9BAF73C-03F2-4C72-B202-77C19D6311A9}" type="parTrans" cxnId="{74619375-C96A-441D-BDE7-377875984227}">
      <dgm:prSet/>
      <dgm:spPr/>
      <dgm:t>
        <a:bodyPr/>
        <a:lstStyle/>
        <a:p>
          <a:endParaRPr lang="en-US"/>
        </a:p>
      </dgm:t>
    </dgm:pt>
    <dgm:pt modelId="{B296F78D-88BF-41E2-AEF9-18E564D36DB3}" type="sibTrans" cxnId="{74619375-C96A-441D-BDE7-377875984227}">
      <dgm:prSet/>
      <dgm:spPr/>
      <dgm:t>
        <a:bodyPr/>
        <a:lstStyle/>
        <a:p>
          <a:endParaRPr lang="en-US"/>
        </a:p>
      </dgm:t>
    </dgm:pt>
    <dgm:pt modelId="{57B4CD83-3351-45AC-B3B5-77EB8356778D}">
      <dgm:prSet phldrT="[Text]"/>
      <dgm:spPr/>
      <dgm:t>
        <a:bodyPr/>
        <a:lstStyle/>
        <a:p>
          <a:r>
            <a:rPr lang="en-US" sz="3400" b="1" dirty="0">
              <a:solidFill>
                <a:srgbClr val="000000"/>
              </a:solidFill>
              <a:latin typeface="Arial" charset="0"/>
            </a:rPr>
            <a:t>Product</a:t>
          </a:r>
        </a:p>
      </dgm:t>
    </dgm:pt>
    <dgm:pt modelId="{49F8FE41-9C67-4A1B-8419-5E1687A87193}" type="parTrans" cxnId="{3A417481-37C4-4747-849E-FCEDEFC0BA2C}">
      <dgm:prSet/>
      <dgm:spPr/>
      <dgm:t>
        <a:bodyPr/>
        <a:lstStyle/>
        <a:p>
          <a:endParaRPr lang="en-US"/>
        </a:p>
      </dgm:t>
    </dgm:pt>
    <dgm:pt modelId="{F4BC9CFF-ABC3-4106-B1DC-D1DF445D8B37}" type="sibTrans" cxnId="{3A417481-37C4-4747-849E-FCEDEFC0BA2C}">
      <dgm:prSet/>
      <dgm:spPr/>
      <dgm:t>
        <a:bodyPr/>
        <a:lstStyle/>
        <a:p>
          <a:endParaRPr lang="en-US"/>
        </a:p>
      </dgm:t>
    </dgm:pt>
    <dgm:pt modelId="{954F8EA4-93A8-44CE-88E7-2E0D7CC8B405}">
      <dgm:prSet phldrT="[Text]" custT="1"/>
      <dgm:spPr/>
      <dgm:t>
        <a:bodyPr/>
        <a:lstStyle/>
        <a:p>
          <a:r>
            <a:rPr lang="en-US" sz="3400" dirty="0">
              <a:solidFill>
                <a:srgbClr val="000000"/>
              </a:solidFill>
              <a:latin typeface="Arial" charset="0"/>
            </a:rPr>
            <a:t>Occurs when a business either creates or improves a product</a:t>
          </a:r>
          <a:endParaRPr lang="en-US" sz="3400" b="1" dirty="0">
            <a:solidFill>
              <a:srgbClr val="000000"/>
            </a:solidFill>
            <a:latin typeface="Arial" charset="0"/>
          </a:endParaRPr>
        </a:p>
      </dgm:t>
    </dgm:pt>
    <dgm:pt modelId="{7DE66F55-EFE5-45E7-880A-4C8841683483}" type="parTrans" cxnId="{6D251F13-A3B5-442F-AA80-220E71AB505B}">
      <dgm:prSet/>
      <dgm:spPr/>
      <dgm:t>
        <a:bodyPr/>
        <a:lstStyle/>
        <a:p>
          <a:endParaRPr lang="en-US"/>
        </a:p>
      </dgm:t>
    </dgm:pt>
    <dgm:pt modelId="{8B215475-C1DE-4FBC-8C92-37B352518D60}" type="sibTrans" cxnId="{6D251F13-A3B5-442F-AA80-220E71AB505B}">
      <dgm:prSet/>
      <dgm:spPr/>
      <dgm:t>
        <a:bodyPr/>
        <a:lstStyle/>
        <a:p>
          <a:endParaRPr lang="en-US"/>
        </a:p>
      </dgm:t>
    </dgm:pt>
    <dgm:pt modelId="{E24D3497-DE43-478B-B47E-D588E5A6F799}" type="pres">
      <dgm:prSet presAssocID="{848386C5-918E-45A7-A5E2-770B396A0A36}" presName="linearFlow" presStyleCnt="0">
        <dgm:presLayoutVars>
          <dgm:dir/>
          <dgm:animLvl val="lvl"/>
          <dgm:resizeHandles val="exact"/>
        </dgm:presLayoutVars>
      </dgm:prSet>
      <dgm:spPr/>
    </dgm:pt>
    <dgm:pt modelId="{608DADB5-836F-4B9C-84C0-67CE4CCA4DFD}" type="pres">
      <dgm:prSet presAssocID="{3B6E5379-592C-492B-8B2A-B23E9F00C3C0}" presName="composite" presStyleCnt="0"/>
      <dgm:spPr/>
    </dgm:pt>
    <dgm:pt modelId="{893FF475-A703-427D-A757-996CF31DB11A}" type="pres">
      <dgm:prSet presAssocID="{3B6E5379-592C-492B-8B2A-B23E9F00C3C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454D6F3-0655-43E0-90D7-77A74479A41B}" type="pres">
      <dgm:prSet presAssocID="{3B6E5379-592C-492B-8B2A-B23E9F00C3C0}" presName="descendantText" presStyleLbl="alignAcc1" presStyleIdx="0" presStyleCnt="4">
        <dgm:presLayoutVars>
          <dgm:bulletEnabled val="1"/>
        </dgm:presLayoutVars>
      </dgm:prSet>
      <dgm:spPr/>
    </dgm:pt>
    <dgm:pt modelId="{78C6AD43-B5B3-41F2-BB15-68AE272D10E3}" type="pres">
      <dgm:prSet presAssocID="{22BD468F-1F85-4FC5-B334-C0A6C984FD42}" presName="sp" presStyleCnt="0"/>
      <dgm:spPr/>
    </dgm:pt>
    <dgm:pt modelId="{29441E97-99AB-4B6C-AC61-8EE8526BB1B3}" type="pres">
      <dgm:prSet presAssocID="{3640732B-C228-46AE-ADC0-2599C7D4FAAF}" presName="composite" presStyleCnt="0"/>
      <dgm:spPr/>
    </dgm:pt>
    <dgm:pt modelId="{B2B10B90-3A12-4A6A-9AAB-FD96362BD778}" type="pres">
      <dgm:prSet presAssocID="{3640732B-C228-46AE-ADC0-2599C7D4FAA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DD1D237-A790-4463-B7B5-FC12E56C273E}" type="pres">
      <dgm:prSet presAssocID="{3640732B-C228-46AE-ADC0-2599C7D4FAAF}" presName="descendantText" presStyleLbl="alignAcc1" presStyleIdx="1" presStyleCnt="4">
        <dgm:presLayoutVars>
          <dgm:bulletEnabled val="1"/>
        </dgm:presLayoutVars>
      </dgm:prSet>
      <dgm:spPr/>
    </dgm:pt>
    <dgm:pt modelId="{98BA513F-1CB9-405F-8160-8B7E3DE8E8A8}" type="pres">
      <dgm:prSet presAssocID="{41E1328D-64D4-4F12-8EF8-E2268E4D6726}" presName="sp" presStyleCnt="0"/>
      <dgm:spPr/>
    </dgm:pt>
    <dgm:pt modelId="{5656CC85-739C-422D-A5E3-6089CE06A686}" type="pres">
      <dgm:prSet presAssocID="{537BFE44-8317-4B05-86C0-0A5C881C892C}" presName="composite" presStyleCnt="0"/>
      <dgm:spPr/>
    </dgm:pt>
    <dgm:pt modelId="{04416537-AA62-4E2C-B758-3C5DFD1E1E5D}" type="pres">
      <dgm:prSet presAssocID="{537BFE44-8317-4B05-86C0-0A5C881C892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FE22F1A-3153-4FB0-ADF4-73ED31E6F4D0}" type="pres">
      <dgm:prSet presAssocID="{537BFE44-8317-4B05-86C0-0A5C881C892C}" presName="descendantText" presStyleLbl="alignAcc1" presStyleIdx="2" presStyleCnt="4">
        <dgm:presLayoutVars>
          <dgm:bulletEnabled val="1"/>
        </dgm:presLayoutVars>
      </dgm:prSet>
      <dgm:spPr/>
    </dgm:pt>
    <dgm:pt modelId="{393B310A-C66B-40B6-962D-9D4E2ED45541}" type="pres">
      <dgm:prSet presAssocID="{6071EF51-18EE-4171-A3E1-8B613013A38E}" presName="sp" presStyleCnt="0"/>
      <dgm:spPr/>
    </dgm:pt>
    <dgm:pt modelId="{DAF06D3E-4BEE-418B-8FE1-DF91A1C25DDD}" type="pres">
      <dgm:prSet presAssocID="{57B4CD83-3351-45AC-B3B5-77EB8356778D}" presName="composite" presStyleCnt="0"/>
      <dgm:spPr/>
    </dgm:pt>
    <dgm:pt modelId="{0FEC1642-8EA0-460E-B280-3B3F74C8A8B4}" type="pres">
      <dgm:prSet presAssocID="{57B4CD83-3351-45AC-B3B5-77EB8356778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735E583-6C5C-4F4C-8413-C7B897632468}" type="pres">
      <dgm:prSet presAssocID="{57B4CD83-3351-45AC-B3B5-77EB8356778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8DBE402-8D6A-4F8A-9AD2-3DD27E0BD40C}" type="presOf" srcId="{3640732B-C228-46AE-ADC0-2599C7D4FAAF}" destId="{B2B10B90-3A12-4A6A-9AAB-FD96362BD778}" srcOrd="0" destOrd="0" presId="urn:microsoft.com/office/officeart/2005/8/layout/chevron2"/>
    <dgm:cxn modelId="{6D251F13-A3B5-442F-AA80-220E71AB505B}" srcId="{57B4CD83-3351-45AC-B3B5-77EB8356778D}" destId="{954F8EA4-93A8-44CE-88E7-2E0D7CC8B405}" srcOrd="0" destOrd="0" parTransId="{7DE66F55-EFE5-45E7-880A-4C8841683483}" sibTransId="{8B215475-C1DE-4FBC-8C92-37B352518D60}"/>
    <dgm:cxn modelId="{8E384C1B-9A54-4780-A496-BCB872D316C1}" type="presOf" srcId="{6BDB7622-E156-4EFC-8AE2-E0D100A722B0}" destId="{AFE22F1A-3153-4FB0-ADF4-73ED31E6F4D0}" srcOrd="0" destOrd="0" presId="urn:microsoft.com/office/officeart/2005/8/layout/chevron2"/>
    <dgm:cxn modelId="{776F981D-0976-40B2-B3D4-92BA9FB97571}" type="presOf" srcId="{848386C5-918E-45A7-A5E2-770B396A0A36}" destId="{E24D3497-DE43-478B-B47E-D588E5A6F799}" srcOrd="0" destOrd="0" presId="urn:microsoft.com/office/officeart/2005/8/layout/chevron2"/>
    <dgm:cxn modelId="{EA7B9F24-6BFB-44FE-B8A6-7C236249B403}" type="presOf" srcId="{537BFE44-8317-4B05-86C0-0A5C881C892C}" destId="{04416537-AA62-4E2C-B758-3C5DFD1E1E5D}" srcOrd="0" destOrd="0" presId="urn:microsoft.com/office/officeart/2005/8/layout/chevron2"/>
    <dgm:cxn modelId="{82D8062E-B34A-40D0-ABCF-256FED0A8589}" srcId="{848386C5-918E-45A7-A5E2-770B396A0A36}" destId="{3B6E5379-592C-492B-8B2A-B23E9F00C3C0}" srcOrd="0" destOrd="0" parTransId="{0759231F-B09E-4676-A632-F6D77D75EF3D}" sibTransId="{22BD468F-1F85-4FC5-B334-C0A6C984FD42}"/>
    <dgm:cxn modelId="{C9DDCB65-1119-4982-B78A-E369A396ABCB}" type="presOf" srcId="{57B4CD83-3351-45AC-B3B5-77EB8356778D}" destId="{0FEC1642-8EA0-460E-B280-3B3F74C8A8B4}" srcOrd="0" destOrd="0" presId="urn:microsoft.com/office/officeart/2005/8/layout/chevron2"/>
    <dgm:cxn modelId="{60AA314E-8049-43CB-97AB-EC02A4D1C04F}" srcId="{848386C5-918E-45A7-A5E2-770B396A0A36}" destId="{537BFE44-8317-4B05-86C0-0A5C881C892C}" srcOrd="2" destOrd="0" parTransId="{62F16740-E0BA-447E-870F-BE1876FB2233}" sibTransId="{6071EF51-18EE-4171-A3E1-8B613013A38E}"/>
    <dgm:cxn modelId="{5173756E-C7B0-4533-8055-11841D0267A4}" type="presOf" srcId="{954F8EA4-93A8-44CE-88E7-2E0D7CC8B405}" destId="{5735E583-6C5C-4F4C-8413-C7B897632468}" srcOrd="0" destOrd="0" presId="urn:microsoft.com/office/officeart/2005/8/layout/chevron2"/>
    <dgm:cxn modelId="{9EE53972-8FA5-4617-854A-37311E375A93}" srcId="{3B6E5379-592C-492B-8B2A-B23E9F00C3C0}" destId="{1D90DA47-67A9-44F8-8A75-5F7AB1C661C4}" srcOrd="0" destOrd="0" parTransId="{5F6922EE-F934-41B8-9D48-3EDCF9B26A04}" sibTransId="{FC329582-9095-435C-911E-F15B84F908CA}"/>
    <dgm:cxn modelId="{74619375-C96A-441D-BDE7-377875984227}" srcId="{537BFE44-8317-4B05-86C0-0A5C881C892C}" destId="{6BDB7622-E156-4EFC-8AE2-E0D100A722B0}" srcOrd="0" destOrd="0" parTransId="{D9BAF73C-03F2-4C72-B202-77C19D6311A9}" sibTransId="{B296F78D-88BF-41E2-AEF9-18E564D36DB3}"/>
    <dgm:cxn modelId="{9B1D5F7F-6D20-4587-A72F-F7B0900846D1}" type="presOf" srcId="{7D4C25E7-0D34-4203-AB9D-A2E45693CD12}" destId="{5DD1D237-A790-4463-B7B5-FC12E56C273E}" srcOrd="0" destOrd="0" presId="urn:microsoft.com/office/officeart/2005/8/layout/chevron2"/>
    <dgm:cxn modelId="{3A417481-37C4-4747-849E-FCEDEFC0BA2C}" srcId="{848386C5-918E-45A7-A5E2-770B396A0A36}" destId="{57B4CD83-3351-45AC-B3B5-77EB8356778D}" srcOrd="3" destOrd="0" parTransId="{49F8FE41-9C67-4A1B-8419-5E1687A87193}" sibTransId="{F4BC9CFF-ABC3-4106-B1DC-D1DF445D8B37}"/>
    <dgm:cxn modelId="{4CFF1FB3-9F5C-4D40-BD1E-26E94400B0CA}" srcId="{3640732B-C228-46AE-ADC0-2599C7D4FAAF}" destId="{7D4C25E7-0D34-4203-AB9D-A2E45693CD12}" srcOrd="0" destOrd="0" parTransId="{C37798A5-BE0A-4215-8AB4-7B567E420D4E}" sibTransId="{EBE155ED-FD37-4B66-9241-007A3FC92D60}"/>
    <dgm:cxn modelId="{A78947C9-6678-4723-8232-9DD2FED48894}" srcId="{848386C5-918E-45A7-A5E2-770B396A0A36}" destId="{3640732B-C228-46AE-ADC0-2599C7D4FAAF}" srcOrd="1" destOrd="0" parTransId="{4645DC6E-89DB-4189-96A0-D0A648E3BC96}" sibTransId="{41E1328D-64D4-4F12-8EF8-E2268E4D6726}"/>
    <dgm:cxn modelId="{C17A56EB-8384-4895-AC89-F9E2D12A9D77}" type="presOf" srcId="{1D90DA47-67A9-44F8-8A75-5F7AB1C661C4}" destId="{C454D6F3-0655-43E0-90D7-77A74479A41B}" srcOrd="0" destOrd="0" presId="urn:microsoft.com/office/officeart/2005/8/layout/chevron2"/>
    <dgm:cxn modelId="{F0A6CFF4-85F6-4C99-B7D9-D84E6E7D53E1}" type="presOf" srcId="{3B6E5379-592C-492B-8B2A-B23E9F00C3C0}" destId="{893FF475-A703-427D-A757-996CF31DB11A}" srcOrd="0" destOrd="0" presId="urn:microsoft.com/office/officeart/2005/8/layout/chevron2"/>
    <dgm:cxn modelId="{686F83D5-F65A-4BC8-8840-EFC888EB31C4}" type="presParOf" srcId="{E24D3497-DE43-478B-B47E-D588E5A6F799}" destId="{608DADB5-836F-4B9C-84C0-67CE4CCA4DFD}" srcOrd="0" destOrd="0" presId="urn:microsoft.com/office/officeart/2005/8/layout/chevron2"/>
    <dgm:cxn modelId="{4C17A981-FC58-494B-A6A1-0AC6C135EF9D}" type="presParOf" srcId="{608DADB5-836F-4B9C-84C0-67CE4CCA4DFD}" destId="{893FF475-A703-427D-A757-996CF31DB11A}" srcOrd="0" destOrd="0" presId="urn:microsoft.com/office/officeart/2005/8/layout/chevron2"/>
    <dgm:cxn modelId="{38BD5132-053A-4A67-A423-08212B1AC633}" type="presParOf" srcId="{608DADB5-836F-4B9C-84C0-67CE4CCA4DFD}" destId="{C454D6F3-0655-43E0-90D7-77A74479A41B}" srcOrd="1" destOrd="0" presId="urn:microsoft.com/office/officeart/2005/8/layout/chevron2"/>
    <dgm:cxn modelId="{B554FD24-EDCB-4E2D-A470-2F37AB3D76B5}" type="presParOf" srcId="{E24D3497-DE43-478B-B47E-D588E5A6F799}" destId="{78C6AD43-B5B3-41F2-BB15-68AE272D10E3}" srcOrd="1" destOrd="0" presId="urn:microsoft.com/office/officeart/2005/8/layout/chevron2"/>
    <dgm:cxn modelId="{B225E9D4-55F0-4868-A336-15A9B4DDC8A1}" type="presParOf" srcId="{E24D3497-DE43-478B-B47E-D588E5A6F799}" destId="{29441E97-99AB-4B6C-AC61-8EE8526BB1B3}" srcOrd="2" destOrd="0" presId="urn:microsoft.com/office/officeart/2005/8/layout/chevron2"/>
    <dgm:cxn modelId="{451318B5-9D1F-4A4A-8B13-3CA04F6F29C6}" type="presParOf" srcId="{29441E97-99AB-4B6C-AC61-8EE8526BB1B3}" destId="{B2B10B90-3A12-4A6A-9AAB-FD96362BD778}" srcOrd="0" destOrd="0" presId="urn:microsoft.com/office/officeart/2005/8/layout/chevron2"/>
    <dgm:cxn modelId="{7B4AD593-6471-4D81-A65E-3EEA4A213C85}" type="presParOf" srcId="{29441E97-99AB-4B6C-AC61-8EE8526BB1B3}" destId="{5DD1D237-A790-4463-B7B5-FC12E56C273E}" srcOrd="1" destOrd="0" presId="urn:microsoft.com/office/officeart/2005/8/layout/chevron2"/>
    <dgm:cxn modelId="{5EF05490-B382-4D25-87F5-51CE028485FE}" type="presParOf" srcId="{E24D3497-DE43-478B-B47E-D588E5A6F799}" destId="{98BA513F-1CB9-405F-8160-8B7E3DE8E8A8}" srcOrd="3" destOrd="0" presId="urn:microsoft.com/office/officeart/2005/8/layout/chevron2"/>
    <dgm:cxn modelId="{F49C6DB9-3CF1-4FC6-9538-7FF8F335D6E3}" type="presParOf" srcId="{E24D3497-DE43-478B-B47E-D588E5A6F799}" destId="{5656CC85-739C-422D-A5E3-6089CE06A686}" srcOrd="4" destOrd="0" presId="urn:microsoft.com/office/officeart/2005/8/layout/chevron2"/>
    <dgm:cxn modelId="{9F1C321E-141B-41B9-B293-A121F8CEEC4D}" type="presParOf" srcId="{5656CC85-739C-422D-A5E3-6089CE06A686}" destId="{04416537-AA62-4E2C-B758-3C5DFD1E1E5D}" srcOrd="0" destOrd="0" presId="urn:microsoft.com/office/officeart/2005/8/layout/chevron2"/>
    <dgm:cxn modelId="{1D07987E-A0B2-4E9F-992B-6873EC6CF460}" type="presParOf" srcId="{5656CC85-739C-422D-A5E3-6089CE06A686}" destId="{AFE22F1A-3153-4FB0-ADF4-73ED31E6F4D0}" srcOrd="1" destOrd="0" presId="urn:microsoft.com/office/officeart/2005/8/layout/chevron2"/>
    <dgm:cxn modelId="{E58D2655-BFA0-42B9-810F-C9F126E84D3F}" type="presParOf" srcId="{E24D3497-DE43-478B-B47E-D588E5A6F799}" destId="{393B310A-C66B-40B6-962D-9D4E2ED45541}" srcOrd="5" destOrd="0" presId="urn:microsoft.com/office/officeart/2005/8/layout/chevron2"/>
    <dgm:cxn modelId="{45BAED1E-801B-4B1F-A3BF-31287B047AC5}" type="presParOf" srcId="{E24D3497-DE43-478B-B47E-D588E5A6F799}" destId="{DAF06D3E-4BEE-418B-8FE1-DF91A1C25DDD}" srcOrd="6" destOrd="0" presId="urn:microsoft.com/office/officeart/2005/8/layout/chevron2"/>
    <dgm:cxn modelId="{68575A7C-5DDC-43D9-A4F3-E54C897577D0}" type="presParOf" srcId="{DAF06D3E-4BEE-418B-8FE1-DF91A1C25DDD}" destId="{0FEC1642-8EA0-460E-B280-3B3F74C8A8B4}" srcOrd="0" destOrd="0" presId="urn:microsoft.com/office/officeart/2005/8/layout/chevron2"/>
    <dgm:cxn modelId="{40F358B6-AD6E-4156-84EA-82FF453D7418}" type="presParOf" srcId="{DAF06D3E-4BEE-418B-8FE1-DF91A1C25DDD}" destId="{5735E583-6C5C-4F4C-8413-C7B8976324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FA0C0-EACF-4BA1-8575-0ABB4AC77879}">
      <dsp:nvSpPr>
        <dsp:cNvPr id="0" name=""/>
        <dsp:cNvSpPr/>
      </dsp:nvSpPr>
      <dsp:spPr>
        <a:xfrm>
          <a:off x="3142568" y="-125554"/>
          <a:ext cx="4443750" cy="4443750"/>
        </a:xfrm>
        <a:prstGeom prst="circularArrow">
          <a:avLst>
            <a:gd name="adj1" fmla="val 4668"/>
            <a:gd name="adj2" fmla="val 272909"/>
            <a:gd name="adj3" fmla="val 12808661"/>
            <a:gd name="adj4" fmla="val 1804641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523D1-727B-4A36-8BCB-3B773A75F06E}">
      <dsp:nvSpPr>
        <dsp:cNvPr id="0" name=""/>
        <dsp:cNvSpPr/>
      </dsp:nvSpPr>
      <dsp:spPr>
        <a:xfrm>
          <a:off x="3876648" y="236"/>
          <a:ext cx="2975589" cy="1487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202022"/>
              </a:solidFill>
            </a:rPr>
            <a:t> Develop a regular process to solicit and record new ideas.</a:t>
          </a:r>
        </a:p>
      </dsp:txBody>
      <dsp:txXfrm>
        <a:off x="3949276" y="72864"/>
        <a:ext cx="2830333" cy="1342538"/>
      </dsp:txXfrm>
    </dsp:sp>
    <dsp:sp modelId="{5C158960-7FD8-426D-A33F-FBF287072EA0}">
      <dsp:nvSpPr>
        <dsp:cNvPr id="0" name=""/>
        <dsp:cNvSpPr/>
      </dsp:nvSpPr>
      <dsp:spPr>
        <a:xfrm>
          <a:off x="5472250" y="1595838"/>
          <a:ext cx="2975589" cy="1487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202022"/>
              </a:solidFill>
            </a:rPr>
            <a:t>Identify the Problems that Need Clever Solutions</a:t>
          </a:r>
        </a:p>
      </dsp:txBody>
      <dsp:txXfrm>
        <a:off x="5544878" y="1668466"/>
        <a:ext cx="2830333" cy="1342538"/>
      </dsp:txXfrm>
    </dsp:sp>
    <dsp:sp modelId="{EC211677-53E2-47E8-880F-DD482E6A3A03}">
      <dsp:nvSpPr>
        <dsp:cNvPr id="0" name=""/>
        <dsp:cNvSpPr/>
      </dsp:nvSpPr>
      <dsp:spPr>
        <a:xfrm>
          <a:off x="3876648" y="3191439"/>
          <a:ext cx="2975589" cy="1487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202022"/>
              </a:solidFill>
            </a:rPr>
            <a:t>Gather a team to decide which ideas are worth pursuing.</a:t>
          </a:r>
        </a:p>
      </dsp:txBody>
      <dsp:txXfrm>
        <a:off x="3949276" y="3264067"/>
        <a:ext cx="2830333" cy="1342538"/>
      </dsp:txXfrm>
    </dsp:sp>
    <dsp:sp modelId="{BB72B3F1-705A-4441-BB1F-A8E114D70624}">
      <dsp:nvSpPr>
        <dsp:cNvPr id="0" name=""/>
        <dsp:cNvSpPr/>
      </dsp:nvSpPr>
      <dsp:spPr>
        <a:xfrm>
          <a:off x="2281047" y="1595838"/>
          <a:ext cx="2975589" cy="1487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202022"/>
              </a:solidFill>
            </a:rPr>
            <a:t>Prototype the strongest ideas, and try them out in the real world.</a:t>
          </a:r>
        </a:p>
      </dsp:txBody>
      <dsp:txXfrm>
        <a:off x="2353675" y="1668466"/>
        <a:ext cx="2830333" cy="1342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FF475-A703-427D-A757-996CF31DB11A}">
      <dsp:nvSpPr>
        <dsp:cNvPr id="0" name=""/>
        <dsp:cNvSpPr/>
      </dsp:nvSpPr>
      <dsp:spPr>
        <a:xfrm rot="5400000">
          <a:off x="-226443" y="231452"/>
          <a:ext cx="1509624" cy="10567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0000"/>
              </a:solidFill>
              <a:latin typeface="Arial" charset="0"/>
            </a:rPr>
            <a:t>Paradigm</a:t>
          </a:r>
        </a:p>
      </dsp:txBody>
      <dsp:txXfrm rot="-5400000">
        <a:off x="1" y="533378"/>
        <a:ext cx="1056737" cy="452887"/>
      </dsp:txXfrm>
    </dsp:sp>
    <dsp:sp modelId="{C454D6F3-0655-43E0-90D7-77A74479A41B}">
      <dsp:nvSpPr>
        <dsp:cNvPr id="0" name=""/>
        <dsp:cNvSpPr/>
      </dsp:nvSpPr>
      <dsp:spPr>
        <a:xfrm rot="5400000">
          <a:off x="5291957" y="-4230210"/>
          <a:ext cx="981255" cy="9451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"/>
            </a:rPr>
            <a:t>Involves </a:t>
          </a:r>
          <a:r>
            <a:rPr lang="en-US" sz="3200" kern="1200" dirty="0">
              <a:solidFill>
                <a:srgbClr val="000000"/>
              </a:solidFill>
              <a:latin typeface="Arial" charset="0"/>
            </a:rPr>
            <a:t>a significant change in thinking</a:t>
          </a:r>
        </a:p>
      </dsp:txBody>
      <dsp:txXfrm rot="-5400000">
        <a:off x="1056738" y="52910"/>
        <a:ext cx="9403794" cy="885453"/>
      </dsp:txXfrm>
    </dsp:sp>
    <dsp:sp modelId="{B2B10B90-3A12-4A6A-9AAB-FD96362BD778}">
      <dsp:nvSpPr>
        <dsp:cNvPr id="0" name=""/>
        <dsp:cNvSpPr/>
      </dsp:nvSpPr>
      <dsp:spPr>
        <a:xfrm rot="5400000">
          <a:off x="-226443" y="1597096"/>
          <a:ext cx="1509624" cy="10567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0000"/>
              </a:solidFill>
              <a:latin typeface="Arial" charset="0"/>
            </a:rPr>
            <a:t>Position</a:t>
          </a:r>
        </a:p>
      </dsp:txBody>
      <dsp:txXfrm rot="-5400000">
        <a:off x="1" y="1899022"/>
        <a:ext cx="1056737" cy="452887"/>
      </dsp:txXfrm>
    </dsp:sp>
    <dsp:sp modelId="{5DD1D237-A790-4463-B7B5-FC12E56C273E}">
      <dsp:nvSpPr>
        <dsp:cNvPr id="0" name=""/>
        <dsp:cNvSpPr/>
      </dsp:nvSpPr>
      <dsp:spPr>
        <a:xfrm rot="5400000">
          <a:off x="5291957" y="-2864566"/>
          <a:ext cx="981255" cy="9451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00000"/>
              </a:solidFill>
              <a:latin typeface="Arial" charset="0"/>
            </a:rPr>
            <a:t>Occurs when the purpose of a product is changed</a:t>
          </a:r>
        </a:p>
      </dsp:txBody>
      <dsp:txXfrm rot="-5400000">
        <a:off x="1056738" y="1418554"/>
        <a:ext cx="9403794" cy="885453"/>
      </dsp:txXfrm>
    </dsp:sp>
    <dsp:sp modelId="{04416537-AA62-4E2C-B758-3C5DFD1E1E5D}">
      <dsp:nvSpPr>
        <dsp:cNvPr id="0" name=""/>
        <dsp:cNvSpPr/>
      </dsp:nvSpPr>
      <dsp:spPr>
        <a:xfrm rot="5400000">
          <a:off x="-226443" y="2962741"/>
          <a:ext cx="1509624" cy="10567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0000"/>
              </a:solidFill>
              <a:latin typeface="Arial" charset="0"/>
            </a:rPr>
            <a:t>Process</a:t>
          </a:r>
        </a:p>
      </dsp:txBody>
      <dsp:txXfrm rot="-5400000">
        <a:off x="1" y="3264667"/>
        <a:ext cx="1056737" cy="452887"/>
      </dsp:txXfrm>
    </dsp:sp>
    <dsp:sp modelId="{AFE22F1A-3153-4FB0-ADF4-73ED31E6F4D0}">
      <dsp:nvSpPr>
        <dsp:cNvPr id="0" name=""/>
        <dsp:cNvSpPr/>
      </dsp:nvSpPr>
      <dsp:spPr>
        <a:xfrm rot="5400000">
          <a:off x="5291957" y="-1498922"/>
          <a:ext cx="981255" cy="9451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rgbClr val="000000"/>
              </a:solidFill>
              <a:latin typeface="Arial" charset="0"/>
            </a:rPr>
            <a:t>Occurs when a business changes how something is done</a:t>
          </a:r>
        </a:p>
      </dsp:txBody>
      <dsp:txXfrm rot="-5400000">
        <a:off x="1056738" y="2784198"/>
        <a:ext cx="9403794" cy="885453"/>
      </dsp:txXfrm>
    </dsp:sp>
    <dsp:sp modelId="{0FEC1642-8EA0-460E-B280-3B3F74C8A8B4}">
      <dsp:nvSpPr>
        <dsp:cNvPr id="0" name=""/>
        <dsp:cNvSpPr/>
      </dsp:nvSpPr>
      <dsp:spPr>
        <a:xfrm rot="5400000">
          <a:off x="-226443" y="4328385"/>
          <a:ext cx="1509624" cy="10567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0000"/>
              </a:solidFill>
              <a:latin typeface="Arial" charset="0"/>
            </a:rPr>
            <a:t>Product</a:t>
          </a:r>
        </a:p>
      </dsp:txBody>
      <dsp:txXfrm rot="-5400000">
        <a:off x="1" y="4630311"/>
        <a:ext cx="1056737" cy="452887"/>
      </dsp:txXfrm>
    </dsp:sp>
    <dsp:sp modelId="{5735E583-6C5C-4F4C-8413-C7B897632468}">
      <dsp:nvSpPr>
        <dsp:cNvPr id="0" name=""/>
        <dsp:cNvSpPr/>
      </dsp:nvSpPr>
      <dsp:spPr>
        <a:xfrm rot="5400000">
          <a:off x="5291957" y="-133278"/>
          <a:ext cx="981255" cy="9451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solidFill>
                <a:srgbClr val="000000"/>
              </a:solidFill>
              <a:latin typeface="Arial" charset="0"/>
            </a:rPr>
            <a:t>Occurs when a business either creates or improves a product</a:t>
          </a:r>
          <a:endParaRPr lang="en-US" sz="3400" b="1" kern="1200" dirty="0">
            <a:solidFill>
              <a:srgbClr val="000000"/>
            </a:solidFill>
            <a:latin typeface="Arial" charset="0"/>
          </a:endParaRPr>
        </a:p>
      </dsp:txBody>
      <dsp:txXfrm rot="-5400000">
        <a:off x="1056738" y="4149842"/>
        <a:ext cx="9403794" cy="88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61D2862-88D9-4DCC-AC34-956AFD29ED6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088B057-60D5-42F2-9D39-21DA0867E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DEF75F8-C08C-44C3-BDD0-1ECC83132A2A}" type="datetimeFigureOut">
              <a:rPr lang="en-US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1ED1803-524F-4B72-9964-ACF38A257CD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1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5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1803-524F-4B72-9964-ACF38A257CD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deshare.net/MAO_Osman/innovation-mangement-mao-fin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NC CTE 3.02: Utilize critical-thinking skills to determine best options/outcomes.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Explain the need for innovation skills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755" y="-77802"/>
            <a:ext cx="12220583" cy="1358900"/>
          </a:xfrm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BIG Picture...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" y="790755"/>
            <a:ext cx="12226925" cy="6091253"/>
          </a:xfrm>
        </p:spPr>
      </p:pic>
      <p:sp>
        <p:nvSpPr>
          <p:cNvPr id="5" name="TextBox 4"/>
          <p:cNvSpPr txBox="1"/>
          <p:nvPr/>
        </p:nvSpPr>
        <p:spPr>
          <a:xfrm>
            <a:off x="7530644" y="6584830"/>
            <a:ext cx="4892219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latin typeface="Calibri" charset="0"/>
              </a:rPr>
              <a:t>http://www.slideshare.net/joanvijetha/innovation-46553709</a:t>
            </a:r>
          </a:p>
        </p:txBody>
      </p:sp>
    </p:spTree>
    <p:extLst>
      <p:ext uri="{BB962C8B-B14F-4D97-AF65-F5344CB8AC3E}">
        <p14:creationId xmlns:p14="http://schemas.microsoft.com/office/powerpoint/2010/main" val="40258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22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charset="0"/>
              </a:rPr>
              <a:t>Define the term innovation. </a:t>
            </a:r>
          </a:p>
          <a:p>
            <a:r>
              <a:rPr lang="en-US" dirty="0">
                <a:latin typeface="Arial" charset="0"/>
              </a:rPr>
              <a:t>Explain how innovation contributes to a company’s well-being. </a:t>
            </a:r>
          </a:p>
          <a:p>
            <a:r>
              <a:rPr lang="en-US" dirty="0">
                <a:latin typeface="Arial" charset="0"/>
              </a:rPr>
              <a:t>Identify skills, attitudes, and behaviors that characterize innovation. </a:t>
            </a:r>
          </a:p>
          <a:p>
            <a:r>
              <a:rPr lang="en-US" dirty="0">
                <a:latin typeface="Arial" charset="0"/>
              </a:rPr>
              <a:t>Describe ways that businesses achieve innovation.  </a:t>
            </a:r>
          </a:p>
          <a:p>
            <a:r>
              <a:rPr lang="en-US" dirty="0">
                <a:latin typeface="Arial" charset="0"/>
              </a:rPr>
              <a:t>Describe types of innovation (i.e., product, process, position, and paradigm). </a:t>
            </a:r>
          </a:p>
          <a:p>
            <a:r>
              <a:rPr lang="en-US" dirty="0">
                <a:latin typeface="Arial" charset="0"/>
              </a:rPr>
              <a:t>Distinguish between invention and innovation. </a:t>
            </a:r>
          </a:p>
          <a:p>
            <a:r>
              <a:rPr lang="en-US" dirty="0">
                <a:latin typeface="Arial" charset="0"/>
              </a:rPr>
              <a:t>Explain the relationship between creative ideas and innovation.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" y="2432828"/>
            <a:ext cx="12090528" cy="1325562"/>
          </a:xfrm>
        </p:spPr>
        <p:txBody>
          <a:bodyPr/>
          <a:lstStyle/>
          <a:p>
            <a:pPr algn="ctr"/>
            <a:r>
              <a:rPr lang="en-US" sz="3200" dirty="0">
                <a:latin typeface="Calibri"/>
              </a:rPr>
              <a:t>Something </a:t>
            </a:r>
            <a:r>
              <a:rPr lang="en-US" sz="3200" dirty="0">
                <a:latin typeface="Calibri" charset="0"/>
              </a:rPr>
              <a:t>new, such as a new product, strategy, or process</a:t>
            </a:r>
            <a:r>
              <a:rPr lang="en-US" dirty="0">
                <a:latin typeface="Calibri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9" y="261847"/>
            <a:ext cx="11847512" cy="2387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27" y="3609407"/>
            <a:ext cx="4558165" cy="255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057" y="3522663"/>
            <a:ext cx="4143556" cy="2750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3023" y="6245434"/>
            <a:ext cx="277601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Source: Money.cnn.com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3432" y="6154199"/>
            <a:ext cx="2522446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>
                <a:latin typeface="Calibri" charset="0"/>
              </a:rPr>
              <a:t>Source: inhabitat.com</a:t>
            </a:r>
          </a:p>
        </p:txBody>
      </p:sp>
    </p:spTree>
    <p:extLst>
      <p:ext uri="{BB962C8B-B14F-4D97-AF65-F5344CB8AC3E}">
        <p14:creationId xmlns:p14="http://schemas.microsoft.com/office/powerpoint/2010/main" val="325226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contributes to a company's well-being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Profit/Margins increase</a:t>
            </a:r>
          </a:p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Improve productivity and efficiency </a:t>
            </a:r>
          </a:p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New/Improved products &amp; services</a:t>
            </a:r>
          </a:p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Satisfying consumer needs</a:t>
            </a:r>
          </a:p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Use of new business opportunities</a:t>
            </a:r>
          </a:p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Personalized services</a:t>
            </a:r>
          </a:p>
          <a:p>
            <a:r>
              <a:rPr lang="en-US" dirty="0">
                <a:solidFill>
                  <a:srgbClr val="666666"/>
                </a:solidFill>
                <a:latin typeface="Lucida Sans" charset="0"/>
              </a:rPr>
              <a:t>Increase of competitive advantage</a:t>
            </a:r>
          </a:p>
          <a:p>
            <a:r>
              <a:rPr lang="en-US" dirty="0">
                <a:solidFill>
                  <a:srgbClr val="666666"/>
                </a:solidFill>
                <a:latin typeface="Lucida Sans"/>
              </a:rPr>
              <a:t>Encourages collaboration among team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91" y="1756618"/>
            <a:ext cx="4669312" cy="33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4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Business process to achieve innovation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10867"/>
              </p:ext>
            </p:extLst>
          </p:nvPr>
        </p:nvGraphicFramePr>
        <p:xfrm>
          <a:off x="624913" y="1825625"/>
          <a:ext cx="10728887" cy="467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7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5337442"/>
              </p:ext>
            </p:extLst>
          </p:nvPr>
        </p:nvGraphicFramePr>
        <p:xfrm>
          <a:off x="440555" y="895350"/>
          <a:ext cx="10508433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6983" y="-203109"/>
            <a:ext cx="10515600" cy="1325563"/>
          </a:xfrm>
        </p:spPr>
        <p:txBody>
          <a:bodyPr/>
          <a:lstStyle/>
          <a:p>
            <a:r>
              <a:rPr lang="en-US" dirty="0"/>
              <a:t>Types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11125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8" t="-28" r="723" b="28"/>
          <a:stretch>
            <a:fillRect/>
          </a:stretch>
        </p:blipFill>
        <p:spPr>
          <a:xfrm>
            <a:off x="697776" y="398352"/>
            <a:ext cx="10696097" cy="596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35" y="6364956"/>
            <a:ext cx="4924652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charset="0"/>
              </a:rPr>
              <a:t>Image source: </a:t>
            </a:r>
            <a:r>
              <a:rPr lang="en-US" sz="1100" dirty="0">
                <a:latin typeface="Calibri" charset="0"/>
                <a:hlinkClick r:id="rId4"/>
              </a:rPr>
              <a:t>http://www.slideshare.net/MAO_Osman/innovation-mangement-mao-final</a:t>
            </a:r>
            <a:r>
              <a:rPr lang="en-US" sz="1100" dirty="0">
                <a:latin typeface="Calibri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0060" y="302222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8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Comic Sans MS"/>
              </a:rPr>
              <a:t>Innovation or Invention?</a:t>
            </a:r>
            <a:br>
              <a:rPr lang="en-US" sz="4800" dirty="0">
                <a:latin typeface="Comic Sans MS"/>
              </a:rPr>
            </a:br>
            <a:r>
              <a:rPr lang="en-US" sz="4800" dirty="0">
                <a:solidFill>
                  <a:srgbClr val="000000"/>
                </a:solidFill>
                <a:latin typeface="Comic Sans MS"/>
              </a:rPr>
              <a:t>What's the difference?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charset="0"/>
              </a:rPr>
              <a:t>Introduction of new product service or process into marketplace</a:t>
            </a:r>
          </a:p>
          <a:p>
            <a:r>
              <a:rPr lang="en-US" dirty="0">
                <a:latin typeface="Arial" charset="0"/>
              </a:rPr>
              <a:t>Result into commercialization</a:t>
            </a:r>
          </a:p>
          <a:p>
            <a:r>
              <a:rPr lang="en-US" dirty="0">
                <a:latin typeface="Arial" charset="0"/>
              </a:rPr>
              <a:t>Succeeds/follows invention</a:t>
            </a:r>
          </a:p>
          <a:p>
            <a:r>
              <a:rPr lang="en-US" dirty="0">
                <a:latin typeface="Arial" charset="0"/>
              </a:rPr>
              <a:t>Innovation=Invention + Commercial exploitation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Invention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06635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charset="0"/>
              </a:rPr>
              <a:t>Creation of a new product, service or process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May not be commercialized</a:t>
            </a:r>
          </a:p>
          <a:p>
            <a:r>
              <a:rPr lang="en-US" dirty="0">
                <a:latin typeface="Arial" charset="0"/>
              </a:rPr>
              <a:t>Precedes innovation</a:t>
            </a:r>
          </a:p>
          <a:p>
            <a:r>
              <a:rPr lang="en-US" dirty="0">
                <a:latin typeface="Arial" charset="0"/>
              </a:rPr>
              <a:t>Invention=Innovation-Commercial exploitation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8065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7963" y="6384925"/>
            <a:ext cx="8157456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dirty="0">
                <a:latin typeface="Calibri" charset="0"/>
              </a:rPr>
              <a:t>Source: http://www.slideshare.net/VijayKrKhurana/innovation-process-models</a:t>
            </a:r>
          </a:p>
        </p:txBody>
      </p:sp>
    </p:spTree>
    <p:extLst>
      <p:ext uri="{BB962C8B-B14F-4D97-AF65-F5344CB8AC3E}">
        <p14:creationId xmlns:p14="http://schemas.microsoft.com/office/powerpoint/2010/main" val="2453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77" y="0"/>
            <a:ext cx="12226926" cy="6864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25" y="6578600"/>
            <a:ext cx="9043972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latin typeface="Calibri" charset="0"/>
              </a:rPr>
              <a:t>http://www.slideshare.net/speedkings/idea1generationppt</a:t>
            </a:r>
          </a:p>
        </p:txBody>
      </p:sp>
    </p:spTree>
    <p:extLst>
      <p:ext uri="{BB962C8B-B14F-4D97-AF65-F5344CB8AC3E}">
        <p14:creationId xmlns:p14="http://schemas.microsoft.com/office/powerpoint/2010/main" val="44846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461345FCCFE4897A4F7E607D2741D" ma:contentTypeVersion="2" ma:contentTypeDescription="Create a new document." ma:contentTypeScope="" ma:versionID="00272bb5a3dc488cba8f3f02ed282aff">
  <xsd:schema xmlns:xsd="http://www.w3.org/2001/XMLSchema" xmlns:xs="http://www.w3.org/2001/XMLSchema" xmlns:p="http://schemas.microsoft.com/office/2006/metadata/properties" xmlns:ns2="d6397781-843a-4ceb-b190-a2ff7b84c75a" targetNamespace="http://schemas.microsoft.com/office/2006/metadata/properties" ma:root="true" ma:fieldsID="c180be9e52c5b02ec30559fc76c32e9a" ns2:_="">
    <xsd:import namespace="d6397781-843a-4ceb-b190-a2ff7b84c7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97781-843a-4ceb-b190-a2ff7b84c7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9CF99F-FB68-4445-8497-49BE0F025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97781-843a-4ceb-b190-a2ff7b84c7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B2CDC3-32BD-4BFB-A824-2FA28E7CC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A3460-E6AD-4D3E-8630-F1C26740BFB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6397781-843a-4ceb-b190-a2ff7b84c7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356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Lucida Sans</vt:lpstr>
      <vt:lpstr>office theme</vt:lpstr>
      <vt:lpstr>NC CTE 3.02: Utilize critical-thinking skills to determine best options/outcomes.</vt:lpstr>
      <vt:lpstr>Learning Objectives</vt:lpstr>
      <vt:lpstr>Something new, such as a new product, strategy, or process </vt:lpstr>
      <vt:lpstr>Innovation contributes to a company's well-being </vt:lpstr>
      <vt:lpstr>Business process to achieve innovation</vt:lpstr>
      <vt:lpstr>Types of Innovation</vt:lpstr>
      <vt:lpstr>PowerPoint Presentation</vt:lpstr>
      <vt:lpstr>Innovation or Invention? What's the difference?</vt:lpstr>
      <vt:lpstr>PowerPoint Presentation</vt:lpstr>
      <vt:lpstr>The BIG Picture...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Peck, Deanna C.</dc:creator>
  <cp:lastModifiedBy>Elizabeth Price</cp:lastModifiedBy>
  <cp:revision>16</cp:revision>
  <cp:lastPrinted>2016-06-24T15:23:31Z</cp:lastPrinted>
  <dcterms:created xsi:type="dcterms:W3CDTF">2013-07-15T20:26:40Z</dcterms:created>
  <dcterms:modified xsi:type="dcterms:W3CDTF">2018-09-27T15:46:00Z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0x010100F17461345FCCFE4897A4F7E607D2741D</vt:lpwstr>
  </property>
</Properties>
</file>