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58" r:id="rId5"/>
    <p:sldId id="259" r:id="rId6"/>
    <p:sldId id="263" r:id="rId7"/>
    <p:sldId id="260" r:id="rId8"/>
    <p:sldId id="264" r:id="rId9"/>
    <p:sldId id="261"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7EC65C8-7725-4C9C-815F-9D48F05AAE99}"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8B20E-F40A-4AB9-B85B-89902C4FC98D}" type="slidenum">
              <a:rPr lang="en-US" smtClean="0"/>
              <a:t>‹#›</a:t>
            </a:fld>
            <a:endParaRPr lang="en-US"/>
          </a:p>
        </p:txBody>
      </p:sp>
    </p:spTree>
    <p:extLst>
      <p:ext uri="{BB962C8B-B14F-4D97-AF65-F5344CB8AC3E}">
        <p14:creationId xmlns:p14="http://schemas.microsoft.com/office/powerpoint/2010/main" val="3389069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EC65C8-7725-4C9C-815F-9D48F05AAE99}"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8B20E-F40A-4AB9-B85B-89902C4FC98D}" type="slidenum">
              <a:rPr lang="en-US" smtClean="0"/>
              <a:t>‹#›</a:t>
            </a:fld>
            <a:endParaRPr lang="en-US"/>
          </a:p>
        </p:txBody>
      </p:sp>
    </p:spTree>
    <p:extLst>
      <p:ext uri="{BB962C8B-B14F-4D97-AF65-F5344CB8AC3E}">
        <p14:creationId xmlns:p14="http://schemas.microsoft.com/office/powerpoint/2010/main" val="968884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EC65C8-7725-4C9C-815F-9D48F05AAE99}"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8B20E-F40A-4AB9-B85B-89902C4FC98D}" type="slidenum">
              <a:rPr lang="en-US" smtClean="0"/>
              <a:t>‹#›</a:t>
            </a:fld>
            <a:endParaRPr lang="en-US"/>
          </a:p>
        </p:txBody>
      </p:sp>
    </p:spTree>
    <p:extLst>
      <p:ext uri="{BB962C8B-B14F-4D97-AF65-F5344CB8AC3E}">
        <p14:creationId xmlns:p14="http://schemas.microsoft.com/office/powerpoint/2010/main" val="978618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7EC65C8-7725-4C9C-815F-9D48F05AAE99}"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8B20E-F40A-4AB9-B85B-89902C4FC98D}" type="slidenum">
              <a:rPr lang="en-US" smtClean="0"/>
              <a:t>‹#›</a:t>
            </a:fld>
            <a:endParaRPr lang="en-US"/>
          </a:p>
        </p:txBody>
      </p:sp>
    </p:spTree>
    <p:extLst>
      <p:ext uri="{BB962C8B-B14F-4D97-AF65-F5344CB8AC3E}">
        <p14:creationId xmlns:p14="http://schemas.microsoft.com/office/powerpoint/2010/main" val="3141535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7EC65C8-7725-4C9C-815F-9D48F05AAE99}" type="datetimeFigureOut">
              <a:rPr lang="en-US" smtClean="0"/>
              <a:t>10/7/2018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98B20E-F40A-4AB9-B85B-89902C4FC98D}" type="slidenum">
              <a:rPr lang="en-US" smtClean="0"/>
              <a:t>‹#›</a:t>
            </a:fld>
            <a:endParaRPr lang="en-US"/>
          </a:p>
        </p:txBody>
      </p:sp>
    </p:spTree>
    <p:extLst>
      <p:ext uri="{BB962C8B-B14F-4D97-AF65-F5344CB8AC3E}">
        <p14:creationId xmlns:p14="http://schemas.microsoft.com/office/powerpoint/2010/main" val="915935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7EC65C8-7725-4C9C-815F-9D48F05AAE99}"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8B20E-F40A-4AB9-B85B-89902C4FC98D}" type="slidenum">
              <a:rPr lang="en-US" smtClean="0"/>
              <a:t>‹#›</a:t>
            </a:fld>
            <a:endParaRPr lang="en-US"/>
          </a:p>
        </p:txBody>
      </p:sp>
    </p:spTree>
    <p:extLst>
      <p:ext uri="{BB962C8B-B14F-4D97-AF65-F5344CB8AC3E}">
        <p14:creationId xmlns:p14="http://schemas.microsoft.com/office/powerpoint/2010/main" val="3588181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7EC65C8-7725-4C9C-815F-9D48F05AAE99}" type="datetimeFigureOut">
              <a:rPr lang="en-US" smtClean="0"/>
              <a:t>10/7/2018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98B20E-F40A-4AB9-B85B-89902C4FC98D}" type="slidenum">
              <a:rPr lang="en-US" smtClean="0"/>
              <a:t>‹#›</a:t>
            </a:fld>
            <a:endParaRPr lang="en-US"/>
          </a:p>
        </p:txBody>
      </p:sp>
    </p:spTree>
    <p:extLst>
      <p:ext uri="{BB962C8B-B14F-4D97-AF65-F5344CB8AC3E}">
        <p14:creationId xmlns:p14="http://schemas.microsoft.com/office/powerpoint/2010/main" val="2105923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7EC65C8-7725-4C9C-815F-9D48F05AAE99}" type="datetimeFigureOut">
              <a:rPr lang="en-US" smtClean="0"/>
              <a:t>10/7/2018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98B20E-F40A-4AB9-B85B-89902C4FC98D}" type="slidenum">
              <a:rPr lang="en-US" smtClean="0"/>
              <a:t>‹#›</a:t>
            </a:fld>
            <a:endParaRPr lang="en-US"/>
          </a:p>
        </p:txBody>
      </p:sp>
    </p:spTree>
    <p:extLst>
      <p:ext uri="{BB962C8B-B14F-4D97-AF65-F5344CB8AC3E}">
        <p14:creationId xmlns:p14="http://schemas.microsoft.com/office/powerpoint/2010/main" val="2764949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EC65C8-7725-4C9C-815F-9D48F05AAE99}" type="datetimeFigureOut">
              <a:rPr lang="en-US" smtClean="0"/>
              <a:t>10/7/2018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98B20E-F40A-4AB9-B85B-89902C4FC98D}" type="slidenum">
              <a:rPr lang="en-US" smtClean="0"/>
              <a:t>‹#›</a:t>
            </a:fld>
            <a:endParaRPr lang="en-US"/>
          </a:p>
        </p:txBody>
      </p:sp>
    </p:spTree>
    <p:extLst>
      <p:ext uri="{BB962C8B-B14F-4D97-AF65-F5344CB8AC3E}">
        <p14:creationId xmlns:p14="http://schemas.microsoft.com/office/powerpoint/2010/main" val="2143622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EC65C8-7725-4C9C-815F-9D48F05AAE99}"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8B20E-F40A-4AB9-B85B-89902C4FC98D}" type="slidenum">
              <a:rPr lang="en-US" smtClean="0"/>
              <a:t>‹#›</a:t>
            </a:fld>
            <a:endParaRPr lang="en-US"/>
          </a:p>
        </p:txBody>
      </p:sp>
    </p:spTree>
    <p:extLst>
      <p:ext uri="{BB962C8B-B14F-4D97-AF65-F5344CB8AC3E}">
        <p14:creationId xmlns:p14="http://schemas.microsoft.com/office/powerpoint/2010/main" val="2933340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7EC65C8-7725-4C9C-815F-9D48F05AAE99}" type="datetimeFigureOut">
              <a:rPr lang="en-US" smtClean="0"/>
              <a:t>10/7/2018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98B20E-F40A-4AB9-B85B-89902C4FC98D}" type="slidenum">
              <a:rPr lang="en-US" smtClean="0"/>
              <a:t>‹#›</a:t>
            </a:fld>
            <a:endParaRPr lang="en-US"/>
          </a:p>
        </p:txBody>
      </p:sp>
    </p:spTree>
    <p:extLst>
      <p:ext uri="{BB962C8B-B14F-4D97-AF65-F5344CB8AC3E}">
        <p14:creationId xmlns:p14="http://schemas.microsoft.com/office/powerpoint/2010/main" val="3961275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EC65C8-7725-4C9C-815F-9D48F05AAE99}" type="datetimeFigureOut">
              <a:rPr lang="en-US" smtClean="0"/>
              <a:t>10/7/2018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98B20E-F40A-4AB9-B85B-89902C4FC98D}" type="slidenum">
              <a:rPr lang="en-US" smtClean="0"/>
              <a:t>‹#›</a:t>
            </a:fld>
            <a:endParaRPr lang="en-US"/>
          </a:p>
        </p:txBody>
      </p:sp>
    </p:spTree>
    <p:extLst>
      <p:ext uri="{BB962C8B-B14F-4D97-AF65-F5344CB8AC3E}">
        <p14:creationId xmlns:p14="http://schemas.microsoft.com/office/powerpoint/2010/main" val="722175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google.com/dirhp?hl=en&amp;ie=UTF-8&amp;oe=UTF-8&amp;q=&amp;tab=wd" TargetMode="External"/><Relationship Id="rId2" Type="http://schemas.openxmlformats.org/officeDocument/2006/relationships/hyperlink" Target="http://www.dmoz.com/" TargetMode="External"/><Relationship Id="rId1" Type="http://schemas.openxmlformats.org/officeDocument/2006/relationships/slideLayout" Target="../slideLayouts/slideLayout2.xml"/><Relationship Id="rId5" Type="http://schemas.openxmlformats.org/officeDocument/2006/relationships/hyperlink" Target="http://www.noodletools.com/debbie/literacies/information/5locate/adviceengine.html" TargetMode="External"/><Relationship Id="rId4" Type="http://schemas.openxmlformats.org/officeDocument/2006/relationships/hyperlink" Target="http://www.yahoo.com/"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media.easybib.com/ebook/mla_websiteeval.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2.00 Understand information management.</a:t>
            </a:r>
          </a:p>
        </p:txBody>
      </p:sp>
      <p:sp>
        <p:nvSpPr>
          <p:cNvPr id="3" name="Subtitle 2"/>
          <p:cNvSpPr>
            <a:spLocks noGrp="1"/>
          </p:cNvSpPr>
          <p:nvPr>
            <p:ph type="subTitle" idx="1"/>
          </p:nvPr>
        </p:nvSpPr>
        <p:spPr/>
        <p:txBody>
          <a:bodyPr/>
          <a:lstStyle/>
          <a:p>
            <a:r>
              <a:rPr lang="en-US" dirty="0"/>
              <a:t>NC CTE 2.01: Use information literacy skills to increase workplace efficiency and effectiveness.</a:t>
            </a:r>
          </a:p>
        </p:txBody>
      </p:sp>
    </p:spTree>
    <p:extLst>
      <p:ext uri="{BB962C8B-B14F-4D97-AF65-F5344CB8AC3E}">
        <p14:creationId xmlns:p14="http://schemas.microsoft.com/office/powerpoint/2010/main" val="623765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Store information for future use </a:t>
            </a:r>
          </a:p>
        </p:txBody>
      </p:sp>
      <p:sp>
        <p:nvSpPr>
          <p:cNvPr id="3" name="Content Placeholder 2"/>
          <p:cNvSpPr>
            <a:spLocks noGrp="1"/>
          </p:cNvSpPr>
          <p:nvPr>
            <p:ph idx="1"/>
          </p:nvPr>
        </p:nvSpPr>
        <p:spPr/>
        <p:txBody>
          <a:bodyPr>
            <a:normAutofit lnSpcReduction="10000"/>
          </a:bodyPr>
          <a:lstStyle/>
          <a:p>
            <a:pPr lvl="1"/>
            <a:r>
              <a:rPr lang="en-US" dirty="0"/>
              <a:t>Negative results of storing/recording information</a:t>
            </a:r>
          </a:p>
          <a:p>
            <a:pPr lvl="2"/>
            <a:r>
              <a:rPr lang="en-US" b="1" dirty="0"/>
              <a:t>Obsolescence of format or medium </a:t>
            </a:r>
            <a:r>
              <a:rPr lang="en-US" dirty="0"/>
              <a:t>- </a:t>
            </a:r>
            <a:r>
              <a:rPr lang="en-US" dirty="0">
                <a:cs typeface="Arial" panose="020B0604020202020204" pitchFamily="34" charset="0"/>
              </a:rPr>
              <a:t>when deciding which format or medium in which to keep a document/file, the particular software which is purchased may become obsolete or redundant</a:t>
            </a:r>
            <a:endParaRPr lang="en-US" dirty="0"/>
          </a:p>
          <a:p>
            <a:pPr lvl="2"/>
            <a:r>
              <a:rPr lang="en-US" b="1" dirty="0"/>
              <a:t>Security of information </a:t>
            </a:r>
            <a:r>
              <a:rPr lang="en-US" dirty="0"/>
              <a:t>- But storing information sets you up for a risk: E-discovery requests in lawsuits expose a company's data and data management to close scrutiny. The more you store, the more they can ask for, increasing the odds of damaging findings.</a:t>
            </a:r>
          </a:p>
          <a:p>
            <a:pPr lvl="1"/>
            <a:r>
              <a:rPr lang="en-US" dirty="0"/>
              <a:t>Challenges of storing/recording information </a:t>
            </a:r>
          </a:p>
          <a:p>
            <a:pPr lvl="2"/>
            <a:r>
              <a:rPr lang="en-US" b="1" dirty="0"/>
              <a:t>Recordkeeping</a:t>
            </a:r>
            <a:r>
              <a:rPr lang="en-US" dirty="0"/>
              <a:t> – documents are duplicated or replaced</a:t>
            </a:r>
          </a:p>
          <a:p>
            <a:pPr lvl="2"/>
            <a:r>
              <a:rPr lang="en-US" b="1" dirty="0"/>
              <a:t>Storage space </a:t>
            </a:r>
            <a:r>
              <a:rPr lang="en-US" dirty="0"/>
              <a:t>– purchased software is not large enough</a:t>
            </a:r>
          </a:p>
          <a:p>
            <a:pPr lvl="2"/>
            <a:r>
              <a:rPr lang="en-US" b="1" dirty="0"/>
              <a:t>Filing systems </a:t>
            </a:r>
            <a:r>
              <a:rPr lang="en-US" dirty="0"/>
              <a:t>– purchased software is not adequate to maintain all programs used</a:t>
            </a:r>
          </a:p>
          <a:p>
            <a:pPr lvl="2"/>
            <a:r>
              <a:rPr lang="en-US" b="1" dirty="0"/>
              <a:t>Employer analysis </a:t>
            </a:r>
            <a:r>
              <a:rPr lang="en-US" dirty="0"/>
              <a:t>-  identify what data a company has and how its employees typically use that data. That information can help in deciding what should be collected and retained, both for legal and corporate purposes.</a:t>
            </a:r>
          </a:p>
          <a:p>
            <a:endParaRPr lang="en-US" dirty="0"/>
          </a:p>
        </p:txBody>
      </p:sp>
    </p:spTree>
    <p:extLst>
      <p:ext uri="{BB962C8B-B14F-4D97-AF65-F5344CB8AC3E}">
        <p14:creationId xmlns:p14="http://schemas.microsoft.com/office/powerpoint/2010/main" val="1064893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Assess information needs</a:t>
            </a:r>
          </a:p>
        </p:txBody>
      </p:sp>
      <p:sp>
        <p:nvSpPr>
          <p:cNvPr id="3" name="Content Placeholder 2"/>
          <p:cNvSpPr>
            <a:spLocks noGrp="1"/>
          </p:cNvSpPr>
          <p:nvPr>
            <p:ph idx="1"/>
          </p:nvPr>
        </p:nvSpPr>
        <p:spPr/>
        <p:txBody>
          <a:bodyPr>
            <a:normAutofit/>
          </a:bodyPr>
          <a:lstStyle/>
          <a:p>
            <a:pPr lvl="1"/>
            <a:r>
              <a:rPr lang="en-US" dirty="0"/>
              <a:t>Determining information</a:t>
            </a:r>
          </a:p>
          <a:p>
            <a:pPr lvl="2"/>
            <a:r>
              <a:rPr lang="en-US" b="1" dirty="0"/>
              <a:t>Factual information </a:t>
            </a:r>
            <a:r>
              <a:rPr lang="en-US" dirty="0"/>
              <a:t>- a piece of information presented as having an objective reality; knowledge or information based on real occurrences</a:t>
            </a:r>
          </a:p>
          <a:p>
            <a:pPr lvl="2"/>
            <a:r>
              <a:rPr lang="en-US" b="1" dirty="0"/>
              <a:t>Criticism</a:t>
            </a:r>
            <a:r>
              <a:rPr lang="en-US" dirty="0"/>
              <a:t> -  is the practice of judging the merits and faults of something. Criticism as an evaluative or corrective exercise can occur in any area of human life. In specific areas of human endeavor, the form of criticism can be highly specialized and technical; it often requires professional knowledge to understand the criticism.</a:t>
            </a:r>
          </a:p>
          <a:p>
            <a:pPr lvl="2"/>
            <a:r>
              <a:rPr lang="en-US" b="1" dirty="0"/>
              <a:t>Opinions </a:t>
            </a:r>
            <a:r>
              <a:rPr lang="en-US" dirty="0"/>
              <a:t>- a view, judgment, or appraisal formed in the mind about a particular matter; a belief or judgment that rests on grounds insufficient to produce complete certainty</a:t>
            </a:r>
          </a:p>
        </p:txBody>
      </p:sp>
    </p:spTree>
    <p:extLst>
      <p:ext uri="{BB962C8B-B14F-4D97-AF65-F5344CB8AC3E}">
        <p14:creationId xmlns:p14="http://schemas.microsoft.com/office/powerpoint/2010/main" val="4729127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 information needs</a:t>
            </a:r>
          </a:p>
        </p:txBody>
      </p:sp>
      <p:sp>
        <p:nvSpPr>
          <p:cNvPr id="3" name="Content Placeholder 2"/>
          <p:cNvSpPr>
            <a:spLocks noGrp="1"/>
          </p:cNvSpPr>
          <p:nvPr>
            <p:ph idx="1"/>
          </p:nvPr>
        </p:nvSpPr>
        <p:spPr/>
        <p:txBody>
          <a:bodyPr>
            <a:normAutofit fontScale="92500" lnSpcReduction="10000"/>
          </a:bodyPr>
          <a:lstStyle/>
          <a:p>
            <a:pPr lvl="1"/>
            <a:r>
              <a:rPr lang="en-US" dirty="0"/>
              <a:t>Types and formats of information sources</a:t>
            </a:r>
          </a:p>
          <a:p>
            <a:pPr lvl="2"/>
            <a:r>
              <a:rPr lang="en-US" b="1" dirty="0"/>
              <a:t>Formality of information </a:t>
            </a:r>
            <a:r>
              <a:rPr lang="en-US" dirty="0"/>
              <a:t>– the degree of trust of formal information sources over purely informal information sources </a:t>
            </a:r>
          </a:p>
          <a:p>
            <a:pPr lvl="2"/>
            <a:r>
              <a:rPr lang="en-US" b="1" dirty="0"/>
              <a:t>Disciplines </a:t>
            </a:r>
            <a:r>
              <a:rPr lang="en-US" dirty="0"/>
              <a:t>- information literacy practices change based on the discipline (or what one is studying or researching) to determine if information is relevant to the need</a:t>
            </a:r>
          </a:p>
          <a:p>
            <a:pPr lvl="2"/>
            <a:r>
              <a:rPr lang="en-US" dirty="0"/>
              <a:t>Current vs. historical</a:t>
            </a:r>
          </a:p>
          <a:p>
            <a:pPr lvl="3"/>
            <a:r>
              <a:rPr lang="en-US" b="1" dirty="0"/>
              <a:t>Current information </a:t>
            </a:r>
            <a:r>
              <a:rPr lang="en-US" dirty="0"/>
              <a:t>– most recent information on a event found on social media, broadcasting, newspapers, and the internet</a:t>
            </a:r>
          </a:p>
          <a:p>
            <a:pPr lvl="3"/>
            <a:r>
              <a:rPr lang="en-US" b="1" dirty="0"/>
              <a:t>Historical information </a:t>
            </a:r>
            <a:r>
              <a:rPr lang="en-US" dirty="0"/>
              <a:t>– found in academic/scholarly journals, books, government publications, and reference collections</a:t>
            </a:r>
          </a:p>
          <a:p>
            <a:pPr lvl="2"/>
            <a:r>
              <a:rPr lang="en-US" dirty="0"/>
              <a:t>Primary vs. secondary</a:t>
            </a:r>
          </a:p>
          <a:p>
            <a:pPr lvl="3"/>
            <a:r>
              <a:rPr lang="en-US" b="1" dirty="0"/>
              <a:t>Primary sources </a:t>
            </a:r>
            <a:r>
              <a:rPr lang="en-US" dirty="0"/>
              <a:t>are original materials on which other research studies are based.  Primary sources report a discovery or share new information; they present first-hand accounts and information relevant to an event.</a:t>
            </a:r>
          </a:p>
          <a:p>
            <a:pPr lvl="3"/>
            <a:r>
              <a:rPr lang="en-US" b="1"/>
              <a:t>Secondary sources </a:t>
            </a:r>
            <a:r>
              <a:rPr lang="en-US" dirty="0"/>
              <a:t>of information is one that was created by someone who </a:t>
            </a:r>
            <a:r>
              <a:rPr lang="en-US" i="1" dirty="0"/>
              <a:t>did not </a:t>
            </a:r>
            <a:r>
              <a:rPr lang="en-US" dirty="0"/>
              <a:t>have first-hand experience or did not participate in the events or conditions being researched.  They are generally accounts written after the fact with the benefit of hindsight.</a:t>
            </a:r>
          </a:p>
          <a:p>
            <a:endParaRPr lang="en-US" dirty="0"/>
          </a:p>
        </p:txBody>
      </p:sp>
    </p:spTree>
    <p:extLst>
      <p:ext uri="{BB962C8B-B14F-4D97-AF65-F5344CB8AC3E}">
        <p14:creationId xmlns:p14="http://schemas.microsoft.com/office/powerpoint/2010/main" val="2157517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Obtain needed information efficiently</a:t>
            </a:r>
          </a:p>
        </p:txBody>
      </p:sp>
      <p:sp>
        <p:nvSpPr>
          <p:cNvPr id="3" name="Content Placeholder 2"/>
          <p:cNvSpPr>
            <a:spLocks noGrp="1"/>
          </p:cNvSpPr>
          <p:nvPr>
            <p:ph idx="1"/>
          </p:nvPr>
        </p:nvSpPr>
        <p:spPr/>
        <p:txBody>
          <a:bodyPr>
            <a:normAutofit/>
          </a:bodyPr>
          <a:lstStyle/>
          <a:p>
            <a:pPr lvl="1"/>
            <a:r>
              <a:rPr lang="en-US" dirty="0"/>
              <a:t>Methods/techniques used to obtain or retrieve information. </a:t>
            </a:r>
          </a:p>
          <a:p>
            <a:pPr lvl="2"/>
            <a:r>
              <a:rPr lang="en-US" dirty="0"/>
              <a:t>The Web is potentially a terrific place to get information on almost any topic.  Doing research without leaving your desk sounds like a great idea, but all too often you end up wasting precious time chasing down useless URLs. </a:t>
            </a:r>
          </a:p>
          <a:p>
            <a:pPr lvl="1"/>
            <a:r>
              <a:rPr lang="en-US" dirty="0"/>
              <a:t>Procedures for obtaining information.</a:t>
            </a:r>
          </a:p>
          <a:p>
            <a:pPr lvl="2"/>
            <a:r>
              <a:rPr lang="en-US" dirty="0"/>
              <a:t>Your best bet is not a search engine, but a Web directory like the </a:t>
            </a:r>
            <a:r>
              <a:rPr lang="en-US" dirty="0">
                <a:hlinkClick r:id="rId2"/>
              </a:rPr>
              <a:t>Open Directory Project</a:t>
            </a:r>
            <a:r>
              <a:rPr lang="en-US" dirty="0"/>
              <a:t>,  </a:t>
            </a:r>
            <a:r>
              <a:rPr lang="en-US" dirty="0">
                <a:hlinkClick r:id="rId3"/>
              </a:rPr>
              <a:t>Google Directory</a:t>
            </a:r>
            <a:r>
              <a:rPr lang="en-US" dirty="0"/>
              <a:t> or  </a:t>
            </a:r>
            <a:r>
              <a:rPr lang="en-US" dirty="0">
                <a:hlinkClick r:id="rId4"/>
              </a:rPr>
              <a:t>Yahoo.</a:t>
            </a:r>
            <a:r>
              <a:rPr lang="en-US" dirty="0"/>
              <a:t>  A directory is a subject-tree style catalogue that organizes the Web into major topics, including Arts, Business and Economy, Computers and Internet, Education, Entertainment, Government, Health, News, Recreation, Reference, Regional, Science, Social Science, Society and Culture.  Under each of these topics is a list of subtopics, and under each of those is another list, and another, and so on, moving from the more general to the more specific.</a:t>
            </a:r>
          </a:p>
          <a:p>
            <a:pPr lvl="2"/>
            <a:r>
              <a:rPr lang="en-US" dirty="0"/>
              <a:t>Check out this source link </a:t>
            </a:r>
            <a:r>
              <a:rPr lang="en-US" dirty="0">
                <a:hlinkClick r:id="rId5"/>
              </a:rPr>
              <a:t>http://www.noodletools.com/debbie/literacies/information/5locate/adviceengine.html</a:t>
            </a:r>
            <a:endParaRPr lang="en-US" dirty="0"/>
          </a:p>
          <a:p>
            <a:pPr marL="914400" lvl="2" indent="0">
              <a:buNone/>
            </a:pPr>
            <a:endParaRPr lang="en-US" dirty="0"/>
          </a:p>
        </p:txBody>
      </p:sp>
    </p:spTree>
    <p:extLst>
      <p:ext uri="{BB962C8B-B14F-4D97-AF65-F5344CB8AC3E}">
        <p14:creationId xmlns:p14="http://schemas.microsoft.com/office/powerpoint/2010/main" val="3395764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Evaluate quality and source of information</a:t>
            </a:r>
          </a:p>
        </p:txBody>
      </p:sp>
      <p:sp>
        <p:nvSpPr>
          <p:cNvPr id="3" name="Content Placeholder 2"/>
          <p:cNvSpPr>
            <a:spLocks noGrp="1"/>
          </p:cNvSpPr>
          <p:nvPr>
            <p:ph idx="1"/>
          </p:nvPr>
        </p:nvSpPr>
        <p:spPr/>
        <p:txBody>
          <a:bodyPr/>
          <a:lstStyle/>
          <a:p>
            <a:pPr lvl="1"/>
            <a:r>
              <a:rPr lang="en-US" dirty="0"/>
              <a:t>Factors that should be evaluated when assessing information’s quality </a:t>
            </a:r>
          </a:p>
          <a:p>
            <a:pPr lvl="2"/>
            <a:r>
              <a:rPr lang="en-US" b="1" dirty="0"/>
              <a:t>Validity</a:t>
            </a:r>
            <a:r>
              <a:rPr lang="en-US" dirty="0"/>
              <a:t> - refers to the degree to which a study accurately reflects or assesses the specific concept that the researcher is attempting to measure</a:t>
            </a:r>
          </a:p>
          <a:p>
            <a:pPr lvl="2"/>
            <a:r>
              <a:rPr lang="en-US" b="1" dirty="0"/>
              <a:t>Reliability </a:t>
            </a:r>
            <a:r>
              <a:rPr lang="en-US" dirty="0"/>
              <a:t>– is, literally, the extent to which we can rely on the source of the data and, therefore, the data itself. Reliable data is dependable, trustworthy, unfailing, sure, authentic, genuine, reputable</a:t>
            </a:r>
          </a:p>
          <a:p>
            <a:pPr lvl="2"/>
            <a:r>
              <a:rPr lang="en-US" b="1" dirty="0"/>
              <a:t>Accuracy </a:t>
            </a:r>
            <a:r>
              <a:rPr lang="en-US" dirty="0"/>
              <a:t>-  the document must be correct so you can put a point across</a:t>
            </a:r>
          </a:p>
          <a:p>
            <a:pPr lvl="2"/>
            <a:r>
              <a:rPr lang="en-US" b="1" dirty="0"/>
              <a:t>Timeliness - </a:t>
            </a:r>
            <a:r>
              <a:rPr lang="en-US" dirty="0"/>
              <a:t> having information when you need it. It means that the sooner the information is available to decision makers, the better.</a:t>
            </a:r>
          </a:p>
          <a:p>
            <a:pPr lvl="2"/>
            <a:r>
              <a:rPr lang="en-US" b="1" dirty="0"/>
              <a:t>Bias </a:t>
            </a:r>
            <a:r>
              <a:rPr lang="en-US" dirty="0"/>
              <a:t>- an inclination of temperament or outlook, especially a personal and sometimes unreasoned judgment</a:t>
            </a:r>
          </a:p>
        </p:txBody>
      </p:sp>
    </p:spTree>
    <p:extLst>
      <p:ext uri="{BB962C8B-B14F-4D97-AF65-F5344CB8AC3E}">
        <p14:creationId xmlns:p14="http://schemas.microsoft.com/office/powerpoint/2010/main" val="1730684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Evaluate quality and source of information</a:t>
            </a:r>
          </a:p>
        </p:txBody>
      </p:sp>
      <p:sp>
        <p:nvSpPr>
          <p:cNvPr id="3" name="Content Placeholder 2"/>
          <p:cNvSpPr>
            <a:spLocks noGrp="1"/>
          </p:cNvSpPr>
          <p:nvPr>
            <p:ph idx="1"/>
          </p:nvPr>
        </p:nvSpPr>
        <p:spPr/>
        <p:txBody>
          <a:bodyPr>
            <a:normAutofit fontScale="77500" lnSpcReduction="20000"/>
          </a:bodyPr>
          <a:lstStyle/>
          <a:p>
            <a:r>
              <a:rPr lang="en-US" dirty="0"/>
              <a:t>Procedures for evaluating the quality and source of information</a:t>
            </a:r>
          </a:p>
          <a:p>
            <a:pPr lvl="1"/>
            <a:r>
              <a:rPr lang="en-US" b="1" dirty="0"/>
              <a:t>Authority</a:t>
            </a:r>
            <a:endParaRPr lang="en-US" dirty="0"/>
          </a:p>
          <a:p>
            <a:pPr lvl="2"/>
            <a:r>
              <a:rPr lang="en-US" dirty="0"/>
              <a:t>Who published the source? Is it a university press or a large reputable publisher? Is it from a government agency? Is the source self-published? What is the purpose of the publication?</a:t>
            </a:r>
          </a:p>
          <a:p>
            <a:pPr lvl="2"/>
            <a:r>
              <a:rPr lang="en-US" dirty="0"/>
              <a:t>Where does the information in the source come from? Does the information appear to be valid and well-researched, or is it questionable and unsupported by evidence? Is there a list of references or works cited? What is the quality of these references?</a:t>
            </a:r>
          </a:p>
          <a:p>
            <a:pPr lvl="2"/>
            <a:r>
              <a:rPr lang="en-US" dirty="0"/>
              <a:t>Who is the author? What are the author's credentials (educational background, past writing, experience) in this area? Have you seen the author's name cited in other sources or bibliographies?</a:t>
            </a:r>
          </a:p>
          <a:p>
            <a:pPr lvl="2"/>
            <a:r>
              <a:rPr lang="en-US" dirty="0"/>
              <a:t>Is the content a first-hand account or is it being retold? Primary sources are the raw material of the research process; secondary sources are based on primary sources.</a:t>
            </a:r>
          </a:p>
          <a:p>
            <a:pPr lvl="1"/>
            <a:r>
              <a:rPr lang="en-US" b="1" dirty="0"/>
              <a:t>Currency</a:t>
            </a:r>
            <a:endParaRPr lang="en-US" dirty="0"/>
          </a:p>
          <a:p>
            <a:pPr lvl="2"/>
            <a:r>
              <a:rPr lang="en-US" dirty="0"/>
              <a:t>When was the source published? Is the source current or out of date for your topic?</a:t>
            </a:r>
          </a:p>
          <a:p>
            <a:pPr lvl="1"/>
            <a:r>
              <a:rPr lang="en-US" b="1" dirty="0"/>
              <a:t>Purpose</a:t>
            </a:r>
            <a:endParaRPr lang="en-US" dirty="0"/>
          </a:p>
          <a:p>
            <a:pPr lvl="2"/>
            <a:r>
              <a:rPr lang="en-US" dirty="0"/>
              <a:t>What is the author’s intention? Is the information fact, opinion, or propaganda? Is the author's point of view objective and impartial? Is the language free of emotion-rousing words or bias?</a:t>
            </a:r>
          </a:p>
          <a:p>
            <a:pPr lvl="2"/>
            <a:r>
              <a:rPr lang="en-US" dirty="0"/>
              <a:t>Is the publication organized logically? Are the main points clearly presented? Do you find the text easy to read? Is the author repetitive?</a:t>
            </a:r>
          </a:p>
          <a:p>
            <a:r>
              <a:rPr lang="en-US" dirty="0"/>
              <a:t>Check this out </a:t>
            </a:r>
            <a:r>
              <a:rPr lang="en-US" u="sng" dirty="0">
                <a:hlinkClick r:id="rId2"/>
              </a:rPr>
              <a:t>http://media.easybib.com/ebook/mla_websiteeval.pdf</a:t>
            </a:r>
            <a:r>
              <a:rPr lang="en-US" u="sng" dirty="0"/>
              <a:t> </a:t>
            </a:r>
            <a:endParaRPr lang="en-US" dirty="0"/>
          </a:p>
        </p:txBody>
      </p:sp>
    </p:spTree>
    <p:extLst>
      <p:ext uri="{BB962C8B-B14F-4D97-AF65-F5344CB8AC3E}">
        <p14:creationId xmlns:p14="http://schemas.microsoft.com/office/powerpoint/2010/main" val="36361508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Apply information to accomplish a task</a:t>
            </a:r>
          </a:p>
        </p:txBody>
      </p:sp>
      <p:sp>
        <p:nvSpPr>
          <p:cNvPr id="3" name="Content Placeholder 2"/>
          <p:cNvSpPr>
            <a:spLocks noGrp="1"/>
          </p:cNvSpPr>
          <p:nvPr>
            <p:ph idx="1"/>
          </p:nvPr>
        </p:nvSpPr>
        <p:spPr/>
        <p:txBody>
          <a:bodyPr>
            <a:normAutofit/>
          </a:bodyPr>
          <a:lstStyle/>
          <a:p>
            <a:pPr lvl="1"/>
            <a:r>
              <a:rPr lang="en-US" dirty="0"/>
              <a:t>Ways to organize information to support the purpose and format needed for a task</a:t>
            </a:r>
          </a:p>
          <a:p>
            <a:pPr lvl="2"/>
            <a:r>
              <a:rPr lang="en-US" b="1" dirty="0"/>
              <a:t>Outlines </a:t>
            </a:r>
            <a:r>
              <a:rPr lang="en-US" dirty="0"/>
              <a:t>- An outline arranges materials hierarchically and sequentially by identifying main topics, subtopics, and details under the subtopics. Outlines allow you to group materials by similar concepts or content and put them into a logical order.</a:t>
            </a:r>
          </a:p>
          <a:p>
            <a:pPr lvl="2"/>
            <a:r>
              <a:rPr lang="en-US" b="1" dirty="0"/>
              <a:t>Drafts</a:t>
            </a:r>
            <a:r>
              <a:rPr lang="en-US" dirty="0"/>
              <a:t> - adequate information and understanding, are near or at the end of gathering research, and have completed an exercise in prewriting.</a:t>
            </a:r>
          </a:p>
          <a:p>
            <a:pPr lvl="2"/>
            <a:r>
              <a:rPr lang="en-US" b="1" dirty="0"/>
              <a:t>Storyboards </a:t>
            </a:r>
            <a:r>
              <a:rPr lang="en-US" dirty="0"/>
              <a:t>- A storyboard is a sketch of how to organize information and a list of its contents.</a:t>
            </a:r>
          </a:p>
          <a:p>
            <a:pPr lvl="2"/>
            <a:r>
              <a:rPr lang="en-US" b="1" dirty="0"/>
              <a:t>Proposals</a:t>
            </a:r>
            <a:r>
              <a:rPr lang="en-US" dirty="0"/>
              <a:t> - a plan or suggestion, especially a formal or written one, put forward for consideration or discussion by others.</a:t>
            </a:r>
          </a:p>
          <a:p>
            <a:pPr lvl="2"/>
            <a:r>
              <a:rPr lang="en-US" b="1" dirty="0"/>
              <a:t>Summaries</a:t>
            </a:r>
            <a:r>
              <a:rPr lang="en-US" dirty="0"/>
              <a:t> - An overview of content that provides a reader with the overarching theme, but does not expand on specific details.</a:t>
            </a:r>
          </a:p>
        </p:txBody>
      </p:sp>
    </p:spTree>
    <p:extLst>
      <p:ext uri="{BB962C8B-B14F-4D97-AF65-F5344CB8AC3E}">
        <p14:creationId xmlns:p14="http://schemas.microsoft.com/office/powerpoint/2010/main" val="16215022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Apply information to accomplish a task</a:t>
            </a:r>
          </a:p>
        </p:txBody>
      </p:sp>
      <p:sp>
        <p:nvSpPr>
          <p:cNvPr id="3" name="Content Placeholder 2"/>
          <p:cNvSpPr>
            <a:spLocks noGrp="1"/>
          </p:cNvSpPr>
          <p:nvPr>
            <p:ph idx="1"/>
          </p:nvPr>
        </p:nvSpPr>
        <p:spPr/>
        <p:txBody>
          <a:bodyPr/>
          <a:lstStyle/>
          <a:p>
            <a:pPr lvl="1"/>
            <a:r>
              <a:rPr lang="en-US" dirty="0"/>
              <a:t>Ways to integrate existing information, data, or images into a new product or performance</a:t>
            </a:r>
          </a:p>
          <a:p>
            <a:pPr lvl="2"/>
            <a:r>
              <a:rPr lang="en-US" b="1" dirty="0"/>
              <a:t>Quoting </a:t>
            </a:r>
            <a:r>
              <a:rPr lang="en-US" dirty="0"/>
              <a:t>- repeat or copy out (a group of words from a text or speech), typically with an indication that one is not the original author or speaker. "he </a:t>
            </a:r>
            <a:r>
              <a:rPr lang="en-US" b="1" dirty="0"/>
              <a:t>quoted</a:t>
            </a:r>
            <a:r>
              <a:rPr lang="en-US" dirty="0"/>
              <a:t> an article </a:t>
            </a:r>
            <a:r>
              <a:rPr lang="en-US" b="1" dirty="0"/>
              <a:t>from</a:t>
            </a:r>
            <a:r>
              <a:rPr lang="en-US" dirty="0"/>
              <a:t> the newspaper"</a:t>
            </a:r>
          </a:p>
          <a:p>
            <a:pPr lvl="2"/>
            <a:r>
              <a:rPr lang="en-US" b="1" dirty="0"/>
              <a:t>Summarizing</a:t>
            </a:r>
            <a:r>
              <a:rPr lang="en-US" dirty="0"/>
              <a:t> - is a strategy in which readers sort through the information presented in a text in order to pull out and paraphrase the essential ideas. It requires readers to determine what is important, to condense this information, and to state it in their own words </a:t>
            </a:r>
          </a:p>
          <a:p>
            <a:pPr lvl="2"/>
            <a:r>
              <a:rPr lang="en-US" b="1" dirty="0"/>
              <a:t>Copying</a:t>
            </a:r>
            <a:r>
              <a:rPr lang="en-US" dirty="0"/>
              <a:t> - make a similar or identical version of; reproduce.</a:t>
            </a:r>
          </a:p>
          <a:p>
            <a:pPr lvl="2"/>
            <a:r>
              <a:rPr lang="en-US" b="1" dirty="0"/>
              <a:t>Manipulating</a:t>
            </a:r>
            <a:r>
              <a:rPr lang="en-US" dirty="0"/>
              <a:t> -  to use or change (numbers, information, etc.) in a skillful way or for a particular purpose</a:t>
            </a:r>
          </a:p>
          <a:p>
            <a:endParaRPr lang="en-US" dirty="0"/>
          </a:p>
        </p:txBody>
      </p:sp>
    </p:spTree>
    <p:extLst>
      <p:ext uri="{BB962C8B-B14F-4D97-AF65-F5344CB8AC3E}">
        <p14:creationId xmlns:p14="http://schemas.microsoft.com/office/powerpoint/2010/main" val="42222534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Store information for future use </a:t>
            </a:r>
          </a:p>
        </p:txBody>
      </p:sp>
      <p:sp>
        <p:nvSpPr>
          <p:cNvPr id="3" name="Content Placeholder 2"/>
          <p:cNvSpPr>
            <a:spLocks noGrp="1"/>
          </p:cNvSpPr>
          <p:nvPr>
            <p:ph idx="1"/>
          </p:nvPr>
        </p:nvSpPr>
        <p:spPr/>
        <p:txBody>
          <a:bodyPr>
            <a:normAutofit/>
          </a:bodyPr>
          <a:lstStyle/>
          <a:p>
            <a:pPr lvl="1"/>
            <a:r>
              <a:rPr lang="en-US" dirty="0"/>
              <a:t>Advantages of storing/recording information</a:t>
            </a:r>
          </a:p>
          <a:p>
            <a:pPr lvl="2"/>
            <a:r>
              <a:rPr lang="en-US" b="1" dirty="0"/>
              <a:t>Documentation </a:t>
            </a:r>
            <a:r>
              <a:rPr lang="en-US" dirty="0"/>
              <a:t>- Every organization needs to save information for its own purposes, such as institutional memory, transaction lookup and analysis, and so on.</a:t>
            </a:r>
          </a:p>
          <a:p>
            <a:pPr lvl="2"/>
            <a:r>
              <a:rPr lang="en-US" b="1" dirty="0"/>
              <a:t>Audit trail  </a:t>
            </a:r>
            <a:r>
              <a:rPr lang="en-US" dirty="0"/>
              <a:t>- there are minimum requirements of business record retention that are recommended for business owners to keep in the event of a tax audit. </a:t>
            </a:r>
          </a:p>
          <a:p>
            <a:pPr lvl="2"/>
            <a:r>
              <a:rPr lang="en-US" b="1" dirty="0"/>
              <a:t>Personal files  </a:t>
            </a:r>
            <a:r>
              <a:rPr lang="en-US" dirty="0"/>
              <a:t>- Allows you to back up records and keep them in a safe place in case of fire or theft.</a:t>
            </a:r>
          </a:p>
          <a:p>
            <a:pPr lvl="2"/>
            <a:r>
              <a:rPr lang="en-US" b="1" dirty="0"/>
              <a:t>Heritage preservation </a:t>
            </a:r>
            <a:r>
              <a:rPr lang="en-US" dirty="0"/>
              <a:t>– photos, newspaper articles on company activities, etc. saved as memorabilia </a:t>
            </a:r>
          </a:p>
        </p:txBody>
      </p:sp>
      <p:sp>
        <p:nvSpPr>
          <p:cNvPr id="4" name="Rectangle 1"/>
          <p:cNvSpPr>
            <a:spLocks noChangeArrowheads="1"/>
          </p:cNvSpPr>
          <p:nvPr/>
        </p:nvSpPr>
        <p:spPr bwMode="auto">
          <a:xfrm>
            <a:off x="0" y="-184666"/>
            <a:ext cx="184731" cy="369332"/>
          </a:xfrm>
          <a:prstGeom prst="rect">
            <a:avLst/>
          </a:prstGeom>
          <a:solidFill>
            <a:srgbClr val="FF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52757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790</Words>
  <Application>Microsoft Office PowerPoint</Application>
  <PresentationFormat>Widescreen</PresentationFormat>
  <Paragraphs>71</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2.00 Understand information management.</vt:lpstr>
      <vt:lpstr>Assess information needs</vt:lpstr>
      <vt:lpstr>Assess information needs</vt:lpstr>
      <vt:lpstr>Obtain needed information efficiently</vt:lpstr>
      <vt:lpstr>Evaluate quality and source of information</vt:lpstr>
      <vt:lpstr>Evaluate quality and source of information</vt:lpstr>
      <vt:lpstr>Apply information to accomplish a task</vt:lpstr>
      <vt:lpstr>Apply information to accomplish a task</vt:lpstr>
      <vt:lpstr>Store information for future use </vt:lpstr>
      <vt:lpstr>Store information for future use </vt:lpstr>
    </vt:vector>
  </TitlesOfParts>
  <Company>Charlotte-Mecklenburg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Peck, Deanna C.</dc:creator>
  <cp:lastModifiedBy>Elizabeth Price</cp:lastModifiedBy>
  <cp:revision>19</cp:revision>
  <dcterms:created xsi:type="dcterms:W3CDTF">2016-06-15T19:14:18Z</dcterms:created>
  <dcterms:modified xsi:type="dcterms:W3CDTF">2018-10-07T21:12:15Z</dcterms:modified>
</cp:coreProperties>
</file>