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handoutMasterIdLst>
    <p:handoutMasterId r:id="rId15"/>
  </p:handoutMasterIdLst>
  <p:sldIdLst>
    <p:sldId id="256" r:id="rId2"/>
    <p:sldId id="267" r:id="rId3"/>
    <p:sldId id="257" r:id="rId4"/>
    <p:sldId id="261" r:id="rId5"/>
    <p:sldId id="258" r:id="rId6"/>
    <p:sldId id="259" r:id="rId7"/>
    <p:sldId id="260"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80" d="100"/>
          <a:sy n="80" d="100"/>
        </p:scale>
        <p:origin x="44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11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0209CDF6-1B93-40AC-90DD-6E97F0A97EDC}" type="datetimeFigureOut">
              <a:rPr lang="en-US" smtClean="0"/>
              <a:t>9/18/2018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5E3EEEA0-806F-4C71-9BE1-45A209F3887F}" type="slidenum">
              <a:rPr lang="en-US" smtClean="0"/>
              <a:t>‹#›</a:t>
            </a:fld>
            <a:endParaRPr lang="en-US"/>
          </a:p>
        </p:txBody>
      </p:sp>
    </p:spTree>
    <p:extLst>
      <p:ext uri="{BB962C8B-B14F-4D97-AF65-F5344CB8AC3E}">
        <p14:creationId xmlns:p14="http://schemas.microsoft.com/office/powerpoint/2010/main" val="1031929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2898D6E1-B1CD-4802-B0A1-9FC6F0610668}" type="datetimeFigureOut">
              <a:rPr lang="en-US" smtClean="0"/>
              <a:t>9/18/2018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41B553FD-91AC-40B2-82D6-C5513EF45247}" type="slidenum">
              <a:rPr lang="en-US" smtClean="0"/>
              <a:t>‹#›</a:t>
            </a:fld>
            <a:endParaRPr lang="en-US"/>
          </a:p>
        </p:txBody>
      </p:sp>
    </p:spTree>
    <p:extLst>
      <p:ext uri="{BB962C8B-B14F-4D97-AF65-F5344CB8AC3E}">
        <p14:creationId xmlns:p14="http://schemas.microsoft.com/office/powerpoint/2010/main" val="129970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1B553FD-91AC-40B2-82D6-C5513EF45247}" type="slidenum">
              <a:rPr lang="en-US" smtClean="0"/>
              <a:t>1</a:t>
            </a:fld>
            <a:endParaRPr lang="en-US"/>
          </a:p>
        </p:txBody>
      </p:sp>
    </p:spTree>
    <p:extLst>
      <p:ext uri="{BB962C8B-B14F-4D97-AF65-F5344CB8AC3E}">
        <p14:creationId xmlns:p14="http://schemas.microsoft.com/office/powerpoint/2010/main" val="126537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346068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33425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594173-BD75-4C34-AA9E-8CCF19C4C4A8}"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7384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316405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594173-BD75-4C34-AA9E-8CCF19C4C4A8}"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5186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3369363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1580019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217972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418476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4E1CE1-20DA-4223-9770-B5F1A3E1562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61424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4E1CE1-20DA-4223-9770-B5F1A3E1562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189839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4E1CE1-20DA-4223-9770-B5F1A3E15629}"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4177621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4E1CE1-20DA-4223-9770-B5F1A3E15629}"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7459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E1CE1-20DA-4223-9770-B5F1A3E15629}"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305595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148425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594173-BD75-4C34-AA9E-8CCF19C4C4A8}" type="slidenum">
              <a:rPr lang="en-US" smtClean="0"/>
              <a:t>‹#›</a:t>
            </a:fld>
            <a:endParaRPr lang="en-US"/>
          </a:p>
        </p:txBody>
      </p:sp>
    </p:spTree>
    <p:extLst>
      <p:ext uri="{BB962C8B-B14F-4D97-AF65-F5344CB8AC3E}">
        <p14:creationId xmlns:p14="http://schemas.microsoft.com/office/powerpoint/2010/main" val="129401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94E1CE1-20DA-4223-9770-B5F1A3E15629}" type="datetimeFigureOut">
              <a:rPr lang="en-US" smtClean="0"/>
              <a:t>9/18/2018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594173-BD75-4C34-AA9E-8CCF19C4C4A8}" type="slidenum">
              <a:rPr lang="en-US" smtClean="0"/>
              <a:t>‹#›</a:t>
            </a:fld>
            <a:endParaRPr lang="en-US"/>
          </a:p>
        </p:txBody>
      </p:sp>
    </p:spTree>
    <p:extLst>
      <p:ext uri="{BB962C8B-B14F-4D97-AF65-F5344CB8AC3E}">
        <p14:creationId xmlns:p14="http://schemas.microsoft.com/office/powerpoint/2010/main" val="401883395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04800"/>
            <a:ext cx="6400800" cy="2438400"/>
          </a:xfrm>
        </p:spPr>
        <p:txBody>
          <a:bodyPr>
            <a:normAutofit fontScale="90000"/>
          </a:bodyPr>
          <a:lstStyle/>
          <a:p>
            <a:r>
              <a:rPr lang="en-US" dirty="0"/>
              <a:t>Principles of Business and Personal Finance</a:t>
            </a:r>
          </a:p>
        </p:txBody>
      </p:sp>
      <p:sp>
        <p:nvSpPr>
          <p:cNvPr id="3" name="Subtitle 2"/>
          <p:cNvSpPr>
            <a:spLocks noGrp="1"/>
          </p:cNvSpPr>
          <p:nvPr>
            <p:ph type="subTitle" idx="1"/>
          </p:nvPr>
        </p:nvSpPr>
        <p:spPr>
          <a:xfrm>
            <a:off x="1676400" y="4098389"/>
            <a:ext cx="7010400" cy="990600"/>
          </a:xfrm>
        </p:spPr>
        <p:txBody>
          <a:bodyPr>
            <a:noAutofit/>
          </a:bodyPr>
          <a:lstStyle/>
          <a:p>
            <a:r>
              <a:rPr lang="en-US" sz="2000" b="1" dirty="0">
                <a:solidFill>
                  <a:schemeClr val="tx1"/>
                </a:solidFill>
              </a:rPr>
              <a:t>1.03 Write internal and external business correspondence to convey and obtain information effectively </a:t>
            </a:r>
          </a:p>
          <a:p>
            <a:endParaRPr lang="en-US" b="1" dirty="0">
              <a:solidFill>
                <a:schemeClr val="tx1"/>
              </a:solidFill>
            </a:endParaRPr>
          </a:p>
          <a:p>
            <a:endParaRPr lang="en-US" b="1">
              <a:solidFill>
                <a:schemeClr val="tx1"/>
              </a:solidFill>
            </a:endParaRPr>
          </a:p>
          <a:p>
            <a:endParaRPr lang="en-US" sz="2800" b="1" dirty="0">
              <a:solidFill>
                <a:schemeClr val="tx1"/>
              </a:solidFill>
            </a:endParaRPr>
          </a:p>
          <a:p>
            <a:r>
              <a:rPr lang="en-US" sz="2800" b="1" dirty="0">
                <a:solidFill>
                  <a:schemeClr val="tx1"/>
                </a:solidFill>
              </a:rPr>
              <a:t>What’s the WHY?</a:t>
            </a:r>
          </a:p>
        </p:txBody>
      </p:sp>
    </p:spTree>
    <p:extLst>
      <p:ext uri="{BB962C8B-B14F-4D97-AF65-F5344CB8AC3E}">
        <p14:creationId xmlns:p14="http://schemas.microsoft.com/office/powerpoint/2010/main" val="69687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normAutofit/>
          </a:bodyPr>
          <a:lstStyle/>
          <a:p>
            <a:r>
              <a:rPr lang="en-US" sz="2000" b="1" dirty="0"/>
              <a:t>Characteristics of effective written communication continued</a:t>
            </a:r>
          </a:p>
        </p:txBody>
      </p:sp>
      <p:sp>
        <p:nvSpPr>
          <p:cNvPr id="3" name="Content Placeholder 2"/>
          <p:cNvSpPr>
            <a:spLocks noGrp="1"/>
          </p:cNvSpPr>
          <p:nvPr>
            <p:ph idx="1"/>
          </p:nvPr>
        </p:nvSpPr>
        <p:spPr>
          <a:xfrm>
            <a:off x="762000" y="2133600"/>
            <a:ext cx="7543800" cy="3581400"/>
          </a:xfrm>
        </p:spPr>
        <p:txBody>
          <a:bodyPr>
            <a:noAutofit/>
          </a:bodyPr>
          <a:lstStyle/>
          <a:p>
            <a:r>
              <a:rPr lang="en-US" sz="1400" dirty="0"/>
              <a:t>Don't try to be too 'clever</a:t>
            </a:r>
          </a:p>
          <a:p>
            <a:pPr lvl="1"/>
            <a:r>
              <a:rPr lang="en-US" sz="1400" dirty="0"/>
              <a:t>Sensible formatting and use of styles in word-processing software can often enhance your business writing. But remember that, ultimately, it's the quality of your message rather than your word processor's eye candy that will persuade your reader. For effective business writing, less is often more, so put most of your effort into a persuasive message rather than fancy formatting.</a:t>
            </a:r>
          </a:p>
          <a:p>
            <a:r>
              <a:rPr lang="en-US" sz="1400" dirty="0"/>
              <a:t>AIDA, Six W's and an 'H' and FABS - the copywriter's friends</a:t>
            </a:r>
          </a:p>
          <a:p>
            <a:pPr lvl="1"/>
            <a:r>
              <a:rPr lang="en-US" sz="1400" dirty="0"/>
              <a:t>IDA model (Awareness, Interest, Desire and Action), and the Six W's and an 'H': Who? What? Where? When? Which? Why? and How? Used in open-ended questioning, these will help you understand the purpose, structure and content of your business writing. Also, Features and Benefits (FABs) Whatever your business writing is selling, always 'sell the sizzle not the sausage'.</a:t>
            </a:r>
          </a:p>
          <a:p>
            <a:r>
              <a:rPr lang="en-US" sz="1400" dirty="0"/>
              <a:t>The end effect</a:t>
            </a:r>
          </a:p>
          <a:p>
            <a:pPr lvl="1"/>
            <a:r>
              <a:rPr lang="en-US" sz="1400" dirty="0"/>
              <a:t>Make use of the end effect; set yourself a target and write.</a:t>
            </a:r>
          </a:p>
          <a:p>
            <a:endParaRPr lang="en-US" sz="1400" dirty="0"/>
          </a:p>
        </p:txBody>
      </p:sp>
    </p:spTree>
    <p:extLst>
      <p:ext uri="{BB962C8B-B14F-4D97-AF65-F5344CB8AC3E}">
        <p14:creationId xmlns:p14="http://schemas.microsoft.com/office/powerpoint/2010/main" val="1464684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338" y="609600"/>
            <a:ext cx="6934200" cy="838200"/>
          </a:xfrm>
        </p:spPr>
        <p:txBody>
          <a:bodyPr>
            <a:noAutofit/>
          </a:bodyPr>
          <a:lstStyle/>
          <a:p>
            <a:r>
              <a:rPr lang="en-US" sz="2400" b="1" dirty="0"/>
              <a:t>Types of written business communications</a:t>
            </a:r>
          </a:p>
        </p:txBody>
      </p:sp>
      <p:sp>
        <p:nvSpPr>
          <p:cNvPr id="3" name="Content Placeholder 2"/>
          <p:cNvSpPr>
            <a:spLocks noGrp="1"/>
          </p:cNvSpPr>
          <p:nvPr>
            <p:ph idx="1"/>
          </p:nvPr>
        </p:nvSpPr>
        <p:spPr>
          <a:xfrm>
            <a:off x="1709225" y="1295400"/>
            <a:ext cx="7467600" cy="5257800"/>
          </a:xfrm>
        </p:spPr>
        <p:txBody>
          <a:bodyPr>
            <a:normAutofit/>
          </a:bodyPr>
          <a:lstStyle/>
          <a:p>
            <a:r>
              <a:rPr lang="en-US" sz="1400" b="1" dirty="0"/>
              <a:t>Business Letters - </a:t>
            </a:r>
          </a:p>
          <a:p>
            <a:pPr lvl="1"/>
            <a:r>
              <a:rPr lang="en-US" sz="1400" dirty="0"/>
              <a:t>Why are you writing</a:t>
            </a:r>
          </a:p>
          <a:p>
            <a:pPr lvl="1"/>
            <a:r>
              <a:rPr lang="en-US" sz="1400" dirty="0"/>
              <a:t>2 or 3 main points</a:t>
            </a:r>
          </a:p>
          <a:p>
            <a:pPr lvl="1"/>
            <a:r>
              <a:rPr lang="en-US" sz="1400" dirty="0"/>
              <a:t>Action requested</a:t>
            </a:r>
          </a:p>
          <a:p>
            <a:pPr lvl="1"/>
            <a:r>
              <a:rPr lang="en-US" sz="1400" dirty="0"/>
              <a:t>Complimentary conclusion</a:t>
            </a:r>
          </a:p>
          <a:p>
            <a:r>
              <a:rPr lang="en-US" sz="1400" b="1" dirty="0"/>
              <a:t>Memoranda – Memo’s</a:t>
            </a:r>
          </a:p>
          <a:p>
            <a:pPr lvl="1"/>
            <a:r>
              <a:rPr lang="en-US" sz="1400" dirty="0"/>
              <a:t>Memos are generally short means of written communication within an organization. </a:t>
            </a:r>
          </a:p>
          <a:p>
            <a:pPr lvl="1"/>
            <a:r>
              <a:rPr lang="en-US" sz="1400" dirty="0"/>
              <a:t>To, From, Date, Subject</a:t>
            </a:r>
          </a:p>
          <a:p>
            <a:r>
              <a:rPr lang="en-US" sz="1400" b="1" dirty="0"/>
              <a:t>Reports</a:t>
            </a:r>
          </a:p>
          <a:p>
            <a:pPr lvl="1"/>
            <a:r>
              <a:rPr lang="en-US" sz="1400" dirty="0"/>
              <a:t>A report is prepared after lot of investigation. Whatever observations are made, an account of them is written in the report</a:t>
            </a:r>
          </a:p>
          <a:p>
            <a:r>
              <a:rPr lang="en-US" sz="1400" b="1" dirty="0"/>
              <a:t>Agenda</a:t>
            </a:r>
          </a:p>
          <a:p>
            <a:pPr lvl="1"/>
            <a:r>
              <a:rPr lang="en-US" sz="1400" dirty="0"/>
              <a:t>Is an outline about all the contents of the meeting</a:t>
            </a:r>
          </a:p>
          <a:p>
            <a:r>
              <a:rPr lang="en-US" sz="1400" b="1" dirty="0"/>
              <a:t>Email –</a:t>
            </a:r>
          </a:p>
          <a:p>
            <a:pPr lvl="1"/>
            <a:r>
              <a:rPr lang="en-US" sz="1400" dirty="0"/>
              <a:t>Electronic </a:t>
            </a:r>
            <a:r>
              <a:rPr lang="en-US" dirty="0"/>
              <a:t>memo</a:t>
            </a:r>
            <a:endParaRPr lang="en-US" sz="1400" dirty="0"/>
          </a:p>
          <a:p>
            <a:pPr lvl="1"/>
            <a:endParaRPr lang="en-US" sz="1400" dirty="0"/>
          </a:p>
          <a:p>
            <a:pPr lvl="1"/>
            <a:endParaRPr lang="en-US" sz="1400" dirty="0"/>
          </a:p>
          <a:p>
            <a:pPr lvl="1"/>
            <a:endParaRPr lang="en-US" sz="1400" dirty="0"/>
          </a:p>
        </p:txBody>
      </p:sp>
    </p:spTree>
    <p:extLst>
      <p:ext uri="{BB962C8B-B14F-4D97-AF65-F5344CB8AC3E}">
        <p14:creationId xmlns:p14="http://schemas.microsoft.com/office/powerpoint/2010/main" val="376576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6589199" cy="747489"/>
          </a:xfrm>
        </p:spPr>
        <p:txBody>
          <a:bodyPr>
            <a:normAutofit/>
          </a:bodyPr>
          <a:lstStyle/>
          <a:p>
            <a:r>
              <a:rPr lang="en-US" sz="2400" b="1" dirty="0"/>
              <a:t>Five C’s of business writing</a:t>
            </a:r>
          </a:p>
        </p:txBody>
      </p:sp>
      <p:sp>
        <p:nvSpPr>
          <p:cNvPr id="3" name="Content Placeholder 2"/>
          <p:cNvSpPr>
            <a:spLocks noGrp="1"/>
          </p:cNvSpPr>
          <p:nvPr>
            <p:ph idx="1"/>
          </p:nvPr>
        </p:nvSpPr>
        <p:spPr>
          <a:xfrm>
            <a:off x="1456006" y="1676400"/>
            <a:ext cx="7315200" cy="4419600"/>
          </a:xfrm>
        </p:spPr>
        <p:txBody>
          <a:bodyPr>
            <a:normAutofit/>
          </a:bodyPr>
          <a:lstStyle/>
          <a:p>
            <a:r>
              <a:rPr lang="en-US" b="1" u="sng" dirty="0"/>
              <a:t>Clear:</a:t>
            </a:r>
            <a:r>
              <a:rPr lang="en-US" b="1" dirty="0"/>
              <a:t> </a:t>
            </a:r>
            <a:r>
              <a:rPr lang="en-US" dirty="0"/>
              <a:t>Make sure your purpose and intent is clear to the reader. Understand your audience.</a:t>
            </a:r>
          </a:p>
          <a:p>
            <a:r>
              <a:rPr lang="en-US" b="1" u="sng" dirty="0"/>
              <a:t>Concise</a:t>
            </a:r>
            <a:r>
              <a:rPr lang="en-US" dirty="0"/>
              <a:t>: Make sure are not too wordy. Keep all communication concise and to the point</a:t>
            </a:r>
          </a:p>
          <a:p>
            <a:r>
              <a:rPr lang="en-US" b="1" u="sng" dirty="0"/>
              <a:t>Courteous</a:t>
            </a:r>
            <a:r>
              <a:rPr lang="en-US" b="1" dirty="0"/>
              <a:t>: </a:t>
            </a:r>
            <a:r>
              <a:rPr lang="en-US" dirty="0"/>
              <a:t>Address the reader politely. Use expressions such as: “please and thank you”.</a:t>
            </a:r>
          </a:p>
          <a:p>
            <a:r>
              <a:rPr lang="en-US" b="1" u="sng" dirty="0"/>
              <a:t>Complete</a:t>
            </a:r>
            <a:r>
              <a:rPr lang="en-US" b="1" dirty="0"/>
              <a:t>: </a:t>
            </a:r>
            <a:r>
              <a:rPr lang="en-US" dirty="0"/>
              <a:t>Include all the information the reader needs to have.</a:t>
            </a:r>
          </a:p>
          <a:p>
            <a:r>
              <a:rPr lang="en-US" b="1" u="sng" dirty="0"/>
              <a:t>Correct</a:t>
            </a:r>
            <a:r>
              <a:rPr lang="en-US" dirty="0"/>
              <a:t>: Edit and proofread so that it has no grammar, spelling and punctuation error.</a:t>
            </a:r>
          </a:p>
          <a:p>
            <a:endParaRPr lang="en-US" dirty="0"/>
          </a:p>
        </p:txBody>
      </p:sp>
    </p:spTree>
    <p:extLst>
      <p:ext uri="{BB962C8B-B14F-4D97-AF65-F5344CB8AC3E}">
        <p14:creationId xmlns:p14="http://schemas.microsoft.com/office/powerpoint/2010/main" val="28986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50520"/>
            <a:ext cx="6934200" cy="838200"/>
          </a:xfrm>
        </p:spPr>
        <p:txBody>
          <a:bodyPr>
            <a:noAutofit/>
          </a:bodyPr>
          <a:lstStyle/>
          <a:p>
            <a:r>
              <a:rPr lang="en-US" sz="2400" b="1" dirty="0"/>
              <a:t>Formats/Types of business communications</a:t>
            </a:r>
          </a:p>
        </p:txBody>
      </p:sp>
      <p:sp>
        <p:nvSpPr>
          <p:cNvPr id="3" name="Content Placeholder 2"/>
          <p:cNvSpPr>
            <a:spLocks noGrp="1"/>
          </p:cNvSpPr>
          <p:nvPr>
            <p:ph idx="1"/>
          </p:nvPr>
        </p:nvSpPr>
        <p:spPr>
          <a:xfrm>
            <a:off x="762000" y="1188720"/>
            <a:ext cx="7543800" cy="5288280"/>
          </a:xfrm>
        </p:spPr>
        <p:txBody>
          <a:bodyPr>
            <a:normAutofit fontScale="85000" lnSpcReduction="20000"/>
          </a:bodyPr>
          <a:lstStyle/>
          <a:p>
            <a:r>
              <a:rPr lang="en-US" b="1" dirty="0">
                <a:solidFill>
                  <a:schemeClr val="tx1"/>
                </a:solidFill>
              </a:rPr>
              <a:t>Verbal</a:t>
            </a:r>
          </a:p>
          <a:p>
            <a:pPr lvl="1"/>
            <a:r>
              <a:rPr lang="en-US" b="1" dirty="0">
                <a:solidFill>
                  <a:schemeClr val="tx1"/>
                </a:solidFill>
              </a:rPr>
              <a:t>Meetings</a:t>
            </a:r>
          </a:p>
          <a:p>
            <a:pPr lvl="1"/>
            <a:r>
              <a:rPr lang="en-US" b="1" dirty="0">
                <a:solidFill>
                  <a:schemeClr val="tx1"/>
                </a:solidFill>
              </a:rPr>
              <a:t> in-person interviews</a:t>
            </a:r>
          </a:p>
          <a:p>
            <a:pPr lvl="1"/>
            <a:r>
              <a:rPr lang="en-US" b="1" dirty="0">
                <a:solidFill>
                  <a:schemeClr val="tx1"/>
                </a:solidFill>
              </a:rPr>
              <a:t>telephones and video conferencing. </a:t>
            </a:r>
          </a:p>
          <a:p>
            <a:pPr lvl="1"/>
            <a:r>
              <a:rPr lang="en-US" b="1" dirty="0">
                <a:solidFill>
                  <a:schemeClr val="tx1"/>
                </a:solidFill>
              </a:rPr>
              <a:t>allows people to assess the verbal or nonverbal inferences</a:t>
            </a:r>
          </a:p>
          <a:p>
            <a:r>
              <a:rPr lang="en-US" b="1" dirty="0">
                <a:solidFill>
                  <a:schemeClr val="tx1"/>
                </a:solidFill>
              </a:rPr>
              <a:t>Written</a:t>
            </a:r>
          </a:p>
          <a:p>
            <a:pPr lvl="1"/>
            <a:r>
              <a:rPr lang="en-US" b="1" dirty="0">
                <a:solidFill>
                  <a:schemeClr val="tx1"/>
                </a:solidFill>
              </a:rPr>
              <a:t>internal business memos</a:t>
            </a:r>
          </a:p>
          <a:p>
            <a:pPr lvl="1"/>
            <a:r>
              <a:rPr lang="en-US" b="1" dirty="0">
                <a:solidFill>
                  <a:schemeClr val="tx1"/>
                </a:solidFill>
              </a:rPr>
              <a:t>formal letters</a:t>
            </a:r>
          </a:p>
          <a:p>
            <a:pPr lvl="1"/>
            <a:r>
              <a:rPr lang="en-US" b="1" dirty="0">
                <a:solidFill>
                  <a:schemeClr val="tx1"/>
                </a:solidFill>
              </a:rPr>
              <a:t>bulletin boards or posters </a:t>
            </a:r>
          </a:p>
          <a:p>
            <a:pPr lvl="1"/>
            <a:r>
              <a:rPr lang="en-US" b="1" dirty="0">
                <a:solidFill>
                  <a:schemeClr val="tx1"/>
                </a:solidFill>
              </a:rPr>
              <a:t>reach multiple individuals at different locations with a similar message.</a:t>
            </a:r>
          </a:p>
          <a:p>
            <a:r>
              <a:rPr lang="en-US" b="1" dirty="0">
                <a:solidFill>
                  <a:schemeClr val="tx1"/>
                </a:solidFill>
              </a:rPr>
              <a:t>Electronic</a:t>
            </a:r>
          </a:p>
          <a:p>
            <a:pPr lvl="1"/>
            <a:r>
              <a:rPr lang="en-US" b="1" dirty="0">
                <a:solidFill>
                  <a:schemeClr val="tx1"/>
                </a:solidFill>
              </a:rPr>
              <a:t>Email</a:t>
            </a:r>
          </a:p>
          <a:p>
            <a:pPr lvl="1"/>
            <a:r>
              <a:rPr lang="en-US" b="1" dirty="0">
                <a:solidFill>
                  <a:schemeClr val="tx1"/>
                </a:solidFill>
              </a:rPr>
              <a:t>web conferencing, </a:t>
            </a:r>
          </a:p>
          <a:p>
            <a:pPr lvl="1"/>
            <a:r>
              <a:rPr lang="en-US" b="1" dirty="0">
                <a:solidFill>
                  <a:schemeClr val="tx1"/>
                </a:solidFill>
              </a:rPr>
              <a:t>social networking, </a:t>
            </a:r>
          </a:p>
          <a:p>
            <a:pPr lvl="1"/>
            <a:r>
              <a:rPr lang="en-US" b="1" dirty="0">
                <a:solidFill>
                  <a:schemeClr val="tx1"/>
                </a:solidFill>
              </a:rPr>
              <a:t>company websites, </a:t>
            </a:r>
          </a:p>
          <a:p>
            <a:pPr lvl="1"/>
            <a:r>
              <a:rPr lang="en-US" b="1" dirty="0">
                <a:solidFill>
                  <a:schemeClr val="tx1"/>
                </a:solidFill>
              </a:rPr>
              <a:t>online chat and text messages</a:t>
            </a:r>
          </a:p>
          <a:p>
            <a:pPr lvl="1"/>
            <a:r>
              <a:rPr lang="en-US" b="1" dirty="0">
                <a:solidFill>
                  <a:schemeClr val="tx1"/>
                </a:solidFill>
              </a:rPr>
              <a:t>allows companies to send mass messages to several individuals quickly and at a low business cost</a:t>
            </a:r>
          </a:p>
        </p:txBody>
      </p:sp>
    </p:spTree>
    <p:extLst>
      <p:ext uri="{BB962C8B-B14F-4D97-AF65-F5344CB8AC3E}">
        <p14:creationId xmlns:p14="http://schemas.microsoft.com/office/powerpoint/2010/main" val="109160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6705600" cy="1066800"/>
          </a:xfrm>
        </p:spPr>
        <p:txBody>
          <a:bodyPr>
            <a:normAutofit/>
          </a:bodyPr>
          <a:lstStyle/>
          <a:p>
            <a:r>
              <a:rPr lang="en-US" sz="2800" b="1" dirty="0"/>
              <a:t>Types of Written Communication in Business</a:t>
            </a:r>
          </a:p>
        </p:txBody>
      </p:sp>
      <p:sp>
        <p:nvSpPr>
          <p:cNvPr id="3" name="Content Placeholder 2"/>
          <p:cNvSpPr>
            <a:spLocks noGrp="1"/>
          </p:cNvSpPr>
          <p:nvPr>
            <p:ph idx="1"/>
          </p:nvPr>
        </p:nvSpPr>
        <p:spPr>
          <a:xfrm>
            <a:off x="1371600" y="2438401"/>
            <a:ext cx="6400800" cy="2209800"/>
          </a:xfrm>
        </p:spPr>
        <p:txBody>
          <a:bodyPr>
            <a:normAutofit fontScale="92500" lnSpcReduction="10000"/>
          </a:bodyPr>
          <a:lstStyle/>
          <a:p>
            <a:pPr fontAlgn="base"/>
            <a:r>
              <a:rPr lang="en-US" sz="3200" dirty="0">
                <a:solidFill>
                  <a:srgbClr val="000000"/>
                </a:solidFill>
                <a:latin typeface="AdelleBasic-Bold"/>
              </a:rPr>
              <a:t>Results-Oriented Communication</a:t>
            </a:r>
          </a:p>
          <a:p>
            <a:pPr fontAlgn="base"/>
            <a:r>
              <a:rPr lang="en-US" sz="3200" dirty="0">
                <a:solidFill>
                  <a:srgbClr val="000000"/>
                </a:solidFill>
                <a:latin typeface="AdelleBasic-Bold"/>
              </a:rPr>
              <a:t>Informational Communication</a:t>
            </a:r>
          </a:p>
          <a:p>
            <a:pPr fontAlgn="base"/>
            <a:r>
              <a:rPr lang="en-US" sz="3200" dirty="0">
                <a:solidFill>
                  <a:srgbClr val="000000"/>
                </a:solidFill>
                <a:latin typeface="AdelleBasic-Bold"/>
              </a:rPr>
              <a:t>Persuasive Communication</a:t>
            </a:r>
          </a:p>
          <a:p>
            <a:pPr fontAlgn="base"/>
            <a:r>
              <a:rPr lang="en-US" sz="3200" dirty="0">
                <a:solidFill>
                  <a:srgbClr val="000000"/>
                </a:solidFill>
                <a:latin typeface="AdelleBasic-Bold"/>
              </a:rPr>
              <a:t>Negative Communication</a:t>
            </a:r>
          </a:p>
          <a:p>
            <a:pPr indent="0">
              <a:buNone/>
            </a:pPr>
            <a:endParaRPr lang="en-US" dirty="0"/>
          </a:p>
        </p:txBody>
      </p:sp>
    </p:spTree>
    <p:extLst>
      <p:ext uri="{BB962C8B-B14F-4D97-AF65-F5344CB8AC3E}">
        <p14:creationId xmlns:p14="http://schemas.microsoft.com/office/powerpoint/2010/main" val="286655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0"/>
            <a:ext cx="6400800" cy="4953000"/>
          </a:xfrm>
        </p:spPr>
        <p:txBody>
          <a:bodyPr>
            <a:normAutofit fontScale="90000"/>
          </a:bodyPr>
          <a:lstStyle/>
          <a:p>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Negative Communication</a:t>
            </a: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a:t>
            </a:r>
            <a:br>
              <a:rPr lang="en-US" dirty="0">
                <a:solidFill>
                  <a:schemeClr val="tx1"/>
                </a:solidFill>
              </a:rPr>
            </a:br>
            <a:br>
              <a:rPr lang="en-US" dirty="0"/>
            </a:b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609601" y="2286000"/>
            <a:ext cx="8153400" cy="3352800"/>
          </a:xfrm>
        </p:spPr>
        <p:txBody>
          <a:bodyPr>
            <a:normAutofit/>
          </a:bodyPr>
          <a:lstStyle/>
          <a:p>
            <a:pPr marL="1005840" indent="-457200"/>
            <a:r>
              <a:rPr lang="en-US" sz="2400" b="1" dirty="0">
                <a:solidFill>
                  <a:schemeClr val="tx1"/>
                </a:solidFill>
              </a:rPr>
              <a:t>the writer should use a firm but empathetic tone and write straight to the point to provide essential information in a direct manner.</a:t>
            </a:r>
          </a:p>
          <a:p>
            <a:pPr indent="0">
              <a:buNone/>
            </a:pPr>
            <a:endParaRPr lang="en-US" sz="2400" b="1" u="sng" dirty="0">
              <a:solidFill>
                <a:schemeClr val="tx1"/>
              </a:solidFill>
            </a:endParaRPr>
          </a:p>
          <a:p>
            <a:pPr indent="0">
              <a:buNone/>
            </a:pPr>
            <a:r>
              <a:rPr lang="en-US" sz="2400" b="1" u="sng" dirty="0">
                <a:solidFill>
                  <a:schemeClr val="tx1"/>
                </a:solidFill>
              </a:rPr>
              <a:t>Example</a:t>
            </a:r>
            <a:r>
              <a:rPr lang="en-US" sz="2400" b="1" dirty="0">
                <a:solidFill>
                  <a:schemeClr val="tx1"/>
                </a:solidFill>
              </a:rPr>
              <a:t>: human resources specialist might have to write a letter about a layoff or severance package.</a:t>
            </a:r>
          </a:p>
        </p:txBody>
      </p:sp>
    </p:spTree>
    <p:extLst>
      <p:ext uri="{BB962C8B-B14F-4D97-AF65-F5344CB8AC3E}">
        <p14:creationId xmlns:p14="http://schemas.microsoft.com/office/powerpoint/2010/main" val="257388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58837"/>
            <a:ext cx="6934200" cy="990600"/>
          </a:xfrm>
        </p:spPr>
        <p:txBody>
          <a:bodyPr>
            <a:normAutofit fontScale="90000"/>
          </a:bodyPr>
          <a:lstStyle/>
          <a:p>
            <a:r>
              <a:rPr lang="en-US" b="1" dirty="0"/>
              <a:t>Results-Oriented Communication</a:t>
            </a:r>
          </a:p>
        </p:txBody>
      </p:sp>
      <p:sp>
        <p:nvSpPr>
          <p:cNvPr id="3" name="Content Placeholder 2"/>
          <p:cNvSpPr>
            <a:spLocks noGrp="1"/>
          </p:cNvSpPr>
          <p:nvPr>
            <p:ph idx="1"/>
          </p:nvPr>
        </p:nvSpPr>
        <p:spPr>
          <a:xfrm>
            <a:off x="533400" y="1676400"/>
            <a:ext cx="8077200" cy="4953000"/>
          </a:xfrm>
        </p:spPr>
        <p:txBody>
          <a:bodyPr>
            <a:normAutofit/>
          </a:bodyPr>
          <a:lstStyle/>
          <a:p>
            <a:pPr marL="1005840" indent="-457200"/>
            <a:r>
              <a:rPr lang="en-US" sz="2400" b="1" dirty="0">
                <a:solidFill>
                  <a:schemeClr val="tx1"/>
                </a:solidFill>
              </a:rPr>
              <a:t>active voice</a:t>
            </a:r>
          </a:p>
          <a:p>
            <a:pPr marL="1005840" indent="-457200"/>
            <a:r>
              <a:rPr lang="en-US" sz="2400" b="1" dirty="0">
                <a:solidFill>
                  <a:schemeClr val="tx1"/>
                </a:solidFill>
              </a:rPr>
              <a:t>encouraging the reader to do something. </a:t>
            </a:r>
          </a:p>
          <a:p>
            <a:pPr marL="1005840" indent="-457200"/>
            <a:r>
              <a:rPr lang="en-US" sz="2400" b="1" dirty="0">
                <a:solidFill>
                  <a:schemeClr val="tx1"/>
                </a:solidFill>
              </a:rPr>
              <a:t>end with a call to action and specific instructions for the reader to follow </a:t>
            </a:r>
          </a:p>
          <a:p>
            <a:pPr indent="0">
              <a:buNone/>
            </a:pPr>
            <a:r>
              <a:rPr lang="en-US" sz="2400" b="1" u="sng" dirty="0">
                <a:solidFill>
                  <a:schemeClr val="tx1"/>
                </a:solidFill>
              </a:rPr>
              <a:t>Example</a:t>
            </a:r>
            <a:r>
              <a:rPr lang="en-US" sz="2400" b="1" dirty="0">
                <a:solidFill>
                  <a:schemeClr val="tx1"/>
                </a:solidFill>
              </a:rPr>
              <a:t>: A project manager might send a memo to his team with goals for the week and ways for the team to achieve these goals. </a:t>
            </a:r>
          </a:p>
          <a:p>
            <a:pPr indent="0">
              <a:buNone/>
            </a:pPr>
            <a:endParaRPr lang="en-US" sz="2400" b="1" dirty="0">
              <a:solidFill>
                <a:schemeClr val="tx1"/>
              </a:solidFill>
            </a:endParaRPr>
          </a:p>
          <a:p>
            <a:pPr indent="0">
              <a:buNone/>
            </a:pPr>
            <a:r>
              <a:rPr lang="en-US" sz="2400" b="1" dirty="0">
                <a:solidFill>
                  <a:schemeClr val="tx1"/>
                </a:solidFill>
              </a:rPr>
              <a:t>The tone of such a piece should be motivational to encourage results.</a:t>
            </a:r>
          </a:p>
        </p:txBody>
      </p:sp>
    </p:spTree>
    <p:extLst>
      <p:ext uri="{BB962C8B-B14F-4D97-AF65-F5344CB8AC3E}">
        <p14:creationId xmlns:p14="http://schemas.microsoft.com/office/powerpoint/2010/main" val="385091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985" y="609600"/>
            <a:ext cx="6400800" cy="990600"/>
          </a:xfrm>
        </p:spPr>
        <p:txBody>
          <a:bodyPr>
            <a:normAutofit fontScale="90000"/>
          </a:bodyPr>
          <a:lstStyle/>
          <a:p>
            <a:r>
              <a:rPr lang="en-US" b="1" dirty="0"/>
              <a:t>Informational Communication</a:t>
            </a:r>
          </a:p>
        </p:txBody>
      </p:sp>
      <p:sp>
        <p:nvSpPr>
          <p:cNvPr id="3" name="Content Placeholder 2"/>
          <p:cNvSpPr>
            <a:spLocks noGrp="1"/>
          </p:cNvSpPr>
          <p:nvPr>
            <p:ph idx="1"/>
          </p:nvPr>
        </p:nvSpPr>
        <p:spPr>
          <a:xfrm>
            <a:off x="1942415" y="2133600"/>
            <a:ext cx="6591985" cy="4495800"/>
          </a:xfrm>
        </p:spPr>
        <p:txBody>
          <a:bodyPr>
            <a:normAutofit/>
          </a:bodyPr>
          <a:lstStyle/>
          <a:p>
            <a:pPr marL="1005840" indent="-457200"/>
            <a:r>
              <a:rPr lang="en-US" sz="2400" b="1" dirty="0"/>
              <a:t>provide information to employees, whether it is an email about a change in employee benefits or a help manual for the office copy machine. </a:t>
            </a:r>
          </a:p>
          <a:p>
            <a:pPr marL="1005840" indent="-457200"/>
            <a:r>
              <a:rPr lang="en-US" sz="2400" b="1" dirty="0"/>
              <a:t>should simple and clear to answer any questions a reader might have. </a:t>
            </a:r>
          </a:p>
          <a:p>
            <a:pPr indent="0">
              <a:buNone/>
            </a:pPr>
            <a:endParaRPr lang="en-US" sz="2400" b="1" u="sng" dirty="0"/>
          </a:p>
          <a:p>
            <a:pPr indent="0">
              <a:buNone/>
            </a:pPr>
            <a:r>
              <a:rPr lang="en-US" sz="2400" b="1" u="sng" dirty="0"/>
              <a:t>Example:</a:t>
            </a:r>
            <a:r>
              <a:rPr lang="en-US" sz="2400" b="1" dirty="0"/>
              <a:t> a frequently asked questions section about the content can help clarify the information.</a:t>
            </a:r>
          </a:p>
        </p:txBody>
      </p:sp>
    </p:spTree>
    <p:extLst>
      <p:ext uri="{BB962C8B-B14F-4D97-AF65-F5344CB8AC3E}">
        <p14:creationId xmlns:p14="http://schemas.microsoft.com/office/powerpoint/2010/main" val="331978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400800" cy="990600"/>
          </a:xfrm>
        </p:spPr>
        <p:txBody>
          <a:bodyPr>
            <a:normAutofit/>
          </a:bodyPr>
          <a:lstStyle/>
          <a:p>
            <a:r>
              <a:rPr lang="en-US" b="1" dirty="0"/>
              <a:t>Persuasive Communication</a:t>
            </a:r>
          </a:p>
        </p:txBody>
      </p:sp>
      <p:sp>
        <p:nvSpPr>
          <p:cNvPr id="3" name="Content Placeholder 2"/>
          <p:cNvSpPr>
            <a:spLocks noGrp="1"/>
          </p:cNvSpPr>
          <p:nvPr>
            <p:ph idx="1"/>
          </p:nvPr>
        </p:nvSpPr>
        <p:spPr>
          <a:xfrm>
            <a:off x="1143000" y="1828800"/>
            <a:ext cx="6591985" cy="4419600"/>
          </a:xfrm>
        </p:spPr>
        <p:txBody>
          <a:bodyPr>
            <a:normAutofit fontScale="92500" lnSpcReduction="10000"/>
          </a:bodyPr>
          <a:lstStyle/>
          <a:p>
            <a:pPr marL="1005840" indent="-457200"/>
            <a:r>
              <a:rPr lang="en-US" sz="2400" b="1" dirty="0"/>
              <a:t>writers use persuasive language</a:t>
            </a:r>
          </a:p>
          <a:p>
            <a:pPr marL="1005840" indent="-457200"/>
            <a:r>
              <a:rPr lang="en-US" sz="2400" b="1" dirty="0"/>
              <a:t>focusing on stressing the benefits for the reader</a:t>
            </a:r>
          </a:p>
          <a:p>
            <a:pPr marL="1005840" indent="-457200"/>
            <a:r>
              <a:rPr lang="en-US" sz="2400" b="1" dirty="0"/>
              <a:t>Using second-person "you" voice, writers can talk about how the reader will be positively impacted by doing business with their organization.</a:t>
            </a:r>
          </a:p>
          <a:p>
            <a:pPr indent="0">
              <a:buNone/>
            </a:pPr>
            <a:endParaRPr lang="en-US" sz="2400" b="1" u="sng" dirty="0"/>
          </a:p>
          <a:p>
            <a:pPr indent="0">
              <a:buNone/>
            </a:pPr>
            <a:r>
              <a:rPr lang="en-US" sz="2400" b="1" u="sng" dirty="0"/>
              <a:t>Example</a:t>
            </a:r>
            <a:r>
              <a:rPr lang="en-US" sz="2400" b="1" dirty="0"/>
              <a:t>: submitting proposals to gain more work, like janitorial service looking to land a new client or a nonprofit organization applying for a government grant. </a:t>
            </a:r>
          </a:p>
        </p:txBody>
      </p:sp>
    </p:spTree>
    <p:extLst>
      <p:ext uri="{BB962C8B-B14F-4D97-AF65-F5344CB8AC3E}">
        <p14:creationId xmlns:p14="http://schemas.microsoft.com/office/powerpoint/2010/main" val="86541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6705600" cy="838200"/>
          </a:xfrm>
        </p:spPr>
        <p:txBody>
          <a:bodyPr>
            <a:noAutofit/>
          </a:bodyPr>
          <a:lstStyle/>
          <a:p>
            <a:r>
              <a:rPr lang="en-US" sz="2400" b="1" dirty="0"/>
              <a:t>Characteristics of effective written communication</a:t>
            </a:r>
          </a:p>
        </p:txBody>
      </p:sp>
      <p:sp>
        <p:nvSpPr>
          <p:cNvPr id="3" name="Content Placeholder 2"/>
          <p:cNvSpPr>
            <a:spLocks noGrp="1"/>
          </p:cNvSpPr>
          <p:nvPr>
            <p:ph idx="1"/>
          </p:nvPr>
        </p:nvSpPr>
        <p:spPr>
          <a:xfrm>
            <a:off x="762000" y="1371600"/>
            <a:ext cx="7848600" cy="3810000"/>
          </a:xfrm>
        </p:spPr>
        <p:txBody>
          <a:bodyPr>
            <a:noAutofit/>
          </a:bodyPr>
          <a:lstStyle/>
          <a:p>
            <a:pPr marL="285750" indent="-285750"/>
            <a:r>
              <a:rPr lang="en-US" sz="1800" dirty="0"/>
              <a:t>What's your business writing </a:t>
            </a:r>
            <a:r>
              <a:rPr lang="en-US" sz="1800" b="1" dirty="0"/>
              <a:t>objective</a:t>
            </a:r>
            <a:r>
              <a:rPr lang="en-US" sz="1800" dirty="0"/>
              <a:t>?</a:t>
            </a:r>
          </a:p>
          <a:p>
            <a:pPr marL="1028700" lvl="1" indent="-285750"/>
            <a:r>
              <a:rPr lang="en-US" sz="1800" dirty="0"/>
              <a:t>think it through first </a:t>
            </a:r>
          </a:p>
          <a:p>
            <a:pPr marL="1028700" lvl="1" indent="-285750"/>
            <a:r>
              <a:rPr lang="en-US" sz="1800" dirty="0"/>
              <a:t>Let your thoughts rest awhile.</a:t>
            </a:r>
          </a:p>
          <a:p>
            <a:pPr marL="1028700" lvl="1" indent="-285750"/>
            <a:r>
              <a:rPr lang="en-US" sz="1800" dirty="0"/>
              <a:t>Get away from your writing for a while. </a:t>
            </a:r>
          </a:p>
          <a:p>
            <a:pPr marL="285750" indent="-285750"/>
            <a:r>
              <a:rPr lang="en-US" sz="1800" b="1" dirty="0"/>
              <a:t>Getting started	</a:t>
            </a:r>
          </a:p>
          <a:p>
            <a:pPr marL="1028700" lvl="1" indent="-285750"/>
            <a:r>
              <a:rPr lang="en-US" sz="1800" dirty="0"/>
              <a:t>This is often the hardest part of business writing.</a:t>
            </a:r>
          </a:p>
          <a:p>
            <a:pPr marL="285750" indent="-285750"/>
            <a:r>
              <a:rPr lang="en-US" sz="1800" b="1" dirty="0"/>
              <a:t>Rewriting</a:t>
            </a:r>
          </a:p>
          <a:p>
            <a:pPr marL="1028700" lvl="1" indent="-285750"/>
            <a:r>
              <a:rPr lang="en-US" sz="1800" dirty="0"/>
              <a:t>Effective business writing is about writing something worthwhile and getting it in front of your audience. Know when to say 'enough', then hit the Print button.</a:t>
            </a:r>
          </a:p>
        </p:txBody>
      </p:sp>
    </p:spTree>
    <p:extLst>
      <p:ext uri="{BB962C8B-B14F-4D97-AF65-F5344CB8AC3E}">
        <p14:creationId xmlns:p14="http://schemas.microsoft.com/office/powerpoint/2010/main" val="397842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8200"/>
            <a:ext cx="7162800" cy="1143000"/>
          </a:xfrm>
        </p:spPr>
        <p:txBody>
          <a:bodyPr>
            <a:noAutofit/>
          </a:bodyPr>
          <a:lstStyle/>
          <a:p>
            <a:r>
              <a:rPr lang="en-US" sz="1800" b="1" dirty="0"/>
              <a:t>Characteristics of effective written communication, continued</a:t>
            </a:r>
          </a:p>
        </p:txBody>
      </p:sp>
      <p:sp>
        <p:nvSpPr>
          <p:cNvPr id="3" name="Content Placeholder 2"/>
          <p:cNvSpPr>
            <a:spLocks noGrp="1"/>
          </p:cNvSpPr>
          <p:nvPr>
            <p:ph idx="1"/>
          </p:nvPr>
        </p:nvSpPr>
        <p:spPr>
          <a:xfrm>
            <a:off x="762000" y="2667000"/>
            <a:ext cx="7543800" cy="3657600"/>
          </a:xfrm>
        </p:spPr>
        <p:txBody>
          <a:bodyPr>
            <a:normAutofit/>
          </a:bodyPr>
          <a:lstStyle/>
          <a:p>
            <a:r>
              <a:rPr lang="en-US" b="1" dirty="0"/>
              <a:t>Proofreading for effective business writing</a:t>
            </a:r>
          </a:p>
          <a:p>
            <a:pPr lvl="1"/>
            <a:r>
              <a:rPr lang="en-US" sz="1800" dirty="0"/>
              <a:t>No matter how great the pressure to publish, always check your document. For longer documents, try to proof on a </a:t>
            </a:r>
            <a:r>
              <a:rPr lang="en-US" sz="1800" b="1" dirty="0"/>
              <a:t>hard copy. </a:t>
            </a:r>
            <a:r>
              <a:rPr lang="en-US" sz="1800" dirty="0"/>
              <a:t>	</a:t>
            </a:r>
          </a:p>
          <a:p>
            <a:r>
              <a:rPr lang="en-US" b="1" dirty="0"/>
              <a:t>Good writing counts </a:t>
            </a:r>
          </a:p>
          <a:p>
            <a:pPr lvl="1"/>
            <a:r>
              <a:rPr lang="en-US" sz="1800" dirty="0"/>
              <a:t>Even in business writing, it's easy to get lazy in this age of text-speak and informality.  Do NOT write like you’re texting!</a:t>
            </a:r>
          </a:p>
          <a:p>
            <a:pPr lvl="1"/>
            <a:r>
              <a:rPr lang="en-US" sz="1800" dirty="0"/>
              <a:t>Headlines and subheads – easy to see the main points</a:t>
            </a:r>
          </a:p>
        </p:txBody>
      </p:sp>
    </p:spTree>
    <p:extLst>
      <p:ext uri="{BB962C8B-B14F-4D97-AF65-F5344CB8AC3E}">
        <p14:creationId xmlns:p14="http://schemas.microsoft.com/office/powerpoint/2010/main" val="19390596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227</TotalTime>
  <Words>773</Words>
  <Application>Microsoft Office PowerPoint</Application>
  <PresentationFormat>On-screen Show (4:3)</PresentationFormat>
  <Paragraphs>96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AdelleBasic-Bold</vt:lpstr>
      <vt:lpstr>Arial</vt:lpstr>
      <vt:lpstr>Calibri</vt:lpstr>
      <vt:lpstr>Century Gothic</vt:lpstr>
      <vt:lpstr>Wingdings 3</vt:lpstr>
      <vt:lpstr>Wisp</vt:lpstr>
      <vt:lpstr>Principles of Business and Personal Finance</vt:lpstr>
      <vt:lpstr>Formats/Types of business communications</vt:lpstr>
      <vt:lpstr>Types of Written Communication in Business</vt:lpstr>
      <vt:lpstr>      Negative Communication   .       </vt:lpstr>
      <vt:lpstr>Results-Oriented Communication</vt:lpstr>
      <vt:lpstr>Informational Communication</vt:lpstr>
      <vt:lpstr>Persuasive Communication</vt:lpstr>
      <vt:lpstr>Characteristics of effective written communication</vt:lpstr>
      <vt:lpstr>Characteristics of effective written communication, continued</vt:lpstr>
      <vt:lpstr>Characteristics of effective written communication continued</vt:lpstr>
      <vt:lpstr>Types of written business communications</vt:lpstr>
      <vt:lpstr>Five C’s of business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Business and Personal Finance</dc:title>
  <dc:creator>Jennifer James</dc:creator>
  <cp:lastModifiedBy>Elizabeth Price</cp:lastModifiedBy>
  <cp:revision>33</cp:revision>
  <dcterms:created xsi:type="dcterms:W3CDTF">2015-09-03T14:19:46Z</dcterms:created>
  <dcterms:modified xsi:type="dcterms:W3CDTF">2018-09-18T12:11:17Z</dcterms:modified>
</cp:coreProperties>
</file>