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61" r:id="rId6"/>
    <p:sldId id="262" r:id="rId7"/>
    <p:sldId id="258" r:id="rId8"/>
    <p:sldId id="264" r:id="rId9"/>
    <p:sldId id="265" r:id="rId10"/>
    <p:sldId id="266" r:id="rId11"/>
    <p:sldId id="267"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41" d="100"/>
          <a:sy n="41" d="100"/>
        </p:scale>
        <p:origin x="984" y="4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80A8E4-064F-486C-A3AE-638F902DEA5D}"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332431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0A8E4-064F-486C-A3AE-638F902DEA5D}"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238218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0A8E4-064F-486C-A3AE-638F902DEA5D}"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11433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80A8E4-064F-486C-A3AE-638F902DEA5D}"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221445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80A8E4-064F-486C-A3AE-638F902DEA5D}"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268488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80A8E4-064F-486C-A3AE-638F902DEA5D}"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264659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80A8E4-064F-486C-A3AE-638F902DEA5D}"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176460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80A8E4-064F-486C-A3AE-638F902DEA5D}"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57634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0A8E4-064F-486C-A3AE-638F902DEA5D}"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389230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0A8E4-064F-486C-A3AE-638F902DEA5D}"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412846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0A8E4-064F-486C-A3AE-638F902DEA5D}"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7B442-0EE2-4006-A5FE-1BE9A8CB6046}" type="slidenum">
              <a:rPr lang="en-US" smtClean="0"/>
              <a:t>‹#›</a:t>
            </a:fld>
            <a:endParaRPr lang="en-US"/>
          </a:p>
        </p:txBody>
      </p:sp>
    </p:spTree>
    <p:extLst>
      <p:ext uri="{BB962C8B-B14F-4D97-AF65-F5344CB8AC3E}">
        <p14:creationId xmlns:p14="http://schemas.microsoft.com/office/powerpoint/2010/main" val="115757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0A8E4-064F-486C-A3AE-638F902DEA5D}" type="datetimeFigureOut">
              <a:rPr lang="en-US" smtClean="0"/>
              <a:t>9/3/2018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7B442-0EE2-4006-A5FE-1BE9A8CB6046}" type="slidenum">
              <a:rPr lang="en-US" smtClean="0"/>
              <a:t>‹#›</a:t>
            </a:fld>
            <a:endParaRPr lang="en-US"/>
          </a:p>
        </p:txBody>
      </p:sp>
    </p:spTree>
    <p:extLst>
      <p:ext uri="{BB962C8B-B14F-4D97-AF65-F5344CB8AC3E}">
        <p14:creationId xmlns:p14="http://schemas.microsoft.com/office/powerpoint/2010/main" val="353921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1.00 Understand communication skills and customer relations</a:t>
            </a:r>
            <a:endParaRPr lang="en-US" dirty="0"/>
          </a:p>
        </p:txBody>
      </p:sp>
      <p:sp>
        <p:nvSpPr>
          <p:cNvPr id="3" name="Subtitle 2"/>
          <p:cNvSpPr>
            <a:spLocks noGrp="1"/>
          </p:cNvSpPr>
          <p:nvPr>
            <p:ph type="subTitle" idx="1"/>
          </p:nvPr>
        </p:nvSpPr>
        <p:spPr/>
        <p:txBody>
          <a:bodyPr/>
          <a:lstStyle/>
          <a:p>
            <a:r>
              <a:rPr lang="en-US" dirty="0"/>
              <a:t>NC CTE 1.02: Record information to maintain and present a report of business activity.</a:t>
            </a:r>
          </a:p>
        </p:txBody>
      </p:sp>
    </p:spTree>
    <p:extLst>
      <p:ext uri="{BB962C8B-B14F-4D97-AF65-F5344CB8AC3E}">
        <p14:creationId xmlns:p14="http://schemas.microsoft.com/office/powerpoint/2010/main" val="400529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Organize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8199253"/>
              </p:ext>
            </p:extLst>
          </p:nvPr>
        </p:nvGraphicFramePr>
        <p:xfrm>
          <a:off x="450761" y="1446848"/>
          <a:ext cx="11243255" cy="487680"/>
        </p:xfrm>
        <a:graphic>
          <a:graphicData uri="http://schemas.openxmlformats.org/drawingml/2006/table">
            <a:tbl>
              <a:tblPr firstRow="1" firstCol="1" bandRow="1">
                <a:tableStyleId>{5C22544A-7EE6-4342-B048-85BDC9FD1C3A}</a:tableStyleId>
              </a:tblPr>
              <a:tblGrid>
                <a:gridCol w="2623426">
                  <a:extLst>
                    <a:ext uri="{9D8B030D-6E8A-4147-A177-3AD203B41FA5}">
                      <a16:colId xmlns:a16="http://schemas.microsoft.com/office/drawing/2014/main" val="20000"/>
                    </a:ext>
                  </a:extLst>
                </a:gridCol>
                <a:gridCol w="4028833">
                  <a:extLst>
                    <a:ext uri="{9D8B030D-6E8A-4147-A177-3AD203B41FA5}">
                      <a16:colId xmlns:a16="http://schemas.microsoft.com/office/drawing/2014/main" val="20001"/>
                    </a:ext>
                  </a:extLst>
                </a:gridCol>
                <a:gridCol w="4590996">
                  <a:extLst>
                    <a:ext uri="{9D8B030D-6E8A-4147-A177-3AD203B41FA5}">
                      <a16:colId xmlns:a16="http://schemas.microsoft.com/office/drawing/2014/main" val="20002"/>
                    </a:ext>
                  </a:extLst>
                </a:gridCol>
              </a:tblGrid>
              <a:tr h="0">
                <a:tc>
                  <a:txBody>
                    <a:bodyPr/>
                    <a:lstStyle/>
                    <a:p>
                      <a:pPr marL="0" marR="0">
                        <a:spcBef>
                          <a:spcPts val="300"/>
                        </a:spcBef>
                        <a:spcAft>
                          <a:spcPts val="0"/>
                        </a:spcAft>
                        <a:tabLst>
                          <a:tab pos="228600" algn="l"/>
                          <a:tab pos="457200" algn="l"/>
                        </a:tabLst>
                      </a:pPr>
                      <a:r>
                        <a:rPr lang="en-US" sz="1600" dirty="0">
                          <a:effectLst/>
                        </a:rPr>
                        <a:t>Method of Organizing Information</a:t>
                      </a:r>
                      <a:endParaRPr lang="en-US"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300"/>
                        </a:spcBef>
                        <a:spcAft>
                          <a:spcPts val="0"/>
                        </a:spcAft>
                        <a:tabLst>
                          <a:tab pos="228600" algn="l"/>
                          <a:tab pos="457200" algn="l"/>
                        </a:tabLst>
                      </a:pPr>
                      <a:r>
                        <a:rPr lang="en-US" sz="1600" dirty="0">
                          <a:effectLst/>
                        </a:rPr>
                        <a:t>Description</a:t>
                      </a:r>
                      <a:endParaRPr lang="en-US"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300"/>
                        </a:spcBef>
                        <a:spcAft>
                          <a:spcPts val="0"/>
                        </a:spcAft>
                        <a:tabLst>
                          <a:tab pos="228600" algn="l"/>
                          <a:tab pos="457200" algn="l"/>
                        </a:tabLst>
                      </a:pPr>
                      <a:r>
                        <a:rPr lang="en-US" sz="1600" dirty="0">
                          <a:effectLst/>
                        </a:rPr>
                        <a:t>Example </a:t>
                      </a:r>
                      <a:endParaRPr lang="en-US" sz="16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4184525"/>
              </p:ext>
            </p:extLst>
          </p:nvPr>
        </p:nvGraphicFramePr>
        <p:xfrm>
          <a:off x="450760" y="1928976"/>
          <a:ext cx="11256135" cy="4670201"/>
        </p:xfrm>
        <a:graphic>
          <a:graphicData uri="http://schemas.openxmlformats.org/drawingml/2006/table">
            <a:tbl>
              <a:tblPr firstRow="1" firstCol="1" bandRow="1">
                <a:tableStyleId>{5C22544A-7EE6-4342-B048-85BDC9FD1C3A}</a:tableStyleId>
              </a:tblPr>
              <a:tblGrid>
                <a:gridCol w="2626432">
                  <a:extLst>
                    <a:ext uri="{9D8B030D-6E8A-4147-A177-3AD203B41FA5}">
                      <a16:colId xmlns:a16="http://schemas.microsoft.com/office/drawing/2014/main" val="20000"/>
                    </a:ext>
                  </a:extLst>
                </a:gridCol>
                <a:gridCol w="4033448">
                  <a:extLst>
                    <a:ext uri="{9D8B030D-6E8A-4147-A177-3AD203B41FA5}">
                      <a16:colId xmlns:a16="http://schemas.microsoft.com/office/drawing/2014/main" val="20001"/>
                    </a:ext>
                  </a:extLst>
                </a:gridCol>
                <a:gridCol w="4596255">
                  <a:extLst>
                    <a:ext uri="{9D8B030D-6E8A-4147-A177-3AD203B41FA5}">
                      <a16:colId xmlns:a16="http://schemas.microsoft.com/office/drawing/2014/main" val="20002"/>
                    </a:ext>
                  </a:extLst>
                </a:gridCol>
              </a:tblGrid>
              <a:tr h="1004155">
                <a:tc>
                  <a:txBody>
                    <a:bodyPr/>
                    <a:lstStyle/>
                    <a:p>
                      <a:pPr marL="0" marR="0">
                        <a:lnSpc>
                          <a:spcPct val="115000"/>
                        </a:lnSpc>
                        <a:spcBef>
                          <a:spcPts val="0"/>
                        </a:spcBef>
                        <a:spcAft>
                          <a:spcPts val="0"/>
                        </a:spcAft>
                      </a:pPr>
                      <a:r>
                        <a:rPr lang="en-US" sz="1400" dirty="0">
                          <a:effectLst/>
                        </a:rPr>
                        <a:t>Simple to Complex</a:t>
                      </a:r>
                      <a:br>
                        <a:rPr lang="en-US" sz="1400" dirty="0">
                          <a:effectLst/>
                        </a:rPr>
                      </a:b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b="0" dirty="0">
                          <a:solidFill>
                            <a:schemeClr val="tx1"/>
                          </a:solidFill>
                          <a:effectLst/>
                        </a:rPr>
                        <a:t>Order of increasing difficulty</a:t>
                      </a:r>
                    </a:p>
                    <a:p>
                      <a:pPr marL="0" marR="0">
                        <a:lnSpc>
                          <a:spcPct val="115000"/>
                        </a:lnSpc>
                        <a:spcBef>
                          <a:spcPts val="0"/>
                        </a:spcBef>
                        <a:spcAft>
                          <a:spcPts val="0"/>
                        </a:spcAft>
                      </a:pPr>
                      <a:r>
                        <a:rPr lang="en-US" sz="1400" b="0" dirty="0">
                          <a:solidFill>
                            <a:schemeClr val="tx1"/>
                          </a:solidFill>
                          <a:effectLst/>
                        </a:rPr>
                        <a:t>(aka progressive level of disclosure)</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solidFill>
                      <a:schemeClr val="accent1">
                        <a:lumMod val="20000"/>
                        <a:lumOff val="80000"/>
                      </a:schemeClr>
                    </a:solidFill>
                  </a:tcPr>
                </a:tc>
                <a:tc>
                  <a:txBody>
                    <a:bodyPr/>
                    <a:lstStyle/>
                    <a:p>
                      <a:pPr marL="0" marR="0">
                        <a:lnSpc>
                          <a:spcPct val="115000"/>
                        </a:lnSpc>
                        <a:spcBef>
                          <a:spcPts val="0"/>
                        </a:spcBef>
                        <a:spcAft>
                          <a:spcPts val="0"/>
                        </a:spcAft>
                      </a:pPr>
                      <a:r>
                        <a:rPr lang="en-US" sz="1400" b="0" dirty="0">
                          <a:solidFill>
                            <a:schemeClr val="tx1"/>
                          </a:solidFill>
                          <a:effectLst/>
                        </a:rPr>
                        <a:t>For difficult, technical, or abstract topics, the best plan of organization is often from simple to complex.</a:t>
                      </a:r>
                    </a:p>
                    <a:p>
                      <a:pPr marL="0" marR="0">
                        <a:lnSpc>
                          <a:spcPct val="115000"/>
                        </a:lnSpc>
                        <a:spcBef>
                          <a:spcPts val="0"/>
                        </a:spcBef>
                        <a:spcAft>
                          <a:spcPts val="0"/>
                        </a:spcAft>
                      </a:pPr>
                      <a:r>
                        <a:rPr lang="en-US" sz="1400" b="0" dirty="0">
                          <a:solidFill>
                            <a:schemeClr val="tx1"/>
                          </a:solidFill>
                          <a:effectLst/>
                        </a:rPr>
                        <a:t>Good teachers, for example, begin with simple, basic concepts and proceed to more complex topics.  </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solidFill>
                      <a:schemeClr val="accent1">
                        <a:lumMod val="20000"/>
                        <a:lumOff val="80000"/>
                      </a:schemeClr>
                    </a:solidFill>
                  </a:tcPr>
                </a:tc>
                <a:extLst>
                  <a:ext uri="{0D108BD9-81ED-4DB2-BD59-A6C34878D82A}">
                    <a16:rowId xmlns:a16="http://schemas.microsoft.com/office/drawing/2014/main" val="10000"/>
                  </a:ext>
                </a:extLst>
              </a:tr>
              <a:tr h="1171514">
                <a:tc>
                  <a:txBody>
                    <a:bodyPr/>
                    <a:lstStyle/>
                    <a:p>
                      <a:pPr marL="0" marR="0">
                        <a:lnSpc>
                          <a:spcPct val="115000"/>
                        </a:lnSpc>
                        <a:spcBef>
                          <a:spcPts val="0"/>
                        </a:spcBef>
                        <a:spcAft>
                          <a:spcPts val="0"/>
                        </a:spcAft>
                      </a:pPr>
                      <a:r>
                        <a:rPr lang="en-US" sz="1400">
                          <a:effectLst/>
                        </a:rPr>
                        <a:t>Inductive (indirect)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This plan supplies examples, stories, facts, or reasons first and then draws conclusions from them.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For example, a report written to convince management to fund an employee fitness program might begin with the advantages of a fitness program. After describing the benefits, draw the conclusion that a company-sponsored fitness program is a wise investment.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extLst>
                  <a:ext uri="{0D108BD9-81ED-4DB2-BD59-A6C34878D82A}">
                    <a16:rowId xmlns:a16="http://schemas.microsoft.com/office/drawing/2014/main" val="10001"/>
                  </a:ext>
                </a:extLst>
              </a:tr>
              <a:tr h="669437">
                <a:tc>
                  <a:txBody>
                    <a:bodyPr/>
                    <a:lstStyle/>
                    <a:p>
                      <a:pPr marL="0" marR="0">
                        <a:lnSpc>
                          <a:spcPct val="115000"/>
                        </a:lnSpc>
                        <a:spcBef>
                          <a:spcPts val="0"/>
                        </a:spcBef>
                        <a:spcAft>
                          <a:spcPts val="0"/>
                        </a:spcAft>
                      </a:pPr>
                      <a:r>
                        <a:rPr lang="en-US" sz="1400" dirty="0">
                          <a:effectLst/>
                        </a:rPr>
                        <a:t>Deductive (direct)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Start with a generalization, and then support it with facts, research results, examples, and illustrations.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Scientists use this format in research papers that begin with the findings or main conclusions and then state the supporting evidence.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extLst>
                  <a:ext uri="{0D108BD9-81ED-4DB2-BD59-A6C34878D82A}">
                    <a16:rowId xmlns:a16="http://schemas.microsoft.com/office/drawing/2014/main" val="10002"/>
                  </a:ext>
                </a:extLst>
              </a:tr>
              <a:tr h="836796">
                <a:tc>
                  <a:txBody>
                    <a:bodyPr/>
                    <a:lstStyle/>
                    <a:p>
                      <a:pPr marL="0" marR="0">
                        <a:lnSpc>
                          <a:spcPct val="115000"/>
                        </a:lnSpc>
                        <a:spcBef>
                          <a:spcPts val="0"/>
                        </a:spcBef>
                        <a:spcAft>
                          <a:spcPts val="0"/>
                        </a:spcAft>
                      </a:pPr>
                      <a:r>
                        <a:rPr lang="en-US" sz="1400">
                          <a:effectLst/>
                        </a:rPr>
                        <a:t>Sequential Process or instruction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generally follow a linear or sequential movement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a:effectLst/>
                        </a:rPr>
                        <a:t>Some technical activities, such as the installation of equipment, must be done in a certain order, and the presentation of instructions must follow that order.</a:t>
                      </a:r>
                    </a:p>
                    <a:p>
                      <a:pPr marL="0" marR="0">
                        <a:lnSpc>
                          <a:spcPct val="115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extLst>
                  <a:ext uri="{0D108BD9-81ED-4DB2-BD59-A6C34878D82A}">
                    <a16:rowId xmlns:a16="http://schemas.microsoft.com/office/drawing/2014/main" val="10003"/>
                  </a:ext>
                </a:extLst>
              </a:tr>
              <a:tr h="669437">
                <a:tc>
                  <a:txBody>
                    <a:bodyPr/>
                    <a:lstStyle/>
                    <a:p>
                      <a:pPr marL="0" marR="0">
                        <a:lnSpc>
                          <a:spcPct val="115000"/>
                        </a:lnSpc>
                        <a:spcBef>
                          <a:spcPts val="0"/>
                        </a:spcBef>
                        <a:spcAft>
                          <a:spcPts val="0"/>
                        </a:spcAft>
                      </a:pPr>
                      <a:r>
                        <a:rPr lang="en-US" sz="1400">
                          <a:effectLst/>
                        </a:rPr>
                        <a:t>Problem/solution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The problem/solution format begins with “Here’s what the problem was” and ends with “Here’s how we solved 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tc>
                  <a:txBody>
                    <a:bodyPr/>
                    <a:lstStyle/>
                    <a:p>
                      <a:pPr marL="0" marR="0">
                        <a:lnSpc>
                          <a:spcPct val="115000"/>
                        </a:lnSpc>
                        <a:spcBef>
                          <a:spcPts val="0"/>
                        </a:spcBef>
                        <a:spcAft>
                          <a:spcPts val="0"/>
                        </a:spcAft>
                      </a:pPr>
                      <a:r>
                        <a:rPr lang="en-US" sz="1400" dirty="0">
                          <a:effectLst/>
                        </a:rPr>
                        <a:t>(Proposal) papers identify a problem, usually weigh alternative, and suggest a solution.  They may also suggest ways to implement and evaluate the proposed plan.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535" marR="59535"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16654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Organize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4936185"/>
              </p:ext>
            </p:extLst>
          </p:nvPr>
        </p:nvGraphicFramePr>
        <p:xfrm>
          <a:off x="965914" y="2032973"/>
          <a:ext cx="10251585" cy="426720"/>
        </p:xfrm>
        <a:graphic>
          <a:graphicData uri="http://schemas.openxmlformats.org/drawingml/2006/table">
            <a:tbl>
              <a:tblPr firstRow="1" firstCol="1" bandRow="1">
                <a:tableStyleId>{5C22544A-7EE6-4342-B048-85BDC9FD1C3A}</a:tableStyleId>
              </a:tblPr>
              <a:tblGrid>
                <a:gridCol w="2392037">
                  <a:extLst>
                    <a:ext uri="{9D8B030D-6E8A-4147-A177-3AD203B41FA5}">
                      <a16:colId xmlns:a16="http://schemas.microsoft.com/office/drawing/2014/main" val="20000"/>
                    </a:ext>
                  </a:extLst>
                </a:gridCol>
                <a:gridCol w="3673484">
                  <a:extLst>
                    <a:ext uri="{9D8B030D-6E8A-4147-A177-3AD203B41FA5}">
                      <a16:colId xmlns:a16="http://schemas.microsoft.com/office/drawing/2014/main" val="20001"/>
                    </a:ext>
                  </a:extLst>
                </a:gridCol>
                <a:gridCol w="4186064">
                  <a:extLst>
                    <a:ext uri="{9D8B030D-6E8A-4147-A177-3AD203B41FA5}">
                      <a16:colId xmlns:a16="http://schemas.microsoft.com/office/drawing/2014/main" val="20002"/>
                    </a:ext>
                  </a:extLst>
                </a:gridCol>
              </a:tblGrid>
              <a:tr h="0">
                <a:tc>
                  <a:txBody>
                    <a:bodyPr/>
                    <a:lstStyle/>
                    <a:p>
                      <a:pPr marL="0" marR="0">
                        <a:spcBef>
                          <a:spcPts val="300"/>
                        </a:spcBef>
                        <a:spcAft>
                          <a:spcPts val="0"/>
                        </a:spcAft>
                        <a:tabLst>
                          <a:tab pos="228600" algn="l"/>
                          <a:tab pos="457200" algn="l"/>
                        </a:tabLst>
                      </a:pPr>
                      <a:r>
                        <a:rPr lang="en-US" sz="1400" dirty="0">
                          <a:effectLst/>
                        </a:rPr>
                        <a:t>Method of Organizing Information</a:t>
                      </a:r>
                      <a:endParaRPr lang="en-US"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300"/>
                        </a:spcBef>
                        <a:spcAft>
                          <a:spcPts val="0"/>
                        </a:spcAft>
                        <a:tabLst>
                          <a:tab pos="228600" algn="l"/>
                          <a:tab pos="457200" algn="l"/>
                        </a:tabLst>
                      </a:pPr>
                      <a:r>
                        <a:rPr lang="en-US" sz="1400">
                          <a:effectLst/>
                        </a:rPr>
                        <a:t>Description</a:t>
                      </a:r>
                      <a:endParaRPr lang="en-US" sz="1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300"/>
                        </a:spcBef>
                        <a:spcAft>
                          <a:spcPts val="0"/>
                        </a:spcAft>
                        <a:tabLst>
                          <a:tab pos="228600" algn="l"/>
                          <a:tab pos="457200" algn="l"/>
                        </a:tabLst>
                      </a:pPr>
                      <a:r>
                        <a:rPr lang="en-US" sz="1400" dirty="0">
                          <a:effectLst/>
                        </a:rPr>
                        <a:t>Example </a:t>
                      </a:r>
                      <a:endParaRPr lang="en-US"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63843130"/>
              </p:ext>
            </p:extLst>
          </p:nvPr>
        </p:nvGraphicFramePr>
        <p:xfrm>
          <a:off x="978793" y="2511379"/>
          <a:ext cx="10212947" cy="3464417"/>
        </p:xfrm>
        <a:graphic>
          <a:graphicData uri="http://schemas.openxmlformats.org/drawingml/2006/table">
            <a:tbl>
              <a:tblPr firstRow="1" firstCol="1" bandRow="1">
                <a:tableStyleId>{5C22544A-7EE6-4342-B048-85BDC9FD1C3A}</a:tableStyleId>
              </a:tblPr>
              <a:tblGrid>
                <a:gridCol w="2383021">
                  <a:extLst>
                    <a:ext uri="{9D8B030D-6E8A-4147-A177-3AD203B41FA5}">
                      <a16:colId xmlns:a16="http://schemas.microsoft.com/office/drawing/2014/main" val="20000"/>
                    </a:ext>
                  </a:extLst>
                </a:gridCol>
                <a:gridCol w="3659639">
                  <a:extLst>
                    <a:ext uri="{9D8B030D-6E8A-4147-A177-3AD203B41FA5}">
                      <a16:colId xmlns:a16="http://schemas.microsoft.com/office/drawing/2014/main" val="20001"/>
                    </a:ext>
                  </a:extLst>
                </a:gridCol>
                <a:gridCol w="4170287">
                  <a:extLst>
                    <a:ext uri="{9D8B030D-6E8A-4147-A177-3AD203B41FA5}">
                      <a16:colId xmlns:a16="http://schemas.microsoft.com/office/drawing/2014/main" val="20002"/>
                    </a:ext>
                  </a:extLst>
                </a:gridCol>
              </a:tblGrid>
              <a:tr h="571637">
                <a:tc>
                  <a:txBody>
                    <a:bodyPr/>
                    <a:lstStyle/>
                    <a:p>
                      <a:pPr marL="0" marR="0">
                        <a:lnSpc>
                          <a:spcPct val="115000"/>
                        </a:lnSpc>
                        <a:spcBef>
                          <a:spcPts val="0"/>
                        </a:spcBef>
                        <a:spcAft>
                          <a:spcPts val="0"/>
                        </a:spcAft>
                      </a:pPr>
                      <a:r>
                        <a:rPr lang="en-US" sz="1400" dirty="0">
                          <a:effectLst/>
                        </a:rPr>
                        <a:t>Classification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b="0">
                          <a:solidFill>
                            <a:schemeClr val="tx1"/>
                          </a:solidFill>
                          <a:effectLst/>
                        </a:rPr>
                        <a:t>groups objects or people into related categories</a:t>
                      </a:r>
                      <a:endParaRPr lang="en-US"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nSpc>
                          <a:spcPct val="115000"/>
                        </a:lnSpc>
                        <a:spcBef>
                          <a:spcPts val="0"/>
                        </a:spcBef>
                        <a:spcAft>
                          <a:spcPts val="0"/>
                        </a:spcAft>
                      </a:pPr>
                      <a:r>
                        <a:rPr lang="en-US" sz="1400" b="0" dirty="0">
                          <a:solidFill>
                            <a:schemeClr val="tx1"/>
                          </a:solidFill>
                          <a:effectLst/>
                        </a:rPr>
                        <a:t>the good student, the struggling student, the laid back student</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0000"/>
                  </a:ext>
                </a:extLst>
              </a:tr>
              <a:tr h="866104">
                <a:tc>
                  <a:txBody>
                    <a:bodyPr/>
                    <a:lstStyle/>
                    <a:p>
                      <a:pPr marL="0" marR="0">
                        <a:lnSpc>
                          <a:spcPct val="115000"/>
                        </a:lnSpc>
                        <a:spcBef>
                          <a:spcPts val="0"/>
                        </a:spcBef>
                        <a:spcAft>
                          <a:spcPts val="0"/>
                        </a:spcAft>
                      </a:pPr>
                      <a:r>
                        <a:rPr lang="en-US" sz="1400">
                          <a:effectLst/>
                        </a:rPr>
                        <a:t>Cause &amp; Effect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rPr>
                        <a:t>Address a single cause that has many effects or with many causes that produce a single effect.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a:effectLst/>
                        </a:rPr>
                        <a:t> Paper on Renewable Energy and Non-Renewable of Energy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160572">
                <a:tc>
                  <a:txBody>
                    <a:bodyPr/>
                    <a:lstStyle/>
                    <a:p>
                      <a:pPr marL="0" marR="0">
                        <a:lnSpc>
                          <a:spcPct val="115000"/>
                        </a:lnSpc>
                        <a:spcBef>
                          <a:spcPts val="0"/>
                        </a:spcBef>
                        <a:spcAft>
                          <a:spcPts val="0"/>
                        </a:spcAft>
                      </a:pPr>
                      <a:r>
                        <a:rPr lang="en-US" sz="1400" dirty="0">
                          <a:effectLst/>
                        </a:rPr>
                        <a:t>Comparison and Contrast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a:effectLst/>
                        </a:rPr>
                        <a:t>A rhetorical strategy and method of organization in which a writer examines similarities and/or differences between two people, places, ideas, or things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a:effectLst/>
                        </a:rPr>
                        <a:t>Comparing the advantages and disadvantages of products such as Andriod and Apple.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66104">
                <a:tc>
                  <a:txBody>
                    <a:bodyPr/>
                    <a:lstStyle/>
                    <a:p>
                      <a:pPr marL="0" marR="0">
                        <a:lnSpc>
                          <a:spcPct val="115000"/>
                        </a:lnSpc>
                        <a:spcBef>
                          <a:spcPts val="0"/>
                        </a:spcBef>
                        <a:spcAft>
                          <a:spcPts val="0"/>
                        </a:spcAft>
                      </a:pPr>
                      <a:r>
                        <a:rPr lang="en-US" sz="1400">
                          <a:effectLst/>
                        </a:rPr>
                        <a:t>Value/Size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a:effectLst/>
                        </a:rPr>
                        <a:t>The logical order for some topics begins with the most valuable or the largest item first.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400" dirty="0">
                          <a:effectLst/>
                        </a:rPr>
                        <a:t>Realtors listing their properties from the most expensive to the least expensive (or vice-versa) is helpful to buyers and sellers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6383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724" y="-39572"/>
            <a:ext cx="10515600" cy="1325563"/>
          </a:xfrm>
        </p:spPr>
        <p:txBody>
          <a:bodyPr>
            <a:normAutofit/>
          </a:bodyPr>
          <a:lstStyle/>
          <a:p>
            <a:pPr lvl="0"/>
            <a:r>
              <a:rPr lang="en-US" dirty="0"/>
              <a:t>Select and use appropriate graphic aids</a:t>
            </a:r>
          </a:p>
        </p:txBody>
      </p:sp>
      <p:sp>
        <p:nvSpPr>
          <p:cNvPr id="3" name="Content Placeholder 2"/>
          <p:cNvSpPr>
            <a:spLocks noGrp="1"/>
          </p:cNvSpPr>
          <p:nvPr>
            <p:ph idx="1"/>
          </p:nvPr>
        </p:nvSpPr>
        <p:spPr>
          <a:xfrm>
            <a:off x="-1" y="953037"/>
            <a:ext cx="11925837" cy="5904963"/>
          </a:xfrm>
        </p:spPr>
        <p:txBody>
          <a:bodyPr>
            <a:normAutofit/>
          </a:bodyPr>
          <a:lstStyle/>
          <a:p>
            <a:pPr lvl="1"/>
            <a:r>
              <a:rPr lang="en-US" sz="1800" dirty="0"/>
              <a:t>A </a:t>
            </a:r>
            <a:r>
              <a:rPr lang="en-US" sz="1800" b="1" i="1" dirty="0"/>
              <a:t>table</a:t>
            </a:r>
            <a:r>
              <a:rPr lang="en-US" sz="1800" dirty="0"/>
              <a:t> shows relationships between facts and figures by arranging information in rows and </a:t>
            </a:r>
          </a:p>
          <a:p>
            <a:pPr marL="457200" lvl="1" indent="0">
              <a:buNone/>
            </a:pPr>
            <a:r>
              <a:rPr lang="en-US" sz="1800" dirty="0"/>
              <a:t>Columns (Examples were slides 9-11).</a:t>
            </a:r>
          </a:p>
          <a:p>
            <a:pPr lvl="1"/>
            <a:r>
              <a:rPr lang="en-US" sz="1800" b="1" dirty="0"/>
              <a:t>Bar graphs </a:t>
            </a:r>
            <a:r>
              <a:rPr lang="en-US" sz="1800" dirty="0"/>
              <a:t>should be used when showing quantities that are either not necessarily linked or </a:t>
            </a:r>
          </a:p>
          <a:p>
            <a:pPr marL="457200" lvl="1" indent="0">
              <a:buNone/>
            </a:pPr>
            <a:r>
              <a:rPr lang="en-US" sz="1800" dirty="0"/>
              <a:t>demonstrate change over time. For example, use a bar graph to show either company revenue </a:t>
            </a:r>
          </a:p>
          <a:p>
            <a:pPr marL="457200" lvl="1" indent="0">
              <a:buNone/>
            </a:pPr>
            <a:r>
              <a:rPr lang="en-US" sz="1800" dirty="0"/>
              <a:t>totals over the past decade or raw sales figures for different departments.</a:t>
            </a:r>
          </a:p>
          <a:p>
            <a:pPr marL="457200" lvl="1" indent="0">
              <a:buNone/>
            </a:pPr>
            <a:endParaRPr lang="en-US" sz="1800" dirty="0"/>
          </a:p>
          <a:p>
            <a:pPr lvl="4"/>
            <a:r>
              <a:rPr lang="en-US" b="1" dirty="0"/>
              <a:t>Line graphs </a:t>
            </a:r>
            <a:r>
              <a:rPr lang="en-US" dirty="0"/>
              <a:t>are used to track changes over short and long periods of time. When smaller changes exist, line graphs are better to use than bar graphs. Line graphs can also be used to compare changes over the same period of time for more than one group.</a:t>
            </a:r>
          </a:p>
          <a:p>
            <a:pPr marL="1828800" lvl="4" indent="0">
              <a:buNone/>
            </a:pPr>
            <a:endParaRPr lang="en-US" dirty="0"/>
          </a:p>
          <a:p>
            <a:pPr lvl="1"/>
            <a:r>
              <a:rPr lang="en-US" sz="1800" b="1" dirty="0"/>
              <a:t>Pie charts </a:t>
            </a:r>
            <a:r>
              <a:rPr lang="en-US" sz="1800" dirty="0"/>
              <a:t>should be used when the data shows how different categories relate to the whole at a </a:t>
            </a:r>
          </a:p>
          <a:p>
            <a:pPr marL="457200" lvl="1" indent="0">
              <a:buNone/>
            </a:pPr>
            <a:r>
              <a:rPr lang="en-US" sz="1800" dirty="0"/>
              <a:t>particular point in time, such as either company expense categories or percentages of city statistics </a:t>
            </a:r>
          </a:p>
          <a:p>
            <a:pPr marL="457200" lvl="1" indent="0">
              <a:buNone/>
            </a:pPr>
            <a:r>
              <a:rPr lang="en-US" sz="1800" dirty="0"/>
              <a:t>particular year.</a:t>
            </a:r>
          </a:p>
          <a:p>
            <a:pPr marL="457200" lvl="1" indent="0">
              <a:buNone/>
            </a:pPr>
            <a:endParaRPr lang="en-US" sz="1800" dirty="0"/>
          </a:p>
          <a:p>
            <a:pPr lvl="5"/>
            <a:r>
              <a:rPr lang="en-US" b="1" dirty="0"/>
              <a:t>Pictures</a:t>
            </a:r>
            <a:r>
              <a:rPr lang="en-US" dirty="0"/>
              <a:t> and photographs are visual materials, used to stimulate a learner’s interest. Properly selected and adapted they can help readers to understand and remember the content of accompanying verbal materials.</a:t>
            </a:r>
          </a:p>
        </p:txBody>
      </p:sp>
      <p:pic>
        <p:nvPicPr>
          <p:cNvPr id="8194" name="Picture 2" descr="Trends in Expenditure Per Pupil in Public Elementary and Secondary Schools: 1961-62 to 2001-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04" y="2141164"/>
            <a:ext cx="1838979" cy="141805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The Cost of an Education: Breakdown of Average Per Student Expenditures (in dollars) for Public 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8167" y="3390871"/>
            <a:ext cx="2033833" cy="1568311"/>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Bar graph of the Top 5 states with the Most Elementary and Secondary Schoo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1730" y="767984"/>
            <a:ext cx="2700269" cy="2082208"/>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Image result for picture as graphic ai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789" y="4619443"/>
            <a:ext cx="1814893" cy="1289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47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Utilize note-taking strategies</a:t>
            </a:r>
          </a:p>
        </p:txBody>
      </p:sp>
      <p:sp>
        <p:nvSpPr>
          <p:cNvPr id="3" name="Content Placeholder 2"/>
          <p:cNvSpPr>
            <a:spLocks noGrp="1"/>
          </p:cNvSpPr>
          <p:nvPr>
            <p:ph idx="1"/>
          </p:nvPr>
        </p:nvSpPr>
        <p:spPr>
          <a:xfrm>
            <a:off x="593501" y="2789998"/>
            <a:ext cx="10515600" cy="4351338"/>
          </a:xfrm>
        </p:spPr>
        <p:txBody>
          <a:bodyPr>
            <a:normAutofit/>
          </a:bodyPr>
          <a:lstStyle/>
          <a:p>
            <a:r>
              <a:rPr lang="en-US" dirty="0"/>
              <a:t>Note-taking strategies </a:t>
            </a:r>
          </a:p>
          <a:p>
            <a:pPr lvl="1"/>
            <a:r>
              <a:rPr lang="en-US" dirty="0"/>
              <a:t>Cornell two-column note-taking</a:t>
            </a:r>
          </a:p>
          <a:p>
            <a:pPr lvl="2"/>
            <a:r>
              <a:rPr lang="en-US" dirty="0"/>
              <a:t>Draw a line down your paper 2 1/2 inches from the left side to create a 2 1/2 inch margin for noting key words and a 6-inch area on the right for sentence summaries.</a:t>
            </a:r>
          </a:p>
          <a:p>
            <a:pPr lvl="2"/>
            <a:r>
              <a:rPr lang="en-US" dirty="0"/>
              <a:t>Record your notes in the 6-inch area on the right side of your paper during class. Use your own words and make sure you have included the main ideas and significant supporting details. Be brief.</a:t>
            </a:r>
          </a:p>
          <a:p>
            <a:pPr lvl="2"/>
            <a:r>
              <a:rPr lang="en-US" dirty="0"/>
              <a:t>Review your summary sentences and underline key words. Write these key words in the column on the left side of your paper. These words can be used to stimulate your memory of the material for later study.</a:t>
            </a:r>
          </a:p>
          <a:p>
            <a:pPr lvl="2"/>
            <a:r>
              <a:rPr lang="en-US" dirty="0"/>
              <a:t>The Cornell method can be used for taking notes on classroom lectures or textbooks. </a:t>
            </a:r>
          </a:p>
        </p:txBody>
      </p:sp>
      <p:pic>
        <p:nvPicPr>
          <p:cNvPr id="2050" name="Picture 2" descr="A page showing the key points and the notes in the middle sections of the 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5509" y="193183"/>
            <a:ext cx="2670980" cy="3383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0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Utilize note-taking strategies</a:t>
            </a:r>
          </a:p>
        </p:txBody>
      </p:sp>
      <p:sp>
        <p:nvSpPr>
          <p:cNvPr id="3" name="Content Placeholder 2"/>
          <p:cNvSpPr>
            <a:spLocks noGrp="1"/>
          </p:cNvSpPr>
          <p:nvPr>
            <p:ph idx="1"/>
          </p:nvPr>
        </p:nvSpPr>
        <p:spPr/>
        <p:txBody>
          <a:bodyPr/>
          <a:lstStyle/>
          <a:p>
            <a:r>
              <a:rPr lang="en-US" dirty="0"/>
              <a:t>Note-taking strategies </a:t>
            </a:r>
          </a:p>
          <a:p>
            <a:pPr lvl="1"/>
            <a:r>
              <a:rPr lang="en-US" dirty="0"/>
              <a:t>Charting</a:t>
            </a:r>
          </a:p>
          <a:p>
            <a:pPr lvl="2"/>
            <a:r>
              <a:rPr lang="en-US" dirty="0"/>
              <a:t>If the lecture format is distinct (such as chronological), you may set up your paper by drawing columns and labeling appropriate headings in a table.</a:t>
            </a:r>
          </a:p>
          <a:p>
            <a:pPr lvl="2"/>
            <a:r>
              <a:rPr lang="en-US" dirty="0"/>
              <a:t>Determine the categories to be covered in the lecture. Set up your paper in advance by columns headed by these categories. As you listen to the lecture, record information (words, phrases, main ideas, etc.) into the appropriate category.</a:t>
            </a:r>
          </a:p>
        </p:txBody>
      </p:sp>
      <p:pic>
        <p:nvPicPr>
          <p:cNvPr id="3074" name="Picture 2" descr="Example of Charting Method of Noteta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259" y="4243614"/>
            <a:ext cx="8667481" cy="1405539"/>
          </a:xfrm>
          <a:prstGeom prst="rect">
            <a:avLst/>
          </a:prstGeom>
          <a:noFill/>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53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Utilize note-taking strategies</a:t>
            </a:r>
          </a:p>
        </p:txBody>
      </p:sp>
      <p:sp>
        <p:nvSpPr>
          <p:cNvPr id="3" name="Content Placeholder 2"/>
          <p:cNvSpPr>
            <a:spLocks noGrp="1"/>
          </p:cNvSpPr>
          <p:nvPr>
            <p:ph idx="1"/>
          </p:nvPr>
        </p:nvSpPr>
        <p:spPr/>
        <p:txBody>
          <a:bodyPr>
            <a:normAutofit lnSpcReduction="10000"/>
          </a:bodyPr>
          <a:lstStyle/>
          <a:p>
            <a:r>
              <a:rPr lang="en-US" dirty="0"/>
              <a:t>Note-taking strategies </a:t>
            </a:r>
          </a:p>
          <a:p>
            <a:pPr lvl="1"/>
            <a:r>
              <a:rPr lang="en-US" dirty="0"/>
              <a:t>Outlining</a:t>
            </a:r>
          </a:p>
          <a:p>
            <a:pPr lvl="2"/>
            <a:r>
              <a:rPr lang="en-US" dirty="0"/>
              <a:t>Start main points at the margin.</a:t>
            </a:r>
          </a:p>
          <a:p>
            <a:pPr lvl="3"/>
            <a:r>
              <a:rPr lang="en-US" dirty="0"/>
              <a:t>Indent secondary and supporting details.</a:t>
            </a:r>
          </a:p>
          <a:p>
            <a:pPr lvl="4"/>
            <a:r>
              <a:rPr lang="en-US" dirty="0"/>
              <a:t>Further indent major subgroups.</a:t>
            </a:r>
          </a:p>
          <a:p>
            <a:pPr lvl="2"/>
            <a:r>
              <a:rPr lang="en-US" dirty="0"/>
              <a:t>Definitions, for example, should always start at the margin.</a:t>
            </a:r>
          </a:p>
          <a:p>
            <a:pPr lvl="2"/>
            <a:r>
              <a:rPr lang="en-US" dirty="0"/>
              <a:t>When a list of terms is presented, the heading should also start at the margin.</a:t>
            </a:r>
          </a:p>
          <a:p>
            <a:pPr lvl="3"/>
            <a:r>
              <a:rPr lang="en-US" dirty="0"/>
              <a:t>Each item in the series should be set in slightly from the margin.</a:t>
            </a:r>
          </a:p>
          <a:p>
            <a:pPr lvl="3"/>
            <a:r>
              <a:rPr lang="en-US" dirty="0"/>
              <a:t>Examples, too, should be indented under the point they illustrate.</a:t>
            </a:r>
          </a:p>
          <a:p>
            <a:pPr lvl="2"/>
            <a:endParaRPr lang="en-US" dirty="0"/>
          </a:p>
          <a:p>
            <a:pPr marL="914400" lvl="2" indent="0">
              <a:buNone/>
            </a:pPr>
            <a:endParaRPr lang="en-US" dirty="0"/>
          </a:p>
          <a:p>
            <a:pPr lvl="1"/>
            <a:r>
              <a:rPr lang="en-US" dirty="0"/>
              <a:t>When the lecturer moves from one idea to another, show this shift with white space by skipping a line or two.</a:t>
            </a:r>
          </a:p>
          <a:p>
            <a:pPr lvl="2"/>
            <a:endParaRPr lang="en-US" dirty="0"/>
          </a:p>
          <a:p>
            <a:pPr marL="0" indent="0">
              <a:buNone/>
            </a:pPr>
            <a:endParaRPr lang="en-US" dirty="0"/>
          </a:p>
        </p:txBody>
      </p:sp>
      <p:pic>
        <p:nvPicPr>
          <p:cNvPr id="4098" name="Picture 2" descr="https://s-media-cache-ak0.pinimg.com/736x/33/69/1f/33691f02dd270f639b88100e81e5a4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541" y="91746"/>
            <a:ext cx="3013656" cy="3660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97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Utilize note-taking strategies</a:t>
            </a:r>
          </a:p>
        </p:txBody>
      </p:sp>
      <p:sp>
        <p:nvSpPr>
          <p:cNvPr id="3" name="Content Placeholder 2"/>
          <p:cNvSpPr>
            <a:spLocks noGrp="1"/>
          </p:cNvSpPr>
          <p:nvPr>
            <p:ph idx="1"/>
          </p:nvPr>
        </p:nvSpPr>
        <p:spPr/>
        <p:txBody>
          <a:bodyPr>
            <a:normAutofit fontScale="92500" lnSpcReduction="10000"/>
          </a:bodyPr>
          <a:lstStyle/>
          <a:p>
            <a:r>
              <a:rPr lang="en-US" dirty="0"/>
              <a:t>Note-taking strategies </a:t>
            </a:r>
          </a:p>
          <a:p>
            <a:pPr lvl="1"/>
            <a:r>
              <a:rPr lang="en-US" dirty="0"/>
              <a:t>Mapping</a:t>
            </a:r>
          </a:p>
          <a:p>
            <a:pPr lvl="2"/>
            <a:r>
              <a:rPr lang="en-US" dirty="0"/>
              <a:t>Mapping is a visual system of condensing material to show relationships and importance. A map is a diagram of the major points, with their significant sub-points, that support a topic. The purpose of mapping as an organizing strategy is to improve memory by grouping material in a highly visual way.</a:t>
            </a:r>
          </a:p>
          <a:p>
            <a:pPr lvl="2"/>
            <a:r>
              <a:rPr lang="en-US" dirty="0"/>
              <a:t>The map provides a quick reference for over-viewing a lecture or a textbook chapter.</a:t>
            </a:r>
          </a:p>
          <a:p>
            <a:pPr lvl="1"/>
            <a:r>
              <a:rPr lang="en-US" dirty="0"/>
              <a:t>How to Map</a:t>
            </a:r>
          </a:p>
          <a:p>
            <a:pPr lvl="2"/>
            <a:r>
              <a:rPr lang="en-US" dirty="0"/>
              <a:t>Draw a circle or a box in the middle of a page, and in it write the subject or topic of the material or lecture.</a:t>
            </a:r>
          </a:p>
          <a:p>
            <a:pPr lvl="2"/>
            <a:r>
              <a:rPr lang="en-US" dirty="0"/>
              <a:t>Determine the main ideas that support the subject and write them on the lines radiating from the central circle or box.</a:t>
            </a:r>
          </a:p>
          <a:p>
            <a:pPr lvl="2"/>
            <a:r>
              <a:rPr lang="en-US" dirty="0"/>
              <a:t>Determine the significant details and write them on lines attached to each main idea. The number of details you include will depend on the material and your purpose.</a:t>
            </a:r>
          </a:p>
          <a:p>
            <a:pPr marL="1371600" lvl="3" indent="0">
              <a:buNone/>
            </a:pPr>
            <a:endParaRPr lang="en-US" dirty="0"/>
          </a:p>
          <a:p>
            <a:pPr lvl="2"/>
            <a:endParaRPr lang="en-US" dirty="0"/>
          </a:p>
          <a:p>
            <a:endParaRPr lang="en-US" dirty="0"/>
          </a:p>
        </p:txBody>
      </p:sp>
      <p:pic>
        <p:nvPicPr>
          <p:cNvPr id="1028" name="Picture 4" descr="Shape Illustration Note Ta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9397" y="365125"/>
            <a:ext cx="4530401" cy="1815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11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4400" dirty="0"/>
              <a:t>Utilize note-taking strategies</a:t>
            </a:r>
            <a:br>
              <a:rPr lang="en-US" dirty="0"/>
            </a:br>
            <a:r>
              <a:rPr lang="en-US" dirty="0"/>
              <a:t>Common note-taking abbreviations</a:t>
            </a:r>
            <a:br>
              <a:rPr lang="en-US" dirty="0"/>
            </a:br>
            <a:endParaRPr lang="en-US" dirty="0"/>
          </a:p>
        </p:txBody>
      </p:sp>
      <p:sp>
        <p:nvSpPr>
          <p:cNvPr id="3" name="Content Placeholder 2"/>
          <p:cNvSpPr>
            <a:spLocks noGrp="1"/>
          </p:cNvSpPr>
          <p:nvPr>
            <p:ph sz="half" idx="1"/>
          </p:nvPr>
        </p:nvSpPr>
        <p:spPr>
          <a:xfrm>
            <a:off x="838200" y="1677809"/>
            <a:ext cx="5181600" cy="4927712"/>
          </a:xfrm>
        </p:spPr>
        <p:txBody>
          <a:bodyPr>
            <a:normAutofit fontScale="55000" lnSpcReduction="20000"/>
          </a:bodyPr>
          <a:lstStyle/>
          <a:p>
            <a:pPr marL="0" indent="0">
              <a:buNone/>
            </a:pPr>
            <a:r>
              <a:rPr lang="en-US" dirty="0"/>
              <a:t>Do not try to perfect a definite system of “shorthand.” You may select one or any combination of those ideas that fit your needs. </a:t>
            </a:r>
          </a:p>
          <a:p>
            <a:r>
              <a:rPr lang="en-US" b="1" dirty="0"/>
              <a:t>Symbols. Symbols are especially helpful to students in engineering and mathematics. </a:t>
            </a:r>
          </a:p>
          <a:p>
            <a:pPr marL="0" indent="0">
              <a:buNone/>
            </a:pPr>
            <a:r>
              <a:rPr lang="en-US" dirty="0"/>
              <a:t>≠ does not equal 	Δ change f frequency </a:t>
            </a:r>
          </a:p>
          <a:p>
            <a:pPr marL="0" indent="0">
              <a:buNone/>
            </a:pPr>
            <a:r>
              <a:rPr lang="en-US" dirty="0" err="1"/>
              <a:t>dept</a:t>
            </a:r>
            <a:r>
              <a:rPr lang="en-US" dirty="0"/>
              <a:t> = department 	NYC = New York City </a:t>
            </a:r>
          </a:p>
          <a:p>
            <a:pPr marL="0" indent="0">
              <a:buNone/>
            </a:pPr>
            <a:endParaRPr lang="en-US" dirty="0"/>
          </a:p>
          <a:p>
            <a:r>
              <a:rPr lang="en-US" b="1" dirty="0"/>
              <a:t>Use only the first syllable of a word. </a:t>
            </a:r>
          </a:p>
          <a:p>
            <a:pPr marL="0" indent="0">
              <a:buNone/>
            </a:pPr>
            <a:r>
              <a:rPr lang="en-US" dirty="0"/>
              <a:t>pol = politics 		</a:t>
            </a:r>
            <a:r>
              <a:rPr lang="en-US" dirty="0" err="1"/>
              <a:t>dem</a:t>
            </a:r>
            <a:r>
              <a:rPr lang="en-US" dirty="0"/>
              <a:t> = democracy </a:t>
            </a:r>
          </a:p>
          <a:p>
            <a:pPr marL="0" indent="0">
              <a:buNone/>
            </a:pPr>
            <a:r>
              <a:rPr lang="en-US" dirty="0"/>
              <a:t>lib = liberal 			cap = capitalism </a:t>
            </a:r>
          </a:p>
          <a:p>
            <a:pPr marL="0" indent="0">
              <a:buNone/>
            </a:pPr>
            <a:endParaRPr lang="en-US" dirty="0"/>
          </a:p>
          <a:p>
            <a:r>
              <a:rPr lang="en-US" b="1" dirty="0"/>
              <a:t>Use the entire first syllable and only the first letter of the second syllable. </a:t>
            </a:r>
          </a:p>
          <a:p>
            <a:pPr marL="0" indent="0">
              <a:buNone/>
            </a:pPr>
            <a:r>
              <a:rPr lang="en-US" dirty="0" err="1"/>
              <a:t>subj</a:t>
            </a:r>
            <a:r>
              <a:rPr lang="en-US" dirty="0"/>
              <a:t> = subject	 cons = conservative </a:t>
            </a:r>
          </a:p>
          <a:p>
            <a:pPr marL="0" indent="0">
              <a:buNone/>
            </a:pPr>
            <a:r>
              <a:rPr lang="en-US" dirty="0"/>
              <a:t>tot = totalitarianism	 </a:t>
            </a:r>
            <a:r>
              <a:rPr lang="en-US" dirty="0" err="1"/>
              <a:t>ind</a:t>
            </a:r>
            <a:r>
              <a:rPr lang="en-US" dirty="0"/>
              <a:t> = individual </a:t>
            </a:r>
          </a:p>
          <a:p>
            <a:pPr marL="0" indent="0">
              <a:buNone/>
            </a:pPr>
            <a:endParaRPr lang="en-US" dirty="0"/>
          </a:p>
          <a:p>
            <a:r>
              <a:rPr lang="en-US" b="1" dirty="0"/>
              <a:t>Use symbols for commonly recurring connective or transitional words. </a:t>
            </a:r>
          </a:p>
          <a:p>
            <a:pPr marL="0" indent="0">
              <a:buNone/>
            </a:pPr>
            <a:r>
              <a:rPr lang="en-US" dirty="0"/>
              <a:t>&amp; = and 	w/= with 	w/o= without    </a:t>
            </a:r>
            <a:r>
              <a:rPr lang="en-US" dirty="0" err="1"/>
              <a:t>vs</a:t>
            </a:r>
            <a:r>
              <a:rPr lang="en-US" dirty="0"/>
              <a:t>= against </a:t>
            </a:r>
          </a:p>
        </p:txBody>
      </p:sp>
      <p:sp>
        <p:nvSpPr>
          <p:cNvPr id="4" name="Content Placeholder 3"/>
          <p:cNvSpPr>
            <a:spLocks noGrp="1"/>
          </p:cNvSpPr>
          <p:nvPr>
            <p:ph sz="half" idx="2"/>
          </p:nvPr>
        </p:nvSpPr>
        <p:spPr>
          <a:xfrm>
            <a:off x="6096000" y="1677809"/>
            <a:ext cx="5181600" cy="4927712"/>
          </a:xfrm>
        </p:spPr>
        <p:txBody>
          <a:bodyPr>
            <a:normAutofit fontScale="55000" lnSpcReduction="20000"/>
          </a:bodyPr>
          <a:lstStyle/>
          <a:p>
            <a:r>
              <a:rPr lang="en-US" b="1" dirty="0"/>
              <a:t>Eliminate final letters. Use just enough of the beginning of a word to form easily recognizable unit. </a:t>
            </a:r>
          </a:p>
          <a:p>
            <a:pPr marL="0" indent="0">
              <a:buNone/>
            </a:pPr>
            <a:r>
              <a:rPr lang="en-US" dirty="0" err="1"/>
              <a:t>assoc</a:t>
            </a:r>
            <a:r>
              <a:rPr lang="en-US" dirty="0"/>
              <a:t>= associate, associated 	ach = achievement </a:t>
            </a:r>
          </a:p>
          <a:p>
            <a:pPr marL="0" indent="0">
              <a:buNone/>
            </a:pPr>
            <a:r>
              <a:rPr lang="en-US" dirty="0" err="1"/>
              <a:t>biol</a:t>
            </a:r>
            <a:r>
              <a:rPr lang="en-US" dirty="0"/>
              <a:t> = biological 	info = information </a:t>
            </a:r>
          </a:p>
          <a:p>
            <a:pPr marL="0" indent="0">
              <a:buNone/>
            </a:pPr>
            <a:r>
              <a:rPr lang="en-US" dirty="0"/>
              <a:t>intro = introduction 	</a:t>
            </a:r>
            <a:r>
              <a:rPr lang="en-US" dirty="0" err="1"/>
              <a:t>chem</a:t>
            </a:r>
            <a:r>
              <a:rPr lang="en-US" dirty="0"/>
              <a:t> = chemistry </a:t>
            </a:r>
          </a:p>
          <a:p>
            <a:pPr marL="0" indent="0">
              <a:buNone/>
            </a:pPr>
            <a:r>
              <a:rPr lang="en-US" dirty="0"/>
              <a:t>con = concentration 	max = maximum </a:t>
            </a:r>
          </a:p>
          <a:p>
            <a:pPr marL="0" indent="0">
              <a:buNone/>
            </a:pPr>
            <a:r>
              <a:rPr lang="en-US" dirty="0"/>
              <a:t>rep = repetition </a:t>
            </a:r>
          </a:p>
          <a:p>
            <a:pPr marL="0" indent="0">
              <a:buNone/>
            </a:pPr>
            <a:endParaRPr lang="en-US" dirty="0"/>
          </a:p>
          <a:p>
            <a:r>
              <a:rPr lang="en-US" b="1" dirty="0"/>
              <a:t>Omit vowels from the middle of words, and retain only enough constants to provide a recognizable skeleton of the word. </a:t>
            </a:r>
          </a:p>
          <a:p>
            <a:pPr marL="0" indent="0">
              <a:buNone/>
            </a:pPr>
            <a:r>
              <a:rPr lang="en-US" dirty="0" err="1"/>
              <a:t>bkgd</a:t>
            </a:r>
            <a:r>
              <a:rPr lang="en-US" dirty="0"/>
              <a:t> = background 	</a:t>
            </a:r>
            <a:r>
              <a:rPr lang="en-US" dirty="0" err="1"/>
              <a:t>ppd</a:t>
            </a:r>
            <a:r>
              <a:rPr lang="en-US" dirty="0"/>
              <a:t> = prepared </a:t>
            </a:r>
          </a:p>
          <a:p>
            <a:pPr marL="0" indent="0">
              <a:buNone/>
            </a:pPr>
            <a:r>
              <a:rPr lang="en-US" dirty="0" err="1"/>
              <a:t>prblm</a:t>
            </a:r>
            <a:r>
              <a:rPr lang="en-US" dirty="0"/>
              <a:t> = problem 	</a:t>
            </a:r>
            <a:r>
              <a:rPr lang="en-US" dirty="0" err="1"/>
              <a:t>estmt</a:t>
            </a:r>
            <a:r>
              <a:rPr lang="en-US" dirty="0"/>
              <a:t> = estimate </a:t>
            </a:r>
          </a:p>
          <a:p>
            <a:pPr marL="0" indent="0">
              <a:buNone/>
            </a:pPr>
            <a:r>
              <a:rPr lang="en-US" dirty="0" err="1"/>
              <a:t>gvt</a:t>
            </a:r>
            <a:r>
              <a:rPr lang="en-US" dirty="0"/>
              <a:t> = government </a:t>
            </a:r>
          </a:p>
          <a:p>
            <a:pPr marL="0" indent="0">
              <a:buNone/>
            </a:pPr>
            <a:endParaRPr lang="en-US" dirty="0"/>
          </a:p>
          <a:p>
            <a:r>
              <a:rPr lang="en-US" b="1" dirty="0"/>
              <a:t>Use an apostrophe. </a:t>
            </a:r>
          </a:p>
          <a:p>
            <a:pPr marL="0" indent="0">
              <a:buNone/>
            </a:pPr>
            <a:r>
              <a:rPr lang="en-US" dirty="0"/>
              <a:t>gov’t = government 	</a:t>
            </a:r>
            <a:r>
              <a:rPr lang="en-US" dirty="0" err="1"/>
              <a:t>am’t</a:t>
            </a:r>
            <a:r>
              <a:rPr lang="en-US" dirty="0"/>
              <a:t> = amount </a:t>
            </a:r>
          </a:p>
          <a:p>
            <a:pPr marL="0" indent="0">
              <a:buNone/>
            </a:pPr>
            <a:r>
              <a:rPr lang="en-US" dirty="0" err="1"/>
              <a:t>con’t</a:t>
            </a:r>
            <a:r>
              <a:rPr lang="en-US" dirty="0"/>
              <a:t> = continued 	</a:t>
            </a:r>
            <a:r>
              <a:rPr lang="en-US" dirty="0" err="1"/>
              <a:t>educat’l</a:t>
            </a:r>
            <a:r>
              <a:rPr lang="en-US" dirty="0"/>
              <a:t> = educational </a:t>
            </a:r>
          </a:p>
          <a:p>
            <a:pPr marL="0" indent="0">
              <a:buNone/>
            </a:pPr>
            <a:endParaRPr lang="en-US" dirty="0"/>
          </a:p>
        </p:txBody>
      </p:sp>
    </p:spTree>
    <p:extLst>
      <p:ext uri="{BB962C8B-B14F-4D97-AF65-F5344CB8AC3E}">
        <p14:creationId xmlns:p14="http://schemas.microsoft.com/office/powerpoint/2010/main" val="25615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Organize information</a:t>
            </a:r>
          </a:p>
        </p:txBody>
      </p:sp>
      <p:sp>
        <p:nvSpPr>
          <p:cNvPr id="3" name="Content Placeholder 2"/>
          <p:cNvSpPr>
            <a:spLocks noGrp="1"/>
          </p:cNvSpPr>
          <p:nvPr>
            <p:ph idx="1"/>
          </p:nvPr>
        </p:nvSpPr>
        <p:spPr/>
        <p:txBody>
          <a:bodyPr>
            <a:normAutofit/>
          </a:bodyPr>
          <a:lstStyle/>
          <a:p>
            <a:r>
              <a:rPr lang="en-US" dirty="0"/>
              <a:t>Discuss reasons to organize information after taking notes.</a:t>
            </a:r>
          </a:p>
          <a:p>
            <a:pPr lvl="1">
              <a:lnSpc>
                <a:spcPct val="100000"/>
              </a:lnSpc>
              <a:spcBef>
                <a:spcPts val="0"/>
              </a:spcBef>
            </a:pPr>
            <a:r>
              <a:rPr lang="en-US" dirty="0"/>
              <a:t>Clear up points of confusion by talking with the instructor and/or classmates. If you don't have time after class, use email or raise the issue during the next class.</a:t>
            </a:r>
          </a:p>
          <a:p>
            <a:pPr lvl="1">
              <a:lnSpc>
                <a:spcPct val="100000"/>
              </a:lnSpc>
              <a:spcBef>
                <a:spcPts val="0"/>
              </a:spcBef>
            </a:pPr>
            <a:r>
              <a:rPr lang="en-US" dirty="0"/>
              <a:t>Use texts, online documents, and Internet searches to fill in missing points, find specific examples of themes or processes, and to clarify doubts.</a:t>
            </a:r>
          </a:p>
          <a:p>
            <a:pPr lvl="1">
              <a:lnSpc>
                <a:spcPct val="100000"/>
              </a:lnSpc>
              <a:spcBef>
                <a:spcPts val="0"/>
              </a:spcBef>
            </a:pPr>
            <a:r>
              <a:rPr lang="en-US" dirty="0"/>
              <a:t>Edit and expand notes as soon as possible. Mark what you consider big concepts. </a:t>
            </a:r>
          </a:p>
          <a:p>
            <a:pPr lvl="1">
              <a:lnSpc>
                <a:spcPct val="100000"/>
              </a:lnSpc>
              <a:spcBef>
                <a:spcPts val="0"/>
              </a:spcBef>
            </a:pPr>
            <a:r>
              <a:rPr lang="en-US" dirty="0"/>
              <a:t>Jot down in margins the notes of your own reflections, ideas, and questions.</a:t>
            </a:r>
          </a:p>
          <a:p>
            <a:pPr lvl="1">
              <a:lnSpc>
                <a:spcPct val="100000"/>
              </a:lnSpc>
              <a:spcBef>
                <a:spcPts val="0"/>
              </a:spcBef>
            </a:pPr>
            <a:r>
              <a:rPr lang="en-US" dirty="0"/>
              <a:t>Do assignments while the material is still fresh.</a:t>
            </a:r>
          </a:p>
          <a:p>
            <a:pPr lvl="1"/>
            <a:endParaRPr lang="en-US" dirty="0"/>
          </a:p>
          <a:p>
            <a:endParaRPr lang="en-US" dirty="0"/>
          </a:p>
        </p:txBody>
      </p:sp>
    </p:spTree>
    <p:extLst>
      <p:ext uri="{BB962C8B-B14F-4D97-AF65-F5344CB8AC3E}">
        <p14:creationId xmlns:p14="http://schemas.microsoft.com/office/powerpoint/2010/main" val="128090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Organize information</a:t>
            </a:r>
          </a:p>
        </p:txBody>
      </p:sp>
      <p:sp>
        <p:nvSpPr>
          <p:cNvPr id="3" name="Content Placeholder 2"/>
          <p:cNvSpPr>
            <a:spLocks noGrp="1"/>
          </p:cNvSpPr>
          <p:nvPr>
            <p:ph idx="1"/>
          </p:nvPr>
        </p:nvSpPr>
        <p:spPr/>
        <p:txBody>
          <a:bodyPr/>
          <a:lstStyle/>
          <a:p>
            <a:r>
              <a:rPr lang="en-US" dirty="0"/>
              <a:t>Explain the impact that target audience has on the organization of information.</a:t>
            </a:r>
          </a:p>
          <a:p>
            <a:pPr lvl="1"/>
            <a:r>
              <a:rPr lang="en-US" dirty="0"/>
              <a:t>In the world of business, methods of organization can be used to convey an idea, relay information, assemble a procedure and seal a deal. </a:t>
            </a:r>
          </a:p>
          <a:p>
            <a:pPr lvl="1"/>
            <a:r>
              <a:rPr lang="en-US" dirty="0"/>
              <a:t>Methods of organization create order and direct the thoughts of the audience interacting with the information. </a:t>
            </a:r>
          </a:p>
          <a:p>
            <a:pPr lvl="1"/>
            <a:r>
              <a:rPr lang="en-US" dirty="0"/>
              <a:t>Whether it is creating a report, sorting data, presenting an idea or organizing facts, choosing a method of organization sets the stage for decision-making.</a:t>
            </a:r>
          </a:p>
        </p:txBody>
      </p:sp>
    </p:spTree>
    <p:extLst>
      <p:ext uri="{BB962C8B-B14F-4D97-AF65-F5344CB8AC3E}">
        <p14:creationId xmlns:p14="http://schemas.microsoft.com/office/powerpoint/2010/main" val="231073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Organize information</a:t>
            </a:r>
          </a:p>
        </p:txBody>
      </p:sp>
      <p:sp>
        <p:nvSpPr>
          <p:cNvPr id="3" name="Content Placeholder 2"/>
          <p:cNvSpPr>
            <a:spLocks noGrp="1"/>
          </p:cNvSpPr>
          <p:nvPr>
            <p:ph idx="1"/>
          </p:nvPr>
        </p:nvSpPr>
        <p:spPr>
          <a:xfrm>
            <a:off x="838200" y="1365161"/>
            <a:ext cx="10515600" cy="4811802"/>
          </a:xfrm>
        </p:spPr>
        <p:txBody>
          <a:bodyPr/>
          <a:lstStyle/>
          <a:p>
            <a:r>
              <a:rPr lang="en-US" dirty="0"/>
              <a:t>Common approaches to organizing/ordering information</a:t>
            </a:r>
          </a:p>
        </p:txBody>
      </p:sp>
      <p:graphicFrame>
        <p:nvGraphicFramePr>
          <p:cNvPr id="4" name="Table 3"/>
          <p:cNvGraphicFramePr>
            <a:graphicFrameLocks noGrp="1"/>
          </p:cNvGraphicFramePr>
          <p:nvPr>
            <p:extLst>
              <p:ext uri="{D42A27DB-BD31-4B8C-83A1-F6EECF244321}">
                <p14:modId xmlns:p14="http://schemas.microsoft.com/office/powerpoint/2010/main" val="2591689432"/>
              </p:ext>
            </p:extLst>
          </p:nvPr>
        </p:nvGraphicFramePr>
        <p:xfrm>
          <a:off x="682580" y="1841680"/>
          <a:ext cx="10908405" cy="4926644"/>
        </p:xfrm>
        <a:graphic>
          <a:graphicData uri="http://schemas.openxmlformats.org/drawingml/2006/table">
            <a:tbl>
              <a:tblPr firstRow="1" firstCol="1" bandRow="1">
                <a:tableStyleId>{5C22544A-7EE6-4342-B048-85BDC9FD1C3A}</a:tableStyleId>
              </a:tblPr>
              <a:tblGrid>
                <a:gridCol w="2545294">
                  <a:extLst>
                    <a:ext uri="{9D8B030D-6E8A-4147-A177-3AD203B41FA5}">
                      <a16:colId xmlns:a16="http://schemas.microsoft.com/office/drawing/2014/main" val="20000"/>
                    </a:ext>
                  </a:extLst>
                </a:gridCol>
                <a:gridCol w="3908845">
                  <a:extLst>
                    <a:ext uri="{9D8B030D-6E8A-4147-A177-3AD203B41FA5}">
                      <a16:colId xmlns:a16="http://schemas.microsoft.com/office/drawing/2014/main" val="20001"/>
                    </a:ext>
                  </a:extLst>
                </a:gridCol>
                <a:gridCol w="4454266">
                  <a:extLst>
                    <a:ext uri="{9D8B030D-6E8A-4147-A177-3AD203B41FA5}">
                      <a16:colId xmlns:a16="http://schemas.microsoft.com/office/drawing/2014/main" val="20002"/>
                    </a:ext>
                  </a:extLst>
                </a:gridCol>
              </a:tblGrid>
              <a:tr h="415829">
                <a:tc>
                  <a:txBody>
                    <a:bodyPr/>
                    <a:lstStyle/>
                    <a:p>
                      <a:pPr marL="0" marR="0">
                        <a:spcBef>
                          <a:spcPts val="300"/>
                        </a:spcBef>
                        <a:spcAft>
                          <a:spcPts val="0"/>
                        </a:spcAft>
                        <a:tabLst>
                          <a:tab pos="228600" algn="l"/>
                          <a:tab pos="457200" algn="l"/>
                        </a:tabLst>
                      </a:pPr>
                      <a:r>
                        <a:rPr lang="en-US" sz="1400" dirty="0">
                          <a:effectLst/>
                        </a:rPr>
                        <a:t>Method of Organizing Information</a:t>
                      </a:r>
                      <a:endParaRPr lang="en-US"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2972" marR="62972" marT="0" marB="0"/>
                </a:tc>
                <a:tc>
                  <a:txBody>
                    <a:bodyPr/>
                    <a:lstStyle/>
                    <a:p>
                      <a:pPr marL="0" marR="0">
                        <a:spcBef>
                          <a:spcPts val="300"/>
                        </a:spcBef>
                        <a:spcAft>
                          <a:spcPts val="0"/>
                        </a:spcAft>
                        <a:tabLst>
                          <a:tab pos="228600" algn="l"/>
                          <a:tab pos="457200" algn="l"/>
                        </a:tabLst>
                      </a:pPr>
                      <a:r>
                        <a:rPr lang="en-US" sz="1400">
                          <a:effectLst/>
                        </a:rPr>
                        <a:t>Description</a:t>
                      </a:r>
                      <a:endParaRPr lang="en-US" sz="14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2972" marR="62972" marT="0" marB="0"/>
                </a:tc>
                <a:tc>
                  <a:txBody>
                    <a:bodyPr/>
                    <a:lstStyle/>
                    <a:p>
                      <a:pPr marL="0" marR="0">
                        <a:spcBef>
                          <a:spcPts val="300"/>
                        </a:spcBef>
                        <a:spcAft>
                          <a:spcPts val="0"/>
                        </a:spcAft>
                        <a:tabLst>
                          <a:tab pos="228600" algn="l"/>
                          <a:tab pos="457200" algn="l"/>
                        </a:tabLst>
                      </a:pPr>
                      <a:r>
                        <a:rPr lang="en-US" sz="1400" dirty="0">
                          <a:effectLst/>
                        </a:rPr>
                        <a:t>Example </a:t>
                      </a:r>
                      <a:endParaRPr lang="en-US" sz="14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2972" marR="62972" marT="0" marB="0"/>
                </a:tc>
                <a:extLst>
                  <a:ext uri="{0D108BD9-81ED-4DB2-BD59-A6C34878D82A}">
                    <a16:rowId xmlns:a16="http://schemas.microsoft.com/office/drawing/2014/main" val="10000"/>
                  </a:ext>
                </a:extLst>
              </a:tr>
              <a:tr h="831657">
                <a:tc>
                  <a:txBody>
                    <a:bodyPr/>
                    <a:lstStyle/>
                    <a:p>
                      <a:pPr marL="0" marR="0">
                        <a:lnSpc>
                          <a:spcPct val="100000"/>
                        </a:lnSpc>
                        <a:spcBef>
                          <a:spcPts val="0"/>
                        </a:spcBef>
                        <a:spcAft>
                          <a:spcPts val="0"/>
                        </a:spcAft>
                      </a:pPr>
                      <a:r>
                        <a:rPr lang="en-US" sz="1400" dirty="0">
                          <a:effectLst/>
                        </a:rPr>
                        <a:t>Indexed order</a:t>
                      </a:r>
                    </a:p>
                    <a:p>
                      <a:pPr marL="0" marR="0">
                        <a:lnSpc>
                          <a:spcPct val="100000"/>
                        </a:lnSpc>
                        <a:spcBef>
                          <a:spcPts val="0"/>
                        </a:spcBef>
                        <a:spcAft>
                          <a:spcPts val="0"/>
                        </a:spcAft>
                      </a:pPr>
                      <a:r>
                        <a:rPr lang="en-US" sz="1400" dirty="0">
                          <a:effectLst/>
                        </a:rPr>
                        <a:t>e.g., Alphabetical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Items of a sequence can be arranged by some familiar characteristic. The most common is alphabetical.</a:t>
                      </a:r>
                    </a:p>
                    <a:p>
                      <a:pPr marL="0" marR="0">
                        <a:lnSpc>
                          <a:spcPct val="100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Alphabetical is a logical way to arrange a booklet on vitamins (A, B, B1, and so on) or a directory of company employees.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tc>
                <a:extLst>
                  <a:ext uri="{0D108BD9-81ED-4DB2-BD59-A6C34878D82A}">
                    <a16:rowId xmlns:a16="http://schemas.microsoft.com/office/drawing/2014/main" val="10001"/>
                  </a:ext>
                </a:extLst>
              </a:tr>
              <a:tr h="959601">
                <a:tc>
                  <a:txBody>
                    <a:bodyPr/>
                    <a:lstStyle/>
                    <a:p>
                      <a:pPr marL="0" marR="0">
                        <a:lnSpc>
                          <a:spcPct val="100000"/>
                        </a:lnSpc>
                        <a:spcBef>
                          <a:spcPts val="0"/>
                        </a:spcBef>
                        <a:spcAft>
                          <a:spcPts val="0"/>
                        </a:spcAft>
                      </a:pPr>
                      <a:r>
                        <a:rPr lang="en-US" sz="1400" dirty="0">
                          <a:effectLst/>
                        </a:rPr>
                        <a:t>Chronological order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A method of organization in which actions or events are presented as they occur (or occurred) in time. Information presented in time sequence, either forward or backward, is chronological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You can present events in the order in which they happened. History books are written this way.</a:t>
                      </a:r>
                    </a:p>
                    <a:p>
                      <a:pPr marL="0" marR="0">
                        <a:lnSpc>
                          <a:spcPct val="100000"/>
                        </a:lnSpc>
                        <a:spcBef>
                          <a:spcPts val="0"/>
                        </a:spcBef>
                        <a:spcAft>
                          <a:spcPts val="0"/>
                        </a:spcAft>
                      </a:pPr>
                      <a:r>
                        <a:rPr lang="en-US" sz="1400" dirty="0">
                          <a:effectLst/>
                        </a:rPr>
                        <a:t> </a:t>
                      </a:r>
                    </a:p>
                    <a:p>
                      <a:pPr marL="0" marR="0">
                        <a:lnSpc>
                          <a:spcPct val="100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extLst>
                  <a:ext uri="{0D108BD9-81ED-4DB2-BD59-A6C34878D82A}">
                    <a16:rowId xmlns:a16="http://schemas.microsoft.com/office/drawing/2014/main" val="10002"/>
                  </a:ext>
                </a:extLst>
              </a:tr>
              <a:tr h="959601">
                <a:tc>
                  <a:txBody>
                    <a:bodyPr/>
                    <a:lstStyle/>
                    <a:p>
                      <a:pPr marL="0" marR="0">
                        <a:lnSpc>
                          <a:spcPct val="100000"/>
                        </a:lnSpc>
                        <a:spcBef>
                          <a:spcPts val="0"/>
                        </a:spcBef>
                        <a:spcAft>
                          <a:spcPts val="0"/>
                        </a:spcAft>
                      </a:pPr>
                      <a:r>
                        <a:rPr lang="en-US" sz="1400">
                          <a:effectLst/>
                        </a:rPr>
                        <a:t>Inverted pyramid</a:t>
                      </a:r>
                    </a:p>
                    <a:p>
                      <a:pPr marL="0" marR="0">
                        <a:lnSpc>
                          <a:spcPct val="100000"/>
                        </a:lnSpc>
                        <a:spcBef>
                          <a:spcPts val="0"/>
                        </a:spcBef>
                        <a:spcAft>
                          <a:spcPts val="0"/>
                        </a:spcAft>
                      </a:pPr>
                      <a:r>
                        <a:rPr lang="en-US" sz="1400">
                          <a:effectLst/>
                        </a:rPr>
                        <a:t>(aka anticlimactic order)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The lead paragraph summarizes the story, and the following paragraphs present the facts in order of decreasing importance.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You can use this format in journal articles, letters, memos, and reports. Useful for ranking items (such as candidates, where the best are placed first).</a:t>
                      </a:r>
                    </a:p>
                    <a:p>
                      <a:pPr marL="0" marR="0">
                        <a:lnSpc>
                          <a:spcPct val="100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extLst>
                  <a:ext uri="{0D108BD9-81ED-4DB2-BD59-A6C34878D82A}">
                    <a16:rowId xmlns:a16="http://schemas.microsoft.com/office/drawing/2014/main" val="10003"/>
                  </a:ext>
                </a:extLst>
              </a:tr>
              <a:tr h="767681">
                <a:tc>
                  <a:txBody>
                    <a:bodyPr/>
                    <a:lstStyle/>
                    <a:p>
                      <a:pPr marL="0" marR="0">
                        <a:lnSpc>
                          <a:spcPct val="100000"/>
                        </a:lnSpc>
                        <a:spcBef>
                          <a:spcPts val="0"/>
                        </a:spcBef>
                        <a:spcAft>
                          <a:spcPts val="0"/>
                        </a:spcAft>
                      </a:pPr>
                      <a:r>
                        <a:rPr lang="en-US" sz="1400">
                          <a:effectLst/>
                        </a:rPr>
                        <a:t>Climatic order</a:t>
                      </a:r>
                    </a:p>
                    <a:p>
                      <a:pPr marL="0" marR="0">
                        <a:lnSpc>
                          <a:spcPct val="100000"/>
                        </a:lnSpc>
                        <a:spcBef>
                          <a:spcPts val="0"/>
                        </a:spcBef>
                        <a:spcAft>
                          <a:spcPts val="0"/>
                        </a:spcAft>
                      </a:pPr>
                      <a:r>
                        <a:rPr lang="en-US" sz="1400">
                          <a:effectLst/>
                        </a:rPr>
                        <a:t>(aka clincher order)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The arrangement of details or ideas in order of increasing importance or force: the principle of saving the best for last.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It is frequently used in a sales pitch or for increasing motivation gradually. Designed to impel immediate action or leave a sweet taste in the reader’s mouth.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extLst>
                  <a:ext uri="{0D108BD9-81ED-4DB2-BD59-A6C34878D82A}">
                    <a16:rowId xmlns:a16="http://schemas.microsoft.com/office/drawing/2014/main" val="10004"/>
                  </a:ext>
                </a:extLst>
              </a:tr>
              <a:tr h="959601">
                <a:tc>
                  <a:txBody>
                    <a:bodyPr/>
                    <a:lstStyle/>
                    <a:p>
                      <a:pPr marL="0" marR="0">
                        <a:lnSpc>
                          <a:spcPct val="100000"/>
                        </a:lnSpc>
                        <a:spcBef>
                          <a:spcPts val="0"/>
                        </a:spcBef>
                        <a:spcAft>
                          <a:spcPts val="0"/>
                        </a:spcAft>
                      </a:pPr>
                      <a:r>
                        <a:rPr lang="en-US" sz="1400">
                          <a:effectLst/>
                        </a:rPr>
                        <a:t>Spatial/Geographical</a:t>
                      </a:r>
                      <a:br>
                        <a:rPr lang="en-US" sz="1400">
                          <a:effectLst/>
                        </a:rPr>
                      </a:br>
                      <a:r>
                        <a:rPr lang="en-US" sz="1400">
                          <a:effectLst/>
                        </a:rPr>
                        <a:t>Order of location</a:t>
                      </a:r>
                    </a:p>
                    <a:p>
                      <a:pPr marL="0" marR="0">
                        <a:lnSpc>
                          <a:spcPct val="100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a:effectLst/>
                        </a:rPr>
                        <a:t>A method of organization in which details are presented as they are (or were) located in space--such as, from left to right or from top to bottom.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tc>
                  <a:txBody>
                    <a:bodyPr/>
                    <a:lstStyle/>
                    <a:p>
                      <a:pPr marL="0" marR="0">
                        <a:lnSpc>
                          <a:spcPct val="100000"/>
                        </a:lnSpc>
                        <a:spcBef>
                          <a:spcPts val="0"/>
                        </a:spcBef>
                        <a:spcAft>
                          <a:spcPts val="0"/>
                        </a:spcAft>
                      </a:pPr>
                      <a:r>
                        <a:rPr lang="en-US" sz="1400" dirty="0">
                          <a:effectLst/>
                        </a:rPr>
                        <a:t>Geographical organization is illustrated by the division of a business into sales by state, county, or city.  </a:t>
                      </a:r>
                    </a:p>
                    <a:p>
                      <a:pPr marL="0" marR="0">
                        <a:lnSpc>
                          <a:spcPct val="100000"/>
                        </a:lnSpc>
                        <a:spcBef>
                          <a:spcPts val="0"/>
                        </a:spcBef>
                        <a:spcAft>
                          <a:spcPts val="0"/>
                        </a:spcAft>
                      </a:pPr>
                      <a:r>
                        <a:rPr lang="en-US" sz="1400" dirty="0">
                          <a:effectLst/>
                        </a:rPr>
                        <a:t> </a:t>
                      </a:r>
                    </a:p>
                    <a:p>
                      <a:pPr marL="0" marR="0">
                        <a:lnSpc>
                          <a:spcPct val="100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972" marR="62972"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07624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1622</Words>
  <Application>Microsoft Office PowerPoint</Application>
  <PresentationFormat>Widescreen</PresentationFormat>
  <Paragraphs>162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Calibri</vt:lpstr>
      <vt:lpstr>Calibri Light</vt:lpstr>
      <vt:lpstr>Times New Roman</vt:lpstr>
      <vt:lpstr>Office Theme</vt:lpstr>
      <vt:lpstr>1.00 Understand communication skills and customer relations</vt:lpstr>
      <vt:lpstr>Utilize note-taking strategies</vt:lpstr>
      <vt:lpstr>Utilize note-taking strategies</vt:lpstr>
      <vt:lpstr>Utilize note-taking strategies</vt:lpstr>
      <vt:lpstr>Utilize note-taking strategies</vt:lpstr>
      <vt:lpstr>Utilize note-taking strategies Common note-taking abbreviations </vt:lpstr>
      <vt:lpstr>Organize information</vt:lpstr>
      <vt:lpstr>Organize information</vt:lpstr>
      <vt:lpstr>Organize information</vt:lpstr>
      <vt:lpstr>Organize information</vt:lpstr>
      <vt:lpstr>Organize information</vt:lpstr>
      <vt:lpstr>Select and use appropriate graphic aids</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Understand communication skills and customer relations</dc:title>
  <dc:creator>Peck, Deanna C.</dc:creator>
  <cp:lastModifiedBy>Elizabeth Price</cp:lastModifiedBy>
  <cp:revision>17</cp:revision>
  <dcterms:created xsi:type="dcterms:W3CDTF">2016-06-14T14:31:56Z</dcterms:created>
  <dcterms:modified xsi:type="dcterms:W3CDTF">2018-09-03T18:47:33Z</dcterms:modified>
</cp:coreProperties>
</file>